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416" r:id="rId2"/>
    <p:sldId id="256" r:id="rId3"/>
    <p:sldId id="423" r:id="rId4"/>
    <p:sldId id="275" r:id="rId5"/>
    <p:sldId id="276" r:id="rId6"/>
    <p:sldId id="985" r:id="rId7"/>
    <p:sldId id="424" r:id="rId8"/>
    <p:sldId id="562" r:id="rId9"/>
    <p:sldId id="563" r:id="rId10"/>
    <p:sldId id="999" r:id="rId11"/>
    <p:sldId id="998" r:id="rId12"/>
    <p:sldId id="859" r:id="rId13"/>
    <p:sldId id="987" r:id="rId14"/>
    <p:sldId id="977" r:id="rId15"/>
    <p:sldId id="988" r:id="rId16"/>
    <p:sldId id="978" r:id="rId17"/>
    <p:sldId id="368" r:id="rId18"/>
    <p:sldId id="369" r:id="rId19"/>
    <p:sldId id="989" r:id="rId20"/>
    <p:sldId id="373" r:id="rId21"/>
    <p:sldId id="990" r:id="rId22"/>
    <p:sldId id="375" r:id="rId23"/>
    <p:sldId id="991" r:id="rId24"/>
    <p:sldId id="1000" r:id="rId25"/>
    <p:sldId id="607" r:id="rId26"/>
    <p:sldId id="611" r:id="rId27"/>
    <p:sldId id="979" r:id="rId28"/>
    <p:sldId id="982" r:id="rId29"/>
    <p:sldId id="577" r:id="rId30"/>
    <p:sldId id="583" r:id="rId31"/>
    <p:sldId id="584" r:id="rId32"/>
    <p:sldId id="585" r:id="rId33"/>
    <p:sldId id="588" r:id="rId34"/>
    <p:sldId id="296" r:id="rId35"/>
    <p:sldId id="303" r:id="rId36"/>
    <p:sldId id="586" r:id="rId37"/>
    <p:sldId id="304" r:id="rId38"/>
    <p:sldId id="305" r:id="rId39"/>
    <p:sldId id="306" r:id="rId40"/>
    <p:sldId id="579" r:id="rId41"/>
    <p:sldId id="993" r:id="rId42"/>
    <p:sldId id="995" r:id="rId43"/>
    <p:sldId id="1001" r:id="rId44"/>
    <p:sldId id="996" r:id="rId45"/>
    <p:sldId id="984" r:id="rId46"/>
    <p:sldId id="581" r:id="rId47"/>
    <p:sldId id="1005" r:id="rId48"/>
    <p:sldId id="997" r:id="rId49"/>
    <p:sldId id="582" r:id="rId50"/>
    <p:sldId id="1006" r:id="rId51"/>
    <p:sldId id="986" r:id="rId52"/>
    <p:sldId id="420" r:id="rId53"/>
  </p:sldIdLst>
  <p:sldSz cx="12192000" cy="685800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p15:clr>
            <a:srgbClr val="A4A3A4"/>
          </p15:clr>
        </p15:guide>
        <p15:guide id="2" pos="415">
          <p15:clr>
            <a:srgbClr val="A4A3A4"/>
          </p15:clr>
        </p15:guide>
        <p15:guide id="3" pos="4929">
          <p15:clr>
            <a:srgbClr val="A4A3A4"/>
          </p15:clr>
        </p15:guide>
        <p15:guide id="4" pos="3842">
          <p15:clr>
            <a:srgbClr val="A4A3A4"/>
          </p15:clr>
        </p15:guide>
        <p15:guide id="5" orient="horz" pos="2487">
          <p15:clr>
            <a:srgbClr val="A4A3A4"/>
          </p15:clr>
        </p15:guide>
        <p15:guide id="6" pos="298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iacomo RE" initials="GR" lastIdx="3" clrIdx="0"/>
  <p:cmAuthor id="2" name="M. Waid" initials="MW"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DBC"/>
    <a:srgbClr val="00B485"/>
    <a:srgbClr val="F47847"/>
    <a:srgbClr val="2C7847"/>
    <a:srgbClr val="982B56"/>
    <a:srgbClr val="1A4262"/>
    <a:srgbClr val="B79F8D"/>
    <a:srgbClr val="008868"/>
    <a:srgbClr val="36B5BB"/>
    <a:srgbClr val="ECDF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F3B56E-37EC-4C51-89E0-77DBB3EF6F60}" v="102" dt="2023-11-28T18:39:48.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8" autoAdjust="0"/>
    <p:restoredTop sz="93387" autoAdjust="0"/>
  </p:normalViewPr>
  <p:slideViewPr>
    <p:cSldViewPr snapToGrid="0" showGuides="1">
      <p:cViewPr varScale="1">
        <p:scale>
          <a:sx n="62" d="100"/>
          <a:sy n="62" d="100"/>
        </p:scale>
        <p:origin x="708" y="64"/>
      </p:cViewPr>
      <p:guideLst>
        <p:guide orient="horz" pos="1692"/>
        <p:guide pos="415"/>
        <p:guide pos="4929"/>
        <p:guide pos="3842"/>
        <p:guide orient="horz" pos="2487"/>
        <p:guide pos="2982"/>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gs" Target="tags/tag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6/11/relationships/changesInfo" Target="changesInfos/changesInfo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 SHA" userId="7fa66d72-39b6-4753-9cd1-bbd80c98edd0" providerId="ADAL" clId="{1FF3B56E-37EC-4C51-89E0-77DBB3EF6F60}"/>
    <pc:docChg chg="undo custSel delSld modSld">
      <pc:chgData name="Sha SHA" userId="7fa66d72-39b6-4753-9cd1-bbd80c98edd0" providerId="ADAL" clId="{1FF3B56E-37EC-4C51-89E0-77DBB3EF6F60}" dt="2023-11-28T18:47:59.261" v="7499" actId="403"/>
      <pc:docMkLst>
        <pc:docMk/>
      </pc:docMkLst>
      <pc:sldChg chg="modSp mod">
        <pc:chgData name="Sha SHA" userId="7fa66d72-39b6-4753-9cd1-bbd80c98edd0" providerId="ADAL" clId="{1FF3B56E-37EC-4C51-89E0-77DBB3EF6F60}" dt="2023-11-28T14:53:22.208" v="1619" actId="20577"/>
        <pc:sldMkLst>
          <pc:docMk/>
          <pc:sldMk cId="0" sldId="256"/>
        </pc:sldMkLst>
        <pc:spChg chg="mod">
          <ac:chgData name="Sha SHA" userId="7fa66d72-39b6-4753-9cd1-bbd80c98edd0" providerId="ADAL" clId="{1FF3B56E-37EC-4C51-89E0-77DBB3EF6F60}" dt="2023-11-28T13:58:11.991" v="83" actId="113"/>
          <ac:spMkLst>
            <pc:docMk/>
            <pc:sldMk cId="0" sldId="256"/>
            <ac:spMk id="61" creationId="{00000000-0000-0000-0000-000000000000}"/>
          </ac:spMkLst>
        </pc:spChg>
        <pc:spChg chg="mod">
          <ac:chgData name="Sha SHA" userId="7fa66d72-39b6-4753-9cd1-bbd80c98edd0" providerId="ADAL" clId="{1FF3B56E-37EC-4C51-89E0-77DBB3EF6F60}" dt="2023-11-28T14:38:47.803" v="1189" actId="20577"/>
          <ac:spMkLst>
            <pc:docMk/>
            <pc:sldMk cId="0" sldId="256"/>
            <ac:spMk id="66" creationId="{00000000-0000-0000-0000-000000000000}"/>
          </ac:spMkLst>
        </pc:spChg>
        <pc:spChg chg="mod">
          <ac:chgData name="Sha SHA" userId="7fa66d72-39b6-4753-9cd1-bbd80c98edd0" providerId="ADAL" clId="{1FF3B56E-37EC-4C51-89E0-77DBB3EF6F60}" dt="2023-11-28T14:53:22.208" v="1619" actId="20577"/>
          <ac:spMkLst>
            <pc:docMk/>
            <pc:sldMk cId="0" sldId="256"/>
            <ac:spMk id="71" creationId="{00000000-0000-0000-0000-000000000000}"/>
          </ac:spMkLst>
        </pc:spChg>
        <pc:spChg chg="mod">
          <ac:chgData name="Sha SHA" userId="7fa66d72-39b6-4753-9cd1-bbd80c98edd0" providerId="ADAL" clId="{1FF3B56E-37EC-4C51-89E0-77DBB3EF6F60}" dt="2023-11-28T14:03:43.329" v="216" actId="20577"/>
          <ac:spMkLst>
            <pc:docMk/>
            <pc:sldMk cId="0" sldId="256"/>
            <ac:spMk id="76" creationId="{00000000-0000-0000-0000-000000000000}"/>
          </ac:spMkLst>
        </pc:spChg>
      </pc:sldChg>
      <pc:sldChg chg="addSp delSp modSp mod">
        <pc:chgData name="Sha SHA" userId="7fa66d72-39b6-4753-9cd1-bbd80c98edd0" providerId="ADAL" clId="{1FF3B56E-37EC-4C51-89E0-77DBB3EF6F60}" dt="2023-11-28T15:42:41.256" v="2588" actId="20577"/>
        <pc:sldMkLst>
          <pc:docMk/>
          <pc:sldMk cId="0" sldId="275"/>
        </pc:sldMkLst>
        <pc:spChg chg="add del mod">
          <ac:chgData name="Sha SHA" userId="7fa66d72-39b6-4753-9cd1-bbd80c98edd0" providerId="ADAL" clId="{1FF3B56E-37EC-4C51-89E0-77DBB3EF6F60}" dt="2023-11-28T14:08:37.868" v="328" actId="478"/>
          <ac:spMkLst>
            <pc:docMk/>
            <pc:sldMk cId="0" sldId="275"/>
            <ac:spMk id="3" creationId="{F70B9FA1-7C45-5736-0C4C-3B15FDFA2EFA}"/>
          </ac:spMkLst>
        </pc:spChg>
        <pc:spChg chg="add mod">
          <ac:chgData name="Sha SHA" userId="7fa66d72-39b6-4753-9cd1-bbd80c98edd0" providerId="ADAL" clId="{1FF3B56E-37EC-4C51-89E0-77DBB3EF6F60}" dt="2023-11-28T15:08:21.724" v="1773" actId="20577"/>
          <ac:spMkLst>
            <pc:docMk/>
            <pc:sldMk cId="0" sldId="275"/>
            <ac:spMk id="4" creationId="{B9576563-2311-0700-A8DE-07D389406512}"/>
          </ac:spMkLst>
        </pc:spChg>
        <pc:spChg chg="mod">
          <ac:chgData name="Sha SHA" userId="7fa66d72-39b6-4753-9cd1-bbd80c98edd0" providerId="ADAL" clId="{1FF3B56E-37EC-4C51-89E0-77DBB3EF6F60}" dt="2023-11-28T14:10:58.559" v="409" actId="20577"/>
          <ac:spMkLst>
            <pc:docMk/>
            <pc:sldMk cId="0" sldId="275"/>
            <ac:spMk id="5" creationId="{F4911C25-711E-ACA6-8A90-434AA14E005C}"/>
          </ac:spMkLst>
        </pc:spChg>
        <pc:spChg chg="add mod">
          <ac:chgData name="Sha SHA" userId="7fa66d72-39b6-4753-9cd1-bbd80c98edd0" providerId="ADAL" clId="{1FF3B56E-37EC-4C51-89E0-77DBB3EF6F60}" dt="2023-11-28T14:20:43.917" v="708" actId="20577"/>
          <ac:spMkLst>
            <pc:docMk/>
            <pc:sldMk cId="0" sldId="275"/>
            <ac:spMk id="14" creationId="{D5525DC5-EBF1-DD18-EBA4-718F417ED28F}"/>
          </ac:spMkLst>
        </pc:spChg>
        <pc:spChg chg="mod">
          <ac:chgData name="Sha SHA" userId="7fa66d72-39b6-4753-9cd1-bbd80c98edd0" providerId="ADAL" clId="{1FF3B56E-37EC-4C51-89E0-77DBB3EF6F60}" dt="2023-11-28T14:05:05.238" v="238" actId="20577"/>
          <ac:spMkLst>
            <pc:docMk/>
            <pc:sldMk cId="0" sldId="275"/>
            <ac:spMk id="15" creationId="{5F3C801C-ED71-34F1-5FF4-5FCDD4302363}"/>
          </ac:spMkLst>
        </pc:spChg>
        <pc:spChg chg="add mod">
          <ac:chgData name="Sha SHA" userId="7fa66d72-39b6-4753-9cd1-bbd80c98edd0" providerId="ADAL" clId="{1FF3B56E-37EC-4C51-89E0-77DBB3EF6F60}" dt="2023-11-28T15:42:41.256" v="2588" actId="20577"/>
          <ac:spMkLst>
            <pc:docMk/>
            <pc:sldMk cId="0" sldId="275"/>
            <ac:spMk id="16" creationId="{751B4FA1-1290-677A-447D-389F98E39025}"/>
          </ac:spMkLst>
        </pc:spChg>
      </pc:sldChg>
      <pc:sldChg chg="addSp modSp mod">
        <pc:chgData name="Sha SHA" userId="7fa66d72-39b6-4753-9cd1-bbd80c98edd0" providerId="ADAL" clId="{1FF3B56E-37EC-4C51-89E0-77DBB3EF6F60}" dt="2023-11-28T14:49:45.121" v="1610" actId="20577"/>
        <pc:sldMkLst>
          <pc:docMk/>
          <pc:sldMk cId="0" sldId="276"/>
        </pc:sldMkLst>
        <pc:spChg chg="add mod">
          <ac:chgData name="Sha SHA" userId="7fa66d72-39b6-4753-9cd1-bbd80c98edd0" providerId="ADAL" clId="{1FF3B56E-37EC-4C51-89E0-77DBB3EF6F60}" dt="2023-11-28T14:35:05.215" v="1061" actId="20577"/>
          <ac:spMkLst>
            <pc:docMk/>
            <pc:sldMk cId="0" sldId="276"/>
            <ac:spMk id="3" creationId="{D5FAFF12-34B6-3505-8764-809B46799F5C}"/>
          </ac:spMkLst>
        </pc:spChg>
        <pc:spChg chg="mod">
          <ac:chgData name="Sha SHA" userId="7fa66d72-39b6-4753-9cd1-bbd80c98edd0" providerId="ADAL" clId="{1FF3B56E-37EC-4C51-89E0-77DBB3EF6F60}" dt="2023-11-28T14:34:52.742" v="1052" actId="20577"/>
          <ac:spMkLst>
            <pc:docMk/>
            <pc:sldMk cId="0" sldId="276"/>
            <ac:spMk id="4" creationId="{E570B66F-5F13-6A5C-C718-DA0AE77720A1}"/>
          </ac:spMkLst>
        </pc:spChg>
        <pc:spChg chg="mod">
          <ac:chgData name="Sha SHA" userId="7fa66d72-39b6-4753-9cd1-bbd80c98edd0" providerId="ADAL" clId="{1FF3B56E-37EC-4C51-89E0-77DBB3EF6F60}" dt="2023-11-28T14:34:16.963" v="1017" actId="1076"/>
          <ac:spMkLst>
            <pc:docMk/>
            <pc:sldMk cId="0" sldId="276"/>
            <ac:spMk id="25" creationId="{F101C4B6-C60A-A0A7-EA9B-91AF7EC0C485}"/>
          </ac:spMkLst>
        </pc:spChg>
        <pc:spChg chg="add mod">
          <ac:chgData name="Sha SHA" userId="7fa66d72-39b6-4753-9cd1-bbd80c98edd0" providerId="ADAL" clId="{1FF3B56E-37EC-4C51-89E0-77DBB3EF6F60}" dt="2023-11-28T14:33:59.313" v="1014" actId="20577"/>
          <ac:spMkLst>
            <pc:docMk/>
            <pc:sldMk cId="0" sldId="276"/>
            <ac:spMk id="26" creationId="{0484B6FC-A014-0B75-2AE2-38FC0D1BAE26}"/>
          </ac:spMkLst>
        </pc:spChg>
        <pc:spChg chg="mod">
          <ac:chgData name="Sha SHA" userId="7fa66d72-39b6-4753-9cd1-bbd80c98edd0" providerId="ADAL" clId="{1FF3B56E-37EC-4C51-89E0-77DBB3EF6F60}" dt="2023-11-28T14:49:45.121" v="1610" actId="20577"/>
          <ac:spMkLst>
            <pc:docMk/>
            <pc:sldMk cId="0" sldId="276"/>
            <ac:spMk id="27" creationId="{1A257B03-8306-B1F8-0979-317C82C48D2E}"/>
          </ac:spMkLst>
        </pc:spChg>
        <pc:spChg chg="add mod">
          <ac:chgData name="Sha SHA" userId="7fa66d72-39b6-4753-9cd1-bbd80c98edd0" providerId="ADAL" clId="{1FF3B56E-37EC-4C51-89E0-77DBB3EF6F60}" dt="2023-11-28T14:49:30.834" v="1601" actId="1076"/>
          <ac:spMkLst>
            <pc:docMk/>
            <pc:sldMk cId="0" sldId="276"/>
            <ac:spMk id="28" creationId="{E0761C2E-3A03-E0C0-FC7B-A7C6CEC94F67}"/>
          </ac:spMkLst>
        </pc:spChg>
      </pc:sldChg>
      <pc:sldChg chg="modSp mod">
        <pc:chgData name="Sha SHA" userId="7fa66d72-39b6-4753-9cd1-bbd80c98edd0" providerId="ADAL" clId="{1FF3B56E-37EC-4C51-89E0-77DBB3EF6F60}" dt="2023-11-28T17:46:58.084" v="5762" actId="20577"/>
        <pc:sldMkLst>
          <pc:docMk/>
          <pc:sldMk cId="3112836956" sldId="296"/>
        </pc:sldMkLst>
        <pc:spChg chg="mod">
          <ac:chgData name="Sha SHA" userId="7fa66d72-39b6-4753-9cd1-bbd80c98edd0" providerId="ADAL" clId="{1FF3B56E-37EC-4C51-89E0-77DBB3EF6F60}" dt="2023-11-28T17:46:58.084" v="5762" actId="20577"/>
          <ac:spMkLst>
            <pc:docMk/>
            <pc:sldMk cId="3112836956" sldId="296"/>
            <ac:spMk id="11" creationId="{46E4E229-7DF5-4542-35D2-A5A798CD0FD4}"/>
          </ac:spMkLst>
        </pc:spChg>
        <pc:spChg chg="mod">
          <ac:chgData name="Sha SHA" userId="7fa66d72-39b6-4753-9cd1-bbd80c98edd0" providerId="ADAL" clId="{1FF3B56E-37EC-4C51-89E0-77DBB3EF6F60}" dt="2023-11-28T17:42:35.327" v="5602" actId="20577"/>
          <ac:spMkLst>
            <pc:docMk/>
            <pc:sldMk cId="3112836956" sldId="296"/>
            <ac:spMk id="12" creationId="{B244B72B-1771-BE21-6290-61610C9A62CD}"/>
          </ac:spMkLst>
        </pc:spChg>
        <pc:spChg chg="mod">
          <ac:chgData name="Sha SHA" userId="7fa66d72-39b6-4753-9cd1-bbd80c98edd0" providerId="ADAL" clId="{1FF3B56E-37EC-4C51-89E0-77DBB3EF6F60}" dt="2023-11-28T17:44:54.289" v="5711" actId="20577"/>
          <ac:spMkLst>
            <pc:docMk/>
            <pc:sldMk cId="3112836956" sldId="296"/>
            <ac:spMk id="15" creationId="{D72BCBEE-988C-D206-3320-C3A57BA22D26}"/>
          </ac:spMkLst>
        </pc:spChg>
        <pc:picChg chg="mod">
          <ac:chgData name="Sha SHA" userId="7fa66d72-39b6-4753-9cd1-bbd80c98edd0" providerId="ADAL" clId="{1FF3B56E-37EC-4C51-89E0-77DBB3EF6F60}" dt="2023-11-28T17:45:52.671" v="5720" actId="1076"/>
          <ac:picMkLst>
            <pc:docMk/>
            <pc:sldMk cId="3112836956" sldId="296"/>
            <ac:picMk id="3" creationId="{BF8C1542-D0EF-B64D-F4CE-44FE9B5DD39F}"/>
          </ac:picMkLst>
        </pc:picChg>
        <pc:picChg chg="mod">
          <ac:chgData name="Sha SHA" userId="7fa66d72-39b6-4753-9cd1-bbd80c98edd0" providerId="ADAL" clId="{1FF3B56E-37EC-4C51-89E0-77DBB3EF6F60}" dt="2023-11-28T17:46:07.431" v="5725" actId="1076"/>
          <ac:picMkLst>
            <pc:docMk/>
            <pc:sldMk cId="3112836956" sldId="296"/>
            <ac:picMk id="6" creationId="{E55D10F3-52EF-647E-17F4-1A650E0320AE}"/>
          </ac:picMkLst>
        </pc:picChg>
        <pc:picChg chg="mod">
          <ac:chgData name="Sha SHA" userId="7fa66d72-39b6-4753-9cd1-bbd80c98edd0" providerId="ADAL" clId="{1FF3B56E-37EC-4C51-89E0-77DBB3EF6F60}" dt="2023-11-28T17:46:01.972" v="5723" actId="1076"/>
          <ac:picMkLst>
            <pc:docMk/>
            <pc:sldMk cId="3112836956" sldId="296"/>
            <ac:picMk id="9" creationId="{35D7477E-7551-DB10-E599-68EBB410B63E}"/>
          </ac:picMkLst>
        </pc:picChg>
        <pc:picChg chg="mod">
          <ac:chgData name="Sha SHA" userId="7fa66d72-39b6-4753-9cd1-bbd80c98edd0" providerId="ADAL" clId="{1FF3B56E-37EC-4C51-89E0-77DBB3EF6F60}" dt="2023-11-28T17:46:04.250" v="5724" actId="1076"/>
          <ac:picMkLst>
            <pc:docMk/>
            <pc:sldMk cId="3112836956" sldId="296"/>
            <ac:picMk id="13" creationId="{6AEEB4CE-1B14-07C6-00AF-BA7AA6896AB5}"/>
          </ac:picMkLst>
        </pc:picChg>
        <pc:picChg chg="mod">
          <ac:chgData name="Sha SHA" userId="7fa66d72-39b6-4753-9cd1-bbd80c98edd0" providerId="ADAL" clId="{1FF3B56E-37EC-4C51-89E0-77DBB3EF6F60}" dt="2023-11-28T17:45:41.420" v="5716" actId="1076"/>
          <ac:picMkLst>
            <pc:docMk/>
            <pc:sldMk cId="3112836956" sldId="296"/>
            <ac:picMk id="20" creationId="{4796357B-562E-E4E3-7584-434715190B3D}"/>
          </ac:picMkLst>
        </pc:picChg>
      </pc:sldChg>
      <pc:sldChg chg="addSp modSp mod">
        <pc:chgData name="Sha SHA" userId="7fa66d72-39b6-4753-9cd1-bbd80c98edd0" providerId="ADAL" clId="{1FF3B56E-37EC-4C51-89E0-77DBB3EF6F60}" dt="2023-11-28T17:53:28.008" v="5929" actId="1076"/>
        <pc:sldMkLst>
          <pc:docMk/>
          <pc:sldMk cId="2758414508" sldId="303"/>
        </pc:sldMkLst>
        <pc:spChg chg="add mod">
          <ac:chgData name="Sha SHA" userId="7fa66d72-39b6-4753-9cd1-bbd80c98edd0" providerId="ADAL" clId="{1FF3B56E-37EC-4C51-89E0-77DBB3EF6F60}" dt="2023-11-28T17:51:50.754" v="5879" actId="1076"/>
          <ac:spMkLst>
            <pc:docMk/>
            <pc:sldMk cId="2758414508" sldId="303"/>
            <ac:spMk id="3" creationId="{120DA639-8FBE-D538-B644-01912C900658}"/>
          </ac:spMkLst>
        </pc:spChg>
        <pc:spChg chg="mod">
          <ac:chgData name="Sha SHA" userId="7fa66d72-39b6-4753-9cd1-bbd80c98edd0" providerId="ADAL" clId="{1FF3B56E-37EC-4C51-89E0-77DBB3EF6F60}" dt="2023-11-28T17:53:24.868" v="5928" actId="1076"/>
          <ac:spMkLst>
            <pc:docMk/>
            <pc:sldMk cId="2758414508" sldId="303"/>
            <ac:spMk id="4" creationId="{DCFD467E-9F2F-B403-8F1B-F249DFD8DC31}"/>
          </ac:spMkLst>
        </pc:spChg>
        <pc:spChg chg="mod">
          <ac:chgData name="Sha SHA" userId="7fa66d72-39b6-4753-9cd1-bbd80c98edd0" providerId="ADAL" clId="{1FF3B56E-37EC-4C51-89E0-77DBB3EF6F60}" dt="2023-11-28T17:51:03.959" v="5853" actId="14100"/>
          <ac:spMkLst>
            <pc:docMk/>
            <pc:sldMk cId="2758414508" sldId="303"/>
            <ac:spMk id="5" creationId="{659F5044-3CDC-0196-4A8F-77B6C4360A75}"/>
          </ac:spMkLst>
        </pc:spChg>
        <pc:spChg chg="mod">
          <ac:chgData name="Sha SHA" userId="7fa66d72-39b6-4753-9cd1-bbd80c98edd0" providerId="ADAL" clId="{1FF3B56E-37EC-4C51-89E0-77DBB3EF6F60}" dt="2023-11-28T17:53:28.008" v="5929" actId="1076"/>
          <ac:spMkLst>
            <pc:docMk/>
            <pc:sldMk cId="2758414508" sldId="303"/>
            <ac:spMk id="6" creationId="{24B7FD74-8023-8484-EF1B-43FC43EDD0D5}"/>
          </ac:spMkLst>
        </pc:spChg>
        <pc:spChg chg="mod">
          <ac:chgData name="Sha SHA" userId="7fa66d72-39b6-4753-9cd1-bbd80c98edd0" providerId="ADAL" clId="{1FF3B56E-37EC-4C51-89E0-77DBB3EF6F60}" dt="2023-11-28T17:51:22.274" v="5869" actId="14100"/>
          <ac:spMkLst>
            <pc:docMk/>
            <pc:sldMk cId="2758414508" sldId="303"/>
            <ac:spMk id="8" creationId="{CA2C49E7-998A-8843-43B6-561A52CB820F}"/>
          </ac:spMkLst>
        </pc:spChg>
        <pc:spChg chg="mod">
          <ac:chgData name="Sha SHA" userId="7fa66d72-39b6-4753-9cd1-bbd80c98edd0" providerId="ADAL" clId="{1FF3B56E-37EC-4C51-89E0-77DBB3EF6F60}" dt="2023-11-28T17:53:21.057" v="5927" actId="1076"/>
          <ac:spMkLst>
            <pc:docMk/>
            <pc:sldMk cId="2758414508" sldId="303"/>
            <ac:spMk id="10" creationId="{A0BA4A11-8B19-3615-27BA-3E902F07D1BB}"/>
          </ac:spMkLst>
        </pc:spChg>
        <pc:picChg chg="mod">
          <ac:chgData name="Sha SHA" userId="7fa66d72-39b6-4753-9cd1-bbd80c98edd0" providerId="ADAL" clId="{1FF3B56E-37EC-4C51-89E0-77DBB3EF6F60}" dt="2023-11-28T17:50:28.036" v="5837" actId="1076"/>
          <ac:picMkLst>
            <pc:docMk/>
            <pc:sldMk cId="2758414508" sldId="303"/>
            <ac:picMk id="22" creationId="{EC0AB372-DB11-C5C5-C397-D892E381BAB2}"/>
          </ac:picMkLst>
        </pc:picChg>
        <pc:picChg chg="mod">
          <ac:chgData name="Sha SHA" userId="7fa66d72-39b6-4753-9cd1-bbd80c98edd0" providerId="ADAL" clId="{1FF3B56E-37EC-4C51-89E0-77DBB3EF6F60}" dt="2023-11-28T17:50:40.789" v="5840" actId="1076"/>
          <ac:picMkLst>
            <pc:docMk/>
            <pc:sldMk cId="2758414508" sldId="303"/>
            <ac:picMk id="24" creationId="{03A25CA3-2C31-3A02-250B-2800EBFC522B}"/>
          </ac:picMkLst>
        </pc:picChg>
      </pc:sldChg>
      <pc:sldChg chg="modSp mod">
        <pc:chgData name="Sha SHA" userId="7fa66d72-39b6-4753-9cd1-bbd80c98edd0" providerId="ADAL" clId="{1FF3B56E-37EC-4C51-89E0-77DBB3EF6F60}" dt="2023-11-28T17:55:07.073" v="6024" actId="20577"/>
        <pc:sldMkLst>
          <pc:docMk/>
          <pc:sldMk cId="4216235480" sldId="305"/>
        </pc:sldMkLst>
        <pc:spChg chg="mod">
          <ac:chgData name="Sha SHA" userId="7fa66d72-39b6-4753-9cd1-bbd80c98edd0" providerId="ADAL" clId="{1FF3B56E-37EC-4C51-89E0-77DBB3EF6F60}" dt="2023-11-28T17:55:07.073" v="6024" actId="20577"/>
          <ac:spMkLst>
            <pc:docMk/>
            <pc:sldMk cId="4216235480" sldId="305"/>
            <ac:spMk id="26" creationId="{FC931928-5F6B-EF1F-F9B2-A37C2ADDD54F}"/>
          </ac:spMkLst>
        </pc:spChg>
      </pc:sldChg>
      <pc:sldChg chg="addSp modSp mod">
        <pc:chgData name="Sha SHA" userId="7fa66d72-39b6-4753-9cd1-bbd80c98edd0" providerId="ADAL" clId="{1FF3B56E-37EC-4C51-89E0-77DBB3EF6F60}" dt="2023-11-28T17:58:46.893" v="6154" actId="207"/>
        <pc:sldMkLst>
          <pc:docMk/>
          <pc:sldMk cId="501920432" sldId="306"/>
        </pc:sldMkLst>
        <pc:spChg chg="mod">
          <ac:chgData name="Sha SHA" userId="7fa66d72-39b6-4753-9cd1-bbd80c98edd0" providerId="ADAL" clId="{1FF3B56E-37EC-4C51-89E0-77DBB3EF6F60}" dt="2023-11-28T17:56:16.682" v="6030" actId="1076"/>
          <ac:spMkLst>
            <pc:docMk/>
            <pc:sldMk cId="501920432" sldId="306"/>
            <ac:spMk id="4" creationId="{00000000-0000-0000-0000-000000000000}"/>
          </ac:spMkLst>
        </pc:spChg>
        <pc:spChg chg="add mod">
          <ac:chgData name="Sha SHA" userId="7fa66d72-39b6-4753-9cd1-bbd80c98edd0" providerId="ADAL" clId="{1FF3B56E-37EC-4C51-89E0-77DBB3EF6F60}" dt="2023-11-28T17:57:39.149" v="6079" actId="14100"/>
          <ac:spMkLst>
            <pc:docMk/>
            <pc:sldMk cId="501920432" sldId="306"/>
            <ac:spMk id="7" creationId="{96AF4E30-5D5C-49D7-5754-F686C51A5B46}"/>
          </ac:spMkLst>
        </pc:spChg>
        <pc:spChg chg="mod">
          <ac:chgData name="Sha SHA" userId="7fa66d72-39b6-4753-9cd1-bbd80c98edd0" providerId="ADAL" clId="{1FF3B56E-37EC-4C51-89E0-77DBB3EF6F60}" dt="2023-11-28T17:56:10.822" v="6029" actId="1076"/>
          <ac:spMkLst>
            <pc:docMk/>
            <pc:sldMk cId="501920432" sldId="306"/>
            <ac:spMk id="11" creationId="{0A91D9E7-1D58-1899-C16C-B4C93BE44DA6}"/>
          </ac:spMkLst>
        </pc:spChg>
        <pc:spChg chg="mod">
          <ac:chgData name="Sha SHA" userId="7fa66d72-39b6-4753-9cd1-bbd80c98edd0" providerId="ADAL" clId="{1FF3B56E-37EC-4C51-89E0-77DBB3EF6F60}" dt="2023-11-28T17:58:46.893" v="6154" actId="207"/>
          <ac:spMkLst>
            <pc:docMk/>
            <pc:sldMk cId="501920432" sldId="306"/>
            <ac:spMk id="15" creationId="{A511AAB4-2C1C-329D-1D90-ECD0A4096AD1}"/>
          </ac:spMkLst>
        </pc:spChg>
        <pc:grpChg chg="mod">
          <ac:chgData name="Sha SHA" userId="7fa66d72-39b6-4753-9cd1-bbd80c98edd0" providerId="ADAL" clId="{1FF3B56E-37EC-4C51-89E0-77DBB3EF6F60}" dt="2023-11-28T17:56:19.282" v="6031" actId="14100"/>
          <ac:grpSpMkLst>
            <pc:docMk/>
            <pc:sldMk cId="501920432" sldId="306"/>
            <ac:grpSpMk id="14" creationId="{00000000-0000-0000-0000-000000000000}"/>
          </ac:grpSpMkLst>
        </pc:grpChg>
        <pc:picChg chg="mod">
          <ac:chgData name="Sha SHA" userId="7fa66d72-39b6-4753-9cd1-bbd80c98edd0" providerId="ADAL" clId="{1FF3B56E-37EC-4C51-89E0-77DBB3EF6F60}" dt="2023-11-28T17:56:09.036" v="6028" actId="1076"/>
          <ac:picMkLst>
            <pc:docMk/>
            <pc:sldMk cId="501920432" sldId="306"/>
            <ac:picMk id="2" creationId="{212D4B28-986C-90AE-9B82-904C65DF99C0}"/>
          </ac:picMkLst>
        </pc:picChg>
      </pc:sldChg>
      <pc:sldChg chg="modSp mod">
        <pc:chgData name="Sha SHA" userId="7fa66d72-39b6-4753-9cd1-bbd80c98edd0" providerId="ADAL" clId="{1FF3B56E-37EC-4C51-89E0-77DBB3EF6F60}" dt="2023-11-28T16:10:50.374" v="3287" actId="20577"/>
        <pc:sldMkLst>
          <pc:docMk/>
          <pc:sldMk cId="0" sldId="368"/>
        </pc:sldMkLst>
        <pc:spChg chg="mod">
          <ac:chgData name="Sha SHA" userId="7fa66d72-39b6-4753-9cd1-bbd80c98edd0" providerId="ADAL" clId="{1FF3B56E-37EC-4C51-89E0-77DBB3EF6F60}" dt="2023-11-28T16:05:03.448" v="3111" actId="1076"/>
          <ac:spMkLst>
            <pc:docMk/>
            <pc:sldMk cId="0" sldId="368"/>
            <ac:spMk id="4" creationId="{5AE977B4-2CB6-1BF2-2E3B-DF21D923CE8B}"/>
          </ac:spMkLst>
        </pc:spChg>
        <pc:spChg chg="mod">
          <ac:chgData name="Sha SHA" userId="7fa66d72-39b6-4753-9cd1-bbd80c98edd0" providerId="ADAL" clId="{1FF3B56E-37EC-4C51-89E0-77DBB3EF6F60}" dt="2023-11-28T16:09:17.133" v="3189" actId="20577"/>
          <ac:spMkLst>
            <pc:docMk/>
            <pc:sldMk cId="0" sldId="368"/>
            <ac:spMk id="6" creationId="{B82838BA-0993-6579-297E-31F37CA3E2F7}"/>
          </ac:spMkLst>
        </pc:spChg>
        <pc:spChg chg="mod">
          <ac:chgData name="Sha SHA" userId="7fa66d72-39b6-4753-9cd1-bbd80c98edd0" providerId="ADAL" clId="{1FF3B56E-37EC-4C51-89E0-77DBB3EF6F60}" dt="2023-11-28T16:09:25.264" v="3190" actId="1076"/>
          <ac:spMkLst>
            <pc:docMk/>
            <pc:sldMk cId="0" sldId="368"/>
            <ac:spMk id="10" creationId="{76212DA0-0C5C-91BB-3916-D47834AFF519}"/>
          </ac:spMkLst>
        </pc:spChg>
        <pc:spChg chg="mod">
          <ac:chgData name="Sha SHA" userId="7fa66d72-39b6-4753-9cd1-bbd80c98edd0" providerId="ADAL" clId="{1FF3B56E-37EC-4C51-89E0-77DBB3EF6F60}" dt="2023-11-28T16:10:50.374" v="3287" actId="20577"/>
          <ac:spMkLst>
            <pc:docMk/>
            <pc:sldMk cId="0" sldId="368"/>
            <ac:spMk id="153605" creationId="{37A63794-E6A1-51A7-CCF3-3193A93E9236}"/>
          </ac:spMkLst>
        </pc:spChg>
      </pc:sldChg>
      <pc:sldChg chg="modSp mod">
        <pc:chgData name="Sha SHA" userId="7fa66d72-39b6-4753-9cd1-bbd80c98edd0" providerId="ADAL" clId="{1FF3B56E-37EC-4C51-89E0-77DBB3EF6F60}" dt="2023-11-28T16:21:23.366" v="3557" actId="20577"/>
        <pc:sldMkLst>
          <pc:docMk/>
          <pc:sldMk cId="0" sldId="369"/>
        </pc:sldMkLst>
        <pc:spChg chg="mod">
          <ac:chgData name="Sha SHA" userId="7fa66d72-39b6-4753-9cd1-bbd80c98edd0" providerId="ADAL" clId="{1FF3B56E-37EC-4C51-89E0-77DBB3EF6F60}" dt="2023-11-28T16:15:24.918" v="3392" actId="1076"/>
          <ac:spMkLst>
            <pc:docMk/>
            <pc:sldMk cId="0" sldId="369"/>
            <ac:spMk id="4" creationId="{CC8918B5-026A-0067-5DBB-6692AE912440}"/>
          </ac:spMkLst>
        </pc:spChg>
        <pc:spChg chg="mod">
          <ac:chgData name="Sha SHA" userId="7fa66d72-39b6-4753-9cd1-bbd80c98edd0" providerId="ADAL" clId="{1FF3B56E-37EC-4C51-89E0-77DBB3EF6F60}" dt="2023-11-28T16:19:38.080" v="3474" actId="1076"/>
          <ac:spMkLst>
            <pc:docMk/>
            <pc:sldMk cId="0" sldId="369"/>
            <ac:spMk id="7" creationId="{7FEE09EC-851D-EB3D-9143-423ADD61C0DD}"/>
          </ac:spMkLst>
        </pc:spChg>
        <pc:spChg chg="mod">
          <ac:chgData name="Sha SHA" userId="7fa66d72-39b6-4753-9cd1-bbd80c98edd0" providerId="ADAL" clId="{1FF3B56E-37EC-4C51-89E0-77DBB3EF6F60}" dt="2023-11-28T16:20:26.017" v="3513" actId="1076"/>
          <ac:spMkLst>
            <pc:docMk/>
            <pc:sldMk cId="0" sldId="369"/>
            <ac:spMk id="9" creationId="{E463FDAB-1B18-A80C-7984-978C4C079ECA}"/>
          </ac:spMkLst>
        </pc:spChg>
        <pc:spChg chg="mod">
          <ac:chgData name="Sha SHA" userId="7fa66d72-39b6-4753-9cd1-bbd80c98edd0" providerId="ADAL" clId="{1FF3B56E-37EC-4C51-89E0-77DBB3EF6F60}" dt="2023-11-28T16:20:33.572" v="3514" actId="1076"/>
          <ac:spMkLst>
            <pc:docMk/>
            <pc:sldMk cId="0" sldId="369"/>
            <ac:spMk id="11" creationId="{A855E711-4271-E8A8-E49E-A76E42AD9067}"/>
          </ac:spMkLst>
        </pc:spChg>
        <pc:spChg chg="mod">
          <ac:chgData name="Sha SHA" userId="7fa66d72-39b6-4753-9cd1-bbd80c98edd0" providerId="ADAL" clId="{1FF3B56E-37EC-4C51-89E0-77DBB3EF6F60}" dt="2023-11-28T16:21:23.366" v="3557" actId="20577"/>
          <ac:spMkLst>
            <pc:docMk/>
            <pc:sldMk cId="0" sldId="369"/>
            <ac:spMk id="13" creationId="{35ADB36C-17AD-6A73-C610-C6C3F77D4CD3}"/>
          </ac:spMkLst>
        </pc:spChg>
        <pc:spChg chg="mod">
          <ac:chgData name="Sha SHA" userId="7fa66d72-39b6-4753-9cd1-bbd80c98edd0" providerId="ADAL" clId="{1FF3B56E-37EC-4C51-89E0-77DBB3EF6F60}" dt="2023-11-28T16:20:47.920" v="3519" actId="20577"/>
          <ac:spMkLst>
            <pc:docMk/>
            <pc:sldMk cId="0" sldId="369"/>
            <ac:spMk id="154629" creationId="{B4E7E250-F2D5-94C3-1A9F-B3B0B7A85FB4}"/>
          </ac:spMkLst>
        </pc:spChg>
      </pc:sldChg>
      <pc:sldChg chg="modSp mod">
        <pc:chgData name="Sha SHA" userId="7fa66d72-39b6-4753-9cd1-bbd80c98edd0" providerId="ADAL" clId="{1FF3B56E-37EC-4C51-89E0-77DBB3EF6F60}" dt="2023-11-28T16:56:35.637" v="4525" actId="20577"/>
        <pc:sldMkLst>
          <pc:docMk/>
          <pc:sldMk cId="0" sldId="373"/>
        </pc:sldMkLst>
        <pc:spChg chg="mod">
          <ac:chgData name="Sha SHA" userId="7fa66d72-39b6-4753-9cd1-bbd80c98edd0" providerId="ADAL" clId="{1FF3B56E-37EC-4C51-89E0-77DBB3EF6F60}" dt="2023-11-28T16:41:20.405" v="4015" actId="1076"/>
          <ac:spMkLst>
            <pc:docMk/>
            <pc:sldMk cId="0" sldId="373"/>
            <ac:spMk id="4" creationId="{358EB18D-9155-90EB-3E55-BA5E9582702E}"/>
          </ac:spMkLst>
        </pc:spChg>
        <pc:spChg chg="mod">
          <ac:chgData name="Sha SHA" userId="7fa66d72-39b6-4753-9cd1-bbd80c98edd0" providerId="ADAL" clId="{1FF3B56E-37EC-4C51-89E0-77DBB3EF6F60}" dt="2023-11-28T16:45:56.011" v="4184" actId="20577"/>
          <ac:spMkLst>
            <pc:docMk/>
            <pc:sldMk cId="0" sldId="373"/>
            <ac:spMk id="6" creationId="{84525CE1-4FE8-8BDB-E88F-D1CC13171C0E}"/>
          </ac:spMkLst>
        </pc:spChg>
        <pc:spChg chg="mod">
          <ac:chgData name="Sha SHA" userId="7fa66d72-39b6-4753-9cd1-bbd80c98edd0" providerId="ADAL" clId="{1FF3B56E-37EC-4C51-89E0-77DBB3EF6F60}" dt="2023-11-28T16:56:35.637" v="4525" actId="20577"/>
          <ac:spMkLst>
            <pc:docMk/>
            <pc:sldMk cId="0" sldId="373"/>
            <ac:spMk id="10" creationId="{2DA72209-A59B-1B9F-856A-B83F8C7B712E}"/>
          </ac:spMkLst>
        </pc:spChg>
        <pc:spChg chg="mod">
          <ac:chgData name="Sha SHA" userId="7fa66d72-39b6-4753-9cd1-bbd80c98edd0" providerId="ADAL" clId="{1FF3B56E-37EC-4C51-89E0-77DBB3EF6F60}" dt="2023-11-28T16:50:58.537" v="4312" actId="20577"/>
          <ac:spMkLst>
            <pc:docMk/>
            <pc:sldMk cId="0" sldId="373"/>
            <ac:spMk id="158725" creationId="{EC6C7F5E-1DBB-CBA0-B41F-A416F4EB849B}"/>
          </ac:spMkLst>
        </pc:spChg>
      </pc:sldChg>
      <pc:sldChg chg="modSp mod">
        <pc:chgData name="Sha SHA" userId="7fa66d72-39b6-4753-9cd1-bbd80c98edd0" providerId="ADAL" clId="{1FF3B56E-37EC-4C51-89E0-77DBB3EF6F60}" dt="2023-11-28T17:05:52.213" v="4737" actId="33524"/>
        <pc:sldMkLst>
          <pc:docMk/>
          <pc:sldMk cId="0" sldId="375"/>
        </pc:sldMkLst>
        <pc:spChg chg="mod">
          <ac:chgData name="Sha SHA" userId="7fa66d72-39b6-4753-9cd1-bbd80c98edd0" providerId="ADAL" clId="{1FF3B56E-37EC-4C51-89E0-77DBB3EF6F60}" dt="2023-11-28T17:05:11.590" v="4714" actId="1076"/>
          <ac:spMkLst>
            <pc:docMk/>
            <pc:sldMk cId="0" sldId="375"/>
            <ac:spMk id="5" creationId="{72E77774-71DC-9E95-DA40-25F15A6BB723}"/>
          </ac:spMkLst>
        </pc:spChg>
        <pc:spChg chg="mod">
          <ac:chgData name="Sha SHA" userId="7fa66d72-39b6-4753-9cd1-bbd80c98edd0" providerId="ADAL" clId="{1FF3B56E-37EC-4C51-89E0-77DBB3EF6F60}" dt="2023-11-28T17:05:21.051" v="4717" actId="1076"/>
          <ac:spMkLst>
            <pc:docMk/>
            <pc:sldMk cId="0" sldId="375"/>
            <ac:spMk id="7" creationId="{82924AA7-AEC8-AD3F-E96B-768469C204BA}"/>
          </ac:spMkLst>
        </pc:spChg>
        <pc:spChg chg="mod">
          <ac:chgData name="Sha SHA" userId="7fa66d72-39b6-4753-9cd1-bbd80c98edd0" providerId="ADAL" clId="{1FF3B56E-37EC-4C51-89E0-77DBB3EF6F60}" dt="2023-11-28T17:05:52.213" v="4737" actId="33524"/>
          <ac:spMkLst>
            <pc:docMk/>
            <pc:sldMk cId="0" sldId="375"/>
            <ac:spMk id="160772" creationId="{E91D63A7-E461-045B-2D4C-A5AFB7BE3AF4}"/>
          </ac:spMkLst>
        </pc:spChg>
        <pc:picChg chg="mod">
          <ac:chgData name="Sha SHA" userId="7fa66d72-39b6-4753-9cd1-bbd80c98edd0" providerId="ADAL" clId="{1FF3B56E-37EC-4C51-89E0-77DBB3EF6F60}" dt="2023-11-28T17:01:51.449" v="4604" actId="14100"/>
          <ac:picMkLst>
            <pc:docMk/>
            <pc:sldMk cId="0" sldId="375"/>
            <ac:picMk id="4" creationId="{303827F8-B044-5F07-CC98-E2C1BC4E45E1}"/>
          </ac:picMkLst>
        </pc:picChg>
      </pc:sldChg>
      <pc:sldChg chg="modSp mod">
        <pc:chgData name="Sha SHA" userId="7fa66d72-39b6-4753-9cd1-bbd80c98edd0" providerId="ADAL" clId="{1FF3B56E-37EC-4C51-89E0-77DBB3EF6F60}" dt="2023-11-28T18:47:59.261" v="7499" actId="403"/>
        <pc:sldMkLst>
          <pc:docMk/>
          <pc:sldMk cId="0" sldId="416"/>
        </pc:sldMkLst>
        <pc:spChg chg="mod">
          <ac:chgData name="Sha SHA" userId="7fa66d72-39b6-4753-9cd1-bbd80c98edd0" providerId="ADAL" clId="{1FF3B56E-37EC-4C51-89E0-77DBB3EF6F60}" dt="2023-11-28T13:55:17.962" v="0" actId="207"/>
          <ac:spMkLst>
            <pc:docMk/>
            <pc:sldMk cId="0" sldId="416"/>
            <ac:spMk id="2" creationId="{2FF9F0DE-0333-6EED-9D91-9801717653FB}"/>
          </ac:spMkLst>
        </pc:spChg>
        <pc:spChg chg="mod">
          <ac:chgData name="Sha SHA" userId="7fa66d72-39b6-4753-9cd1-bbd80c98edd0" providerId="ADAL" clId="{1FF3B56E-37EC-4C51-89E0-77DBB3EF6F60}" dt="2023-11-28T18:47:59.261" v="7499" actId="403"/>
          <ac:spMkLst>
            <pc:docMk/>
            <pc:sldMk cId="0" sldId="416"/>
            <ac:spMk id="3" creationId="{DA73F5B1-7179-D86D-0377-D94FE08B285A}"/>
          </ac:spMkLst>
        </pc:spChg>
        <pc:spChg chg="mod">
          <ac:chgData name="Sha SHA" userId="7fa66d72-39b6-4753-9cd1-bbd80c98edd0" providerId="ADAL" clId="{1FF3B56E-37EC-4C51-89E0-77DBB3EF6F60}" dt="2023-11-28T18:47:45.591" v="7495" actId="403"/>
          <ac:spMkLst>
            <pc:docMk/>
            <pc:sldMk cId="0" sldId="416"/>
            <ac:spMk id="6" creationId="{32F9C1E3-7AE8-2C81-2B29-036E5CAFE688}"/>
          </ac:spMkLst>
        </pc:spChg>
      </pc:sldChg>
      <pc:sldChg chg="modSp mod">
        <pc:chgData name="Sha SHA" userId="7fa66d72-39b6-4753-9cd1-bbd80c98edd0" providerId="ADAL" clId="{1FF3B56E-37EC-4C51-89E0-77DBB3EF6F60}" dt="2023-11-28T18:47:23.966" v="7493" actId="1076"/>
        <pc:sldMkLst>
          <pc:docMk/>
          <pc:sldMk cId="0" sldId="420"/>
        </pc:sldMkLst>
        <pc:spChg chg="mod">
          <ac:chgData name="Sha SHA" userId="7fa66d72-39b6-4753-9cd1-bbd80c98edd0" providerId="ADAL" clId="{1FF3B56E-37EC-4C51-89E0-77DBB3EF6F60}" dt="2023-11-28T18:47:23.966" v="7493" actId="1076"/>
          <ac:spMkLst>
            <pc:docMk/>
            <pc:sldMk cId="0" sldId="420"/>
            <ac:spMk id="5" creationId="{00000000-0000-0000-0000-000000000000}"/>
          </ac:spMkLst>
        </pc:spChg>
        <pc:picChg chg="mod">
          <ac:chgData name="Sha SHA" userId="7fa66d72-39b6-4753-9cd1-bbd80c98edd0" providerId="ADAL" clId="{1FF3B56E-37EC-4C51-89E0-77DBB3EF6F60}" dt="2023-11-28T18:47:19.863" v="7492" actId="1076"/>
          <ac:picMkLst>
            <pc:docMk/>
            <pc:sldMk cId="0" sldId="420"/>
            <ac:picMk id="7" creationId="{00000000-0000-0000-0000-000000000000}"/>
          </ac:picMkLst>
        </pc:picChg>
      </pc:sldChg>
      <pc:sldChg chg="modSp mod">
        <pc:chgData name="Sha SHA" userId="7fa66d72-39b6-4753-9cd1-bbd80c98edd0" providerId="ADAL" clId="{1FF3B56E-37EC-4C51-89E0-77DBB3EF6F60}" dt="2023-11-28T14:04:39.699" v="226" actId="14100"/>
        <pc:sldMkLst>
          <pc:docMk/>
          <pc:sldMk cId="0" sldId="423"/>
        </pc:sldMkLst>
        <pc:spChg chg="mod">
          <ac:chgData name="Sha SHA" userId="7fa66d72-39b6-4753-9cd1-bbd80c98edd0" providerId="ADAL" clId="{1FF3B56E-37EC-4C51-89E0-77DBB3EF6F60}" dt="2023-11-28T14:04:39.699" v="226" actId="14100"/>
          <ac:spMkLst>
            <pc:docMk/>
            <pc:sldMk cId="0" sldId="423"/>
            <ac:spMk id="31" creationId="{00000000-0000-0000-0000-000000000000}"/>
          </ac:spMkLst>
        </pc:spChg>
      </pc:sldChg>
      <pc:sldChg chg="modSp mod">
        <pc:chgData name="Sha SHA" userId="7fa66d72-39b6-4753-9cd1-bbd80c98edd0" providerId="ADAL" clId="{1FF3B56E-37EC-4C51-89E0-77DBB3EF6F60}" dt="2023-11-28T14:39:04.940" v="1192" actId="403"/>
        <pc:sldMkLst>
          <pc:docMk/>
          <pc:sldMk cId="1156979094" sldId="424"/>
        </pc:sldMkLst>
        <pc:spChg chg="mod">
          <ac:chgData name="Sha SHA" userId="7fa66d72-39b6-4753-9cd1-bbd80c98edd0" providerId="ADAL" clId="{1FF3B56E-37EC-4C51-89E0-77DBB3EF6F60}" dt="2023-11-28T14:39:04.940" v="1192" actId="403"/>
          <ac:spMkLst>
            <pc:docMk/>
            <pc:sldMk cId="1156979094" sldId="424"/>
            <ac:spMk id="31" creationId="{00000000-0000-0000-0000-000000000000}"/>
          </ac:spMkLst>
        </pc:spChg>
      </pc:sldChg>
      <pc:sldChg chg="addSp modSp mod">
        <pc:chgData name="Sha SHA" userId="7fa66d72-39b6-4753-9cd1-bbd80c98edd0" providerId="ADAL" clId="{1FF3B56E-37EC-4C51-89E0-77DBB3EF6F60}" dt="2023-11-28T15:09:19.037" v="1809" actId="20577"/>
        <pc:sldMkLst>
          <pc:docMk/>
          <pc:sldMk cId="0" sldId="562"/>
        </pc:sldMkLst>
        <pc:spChg chg="add mod">
          <ac:chgData name="Sha SHA" userId="7fa66d72-39b6-4753-9cd1-bbd80c98edd0" providerId="ADAL" clId="{1FF3B56E-37EC-4C51-89E0-77DBB3EF6F60}" dt="2023-11-28T15:08:44.806" v="1778" actId="20577"/>
          <ac:spMkLst>
            <pc:docMk/>
            <pc:sldMk cId="0" sldId="562"/>
            <ac:spMk id="4" creationId="{2D4A0CFF-FC31-4934-08DA-21578C0C59DE}"/>
          </ac:spMkLst>
        </pc:spChg>
        <pc:spChg chg="add mod">
          <ac:chgData name="Sha SHA" userId="7fa66d72-39b6-4753-9cd1-bbd80c98edd0" providerId="ADAL" clId="{1FF3B56E-37EC-4C51-89E0-77DBB3EF6F60}" dt="2023-11-28T14:41:51.145" v="1413" actId="20577"/>
          <ac:spMkLst>
            <pc:docMk/>
            <pc:sldMk cId="0" sldId="562"/>
            <ac:spMk id="6" creationId="{A967A25F-D20A-15B9-415A-071254C6B7CE}"/>
          </ac:spMkLst>
        </pc:spChg>
        <pc:spChg chg="mod">
          <ac:chgData name="Sha SHA" userId="7fa66d72-39b6-4753-9cd1-bbd80c98edd0" providerId="ADAL" clId="{1FF3B56E-37EC-4C51-89E0-77DBB3EF6F60}" dt="2023-11-28T15:09:10.631" v="1799" actId="20577"/>
          <ac:spMkLst>
            <pc:docMk/>
            <pc:sldMk cId="0" sldId="562"/>
            <ac:spMk id="7" creationId="{4E9510D0-841A-195F-336A-F7DA9882BBE8}"/>
          </ac:spMkLst>
        </pc:spChg>
        <pc:spChg chg="mod">
          <ac:chgData name="Sha SHA" userId="7fa66d72-39b6-4753-9cd1-bbd80c98edd0" providerId="ADAL" clId="{1FF3B56E-37EC-4C51-89E0-77DBB3EF6F60}" dt="2023-11-28T15:09:19.037" v="1809" actId="20577"/>
          <ac:spMkLst>
            <pc:docMk/>
            <pc:sldMk cId="0" sldId="562"/>
            <ac:spMk id="9" creationId="{E4DFFC9B-8F70-7DD7-6E78-31276D78B04A}"/>
          </ac:spMkLst>
        </pc:spChg>
      </pc:sldChg>
      <pc:sldChg chg="addSp modSp mod">
        <pc:chgData name="Sha SHA" userId="7fa66d72-39b6-4753-9cd1-bbd80c98edd0" providerId="ADAL" clId="{1FF3B56E-37EC-4C51-89E0-77DBB3EF6F60}" dt="2023-11-28T15:16:09.562" v="1935" actId="20577"/>
        <pc:sldMkLst>
          <pc:docMk/>
          <pc:sldMk cId="0" sldId="563"/>
        </pc:sldMkLst>
        <pc:spChg chg="add mod">
          <ac:chgData name="Sha SHA" userId="7fa66d72-39b6-4753-9cd1-bbd80c98edd0" providerId="ADAL" clId="{1FF3B56E-37EC-4C51-89E0-77DBB3EF6F60}" dt="2023-11-28T15:15:37.843" v="1921" actId="20577"/>
          <ac:spMkLst>
            <pc:docMk/>
            <pc:sldMk cId="0" sldId="563"/>
            <ac:spMk id="3" creationId="{01E91C1F-86AA-4A39-4664-B5AD7282AD5B}"/>
          </ac:spMkLst>
        </pc:spChg>
        <pc:spChg chg="mod">
          <ac:chgData name="Sha SHA" userId="7fa66d72-39b6-4753-9cd1-bbd80c98edd0" providerId="ADAL" clId="{1FF3B56E-37EC-4C51-89E0-77DBB3EF6F60}" dt="2023-11-28T15:15:29.427" v="1903" actId="20577"/>
          <ac:spMkLst>
            <pc:docMk/>
            <pc:sldMk cId="0" sldId="563"/>
            <ac:spMk id="4" creationId="{A877B053-6A93-5118-1502-8C552B2D7529}"/>
          </ac:spMkLst>
        </pc:spChg>
        <pc:spChg chg="mod">
          <ac:chgData name="Sha SHA" userId="7fa66d72-39b6-4753-9cd1-bbd80c98edd0" providerId="ADAL" clId="{1FF3B56E-37EC-4C51-89E0-77DBB3EF6F60}" dt="2023-11-28T15:16:04.976" v="1931" actId="20577"/>
          <ac:spMkLst>
            <pc:docMk/>
            <pc:sldMk cId="0" sldId="563"/>
            <ac:spMk id="8" creationId="{F2964065-A29A-DC2A-D8CC-268F5FD78064}"/>
          </ac:spMkLst>
        </pc:spChg>
        <pc:spChg chg="add mod">
          <ac:chgData name="Sha SHA" userId="7fa66d72-39b6-4753-9cd1-bbd80c98edd0" providerId="ADAL" clId="{1FF3B56E-37EC-4C51-89E0-77DBB3EF6F60}" dt="2023-11-28T15:15:59.554" v="1927" actId="1076"/>
          <ac:spMkLst>
            <pc:docMk/>
            <pc:sldMk cId="0" sldId="563"/>
            <ac:spMk id="9" creationId="{EA086014-FEF4-D149-E6FE-6CCD475DE113}"/>
          </ac:spMkLst>
        </pc:spChg>
        <pc:spChg chg="add mod">
          <ac:chgData name="Sha SHA" userId="7fa66d72-39b6-4753-9cd1-bbd80c98edd0" providerId="ADAL" clId="{1FF3B56E-37EC-4C51-89E0-77DBB3EF6F60}" dt="2023-11-28T15:16:09.562" v="1935" actId="20577"/>
          <ac:spMkLst>
            <pc:docMk/>
            <pc:sldMk cId="0" sldId="563"/>
            <ac:spMk id="10" creationId="{E0CD9A96-CEBD-A767-28FD-9DA1DDBF5F17}"/>
          </ac:spMkLst>
        </pc:spChg>
      </pc:sldChg>
      <pc:sldChg chg="modSp mod">
        <pc:chgData name="Sha SHA" userId="7fa66d72-39b6-4753-9cd1-bbd80c98edd0" providerId="ADAL" clId="{1FF3B56E-37EC-4C51-89E0-77DBB3EF6F60}" dt="2023-11-28T17:40:04.317" v="5578" actId="20577"/>
        <pc:sldMkLst>
          <pc:docMk/>
          <pc:sldMk cId="0" sldId="577"/>
        </pc:sldMkLst>
        <pc:spChg chg="mod">
          <ac:chgData name="Sha SHA" userId="7fa66d72-39b6-4753-9cd1-bbd80c98edd0" providerId="ADAL" clId="{1FF3B56E-37EC-4C51-89E0-77DBB3EF6F60}" dt="2023-11-28T17:39:23.310" v="5539" actId="20577"/>
          <ac:spMkLst>
            <pc:docMk/>
            <pc:sldMk cId="0" sldId="577"/>
            <ac:spMk id="12" creationId="{FCF54126-1BB1-A75D-E2A5-92CFD1AB5216}"/>
          </ac:spMkLst>
        </pc:spChg>
        <pc:spChg chg="mod">
          <ac:chgData name="Sha SHA" userId="7fa66d72-39b6-4753-9cd1-bbd80c98edd0" providerId="ADAL" clId="{1FF3B56E-37EC-4C51-89E0-77DBB3EF6F60}" dt="2023-11-28T17:40:04.317" v="5578" actId="20577"/>
          <ac:spMkLst>
            <pc:docMk/>
            <pc:sldMk cId="0" sldId="577"/>
            <ac:spMk id="16" creationId="{A0522BD7-7048-839E-DE51-613DC8A926BB}"/>
          </ac:spMkLst>
        </pc:spChg>
        <pc:spChg chg="mod">
          <ac:chgData name="Sha SHA" userId="7fa66d72-39b6-4753-9cd1-bbd80c98edd0" providerId="ADAL" clId="{1FF3B56E-37EC-4C51-89E0-77DBB3EF6F60}" dt="2023-11-28T17:39:10.761" v="5520" actId="14100"/>
          <ac:spMkLst>
            <pc:docMk/>
            <pc:sldMk cId="0" sldId="577"/>
            <ac:spMk id="18" creationId="{1F9D9D60-98F4-D548-3860-40264AA2DF46}"/>
          </ac:spMkLst>
        </pc:spChg>
      </pc:sldChg>
      <pc:sldChg chg="addSp modSp mod">
        <pc:chgData name="Sha SHA" userId="7fa66d72-39b6-4753-9cd1-bbd80c98edd0" providerId="ADAL" clId="{1FF3B56E-37EC-4C51-89E0-77DBB3EF6F60}" dt="2023-11-28T18:01:12.864" v="6277"/>
        <pc:sldMkLst>
          <pc:docMk/>
          <pc:sldMk cId="0" sldId="579"/>
        </pc:sldMkLst>
        <pc:spChg chg="add mod">
          <ac:chgData name="Sha SHA" userId="7fa66d72-39b6-4753-9cd1-bbd80c98edd0" providerId="ADAL" clId="{1FF3B56E-37EC-4C51-89E0-77DBB3EF6F60}" dt="2023-11-28T18:01:05.979" v="6274"/>
          <ac:spMkLst>
            <pc:docMk/>
            <pc:sldMk cId="0" sldId="579"/>
            <ac:spMk id="3" creationId="{CCD6C09F-8CE7-A254-14AB-3CC5025C3482}"/>
          </ac:spMkLst>
        </pc:spChg>
        <pc:spChg chg="mod">
          <ac:chgData name="Sha SHA" userId="7fa66d72-39b6-4753-9cd1-bbd80c98edd0" providerId="ADAL" clId="{1FF3B56E-37EC-4C51-89E0-77DBB3EF6F60}" dt="2023-11-28T18:01:12.864" v="6277"/>
          <ac:spMkLst>
            <pc:docMk/>
            <pc:sldMk cId="0" sldId="579"/>
            <ac:spMk id="5" creationId="{5B653E6F-2EDF-99E5-6479-3AB89AF9FF7D}"/>
          </ac:spMkLst>
        </pc:spChg>
      </pc:sldChg>
      <pc:sldChg chg="modSp mod">
        <pc:chgData name="Sha SHA" userId="7fa66d72-39b6-4753-9cd1-bbd80c98edd0" providerId="ADAL" clId="{1FF3B56E-37EC-4C51-89E0-77DBB3EF6F60}" dt="2023-11-28T18:21:16.395" v="6823" actId="20577"/>
        <pc:sldMkLst>
          <pc:docMk/>
          <pc:sldMk cId="0" sldId="581"/>
        </pc:sldMkLst>
        <pc:spChg chg="mod">
          <ac:chgData name="Sha SHA" userId="7fa66d72-39b6-4753-9cd1-bbd80c98edd0" providerId="ADAL" clId="{1FF3B56E-37EC-4C51-89E0-77DBB3EF6F60}" dt="2023-11-28T18:20:45.290" v="6797" actId="20577"/>
          <ac:spMkLst>
            <pc:docMk/>
            <pc:sldMk cId="0" sldId="581"/>
            <ac:spMk id="13" creationId="{9AF07B7E-158C-A755-2826-7CAFFF25A9B8}"/>
          </ac:spMkLst>
        </pc:spChg>
        <pc:spChg chg="mod">
          <ac:chgData name="Sha SHA" userId="7fa66d72-39b6-4753-9cd1-bbd80c98edd0" providerId="ADAL" clId="{1FF3B56E-37EC-4C51-89E0-77DBB3EF6F60}" dt="2023-11-28T18:21:16.395" v="6823" actId="20577"/>
          <ac:spMkLst>
            <pc:docMk/>
            <pc:sldMk cId="0" sldId="581"/>
            <ac:spMk id="15" creationId="{7F9ABE6C-7EC5-30BA-6EC2-1F45BCC37C6E}"/>
          </ac:spMkLst>
        </pc:spChg>
      </pc:sldChg>
      <pc:sldChg chg="modSp mod">
        <pc:chgData name="Sha SHA" userId="7fa66d72-39b6-4753-9cd1-bbd80c98edd0" providerId="ADAL" clId="{1FF3B56E-37EC-4C51-89E0-77DBB3EF6F60}" dt="2023-11-28T18:36:45.165" v="7109" actId="20577"/>
        <pc:sldMkLst>
          <pc:docMk/>
          <pc:sldMk cId="0" sldId="582"/>
        </pc:sldMkLst>
        <pc:spChg chg="mod">
          <ac:chgData name="Sha SHA" userId="7fa66d72-39b6-4753-9cd1-bbd80c98edd0" providerId="ADAL" clId="{1FF3B56E-37EC-4C51-89E0-77DBB3EF6F60}" dt="2023-11-28T18:36:20.191" v="7108" actId="20577"/>
          <ac:spMkLst>
            <pc:docMk/>
            <pc:sldMk cId="0" sldId="582"/>
            <ac:spMk id="4" creationId="{21E5816D-3F61-3D0F-5363-AFBE71A890E8}"/>
          </ac:spMkLst>
        </pc:spChg>
        <pc:spChg chg="mod">
          <ac:chgData name="Sha SHA" userId="7fa66d72-39b6-4753-9cd1-bbd80c98edd0" providerId="ADAL" clId="{1FF3B56E-37EC-4C51-89E0-77DBB3EF6F60}" dt="2023-11-28T18:36:16.203" v="7107" actId="20577"/>
          <ac:spMkLst>
            <pc:docMk/>
            <pc:sldMk cId="0" sldId="582"/>
            <ac:spMk id="9" creationId="{AFA5D44F-5CDA-8E0D-C8D7-941FA1B0E902}"/>
          </ac:spMkLst>
        </pc:spChg>
        <pc:spChg chg="mod">
          <ac:chgData name="Sha SHA" userId="7fa66d72-39b6-4753-9cd1-bbd80c98edd0" providerId="ADAL" clId="{1FF3B56E-37EC-4C51-89E0-77DBB3EF6F60}" dt="2023-11-28T18:36:45.165" v="7109" actId="20577"/>
          <ac:spMkLst>
            <pc:docMk/>
            <pc:sldMk cId="0" sldId="582"/>
            <ac:spMk id="11" creationId="{D09A7AE3-4617-CC67-158E-50943209E8F5}"/>
          </ac:spMkLst>
        </pc:spChg>
      </pc:sldChg>
      <pc:sldChg chg="modSp mod">
        <pc:chgData name="Sha SHA" userId="7fa66d72-39b6-4753-9cd1-bbd80c98edd0" providerId="ADAL" clId="{1FF3B56E-37EC-4C51-89E0-77DBB3EF6F60}" dt="2023-11-28T17:54:01.205" v="5976" actId="20577"/>
        <pc:sldMkLst>
          <pc:docMk/>
          <pc:sldMk cId="2300444705" sldId="586"/>
        </pc:sldMkLst>
        <pc:spChg chg="mod">
          <ac:chgData name="Sha SHA" userId="7fa66d72-39b6-4753-9cd1-bbd80c98edd0" providerId="ADAL" clId="{1FF3B56E-37EC-4C51-89E0-77DBB3EF6F60}" dt="2023-11-28T17:54:01.205" v="5976" actId="20577"/>
          <ac:spMkLst>
            <pc:docMk/>
            <pc:sldMk cId="2300444705" sldId="586"/>
            <ac:spMk id="5" creationId="{634150BD-9CFD-0235-A0BB-1AE164C709D1}"/>
          </ac:spMkLst>
        </pc:spChg>
      </pc:sldChg>
      <pc:sldChg chg="modSp mod">
        <pc:chgData name="Sha SHA" userId="7fa66d72-39b6-4753-9cd1-bbd80c98edd0" providerId="ADAL" clId="{1FF3B56E-37EC-4C51-89E0-77DBB3EF6F60}" dt="2023-11-28T17:41:30.626" v="5584" actId="1076"/>
        <pc:sldMkLst>
          <pc:docMk/>
          <pc:sldMk cId="644737443" sldId="588"/>
        </pc:sldMkLst>
        <pc:spChg chg="mod">
          <ac:chgData name="Sha SHA" userId="7fa66d72-39b6-4753-9cd1-bbd80c98edd0" providerId="ADAL" clId="{1FF3B56E-37EC-4C51-89E0-77DBB3EF6F60}" dt="2023-11-28T17:41:30.626" v="5584" actId="1076"/>
          <ac:spMkLst>
            <pc:docMk/>
            <pc:sldMk cId="644737443" sldId="588"/>
            <ac:spMk id="21" creationId="{01A1F6F3-E6F8-890C-BC22-B8F6DD756C81}"/>
          </ac:spMkLst>
        </pc:spChg>
      </pc:sldChg>
      <pc:sldChg chg="modSp mod">
        <pc:chgData name="Sha SHA" userId="7fa66d72-39b6-4753-9cd1-bbd80c98edd0" providerId="ADAL" clId="{1FF3B56E-37EC-4C51-89E0-77DBB3EF6F60}" dt="2023-11-28T17:20:32.572" v="4905" actId="20577"/>
        <pc:sldMkLst>
          <pc:docMk/>
          <pc:sldMk cId="0" sldId="607"/>
        </pc:sldMkLst>
        <pc:spChg chg="mod">
          <ac:chgData name="Sha SHA" userId="7fa66d72-39b6-4753-9cd1-bbd80c98edd0" providerId="ADAL" clId="{1FF3B56E-37EC-4C51-89E0-77DBB3EF6F60}" dt="2023-11-28T17:20:32.572" v="4905" actId="20577"/>
          <ac:spMkLst>
            <pc:docMk/>
            <pc:sldMk cId="0" sldId="607"/>
            <ac:spMk id="5" creationId="{8D81193C-089D-47E5-C57A-F8BB054A0A49}"/>
          </ac:spMkLst>
        </pc:spChg>
        <pc:spChg chg="mod">
          <ac:chgData name="Sha SHA" userId="7fa66d72-39b6-4753-9cd1-bbd80c98edd0" providerId="ADAL" clId="{1FF3B56E-37EC-4C51-89E0-77DBB3EF6F60}" dt="2023-11-28T17:16:46.329" v="4842" actId="1076"/>
          <ac:spMkLst>
            <pc:docMk/>
            <pc:sldMk cId="0" sldId="607"/>
            <ac:spMk id="8" creationId="{0B26ED74-B13D-288A-EBD0-AB1F8D57290C}"/>
          </ac:spMkLst>
        </pc:spChg>
      </pc:sldChg>
      <pc:sldChg chg="modSp mod">
        <pc:chgData name="Sha SHA" userId="7fa66d72-39b6-4753-9cd1-bbd80c98edd0" providerId="ADAL" clId="{1FF3B56E-37EC-4C51-89E0-77DBB3EF6F60}" dt="2023-11-28T17:28:34.967" v="5100" actId="20577"/>
        <pc:sldMkLst>
          <pc:docMk/>
          <pc:sldMk cId="0" sldId="611"/>
        </pc:sldMkLst>
        <pc:spChg chg="mod">
          <ac:chgData name="Sha SHA" userId="7fa66d72-39b6-4753-9cd1-bbd80c98edd0" providerId="ADAL" clId="{1FF3B56E-37EC-4C51-89E0-77DBB3EF6F60}" dt="2023-11-28T17:28:34.967" v="5100" actId="20577"/>
          <ac:spMkLst>
            <pc:docMk/>
            <pc:sldMk cId="0" sldId="611"/>
            <ac:spMk id="3" creationId="{61B0C1E4-10B0-FC43-E5EE-592C476539C0}"/>
          </ac:spMkLst>
        </pc:spChg>
        <pc:spChg chg="mod">
          <ac:chgData name="Sha SHA" userId="7fa66d72-39b6-4753-9cd1-bbd80c98edd0" providerId="ADAL" clId="{1FF3B56E-37EC-4C51-89E0-77DBB3EF6F60}" dt="2023-11-28T17:24:38.291" v="4972" actId="1076"/>
          <ac:spMkLst>
            <pc:docMk/>
            <pc:sldMk cId="0" sldId="611"/>
            <ac:spMk id="6" creationId="{A7A9F9F3-9A0E-96A0-2B99-67C17BDE33BD}"/>
          </ac:spMkLst>
        </pc:spChg>
      </pc:sldChg>
      <pc:sldChg chg="addSp modSp mod">
        <pc:chgData name="Sha SHA" userId="7fa66d72-39b6-4753-9cd1-bbd80c98edd0" providerId="ADAL" clId="{1FF3B56E-37EC-4C51-89E0-77DBB3EF6F60}" dt="2023-11-28T15:12:31.374" v="1893" actId="20577"/>
        <pc:sldMkLst>
          <pc:docMk/>
          <pc:sldMk cId="523217529" sldId="859"/>
        </pc:sldMkLst>
        <pc:spChg chg="add mod">
          <ac:chgData name="Sha SHA" userId="7fa66d72-39b6-4753-9cd1-bbd80c98edd0" providerId="ADAL" clId="{1FF3B56E-37EC-4C51-89E0-77DBB3EF6F60}" dt="2023-11-28T15:12:31.374" v="1893" actId="20577"/>
          <ac:spMkLst>
            <pc:docMk/>
            <pc:sldMk cId="523217529" sldId="859"/>
            <ac:spMk id="3" creationId="{70FC7E5D-E516-16DB-7D72-25B196152CDD}"/>
          </ac:spMkLst>
        </pc:spChg>
        <pc:spChg chg="mod">
          <ac:chgData name="Sha SHA" userId="7fa66d72-39b6-4753-9cd1-bbd80c98edd0" providerId="ADAL" clId="{1FF3B56E-37EC-4C51-89E0-77DBB3EF6F60}" dt="2023-11-28T15:04:21.565" v="1701" actId="1076"/>
          <ac:spMkLst>
            <pc:docMk/>
            <pc:sldMk cId="523217529" sldId="859"/>
            <ac:spMk id="6" creationId="{FA2AF170-AF85-E088-D4D6-450DC3D4EA9C}"/>
          </ac:spMkLst>
        </pc:spChg>
        <pc:spChg chg="mod">
          <ac:chgData name="Sha SHA" userId="7fa66d72-39b6-4753-9cd1-bbd80c98edd0" providerId="ADAL" clId="{1FF3B56E-37EC-4C51-89E0-77DBB3EF6F60}" dt="2023-11-28T15:04:17.910" v="1700" actId="1076"/>
          <ac:spMkLst>
            <pc:docMk/>
            <pc:sldMk cId="523217529" sldId="859"/>
            <ac:spMk id="7" creationId="{8995CDB5-D724-0012-8219-3614553E3295}"/>
          </ac:spMkLst>
        </pc:spChg>
        <pc:spChg chg="mod">
          <ac:chgData name="Sha SHA" userId="7fa66d72-39b6-4753-9cd1-bbd80c98edd0" providerId="ADAL" clId="{1FF3B56E-37EC-4C51-89E0-77DBB3EF6F60}" dt="2023-11-28T15:01:06.690" v="1637" actId="1076"/>
          <ac:spMkLst>
            <pc:docMk/>
            <pc:sldMk cId="523217529" sldId="859"/>
            <ac:spMk id="9" creationId="{851914CC-2CA1-47DF-5866-C6CC78A1688B}"/>
          </ac:spMkLst>
        </pc:spChg>
        <pc:spChg chg="mod">
          <ac:chgData name="Sha SHA" userId="7fa66d72-39b6-4753-9cd1-bbd80c98edd0" providerId="ADAL" clId="{1FF3B56E-37EC-4C51-89E0-77DBB3EF6F60}" dt="2023-11-28T14:57:43.390" v="1628" actId="20577"/>
          <ac:spMkLst>
            <pc:docMk/>
            <pc:sldMk cId="523217529" sldId="859"/>
            <ac:spMk id="11" creationId="{6B20A3EE-6B4B-A16B-4D2D-1CF385219601}"/>
          </ac:spMkLst>
        </pc:spChg>
        <pc:spChg chg="mod">
          <ac:chgData name="Sha SHA" userId="7fa66d72-39b6-4753-9cd1-bbd80c98edd0" providerId="ADAL" clId="{1FF3B56E-37EC-4C51-89E0-77DBB3EF6F60}" dt="2023-11-28T15:01:10.260" v="1638" actId="1076"/>
          <ac:spMkLst>
            <pc:docMk/>
            <pc:sldMk cId="523217529" sldId="859"/>
            <ac:spMk id="16" creationId="{061EB157-5500-2574-9D22-6F650D2C1068}"/>
          </ac:spMkLst>
        </pc:spChg>
      </pc:sldChg>
      <pc:sldChg chg="modSp mod">
        <pc:chgData name="Sha SHA" userId="7fa66d72-39b6-4753-9cd1-bbd80c98edd0" providerId="ADAL" clId="{1FF3B56E-37EC-4C51-89E0-77DBB3EF6F60}" dt="2023-11-28T16:04:11.258" v="3106" actId="20577"/>
        <pc:sldMkLst>
          <pc:docMk/>
          <pc:sldMk cId="3722475990" sldId="977"/>
        </pc:sldMkLst>
        <pc:spChg chg="mod">
          <ac:chgData name="Sha SHA" userId="7fa66d72-39b6-4753-9cd1-bbd80c98edd0" providerId="ADAL" clId="{1FF3B56E-37EC-4C51-89E0-77DBB3EF6F60}" dt="2023-11-28T15:30:44.279" v="2423" actId="1076"/>
          <ac:spMkLst>
            <pc:docMk/>
            <pc:sldMk cId="3722475990" sldId="977"/>
            <ac:spMk id="4" creationId="{2EDAD160-3175-FA59-7EDE-27986C7EEB99}"/>
          </ac:spMkLst>
        </pc:spChg>
        <pc:spChg chg="mod">
          <ac:chgData name="Sha SHA" userId="7fa66d72-39b6-4753-9cd1-bbd80c98edd0" providerId="ADAL" clId="{1FF3B56E-37EC-4C51-89E0-77DBB3EF6F60}" dt="2023-11-28T15:30:48.243" v="2424" actId="1076"/>
          <ac:spMkLst>
            <pc:docMk/>
            <pc:sldMk cId="3722475990" sldId="977"/>
            <ac:spMk id="6" creationId="{E0500252-0CC3-8F5C-A1A7-97530302F1C7}"/>
          </ac:spMkLst>
        </pc:spChg>
        <pc:spChg chg="mod">
          <ac:chgData name="Sha SHA" userId="7fa66d72-39b6-4753-9cd1-bbd80c98edd0" providerId="ADAL" clId="{1FF3B56E-37EC-4C51-89E0-77DBB3EF6F60}" dt="2023-11-28T16:04:11.258" v="3106" actId="20577"/>
          <ac:spMkLst>
            <pc:docMk/>
            <pc:sldMk cId="3722475990" sldId="977"/>
            <ac:spMk id="7" creationId="{C9CCA42B-FCE1-D0F8-E7A9-8FCD101D7DC0}"/>
          </ac:spMkLst>
        </pc:spChg>
        <pc:spChg chg="mod">
          <ac:chgData name="Sha SHA" userId="7fa66d72-39b6-4753-9cd1-bbd80c98edd0" providerId="ADAL" clId="{1FF3B56E-37EC-4C51-89E0-77DBB3EF6F60}" dt="2023-11-28T15:31:00.404" v="2430" actId="20577"/>
          <ac:spMkLst>
            <pc:docMk/>
            <pc:sldMk cId="3722475990" sldId="977"/>
            <ac:spMk id="9" creationId="{84A4072D-F2A6-6ED5-5D19-22D51475EF0A}"/>
          </ac:spMkLst>
        </pc:spChg>
      </pc:sldChg>
      <pc:sldChg chg="modSp mod">
        <pc:chgData name="Sha SHA" userId="7fa66d72-39b6-4753-9cd1-bbd80c98edd0" providerId="ADAL" clId="{1FF3B56E-37EC-4C51-89E0-77DBB3EF6F60}" dt="2023-11-28T16:03:50.674" v="3099" actId="20577"/>
        <pc:sldMkLst>
          <pc:docMk/>
          <pc:sldMk cId="0" sldId="978"/>
        </pc:sldMkLst>
        <pc:spChg chg="mod">
          <ac:chgData name="Sha SHA" userId="7fa66d72-39b6-4753-9cd1-bbd80c98edd0" providerId="ADAL" clId="{1FF3B56E-37EC-4C51-89E0-77DBB3EF6F60}" dt="2023-11-28T16:02:07.401" v="3047" actId="1076"/>
          <ac:spMkLst>
            <pc:docMk/>
            <pc:sldMk cId="0" sldId="978"/>
            <ac:spMk id="12" creationId="{72B7441A-EB42-2FE3-8DED-FC4DED463264}"/>
          </ac:spMkLst>
        </pc:spChg>
        <pc:spChg chg="mod">
          <ac:chgData name="Sha SHA" userId="7fa66d72-39b6-4753-9cd1-bbd80c98edd0" providerId="ADAL" clId="{1FF3B56E-37EC-4C51-89E0-77DBB3EF6F60}" dt="2023-11-28T16:02:10.802" v="3048" actId="1076"/>
          <ac:spMkLst>
            <pc:docMk/>
            <pc:sldMk cId="0" sldId="978"/>
            <ac:spMk id="14" creationId="{D4A519CF-F177-954D-8C7B-64D6FC7ACCD8}"/>
          </ac:spMkLst>
        </pc:spChg>
        <pc:spChg chg="mod">
          <ac:chgData name="Sha SHA" userId="7fa66d72-39b6-4753-9cd1-bbd80c98edd0" providerId="ADAL" clId="{1FF3B56E-37EC-4C51-89E0-77DBB3EF6F60}" dt="2023-11-28T16:03:50.674" v="3099" actId="20577"/>
          <ac:spMkLst>
            <pc:docMk/>
            <pc:sldMk cId="0" sldId="978"/>
            <ac:spMk id="19496" creationId="{D01CE201-898C-786B-869E-0CCF6A3A6FED}"/>
          </ac:spMkLst>
        </pc:spChg>
        <pc:picChg chg="mod">
          <ac:chgData name="Sha SHA" userId="7fa66d72-39b6-4753-9cd1-bbd80c98edd0" providerId="ADAL" clId="{1FF3B56E-37EC-4C51-89E0-77DBB3EF6F60}" dt="2023-11-28T15:58:57.121" v="2995" actId="1076"/>
          <ac:picMkLst>
            <pc:docMk/>
            <pc:sldMk cId="0" sldId="978"/>
            <ac:picMk id="10" creationId="{D895F641-7491-83DB-F57E-21F66D247A81}"/>
          </ac:picMkLst>
        </pc:picChg>
      </pc:sldChg>
      <pc:sldChg chg="modSp mod">
        <pc:chgData name="Sha SHA" userId="7fa66d72-39b6-4753-9cd1-bbd80c98edd0" providerId="ADAL" clId="{1FF3B56E-37EC-4C51-89E0-77DBB3EF6F60}" dt="2023-11-28T17:30:22.060" v="5110" actId="122"/>
        <pc:sldMkLst>
          <pc:docMk/>
          <pc:sldMk cId="4260947123" sldId="979"/>
        </pc:sldMkLst>
        <pc:spChg chg="mod">
          <ac:chgData name="Sha SHA" userId="7fa66d72-39b6-4753-9cd1-bbd80c98edd0" providerId="ADAL" clId="{1FF3B56E-37EC-4C51-89E0-77DBB3EF6F60}" dt="2023-11-28T17:30:22.060" v="5110" actId="122"/>
          <ac:spMkLst>
            <pc:docMk/>
            <pc:sldMk cId="4260947123" sldId="979"/>
            <ac:spMk id="5" creationId="{090197FB-C3D7-1EAA-9D14-D20133D2ABD4}"/>
          </ac:spMkLst>
        </pc:spChg>
        <pc:spChg chg="mod">
          <ac:chgData name="Sha SHA" userId="7fa66d72-39b6-4753-9cd1-bbd80c98edd0" providerId="ADAL" clId="{1FF3B56E-37EC-4C51-89E0-77DBB3EF6F60}" dt="2023-11-28T17:29:47.087" v="5102" actId="1076"/>
          <ac:spMkLst>
            <pc:docMk/>
            <pc:sldMk cId="4260947123" sldId="979"/>
            <ac:spMk id="31" creationId="{00000000-0000-0000-0000-000000000000}"/>
          </ac:spMkLst>
        </pc:spChg>
      </pc:sldChg>
      <pc:sldChg chg="modSp mod">
        <pc:chgData name="Sha SHA" userId="7fa66d72-39b6-4753-9cd1-bbd80c98edd0" providerId="ADAL" clId="{1FF3B56E-37EC-4C51-89E0-77DBB3EF6F60}" dt="2023-11-28T17:37:35.568" v="5460" actId="1076"/>
        <pc:sldMkLst>
          <pc:docMk/>
          <pc:sldMk cId="2430148891" sldId="982"/>
        </pc:sldMkLst>
        <pc:spChg chg="mod">
          <ac:chgData name="Sha SHA" userId="7fa66d72-39b6-4753-9cd1-bbd80c98edd0" providerId="ADAL" clId="{1FF3B56E-37EC-4C51-89E0-77DBB3EF6F60}" dt="2023-11-28T17:37:35.568" v="5460" actId="1076"/>
          <ac:spMkLst>
            <pc:docMk/>
            <pc:sldMk cId="2430148891" sldId="982"/>
            <ac:spMk id="5" creationId="{81EBDDFE-71C1-83AC-C2FD-4F0AF5A74347}"/>
          </ac:spMkLst>
        </pc:spChg>
        <pc:spChg chg="mod">
          <ac:chgData name="Sha SHA" userId="7fa66d72-39b6-4753-9cd1-bbd80c98edd0" providerId="ADAL" clId="{1FF3B56E-37EC-4C51-89E0-77DBB3EF6F60}" dt="2023-11-28T17:36:54.209" v="5433" actId="1076"/>
          <ac:spMkLst>
            <pc:docMk/>
            <pc:sldMk cId="2430148891" sldId="982"/>
            <ac:spMk id="8" creationId="{00000000-0000-0000-0000-000000000000}"/>
          </ac:spMkLst>
        </pc:spChg>
        <pc:spChg chg="mod">
          <ac:chgData name="Sha SHA" userId="7fa66d72-39b6-4753-9cd1-bbd80c98edd0" providerId="ADAL" clId="{1FF3B56E-37EC-4C51-89E0-77DBB3EF6F60}" dt="2023-11-28T17:33:30.500" v="5255" actId="1076"/>
          <ac:spMkLst>
            <pc:docMk/>
            <pc:sldMk cId="2430148891" sldId="982"/>
            <ac:spMk id="21" creationId="{F98ECE96-DF43-1E33-CF7B-3CB2168C58BA}"/>
          </ac:spMkLst>
        </pc:spChg>
        <pc:spChg chg="mod">
          <ac:chgData name="Sha SHA" userId="7fa66d72-39b6-4753-9cd1-bbd80c98edd0" providerId="ADAL" clId="{1FF3B56E-37EC-4C51-89E0-77DBB3EF6F60}" dt="2023-11-28T17:31:55.850" v="5173" actId="20577"/>
          <ac:spMkLst>
            <pc:docMk/>
            <pc:sldMk cId="2430148891" sldId="982"/>
            <ac:spMk id="23" creationId="{DE200F3D-0AB2-5578-BE63-0D96739A5DDB}"/>
          </ac:spMkLst>
        </pc:spChg>
        <pc:spChg chg="mod">
          <ac:chgData name="Sha SHA" userId="7fa66d72-39b6-4753-9cd1-bbd80c98edd0" providerId="ADAL" clId="{1FF3B56E-37EC-4C51-89E0-77DBB3EF6F60}" dt="2023-11-28T17:37:02.573" v="5435" actId="1076"/>
          <ac:spMkLst>
            <pc:docMk/>
            <pc:sldMk cId="2430148891" sldId="982"/>
            <ac:spMk id="25" creationId="{E43B5ED0-2C8C-A848-E91D-F67728886BE0}"/>
          </ac:spMkLst>
        </pc:spChg>
      </pc:sldChg>
      <pc:sldChg chg="modSp mod">
        <pc:chgData name="Sha SHA" userId="7fa66d72-39b6-4753-9cd1-bbd80c98edd0" providerId="ADAL" clId="{1FF3B56E-37EC-4C51-89E0-77DBB3EF6F60}" dt="2023-11-28T18:19:50.286" v="6771" actId="20577"/>
        <pc:sldMkLst>
          <pc:docMk/>
          <pc:sldMk cId="3194904428" sldId="984"/>
        </pc:sldMkLst>
        <pc:spChg chg="mod">
          <ac:chgData name="Sha SHA" userId="7fa66d72-39b6-4753-9cd1-bbd80c98edd0" providerId="ADAL" clId="{1FF3B56E-37EC-4C51-89E0-77DBB3EF6F60}" dt="2023-11-28T18:19:50.286" v="6771" actId="20577"/>
          <ac:spMkLst>
            <pc:docMk/>
            <pc:sldMk cId="3194904428" sldId="984"/>
            <ac:spMk id="11" creationId="{473F28B8-6686-E2E0-EDA0-C70CE05324BC}"/>
          </ac:spMkLst>
        </pc:spChg>
      </pc:sldChg>
      <pc:sldChg chg="addSp delSp modSp mod">
        <pc:chgData name="Sha SHA" userId="7fa66d72-39b6-4753-9cd1-bbd80c98edd0" providerId="ADAL" clId="{1FF3B56E-37EC-4C51-89E0-77DBB3EF6F60}" dt="2023-11-28T14:38:32.405" v="1184" actId="20577"/>
        <pc:sldMkLst>
          <pc:docMk/>
          <pc:sldMk cId="3035548025" sldId="985"/>
        </pc:sldMkLst>
        <pc:spChg chg="add mod">
          <ac:chgData name="Sha SHA" userId="7fa66d72-39b6-4753-9cd1-bbd80c98edd0" providerId="ADAL" clId="{1FF3B56E-37EC-4C51-89E0-77DBB3EF6F60}" dt="2023-11-28T14:36:03.915" v="1102" actId="404"/>
          <ac:spMkLst>
            <pc:docMk/>
            <pc:sldMk cId="3035548025" sldId="985"/>
            <ac:spMk id="3" creationId="{14A16116-A622-C748-6C77-B2BE2704596C}"/>
          </ac:spMkLst>
        </pc:spChg>
        <pc:spChg chg="mod">
          <ac:chgData name="Sha SHA" userId="7fa66d72-39b6-4753-9cd1-bbd80c98edd0" providerId="ADAL" clId="{1FF3B56E-37EC-4C51-89E0-77DBB3EF6F60}" dt="2023-11-28T14:35:28.694" v="1064" actId="20577"/>
          <ac:spMkLst>
            <pc:docMk/>
            <pc:sldMk cId="3035548025" sldId="985"/>
            <ac:spMk id="7" creationId="{1BD52B54-3855-7BAA-D37A-87BBFE6EBA0D}"/>
          </ac:spMkLst>
        </pc:spChg>
        <pc:spChg chg="mod">
          <ac:chgData name="Sha SHA" userId="7fa66d72-39b6-4753-9cd1-bbd80c98edd0" providerId="ADAL" clId="{1FF3B56E-37EC-4C51-89E0-77DBB3EF6F60}" dt="2023-11-28T14:36:21.775" v="1107"/>
          <ac:spMkLst>
            <pc:docMk/>
            <pc:sldMk cId="3035548025" sldId="985"/>
            <ac:spMk id="8" creationId="{898C2DB5-58A2-8534-5F29-25D760F591AB}"/>
          </ac:spMkLst>
        </pc:spChg>
        <pc:spChg chg="mod">
          <ac:chgData name="Sha SHA" userId="7fa66d72-39b6-4753-9cd1-bbd80c98edd0" providerId="ADAL" clId="{1FF3B56E-37EC-4C51-89E0-77DBB3EF6F60}" dt="2023-11-28T14:36:14.546" v="1106" actId="403"/>
          <ac:spMkLst>
            <pc:docMk/>
            <pc:sldMk cId="3035548025" sldId="985"/>
            <ac:spMk id="17" creationId="{ADB03743-23DD-2585-E521-E6A05AA00D3D}"/>
          </ac:spMkLst>
        </pc:spChg>
        <pc:spChg chg="mod">
          <ac:chgData name="Sha SHA" userId="7fa66d72-39b6-4753-9cd1-bbd80c98edd0" providerId="ADAL" clId="{1FF3B56E-37EC-4C51-89E0-77DBB3EF6F60}" dt="2023-11-28T14:36:21.775" v="1107"/>
          <ac:spMkLst>
            <pc:docMk/>
            <pc:sldMk cId="3035548025" sldId="985"/>
            <ac:spMk id="19" creationId="{935DB844-B40E-C19A-05A0-3555114FAF1A}"/>
          </ac:spMkLst>
        </pc:spChg>
        <pc:spChg chg="mod">
          <ac:chgData name="Sha SHA" userId="7fa66d72-39b6-4753-9cd1-bbd80c98edd0" providerId="ADAL" clId="{1FF3B56E-37EC-4C51-89E0-77DBB3EF6F60}" dt="2023-11-28T14:36:46.299" v="1118" actId="20577"/>
          <ac:spMkLst>
            <pc:docMk/>
            <pc:sldMk cId="3035548025" sldId="985"/>
            <ac:spMk id="20" creationId="{0BEEE072-12C1-DE5B-C016-C27B38B4828D}"/>
          </ac:spMkLst>
        </pc:spChg>
        <pc:spChg chg="mod">
          <ac:chgData name="Sha SHA" userId="7fa66d72-39b6-4753-9cd1-bbd80c98edd0" providerId="ADAL" clId="{1FF3B56E-37EC-4C51-89E0-77DBB3EF6F60}" dt="2023-11-28T14:36:21.775" v="1107"/>
          <ac:spMkLst>
            <pc:docMk/>
            <pc:sldMk cId="3035548025" sldId="985"/>
            <ac:spMk id="23" creationId="{90264012-C3C5-F1BD-94F6-C32810AB75F5}"/>
          </ac:spMkLst>
        </pc:spChg>
        <pc:spChg chg="mod">
          <ac:chgData name="Sha SHA" userId="7fa66d72-39b6-4753-9cd1-bbd80c98edd0" providerId="ADAL" clId="{1FF3B56E-37EC-4C51-89E0-77DBB3EF6F60}" dt="2023-11-28T14:36:21.775" v="1107"/>
          <ac:spMkLst>
            <pc:docMk/>
            <pc:sldMk cId="3035548025" sldId="985"/>
            <ac:spMk id="29" creationId="{77A92D5C-19EF-7215-567B-7FFC033548C7}"/>
          </ac:spMkLst>
        </pc:spChg>
        <pc:spChg chg="add mod">
          <ac:chgData name="Sha SHA" userId="7fa66d72-39b6-4753-9cd1-bbd80c98edd0" providerId="ADAL" clId="{1FF3B56E-37EC-4C51-89E0-77DBB3EF6F60}" dt="2023-11-28T14:36:37.612" v="1113" actId="20577"/>
          <ac:spMkLst>
            <pc:docMk/>
            <pc:sldMk cId="3035548025" sldId="985"/>
            <ac:spMk id="30" creationId="{E4998988-E4A9-A5BF-2B05-2EC75CF2B247}"/>
          </ac:spMkLst>
        </pc:spChg>
        <pc:spChg chg="add del mod">
          <ac:chgData name="Sha SHA" userId="7fa66d72-39b6-4753-9cd1-bbd80c98edd0" providerId="ADAL" clId="{1FF3B56E-37EC-4C51-89E0-77DBB3EF6F60}" dt="2023-11-28T14:36:59.037" v="1121" actId="478"/>
          <ac:spMkLst>
            <pc:docMk/>
            <pc:sldMk cId="3035548025" sldId="985"/>
            <ac:spMk id="31" creationId="{64F31E34-8E15-70AA-6513-D7F0F24B076B}"/>
          </ac:spMkLst>
        </pc:spChg>
        <pc:spChg chg="add mod">
          <ac:chgData name="Sha SHA" userId="7fa66d72-39b6-4753-9cd1-bbd80c98edd0" providerId="ADAL" clId="{1FF3B56E-37EC-4C51-89E0-77DBB3EF6F60}" dt="2023-11-28T14:37:08.951" v="1123" actId="1076"/>
          <ac:spMkLst>
            <pc:docMk/>
            <pc:sldMk cId="3035548025" sldId="985"/>
            <ac:spMk id="32" creationId="{004F63B6-62EC-9B92-E5B4-651074CA2FB9}"/>
          </ac:spMkLst>
        </pc:spChg>
        <pc:spChg chg="add mod">
          <ac:chgData name="Sha SHA" userId="7fa66d72-39b6-4753-9cd1-bbd80c98edd0" providerId="ADAL" clId="{1FF3B56E-37EC-4C51-89E0-77DBB3EF6F60}" dt="2023-11-28T14:38:32.405" v="1184" actId="20577"/>
          <ac:spMkLst>
            <pc:docMk/>
            <pc:sldMk cId="3035548025" sldId="985"/>
            <ac:spMk id="33" creationId="{ECA49186-24D3-5B01-292B-DB535D7138FE}"/>
          </ac:spMkLst>
        </pc:spChg>
        <pc:grpChg chg="add del mod">
          <ac:chgData name="Sha SHA" userId="7fa66d72-39b6-4753-9cd1-bbd80c98edd0" providerId="ADAL" clId="{1FF3B56E-37EC-4C51-89E0-77DBB3EF6F60}" dt="2023-11-28T14:36:25.234" v="1108"/>
          <ac:grpSpMkLst>
            <pc:docMk/>
            <pc:sldMk cId="3035548025" sldId="985"/>
            <ac:grpSpMk id="5" creationId="{510DA29D-5BE5-C263-1EBE-B7C7F7F13913}"/>
          </ac:grpSpMkLst>
        </pc:grpChg>
      </pc:sldChg>
      <pc:sldChg chg="modSp mod">
        <pc:chgData name="Sha SHA" userId="7fa66d72-39b6-4753-9cd1-bbd80c98edd0" providerId="ADAL" clId="{1FF3B56E-37EC-4C51-89E0-77DBB3EF6F60}" dt="2023-11-28T18:46:15.151" v="7483" actId="20577"/>
        <pc:sldMkLst>
          <pc:docMk/>
          <pc:sldMk cId="259113770" sldId="986"/>
        </pc:sldMkLst>
        <pc:spChg chg="mod">
          <ac:chgData name="Sha SHA" userId="7fa66d72-39b6-4753-9cd1-bbd80c98edd0" providerId="ADAL" clId="{1FF3B56E-37EC-4C51-89E0-77DBB3EF6F60}" dt="2023-11-28T18:46:15.151" v="7483" actId="20577"/>
          <ac:spMkLst>
            <pc:docMk/>
            <pc:sldMk cId="259113770" sldId="986"/>
            <ac:spMk id="8" creationId="{E19E7877-9394-819B-BA94-81ED8912F77C}"/>
          </ac:spMkLst>
        </pc:spChg>
        <pc:spChg chg="mod">
          <ac:chgData name="Sha SHA" userId="7fa66d72-39b6-4753-9cd1-bbd80c98edd0" providerId="ADAL" clId="{1FF3B56E-37EC-4C51-89E0-77DBB3EF6F60}" dt="2023-11-28T18:44:32.586" v="7406" actId="20577"/>
          <ac:spMkLst>
            <pc:docMk/>
            <pc:sldMk cId="259113770" sldId="986"/>
            <ac:spMk id="12" creationId="{AC69AAC7-7AEA-B274-E1FC-A5D340885480}"/>
          </ac:spMkLst>
        </pc:spChg>
        <pc:spChg chg="mod">
          <ac:chgData name="Sha SHA" userId="7fa66d72-39b6-4753-9cd1-bbd80c98edd0" providerId="ADAL" clId="{1FF3B56E-37EC-4C51-89E0-77DBB3EF6F60}" dt="2023-11-28T18:45:14.245" v="7424" actId="20577"/>
          <ac:spMkLst>
            <pc:docMk/>
            <pc:sldMk cId="259113770" sldId="986"/>
            <ac:spMk id="15" creationId="{84ECC6CB-4A6C-5065-09F9-186E5DBDAC5A}"/>
          </ac:spMkLst>
        </pc:spChg>
        <pc:spChg chg="mod">
          <ac:chgData name="Sha SHA" userId="7fa66d72-39b6-4753-9cd1-bbd80c98edd0" providerId="ADAL" clId="{1FF3B56E-37EC-4C51-89E0-77DBB3EF6F60}" dt="2023-11-28T18:46:03.832" v="7477" actId="20577"/>
          <ac:spMkLst>
            <pc:docMk/>
            <pc:sldMk cId="259113770" sldId="986"/>
            <ac:spMk id="19" creationId="{6AC40F7A-E4BA-FD22-1B7E-688A8961C0DF}"/>
          </ac:spMkLst>
        </pc:spChg>
      </pc:sldChg>
      <pc:sldChg chg="modSp mod">
        <pc:chgData name="Sha SHA" userId="7fa66d72-39b6-4753-9cd1-bbd80c98edd0" providerId="ADAL" clId="{1FF3B56E-37EC-4C51-89E0-77DBB3EF6F60}" dt="2023-11-28T15:29:56.052" v="2419" actId="20577"/>
        <pc:sldMkLst>
          <pc:docMk/>
          <pc:sldMk cId="2987100636" sldId="987"/>
        </pc:sldMkLst>
        <pc:spChg chg="mod">
          <ac:chgData name="Sha SHA" userId="7fa66d72-39b6-4753-9cd1-bbd80c98edd0" providerId="ADAL" clId="{1FF3B56E-37EC-4C51-89E0-77DBB3EF6F60}" dt="2023-11-28T15:29:03.350" v="2403" actId="1076"/>
          <ac:spMkLst>
            <pc:docMk/>
            <pc:sldMk cId="2987100636" sldId="987"/>
            <ac:spMk id="6" creationId="{774575C8-61DF-4B32-8757-BCC162854735}"/>
          </ac:spMkLst>
        </pc:spChg>
        <pc:spChg chg="mod">
          <ac:chgData name="Sha SHA" userId="7fa66d72-39b6-4753-9cd1-bbd80c98edd0" providerId="ADAL" clId="{1FF3B56E-37EC-4C51-89E0-77DBB3EF6F60}" dt="2023-11-28T15:29:00.135" v="2402" actId="1076"/>
          <ac:spMkLst>
            <pc:docMk/>
            <pc:sldMk cId="2987100636" sldId="987"/>
            <ac:spMk id="7" creationId="{5C39E10D-0FDD-2931-5E38-77697B6AC72B}"/>
          </ac:spMkLst>
        </pc:spChg>
        <pc:spChg chg="mod">
          <ac:chgData name="Sha SHA" userId="7fa66d72-39b6-4753-9cd1-bbd80c98edd0" providerId="ADAL" clId="{1FF3B56E-37EC-4C51-89E0-77DBB3EF6F60}" dt="2023-11-28T15:29:56.052" v="2419" actId="20577"/>
          <ac:spMkLst>
            <pc:docMk/>
            <pc:sldMk cId="2987100636" sldId="987"/>
            <ac:spMk id="9" creationId="{851914CC-2CA1-47DF-5866-C6CC78A1688B}"/>
          </ac:spMkLst>
        </pc:spChg>
        <pc:picChg chg="mod">
          <ac:chgData name="Sha SHA" userId="7fa66d72-39b6-4753-9cd1-bbd80c98edd0" providerId="ADAL" clId="{1FF3B56E-37EC-4C51-89E0-77DBB3EF6F60}" dt="2023-11-28T15:21:45.643" v="2141" actId="1076"/>
          <ac:picMkLst>
            <pc:docMk/>
            <pc:sldMk cId="2987100636" sldId="987"/>
            <ac:picMk id="4" creationId="{9DDB00B9-73F0-1BE9-29AD-546FF223C026}"/>
          </ac:picMkLst>
        </pc:picChg>
      </pc:sldChg>
      <pc:sldChg chg="modSp mod">
        <pc:chgData name="Sha SHA" userId="7fa66d72-39b6-4753-9cd1-bbd80c98edd0" providerId="ADAL" clId="{1FF3B56E-37EC-4C51-89E0-77DBB3EF6F60}" dt="2023-11-28T15:57:56.361" v="2988" actId="20577"/>
        <pc:sldMkLst>
          <pc:docMk/>
          <pc:sldMk cId="112797122" sldId="988"/>
        </pc:sldMkLst>
        <pc:spChg chg="mod">
          <ac:chgData name="Sha SHA" userId="7fa66d72-39b6-4753-9cd1-bbd80c98edd0" providerId="ADAL" clId="{1FF3B56E-37EC-4C51-89E0-77DBB3EF6F60}" dt="2023-11-28T15:56:10.580" v="2938" actId="1076"/>
          <ac:spMkLst>
            <pc:docMk/>
            <pc:sldMk cId="112797122" sldId="988"/>
            <ac:spMk id="6" creationId="{D0456D53-BD39-0F28-4F97-C22A2E2E2BE4}"/>
          </ac:spMkLst>
        </pc:spChg>
        <pc:spChg chg="mod">
          <ac:chgData name="Sha SHA" userId="7fa66d72-39b6-4753-9cd1-bbd80c98edd0" providerId="ADAL" clId="{1FF3B56E-37EC-4C51-89E0-77DBB3EF6F60}" dt="2023-11-28T15:57:56.361" v="2988" actId="20577"/>
          <ac:spMkLst>
            <pc:docMk/>
            <pc:sldMk cId="112797122" sldId="988"/>
            <ac:spMk id="7" creationId="{C9CCA42B-FCE1-D0F8-E7A9-8FCD101D7DC0}"/>
          </ac:spMkLst>
        </pc:spChg>
        <pc:spChg chg="mod">
          <ac:chgData name="Sha SHA" userId="7fa66d72-39b6-4753-9cd1-bbd80c98edd0" providerId="ADAL" clId="{1FF3B56E-37EC-4C51-89E0-77DBB3EF6F60}" dt="2023-11-28T15:56:14.246" v="2939" actId="1076"/>
          <ac:spMkLst>
            <pc:docMk/>
            <pc:sldMk cId="112797122" sldId="988"/>
            <ac:spMk id="10" creationId="{ED4E5B15-A7D3-3F7C-3784-C6E22C8606FA}"/>
          </ac:spMkLst>
        </pc:spChg>
        <pc:picChg chg="mod">
          <ac:chgData name="Sha SHA" userId="7fa66d72-39b6-4753-9cd1-bbd80c98edd0" providerId="ADAL" clId="{1FF3B56E-37EC-4C51-89E0-77DBB3EF6F60}" dt="2023-11-28T15:54:10.155" v="2906" actId="1076"/>
          <ac:picMkLst>
            <pc:docMk/>
            <pc:sldMk cId="112797122" sldId="988"/>
            <ac:picMk id="5" creationId="{8873E478-3D20-C055-3C1B-73D878760FFE}"/>
          </ac:picMkLst>
        </pc:picChg>
      </pc:sldChg>
      <pc:sldChg chg="modSp mod">
        <pc:chgData name="Sha SHA" userId="7fa66d72-39b6-4753-9cd1-bbd80c98edd0" providerId="ADAL" clId="{1FF3B56E-37EC-4C51-89E0-77DBB3EF6F60}" dt="2023-11-28T16:40:26.679" v="3997" actId="313"/>
        <pc:sldMkLst>
          <pc:docMk/>
          <pc:sldMk cId="1648554278" sldId="989"/>
        </pc:sldMkLst>
        <pc:spChg chg="mod">
          <ac:chgData name="Sha SHA" userId="7fa66d72-39b6-4753-9cd1-bbd80c98edd0" providerId="ADAL" clId="{1FF3B56E-37EC-4C51-89E0-77DBB3EF6F60}" dt="2023-11-28T16:39:52.807" v="3991" actId="20577"/>
          <ac:spMkLst>
            <pc:docMk/>
            <pc:sldMk cId="1648554278" sldId="989"/>
            <ac:spMk id="3" creationId="{151036E1-8570-C6F1-921D-E63151AD642A}"/>
          </ac:spMkLst>
        </pc:spChg>
        <pc:spChg chg="mod">
          <ac:chgData name="Sha SHA" userId="7fa66d72-39b6-4753-9cd1-bbd80c98edd0" providerId="ADAL" clId="{1FF3B56E-37EC-4C51-89E0-77DBB3EF6F60}" dt="2023-11-28T16:40:26.679" v="3997" actId="313"/>
          <ac:spMkLst>
            <pc:docMk/>
            <pc:sldMk cId="1648554278" sldId="989"/>
            <ac:spMk id="5" creationId="{A0736824-7F5C-029A-9B4A-B3F994756770}"/>
          </ac:spMkLst>
        </pc:spChg>
        <pc:spChg chg="mod">
          <ac:chgData name="Sha SHA" userId="7fa66d72-39b6-4753-9cd1-bbd80c98edd0" providerId="ADAL" clId="{1FF3B56E-37EC-4C51-89E0-77DBB3EF6F60}" dt="2023-11-28T16:26:01.324" v="3614" actId="1076"/>
          <ac:spMkLst>
            <pc:docMk/>
            <pc:sldMk cId="1648554278" sldId="989"/>
            <ac:spMk id="8" creationId="{D4E19E58-9D35-5E51-D0A5-7EEEB49332C6}"/>
          </ac:spMkLst>
        </pc:spChg>
        <pc:spChg chg="mod">
          <ac:chgData name="Sha SHA" userId="7fa66d72-39b6-4753-9cd1-bbd80c98edd0" providerId="ADAL" clId="{1FF3B56E-37EC-4C51-89E0-77DBB3EF6F60}" dt="2023-11-28T16:26:57.833" v="3626" actId="20577"/>
          <ac:spMkLst>
            <pc:docMk/>
            <pc:sldMk cId="1648554278" sldId="989"/>
            <ac:spMk id="12" creationId="{E44D3962-B143-3A5A-E0C0-4623B4F36F08}"/>
          </ac:spMkLst>
        </pc:spChg>
      </pc:sldChg>
      <pc:sldChg chg="modSp mod">
        <pc:chgData name="Sha SHA" userId="7fa66d72-39b6-4753-9cd1-bbd80c98edd0" providerId="ADAL" clId="{1FF3B56E-37EC-4C51-89E0-77DBB3EF6F60}" dt="2023-11-28T17:01:30.711" v="4603" actId="20577"/>
        <pc:sldMkLst>
          <pc:docMk/>
          <pc:sldMk cId="627991833" sldId="990"/>
        </pc:sldMkLst>
        <pc:spChg chg="mod">
          <ac:chgData name="Sha SHA" userId="7fa66d72-39b6-4753-9cd1-bbd80c98edd0" providerId="ADAL" clId="{1FF3B56E-37EC-4C51-89E0-77DBB3EF6F60}" dt="2023-11-28T16:59:17.769" v="4554" actId="108"/>
          <ac:spMkLst>
            <pc:docMk/>
            <pc:sldMk cId="627991833" sldId="990"/>
            <ac:spMk id="4" creationId="{A12DD32C-2BA0-845A-AF15-72B2CF4BFBE4}"/>
          </ac:spMkLst>
        </pc:spChg>
        <pc:spChg chg="mod">
          <ac:chgData name="Sha SHA" userId="7fa66d72-39b6-4753-9cd1-bbd80c98edd0" providerId="ADAL" clId="{1FF3B56E-37EC-4C51-89E0-77DBB3EF6F60}" dt="2023-11-28T17:01:30.711" v="4603" actId="20577"/>
          <ac:spMkLst>
            <pc:docMk/>
            <pc:sldMk cId="627991833" sldId="990"/>
            <ac:spMk id="12" creationId="{7CE0A3CC-9CDA-4CFC-E334-1EF1627A10E5}"/>
          </ac:spMkLst>
        </pc:spChg>
        <pc:spChg chg="mod">
          <ac:chgData name="Sha SHA" userId="7fa66d72-39b6-4753-9cd1-bbd80c98edd0" providerId="ADAL" clId="{1FF3B56E-37EC-4C51-89E0-77DBB3EF6F60}" dt="2023-11-28T16:58:43.250" v="4535" actId="1076"/>
          <ac:spMkLst>
            <pc:docMk/>
            <pc:sldMk cId="627991833" sldId="990"/>
            <ac:spMk id="14" creationId="{ADF25EE5-035F-53BB-D97D-199ED1953829}"/>
          </ac:spMkLst>
        </pc:spChg>
      </pc:sldChg>
      <pc:sldChg chg="modSp mod">
        <pc:chgData name="Sha SHA" userId="7fa66d72-39b6-4753-9cd1-bbd80c98edd0" providerId="ADAL" clId="{1FF3B56E-37EC-4C51-89E0-77DBB3EF6F60}" dt="2023-11-28T17:12:00.780" v="4798" actId="20577"/>
        <pc:sldMkLst>
          <pc:docMk/>
          <pc:sldMk cId="2338968222" sldId="991"/>
        </pc:sldMkLst>
        <pc:spChg chg="mod">
          <ac:chgData name="Sha SHA" userId="7fa66d72-39b6-4753-9cd1-bbd80c98edd0" providerId="ADAL" clId="{1FF3B56E-37EC-4C51-89E0-77DBB3EF6F60}" dt="2023-11-28T17:12:00.780" v="4798" actId="20577"/>
          <ac:spMkLst>
            <pc:docMk/>
            <pc:sldMk cId="2338968222" sldId="991"/>
            <ac:spMk id="5" creationId="{D6BEE9E3-138A-7822-3156-03F6074227E1}"/>
          </ac:spMkLst>
        </pc:spChg>
        <pc:spChg chg="mod">
          <ac:chgData name="Sha SHA" userId="7fa66d72-39b6-4753-9cd1-bbd80c98edd0" providerId="ADAL" clId="{1FF3B56E-37EC-4C51-89E0-77DBB3EF6F60}" dt="2023-11-28T17:11:39.045" v="4786" actId="20577"/>
          <ac:spMkLst>
            <pc:docMk/>
            <pc:sldMk cId="2338968222" sldId="991"/>
            <ac:spMk id="13" creationId="{2B594B0C-C472-1A2F-C1C1-1D4B1127700C}"/>
          </ac:spMkLst>
        </pc:spChg>
      </pc:sldChg>
      <pc:sldChg chg="modSp mod">
        <pc:chgData name="Sha SHA" userId="7fa66d72-39b6-4753-9cd1-bbd80c98edd0" providerId="ADAL" clId="{1FF3B56E-37EC-4C51-89E0-77DBB3EF6F60}" dt="2023-11-28T18:04:21.073" v="6380" actId="20577"/>
        <pc:sldMkLst>
          <pc:docMk/>
          <pc:sldMk cId="3574292648" sldId="993"/>
        </pc:sldMkLst>
        <pc:spChg chg="mod">
          <ac:chgData name="Sha SHA" userId="7fa66d72-39b6-4753-9cd1-bbd80c98edd0" providerId="ADAL" clId="{1FF3B56E-37EC-4C51-89E0-77DBB3EF6F60}" dt="2023-11-28T18:04:21.073" v="6380" actId="20577"/>
          <ac:spMkLst>
            <pc:docMk/>
            <pc:sldMk cId="3574292648" sldId="993"/>
            <ac:spMk id="5" creationId="{903EC410-FC94-2387-2B72-46B393D8115B}"/>
          </ac:spMkLst>
        </pc:spChg>
        <pc:spChg chg="mod">
          <ac:chgData name="Sha SHA" userId="7fa66d72-39b6-4753-9cd1-bbd80c98edd0" providerId="ADAL" clId="{1FF3B56E-37EC-4C51-89E0-77DBB3EF6F60}" dt="2023-11-28T18:02:14.077" v="6324" actId="20577"/>
          <ac:spMkLst>
            <pc:docMk/>
            <pc:sldMk cId="3574292648" sldId="993"/>
            <ac:spMk id="6" creationId="{45EE1C08-B751-96CB-0A51-1E92534445E0}"/>
          </ac:spMkLst>
        </pc:spChg>
        <pc:spChg chg="mod">
          <ac:chgData name="Sha SHA" userId="7fa66d72-39b6-4753-9cd1-bbd80c98edd0" providerId="ADAL" clId="{1FF3B56E-37EC-4C51-89E0-77DBB3EF6F60}" dt="2023-11-28T18:03:19.882" v="6359" actId="20577"/>
          <ac:spMkLst>
            <pc:docMk/>
            <pc:sldMk cId="3574292648" sldId="993"/>
            <ac:spMk id="8" creationId="{D094E508-1157-EA1E-183E-7DFE985E05E1}"/>
          </ac:spMkLst>
        </pc:spChg>
      </pc:sldChg>
      <pc:sldChg chg="addSp delSp modSp mod">
        <pc:chgData name="Sha SHA" userId="7fa66d72-39b6-4753-9cd1-bbd80c98edd0" providerId="ADAL" clId="{1FF3B56E-37EC-4C51-89E0-77DBB3EF6F60}" dt="2023-11-28T18:13:31.191" v="6552" actId="313"/>
        <pc:sldMkLst>
          <pc:docMk/>
          <pc:sldMk cId="4145795053" sldId="995"/>
        </pc:sldMkLst>
        <pc:spChg chg="add del mod">
          <ac:chgData name="Sha SHA" userId="7fa66d72-39b6-4753-9cd1-bbd80c98edd0" providerId="ADAL" clId="{1FF3B56E-37EC-4C51-89E0-77DBB3EF6F60}" dt="2023-11-28T18:06:49.968" v="6422" actId="478"/>
          <ac:spMkLst>
            <pc:docMk/>
            <pc:sldMk cId="4145795053" sldId="995"/>
            <ac:spMk id="3" creationId="{DDB169AB-D19E-0FD3-40C3-1B5427D63752}"/>
          </ac:spMkLst>
        </pc:spChg>
        <pc:spChg chg="mod">
          <ac:chgData name="Sha SHA" userId="7fa66d72-39b6-4753-9cd1-bbd80c98edd0" providerId="ADAL" clId="{1FF3B56E-37EC-4C51-89E0-77DBB3EF6F60}" dt="2023-11-28T18:09:27.325" v="6454" actId="1076"/>
          <ac:spMkLst>
            <pc:docMk/>
            <pc:sldMk cId="4145795053" sldId="995"/>
            <ac:spMk id="6" creationId="{9BEA9EB5-0BCF-FFC4-0550-91A997EE0898}"/>
          </ac:spMkLst>
        </pc:spChg>
        <pc:spChg chg="mod">
          <ac:chgData name="Sha SHA" userId="7fa66d72-39b6-4753-9cd1-bbd80c98edd0" providerId="ADAL" clId="{1FF3B56E-37EC-4C51-89E0-77DBB3EF6F60}" dt="2023-11-28T18:10:02.603" v="6465" actId="1076"/>
          <ac:spMkLst>
            <pc:docMk/>
            <pc:sldMk cId="4145795053" sldId="995"/>
            <ac:spMk id="10" creationId="{BCE7B0A3-DCAF-7A5D-C73B-C1F40155BD7B}"/>
          </ac:spMkLst>
        </pc:spChg>
        <pc:spChg chg="mod">
          <ac:chgData name="Sha SHA" userId="7fa66d72-39b6-4753-9cd1-bbd80c98edd0" providerId="ADAL" clId="{1FF3B56E-37EC-4C51-89E0-77DBB3EF6F60}" dt="2023-11-28T18:13:31.191" v="6552" actId="313"/>
          <ac:spMkLst>
            <pc:docMk/>
            <pc:sldMk cId="4145795053" sldId="995"/>
            <ac:spMk id="182274" creationId="{C9A21E7B-F110-6BEE-9740-87D373181A31}"/>
          </ac:spMkLst>
        </pc:spChg>
        <pc:picChg chg="mod">
          <ac:chgData name="Sha SHA" userId="7fa66d72-39b6-4753-9cd1-bbd80c98edd0" providerId="ADAL" clId="{1FF3B56E-37EC-4C51-89E0-77DBB3EF6F60}" dt="2023-11-28T18:09:52.667" v="6463" actId="14100"/>
          <ac:picMkLst>
            <pc:docMk/>
            <pc:sldMk cId="4145795053" sldId="995"/>
            <ac:picMk id="4" creationId="{24722E07-5932-3400-69C9-C86984D9BF60}"/>
          </ac:picMkLst>
        </pc:picChg>
      </pc:sldChg>
      <pc:sldChg chg="modSp mod">
        <pc:chgData name="Sha SHA" userId="7fa66d72-39b6-4753-9cd1-bbd80c98edd0" providerId="ADAL" clId="{1FF3B56E-37EC-4C51-89E0-77DBB3EF6F60}" dt="2023-11-28T18:15:09.930" v="6586" actId="20577"/>
        <pc:sldMkLst>
          <pc:docMk/>
          <pc:sldMk cId="2716891479" sldId="996"/>
        </pc:sldMkLst>
        <pc:spChg chg="mod">
          <ac:chgData name="Sha SHA" userId="7fa66d72-39b6-4753-9cd1-bbd80c98edd0" providerId="ADAL" clId="{1FF3B56E-37EC-4C51-89E0-77DBB3EF6F60}" dt="2023-11-28T18:15:09.930" v="6586" actId="20577"/>
          <ac:spMkLst>
            <pc:docMk/>
            <pc:sldMk cId="2716891479" sldId="996"/>
            <ac:spMk id="9" creationId="{F7635147-C662-BDBA-6C65-65643850225C}"/>
          </ac:spMkLst>
        </pc:spChg>
        <pc:spChg chg="mod">
          <ac:chgData name="Sha SHA" userId="7fa66d72-39b6-4753-9cd1-bbd80c98edd0" providerId="ADAL" clId="{1FF3B56E-37EC-4C51-89E0-77DBB3EF6F60}" dt="2023-11-28T18:14:43.375" v="6568"/>
          <ac:spMkLst>
            <pc:docMk/>
            <pc:sldMk cId="2716891479" sldId="996"/>
            <ac:spMk id="13" creationId="{84B85B8B-E639-BE91-E0B3-3A393582EE1E}"/>
          </ac:spMkLst>
        </pc:spChg>
      </pc:sldChg>
      <pc:sldChg chg="modSp mod">
        <pc:chgData name="Sha SHA" userId="7fa66d72-39b6-4753-9cd1-bbd80c98edd0" providerId="ADAL" clId="{1FF3B56E-37EC-4C51-89E0-77DBB3EF6F60}" dt="2023-11-28T18:28:01.053" v="6987" actId="1076"/>
        <pc:sldMkLst>
          <pc:docMk/>
          <pc:sldMk cId="1952533185" sldId="997"/>
        </pc:sldMkLst>
        <pc:spChg chg="mod">
          <ac:chgData name="Sha SHA" userId="7fa66d72-39b6-4753-9cd1-bbd80c98edd0" providerId="ADAL" clId="{1FF3B56E-37EC-4C51-89E0-77DBB3EF6F60}" dt="2023-11-28T18:28:01.053" v="6987" actId="1076"/>
          <ac:spMkLst>
            <pc:docMk/>
            <pc:sldMk cId="1952533185" sldId="997"/>
            <ac:spMk id="117764" creationId="{6511AF49-30B9-FF97-4A60-8D5A5B910A58}"/>
          </ac:spMkLst>
        </pc:spChg>
        <pc:picChg chg="mod">
          <ac:chgData name="Sha SHA" userId="7fa66d72-39b6-4753-9cd1-bbd80c98edd0" providerId="ADAL" clId="{1FF3B56E-37EC-4C51-89E0-77DBB3EF6F60}" dt="2023-11-28T18:24:33.535" v="6861" actId="1076"/>
          <ac:picMkLst>
            <pc:docMk/>
            <pc:sldMk cId="1952533185" sldId="997"/>
            <ac:picMk id="1028" creationId="{87EECE14-4AEC-99BB-A0E5-A73018D3E962}"/>
          </ac:picMkLst>
        </pc:picChg>
        <pc:picChg chg="mod">
          <ac:chgData name="Sha SHA" userId="7fa66d72-39b6-4753-9cd1-bbd80c98edd0" providerId="ADAL" clId="{1FF3B56E-37EC-4C51-89E0-77DBB3EF6F60}" dt="2023-11-28T18:24:36.210" v="6862" actId="1076"/>
          <ac:picMkLst>
            <pc:docMk/>
            <pc:sldMk cId="1952533185" sldId="997"/>
            <ac:picMk id="117768" creationId="{A0149C0A-36BC-5858-337B-20EDEDF604DF}"/>
          </ac:picMkLst>
        </pc:picChg>
      </pc:sldChg>
      <pc:sldChg chg="modSp mod">
        <pc:chgData name="Sha SHA" userId="7fa66d72-39b6-4753-9cd1-bbd80c98edd0" providerId="ADAL" clId="{1FF3B56E-37EC-4C51-89E0-77DBB3EF6F60}" dt="2023-11-28T14:53:55.337" v="1626" actId="1076"/>
        <pc:sldMkLst>
          <pc:docMk/>
          <pc:sldMk cId="1407654037" sldId="998"/>
        </pc:sldMkLst>
        <pc:spChg chg="mod">
          <ac:chgData name="Sha SHA" userId="7fa66d72-39b6-4753-9cd1-bbd80c98edd0" providerId="ADAL" clId="{1FF3B56E-37EC-4C51-89E0-77DBB3EF6F60}" dt="2023-11-28T14:53:55.337" v="1626" actId="1076"/>
          <ac:spMkLst>
            <pc:docMk/>
            <pc:sldMk cId="1407654037" sldId="998"/>
            <ac:spMk id="3" creationId="{F65B0289-C3FB-4746-12E3-65A400C39FFA}"/>
          </ac:spMkLst>
        </pc:spChg>
        <pc:spChg chg="mod">
          <ac:chgData name="Sha SHA" userId="7fa66d72-39b6-4753-9cd1-bbd80c98edd0" providerId="ADAL" clId="{1FF3B56E-37EC-4C51-89E0-77DBB3EF6F60}" dt="2023-11-28T14:53:50.956" v="1625" actId="1076"/>
          <ac:spMkLst>
            <pc:docMk/>
            <pc:sldMk cId="1407654037" sldId="998"/>
            <ac:spMk id="31" creationId="{00000000-0000-0000-0000-000000000000}"/>
          </ac:spMkLst>
        </pc:spChg>
      </pc:sldChg>
      <pc:sldChg chg="addSp delSp modSp mod">
        <pc:chgData name="Sha SHA" userId="7fa66d72-39b6-4753-9cd1-bbd80c98edd0" providerId="ADAL" clId="{1FF3B56E-37EC-4C51-89E0-77DBB3EF6F60}" dt="2023-11-28T15:33:33.359" v="2453" actId="20577"/>
        <pc:sldMkLst>
          <pc:docMk/>
          <pc:sldMk cId="3948278155" sldId="999"/>
        </pc:sldMkLst>
        <pc:spChg chg="add mod">
          <ac:chgData name="Sha SHA" userId="7fa66d72-39b6-4753-9cd1-bbd80c98edd0" providerId="ADAL" clId="{1FF3B56E-37EC-4C51-89E0-77DBB3EF6F60}" dt="2023-11-28T14:48:21.410" v="1597" actId="20577"/>
          <ac:spMkLst>
            <pc:docMk/>
            <pc:sldMk cId="3948278155" sldId="999"/>
            <ac:spMk id="4" creationId="{BABBC554-F25B-794F-AAFC-67079B3CAD58}"/>
          </ac:spMkLst>
        </pc:spChg>
        <pc:spChg chg="mod">
          <ac:chgData name="Sha SHA" userId="7fa66d72-39b6-4753-9cd1-bbd80c98edd0" providerId="ADAL" clId="{1FF3B56E-37EC-4C51-89E0-77DBB3EF6F60}" dt="2023-11-28T14:47:26.288" v="1579" actId="20577"/>
          <ac:spMkLst>
            <pc:docMk/>
            <pc:sldMk cId="3948278155" sldId="999"/>
            <ac:spMk id="7" creationId="{C0357ABF-6A6E-E8C6-8E30-D904DABF1CFF}"/>
          </ac:spMkLst>
        </pc:spChg>
        <pc:spChg chg="mod">
          <ac:chgData name="Sha SHA" userId="7fa66d72-39b6-4753-9cd1-bbd80c98edd0" providerId="ADAL" clId="{1FF3B56E-37EC-4C51-89E0-77DBB3EF6F60}" dt="2023-11-28T14:47:32.437" v="1581" actId="20577"/>
          <ac:spMkLst>
            <pc:docMk/>
            <pc:sldMk cId="3948278155" sldId="999"/>
            <ac:spMk id="11" creationId="{F88315E5-FC46-48B6-70F4-1ADB869E2656}"/>
          </ac:spMkLst>
        </pc:spChg>
        <pc:spChg chg="mod">
          <ac:chgData name="Sha SHA" userId="7fa66d72-39b6-4753-9cd1-bbd80c98edd0" providerId="ADAL" clId="{1FF3B56E-37EC-4C51-89E0-77DBB3EF6F60}" dt="2023-11-28T15:33:33.359" v="2453" actId="20577"/>
          <ac:spMkLst>
            <pc:docMk/>
            <pc:sldMk cId="3948278155" sldId="999"/>
            <ac:spMk id="13" creationId="{A0DBD8B7-BF25-2AD0-E6DC-2F4647820A90}"/>
          </ac:spMkLst>
        </pc:spChg>
        <pc:spChg chg="del mod">
          <ac:chgData name="Sha SHA" userId="7fa66d72-39b6-4753-9cd1-bbd80c98edd0" providerId="ADAL" clId="{1FF3B56E-37EC-4C51-89E0-77DBB3EF6F60}" dt="2023-11-28T14:48:05.775" v="1585" actId="478"/>
          <ac:spMkLst>
            <pc:docMk/>
            <pc:sldMk cId="3948278155" sldId="999"/>
            <ac:spMk id="15" creationId="{A2D0226E-0EED-C31A-5D84-8C2F2161F738}"/>
          </ac:spMkLst>
        </pc:spChg>
      </pc:sldChg>
      <pc:sldChg chg="modSp mod">
        <pc:chgData name="Sha SHA" userId="7fa66d72-39b6-4753-9cd1-bbd80c98edd0" providerId="ADAL" clId="{1FF3B56E-37EC-4C51-89E0-77DBB3EF6F60}" dt="2023-11-28T17:15:18.435" v="4840"/>
        <pc:sldMkLst>
          <pc:docMk/>
          <pc:sldMk cId="1150220131" sldId="1000"/>
        </pc:sldMkLst>
        <pc:spChg chg="mod">
          <ac:chgData name="Sha SHA" userId="7fa66d72-39b6-4753-9cd1-bbd80c98edd0" providerId="ADAL" clId="{1FF3B56E-37EC-4C51-89E0-77DBB3EF6F60}" dt="2023-11-28T17:11:29.031" v="4780"/>
          <ac:spMkLst>
            <pc:docMk/>
            <pc:sldMk cId="1150220131" sldId="1000"/>
            <ac:spMk id="4" creationId="{BA92E655-89AA-8F40-D628-C5AB20084F9D}"/>
          </ac:spMkLst>
        </pc:spChg>
        <pc:spChg chg="mod">
          <ac:chgData name="Sha SHA" userId="7fa66d72-39b6-4753-9cd1-bbd80c98edd0" providerId="ADAL" clId="{1FF3B56E-37EC-4C51-89E0-77DBB3EF6F60}" dt="2023-11-28T17:15:18.435" v="4840"/>
          <ac:spMkLst>
            <pc:docMk/>
            <pc:sldMk cId="1150220131" sldId="1000"/>
            <ac:spMk id="5" creationId="{D6BEE9E3-138A-7822-3156-03F6074227E1}"/>
          </ac:spMkLst>
        </pc:spChg>
        <pc:spChg chg="mod">
          <ac:chgData name="Sha SHA" userId="7fa66d72-39b6-4753-9cd1-bbd80c98edd0" providerId="ADAL" clId="{1FF3B56E-37EC-4C51-89E0-77DBB3EF6F60}" dt="2023-11-28T17:13:00.261" v="4831" actId="20577"/>
          <ac:spMkLst>
            <pc:docMk/>
            <pc:sldMk cId="1150220131" sldId="1000"/>
            <ac:spMk id="7" creationId="{9149E52B-9C8D-6606-D040-5CAFF95DB072}"/>
          </ac:spMkLst>
        </pc:spChg>
      </pc:sldChg>
      <pc:sldChg chg="modSp mod">
        <pc:chgData name="Sha SHA" userId="7fa66d72-39b6-4753-9cd1-bbd80c98edd0" providerId="ADAL" clId="{1FF3B56E-37EC-4C51-89E0-77DBB3EF6F60}" dt="2023-11-28T18:14:36.845" v="6567"/>
        <pc:sldMkLst>
          <pc:docMk/>
          <pc:sldMk cId="862205578" sldId="1001"/>
        </pc:sldMkLst>
        <pc:spChg chg="mod">
          <ac:chgData name="Sha SHA" userId="7fa66d72-39b6-4753-9cd1-bbd80c98edd0" providerId="ADAL" clId="{1FF3B56E-37EC-4C51-89E0-77DBB3EF6F60}" dt="2023-11-28T18:14:36.845" v="6567"/>
          <ac:spMkLst>
            <pc:docMk/>
            <pc:sldMk cId="862205578" sldId="1001"/>
            <ac:spMk id="4" creationId="{B947AE07-228B-DEFE-CB17-3D4313B5327B}"/>
          </ac:spMkLst>
        </pc:spChg>
      </pc:sldChg>
      <pc:sldChg chg="delSp modSp del mod">
        <pc:chgData name="Sha SHA" userId="7fa66d72-39b6-4753-9cd1-bbd80c98edd0" providerId="ADAL" clId="{1FF3B56E-37EC-4C51-89E0-77DBB3EF6F60}" dt="2023-11-28T14:52:55.630" v="1614" actId="47"/>
        <pc:sldMkLst>
          <pc:docMk/>
          <pc:sldMk cId="0" sldId="1002"/>
        </pc:sldMkLst>
        <pc:spChg chg="del mod">
          <ac:chgData name="Sha SHA" userId="7fa66d72-39b6-4753-9cd1-bbd80c98edd0" providerId="ADAL" clId="{1FF3B56E-37EC-4C51-89E0-77DBB3EF6F60}" dt="2023-11-28T14:52:55.035" v="1613"/>
          <ac:spMkLst>
            <pc:docMk/>
            <pc:sldMk cId="0" sldId="1002"/>
            <ac:spMk id="15" creationId="{2F3606BD-8269-85F1-9170-8C4209C06375}"/>
          </ac:spMkLst>
        </pc:spChg>
      </pc:sldChg>
      <pc:sldChg chg="del">
        <pc:chgData name="Sha SHA" userId="7fa66d72-39b6-4753-9cd1-bbd80c98edd0" providerId="ADAL" clId="{1FF3B56E-37EC-4C51-89E0-77DBB3EF6F60}" dt="2023-11-28T17:29:41.003" v="5101" actId="47"/>
        <pc:sldMkLst>
          <pc:docMk/>
          <pc:sldMk cId="0" sldId="1003"/>
        </pc:sldMkLst>
      </pc:sldChg>
      <pc:sldChg chg="del">
        <pc:chgData name="Sha SHA" userId="7fa66d72-39b6-4753-9cd1-bbd80c98edd0" providerId="ADAL" clId="{1FF3B56E-37EC-4C51-89E0-77DBB3EF6F60}" dt="2023-11-28T18:46:58.382" v="7484" actId="47"/>
        <pc:sldMkLst>
          <pc:docMk/>
          <pc:sldMk cId="0" sldId="1004"/>
        </pc:sldMkLst>
      </pc:sldChg>
      <pc:sldChg chg="modSp mod">
        <pc:chgData name="Sha SHA" userId="7fa66d72-39b6-4753-9cd1-bbd80c98edd0" providerId="ADAL" clId="{1FF3B56E-37EC-4C51-89E0-77DBB3EF6F60}" dt="2023-11-28T18:22:10.671" v="6830" actId="404"/>
        <pc:sldMkLst>
          <pc:docMk/>
          <pc:sldMk cId="1993213440" sldId="1005"/>
        </pc:sldMkLst>
        <pc:spChg chg="mod">
          <ac:chgData name="Sha SHA" userId="7fa66d72-39b6-4753-9cd1-bbd80c98edd0" providerId="ADAL" clId="{1FF3B56E-37EC-4C51-89E0-77DBB3EF6F60}" dt="2023-11-28T18:22:10.671" v="6830" actId="404"/>
          <ac:spMkLst>
            <pc:docMk/>
            <pc:sldMk cId="1993213440" sldId="1005"/>
            <ac:spMk id="4" creationId="{84AE93CD-1298-FAD6-2D84-A166B01D5BC5}"/>
          </ac:spMkLst>
        </pc:spChg>
        <pc:spChg chg="mod">
          <ac:chgData name="Sha SHA" userId="7fa66d72-39b6-4753-9cd1-bbd80c98edd0" providerId="ADAL" clId="{1FF3B56E-37EC-4C51-89E0-77DBB3EF6F60}" dt="2023-11-28T18:21:28.432" v="6826" actId="20577"/>
          <ac:spMkLst>
            <pc:docMk/>
            <pc:sldMk cId="1993213440" sldId="1005"/>
            <ac:spMk id="10" creationId="{76364EF5-4CD0-3671-4B65-39191D01A1B5}"/>
          </ac:spMkLst>
        </pc:spChg>
      </pc:sldChg>
      <pc:sldChg chg="modSp mod">
        <pc:chgData name="Sha SHA" userId="7fa66d72-39b6-4753-9cd1-bbd80c98edd0" providerId="ADAL" clId="{1FF3B56E-37EC-4C51-89E0-77DBB3EF6F60}" dt="2023-11-28T18:43:32.037" v="7392" actId="20577"/>
        <pc:sldMkLst>
          <pc:docMk/>
          <pc:sldMk cId="2500919516" sldId="1006"/>
        </pc:sldMkLst>
        <pc:spChg chg="mod">
          <ac:chgData name="Sha SHA" userId="7fa66d72-39b6-4753-9cd1-bbd80c98edd0" providerId="ADAL" clId="{1FF3B56E-37EC-4C51-89E0-77DBB3EF6F60}" dt="2023-11-28T18:39:08.787" v="7247" actId="207"/>
          <ac:spMkLst>
            <pc:docMk/>
            <pc:sldMk cId="2500919516" sldId="1006"/>
            <ac:spMk id="5" creationId="{9A03367B-C298-7E5E-2CCA-691AE33904D8}"/>
          </ac:spMkLst>
        </pc:spChg>
        <pc:spChg chg="mod">
          <ac:chgData name="Sha SHA" userId="7fa66d72-39b6-4753-9cd1-bbd80c98edd0" providerId="ADAL" clId="{1FF3B56E-37EC-4C51-89E0-77DBB3EF6F60}" dt="2023-11-28T18:39:04.118" v="7246" actId="207"/>
          <ac:spMkLst>
            <pc:docMk/>
            <pc:sldMk cId="2500919516" sldId="1006"/>
            <ac:spMk id="10" creationId="{0C712CF6-574D-3D36-A8BA-BF86B33C733F}"/>
          </ac:spMkLst>
        </pc:spChg>
        <pc:spChg chg="mod">
          <ac:chgData name="Sha SHA" userId="7fa66d72-39b6-4753-9cd1-bbd80c98edd0" providerId="ADAL" clId="{1FF3B56E-37EC-4C51-89E0-77DBB3EF6F60}" dt="2023-11-28T18:42:16.032" v="7316" actId="1076"/>
          <ac:spMkLst>
            <pc:docMk/>
            <pc:sldMk cId="2500919516" sldId="1006"/>
            <ac:spMk id="14" creationId="{A4431BAE-A5F0-26F1-3B64-77F3F5FBB398}"/>
          </ac:spMkLst>
        </pc:spChg>
        <pc:spChg chg="mod">
          <ac:chgData name="Sha SHA" userId="7fa66d72-39b6-4753-9cd1-bbd80c98edd0" providerId="ADAL" clId="{1FF3B56E-37EC-4C51-89E0-77DBB3EF6F60}" dt="2023-11-28T18:43:32.037" v="7392" actId="20577"/>
          <ac:spMkLst>
            <pc:docMk/>
            <pc:sldMk cId="2500919516" sldId="1006"/>
            <ac:spMk id="16" creationId="{A4F3B5E9-5E4C-3900-243D-80FD83000D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3B4FE-D1FB-4EB8-86E9-B3A3E176F958}" type="datetimeFigureOut">
              <a:rPr lang="zh-CN" altLang="en-US" smtClean="0"/>
              <a:t>2023/11/28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C8F5AA-9C31-4ED1-824B-C860FDEFBFC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82B5EE-AE52-4E9A-8EC8-6024C7378247}"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75350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921195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27</a:t>
            </a:fld>
            <a:endParaRPr lang="en-US"/>
          </a:p>
        </p:txBody>
      </p:sp>
    </p:spTree>
    <p:extLst>
      <p:ext uri="{BB962C8B-B14F-4D97-AF65-F5344CB8AC3E}">
        <p14:creationId xmlns:p14="http://schemas.microsoft.com/office/powerpoint/2010/main" val="2197583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32</a:t>
            </a:fld>
            <a:endParaRPr lang="zh-CN" altLang="en-US"/>
          </a:p>
        </p:txBody>
      </p:sp>
    </p:spTree>
    <p:extLst>
      <p:ext uri="{BB962C8B-B14F-4D97-AF65-F5344CB8AC3E}">
        <p14:creationId xmlns:p14="http://schemas.microsoft.com/office/powerpoint/2010/main" val="32473548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34</a:t>
            </a:fld>
            <a:endParaRPr lang="zh-CN" altLang="en-US"/>
          </a:p>
        </p:txBody>
      </p:sp>
    </p:spTree>
    <p:extLst>
      <p:ext uri="{BB962C8B-B14F-4D97-AF65-F5344CB8AC3E}">
        <p14:creationId xmlns:p14="http://schemas.microsoft.com/office/powerpoint/2010/main" val="1036803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2C8F5AA-9C31-4ED1-824B-C860FDEFBFC3}"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4</a:t>
            </a:fld>
            <a:endParaRPr lang="zh-CN" altLang="en-US"/>
          </a:p>
        </p:txBody>
      </p:sp>
    </p:spTree>
    <p:extLst>
      <p:ext uri="{BB962C8B-B14F-4D97-AF65-F5344CB8AC3E}">
        <p14:creationId xmlns:p14="http://schemas.microsoft.com/office/powerpoint/2010/main" val="471265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7</a:t>
            </a:fld>
            <a:endParaRPr lang="en-US"/>
          </a:p>
        </p:txBody>
      </p:sp>
    </p:spTree>
    <p:extLst>
      <p:ext uri="{BB962C8B-B14F-4D97-AF65-F5344CB8AC3E}">
        <p14:creationId xmlns:p14="http://schemas.microsoft.com/office/powerpoint/2010/main" val="2750883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2C8F5AA-9C31-4ED1-824B-C860FDEFBFC3}" type="slidenum">
              <a:rPr lang="zh-CN" altLang="en-US" smtClean="0"/>
              <a:t>8</a:t>
            </a:fld>
            <a:endParaRPr lang="zh-CN" altLang="en-US"/>
          </a:p>
        </p:txBody>
      </p:sp>
    </p:spTree>
    <p:extLst>
      <p:ext uri="{BB962C8B-B14F-4D97-AF65-F5344CB8AC3E}">
        <p14:creationId xmlns:p14="http://schemas.microsoft.com/office/powerpoint/2010/main" val="95216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78971B3-7110-4AD8-BD5F-53649D5B9FD4}" type="slidenum">
              <a:rPr lang="en-US" smtClean="0"/>
              <a:t>11</a:t>
            </a:fld>
            <a:endParaRPr lang="en-US"/>
          </a:p>
        </p:txBody>
      </p:sp>
    </p:spTree>
    <p:extLst>
      <p:ext uri="{BB962C8B-B14F-4D97-AF65-F5344CB8AC3E}">
        <p14:creationId xmlns:p14="http://schemas.microsoft.com/office/powerpoint/2010/main" val="2608648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536017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58106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p:spPr>
        <p:txBody>
          <a:bodyPr/>
          <a:lstStyle/>
          <a:p>
            <a:endParaRPr lang="en-GB"/>
          </a:p>
        </p:txBody>
      </p:sp>
      <p:sp>
        <p:nvSpPr>
          <p:cNvPr id="5" name="Footer Placeholder 4"/>
          <p:cNvSpPr>
            <a:spLocks noGrp="1"/>
          </p:cNvSpPr>
          <p:nvPr>
            <p:ph type="ftr" sz="quarter" idx="11"/>
          </p:nvPr>
        </p:nvSpPr>
        <p:spPr>
          <a:xfrm>
            <a:off x="4038600" y="6356350"/>
            <a:ext cx="4114800" cy="365125"/>
          </a:xfrm>
        </p:spPr>
        <p:txBody>
          <a:bodyPr/>
          <a:lstStyle/>
          <a:p>
            <a:endParaRPr lang="en-GB"/>
          </a:p>
        </p:txBody>
      </p:sp>
      <p:sp>
        <p:nvSpPr>
          <p:cNvPr id="6" name="Slide Number Placeholder 5"/>
          <p:cNvSpPr>
            <a:spLocks noGrp="1"/>
          </p:cNvSpPr>
          <p:nvPr>
            <p:ph type="sldNum" sz="quarter" idx="12"/>
          </p:nvPr>
        </p:nvSpPr>
        <p:spPr>
          <a:xfrm>
            <a:off x="8610600" y="6356350"/>
            <a:ext cx="2743200" cy="365125"/>
          </a:xfrm>
        </p:spPr>
        <p:txBody>
          <a:bodyPr/>
          <a:lstStyle/>
          <a:p>
            <a:fld id="{7F4C1676-8445-4D51-B6FB-DBF39B779976}"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9"/>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a:extLst>
              <a:ext uri="{FF2B5EF4-FFF2-40B4-BE49-F238E27FC236}">
                <a16:creationId xmlns:a16="http://schemas.microsoft.com/office/drawing/2014/main" id="{37B07115-1665-5C5C-764D-C1BBA7B0C55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57AD1494-DAFF-92C8-9D9D-BDD3C67931A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6130ACEB-7E35-1068-04AE-869049E0578D}"/>
              </a:ext>
            </a:extLst>
          </p:cNvPr>
          <p:cNvSpPr>
            <a:spLocks noGrp="1" noChangeArrowheads="1"/>
          </p:cNvSpPr>
          <p:nvPr>
            <p:ph type="sldNum" sz="quarter" idx="12"/>
          </p:nvPr>
        </p:nvSpPr>
        <p:spPr>
          <a:ln/>
        </p:spPr>
        <p:txBody>
          <a:bodyPr/>
          <a:lstStyle>
            <a:lvl1pPr>
              <a:defRPr/>
            </a:lvl1pPr>
          </a:lstStyle>
          <a:p>
            <a:fld id="{4014688F-F674-4E8D-AA3C-131F58848A11}" type="slidenum">
              <a:rPr lang="en-US" altLang="zh-CN"/>
              <a:pPr/>
              <a:t>‹#›</a:t>
            </a:fld>
            <a:endParaRPr lang="en-US" altLang="zh-CN"/>
          </a:p>
        </p:txBody>
      </p:sp>
    </p:spTree>
    <p:extLst>
      <p:ext uri="{BB962C8B-B14F-4D97-AF65-F5344CB8AC3E}">
        <p14:creationId xmlns:p14="http://schemas.microsoft.com/office/powerpoint/2010/main" val="2598344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表格占位符 2"/>
          <p:cNvSpPr>
            <a:spLocks noGrp="1"/>
          </p:cNvSpPr>
          <p:nvPr>
            <p:ph type="tbl" idx="1"/>
          </p:nvPr>
        </p:nvSpPr>
        <p:spPr>
          <a:xfrm>
            <a:off x="609600" y="1600201"/>
            <a:ext cx="10972800" cy="4525963"/>
          </a:xfrm>
        </p:spPr>
        <p:txBody>
          <a:bodyPr/>
          <a:lstStyle/>
          <a:p>
            <a:pPr lvl="0"/>
            <a:endParaRPr lang="zh-CN" altLang="en-US" noProof="0"/>
          </a:p>
        </p:txBody>
      </p:sp>
      <p:sp>
        <p:nvSpPr>
          <p:cNvPr id="4" name="Rectangle 4">
            <a:extLst>
              <a:ext uri="{FF2B5EF4-FFF2-40B4-BE49-F238E27FC236}">
                <a16:creationId xmlns:a16="http://schemas.microsoft.com/office/drawing/2014/main" id="{6FD85149-18ED-0380-3ECA-D32632087AF5}"/>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7A03497-54DE-0F2E-FBDA-670E31F434B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6C823FD5-48D4-B2EC-87A5-63122DD7A9A9}"/>
              </a:ext>
            </a:extLst>
          </p:cNvPr>
          <p:cNvSpPr>
            <a:spLocks noGrp="1" noChangeArrowheads="1"/>
          </p:cNvSpPr>
          <p:nvPr>
            <p:ph type="sldNum" sz="quarter" idx="12"/>
          </p:nvPr>
        </p:nvSpPr>
        <p:spPr>
          <a:ln/>
        </p:spPr>
        <p:txBody>
          <a:bodyPr/>
          <a:lstStyle>
            <a:lvl1pPr>
              <a:defRPr/>
            </a:lvl1pPr>
          </a:lstStyle>
          <a:p>
            <a:fld id="{A394FEC7-CC70-48D4-8335-094422A9DFED}" type="slidenum">
              <a:rPr lang="en-US" altLang="zh-CN"/>
              <a:pPr/>
              <a:t>‹#›</a:t>
            </a:fld>
            <a:endParaRPr lang="en-US" altLang="zh-CN"/>
          </a:p>
        </p:txBody>
      </p:sp>
    </p:spTree>
    <p:extLst>
      <p:ext uri="{BB962C8B-B14F-4D97-AF65-F5344CB8AC3E}">
        <p14:creationId xmlns:p14="http://schemas.microsoft.com/office/powerpoint/2010/main" val="2096848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C355E32A-23E1-40B3-B434-148655B1CBE9}" type="datetimeFigureOut">
              <a:rPr lang="zh-CN" altLang="en-US" smtClean="0"/>
              <a:t>2023/11/28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F8BEFBF-5B5F-4BD2-A74A-61A97BF1200E}"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3.png"/><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hdphoto" Target="../media/hdphoto1.wdp"/><Relationship Id="rId7" Type="http://schemas.openxmlformats.org/officeDocument/2006/relationships/image" Target="../media/image30.jpe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jpeg"/><Relationship Id="rId5" Type="http://schemas.microsoft.com/office/2007/relationships/hdphoto" Target="../media/hdphoto2.wdp"/><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2.jpeg"/><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8.jpeg"/><Relationship Id="rId4" Type="http://schemas.openxmlformats.org/officeDocument/2006/relationships/image" Target="../media/image32.jpeg"/></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2.jpe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jpeg"/><Relationship Id="rId11" Type="http://schemas.openxmlformats.org/officeDocument/2006/relationships/image" Target="../media/image36.png"/><Relationship Id="rId5" Type="http://schemas.openxmlformats.org/officeDocument/2006/relationships/image" Target="../media/image40.jpe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8.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9" name="文本框 8"/>
          <p:cNvSpPr txBox="1"/>
          <p:nvPr/>
        </p:nvSpPr>
        <p:spPr>
          <a:xfrm>
            <a:off x="6003633" y="2246757"/>
            <a:ext cx="184730" cy="1311128"/>
          </a:xfrm>
          <a:prstGeom prst="rect">
            <a:avLst/>
          </a:prstGeom>
          <a:noFill/>
        </p:spPr>
        <p:txBody>
          <a:bodyPr wrap="none" rtlCol="0" anchor="t">
            <a:spAutoFit/>
          </a:bodyPr>
          <a:lstStyle/>
          <a:p>
            <a:pPr algn="ctr" fontAlgn="auto">
              <a:lnSpc>
                <a:spcPct val="90000"/>
              </a:lnSpc>
            </a:pPr>
            <a:br>
              <a:rPr lang="en-GB" sz="4400" dirty="0">
                <a:latin typeface="Open Sans" panose="020B0606030504020204" pitchFamily="34" charset="0"/>
                <a:ea typeface="Open Sans" panose="020B0606030504020204" pitchFamily="34" charset="0"/>
                <a:cs typeface="Open Sans" panose="020B0606030504020204" pitchFamily="34" charset="0"/>
                <a:sym typeface="+mn-ea"/>
              </a:rPr>
            </a:br>
            <a:endParaRPr lang="zh-CN" altLang="en-US" sz="4400" dirty="0"/>
          </a:p>
        </p:txBody>
      </p:sp>
      <p:sp>
        <p:nvSpPr>
          <p:cNvPr id="21" name="等腰三角形 20"/>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22" name="图片 21" descr="图形用户界面, 应用程序&#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2602" y="5244522"/>
            <a:ext cx="5967367" cy="1645936"/>
          </a:xfrm>
          <a:prstGeom prst="rect">
            <a:avLst/>
          </a:prstGeom>
        </p:spPr>
      </p:pic>
      <p:sp>
        <p:nvSpPr>
          <p:cNvPr id="2" name="矩形 6">
            <a:extLst>
              <a:ext uri="{FF2B5EF4-FFF2-40B4-BE49-F238E27FC236}">
                <a16:creationId xmlns:a16="http://schemas.microsoft.com/office/drawing/2014/main" id="{2FF9F0DE-0333-6EED-9D91-9801717653FB}"/>
              </a:ext>
            </a:extLst>
          </p:cNvPr>
          <p:cNvSpPr/>
          <p:nvPr/>
        </p:nvSpPr>
        <p:spPr>
          <a:xfrm>
            <a:off x="370374" y="1430111"/>
            <a:ext cx="11266517" cy="1569660"/>
          </a:xfrm>
          <a:prstGeom prst="rect">
            <a:avLst/>
          </a:prstGeom>
          <a:noFill/>
          <a:ln w="9525">
            <a:noFill/>
          </a:ln>
        </p:spPr>
        <p:txBody>
          <a:bodyPr wrap="square">
            <a:spAutoFit/>
          </a:bodyPr>
          <a:lstStyle/>
          <a:p>
            <a:pPr algn="ctr"/>
            <a:r>
              <a:rPr lang="zh-CN" altLang="en-US" sz="4800" b="1" spc="300" dirty="0">
                <a:solidFill>
                  <a:schemeClr val="accent6"/>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隶书" panose="02010509060101010101" charset="-122"/>
              </a:rPr>
              <a:t>小农户粮食储藏</a:t>
            </a:r>
            <a:endParaRPr lang="en-US" altLang="zh-CN" sz="4800" b="1" spc="300" dirty="0">
              <a:solidFill>
                <a:schemeClr val="accent6"/>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隶书" panose="02010509060101010101" charset="-122"/>
            </a:endParaRPr>
          </a:p>
          <a:p>
            <a:pPr algn="ctr"/>
            <a:r>
              <a:rPr lang="zh-CN" altLang="en-US" sz="4800" b="1" spc="300" dirty="0">
                <a:solidFill>
                  <a:schemeClr val="accent6"/>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隶书" panose="02010509060101010101" charset="-122"/>
              </a:rPr>
              <a:t>质量管理和有害生物防治</a:t>
            </a:r>
          </a:p>
        </p:txBody>
      </p:sp>
      <p:sp>
        <p:nvSpPr>
          <p:cNvPr id="3" name="Rectangle 12">
            <a:extLst>
              <a:ext uri="{FF2B5EF4-FFF2-40B4-BE49-F238E27FC236}">
                <a16:creationId xmlns:a16="http://schemas.microsoft.com/office/drawing/2014/main" id="{DA73F5B1-7179-D86D-0377-D94FE08B285A}"/>
              </a:ext>
            </a:extLst>
          </p:cNvPr>
          <p:cNvSpPr>
            <a:spLocks noChangeArrowheads="1"/>
          </p:cNvSpPr>
          <p:nvPr/>
        </p:nvSpPr>
        <p:spPr bwMode="auto">
          <a:xfrm>
            <a:off x="4247621" y="4592730"/>
            <a:ext cx="4036529" cy="912512"/>
          </a:xfrm>
          <a:prstGeom prst="rect">
            <a:avLst/>
          </a:prstGeom>
          <a:noFill/>
          <a:ln>
            <a:noFill/>
          </a:ln>
        </p:spPr>
        <p:txBody>
          <a:bodyPr lIns="61538" tIns="30769" rIns="61538" bIns="30769" anchor="ctr"/>
          <a:lstStyle>
            <a:lvl1pPr defTabSz="916305" eaLnBrk="0" hangingPunct="0">
              <a:defRPr sz="4100" i="1">
                <a:solidFill>
                  <a:srgbClr val="006600"/>
                </a:solidFill>
                <a:latin typeface="Arial" panose="020B0604020202020204" pitchFamily="34" charset="0"/>
                <a:ea typeface="黑体" panose="02010609060101010101" charset="-122"/>
              </a:defRPr>
            </a:lvl1pPr>
            <a:lvl2pPr marL="742950" indent="-285750" defTabSz="916305" eaLnBrk="0" hangingPunct="0">
              <a:defRPr sz="4100" i="1">
                <a:solidFill>
                  <a:srgbClr val="006600"/>
                </a:solidFill>
                <a:latin typeface="Arial" panose="020B0604020202020204" pitchFamily="34" charset="0"/>
                <a:ea typeface="黑体" panose="02010609060101010101" charset="-122"/>
              </a:defRPr>
            </a:lvl2pPr>
            <a:lvl3pPr marL="1143000" indent="-228600" defTabSz="916305" eaLnBrk="0" hangingPunct="0">
              <a:defRPr sz="4100" i="1">
                <a:solidFill>
                  <a:srgbClr val="006600"/>
                </a:solidFill>
                <a:latin typeface="Arial" panose="020B0604020202020204" pitchFamily="34" charset="0"/>
                <a:ea typeface="黑体" panose="02010609060101010101" charset="-122"/>
              </a:defRPr>
            </a:lvl3pPr>
            <a:lvl4pPr marL="1600200" indent="-228600" defTabSz="916305" eaLnBrk="0" hangingPunct="0">
              <a:defRPr sz="4100" i="1">
                <a:solidFill>
                  <a:srgbClr val="006600"/>
                </a:solidFill>
                <a:latin typeface="Arial" panose="020B0604020202020204" pitchFamily="34" charset="0"/>
                <a:ea typeface="黑体" panose="02010609060101010101" charset="-122"/>
              </a:defRPr>
            </a:lvl4pPr>
            <a:lvl5pPr marL="2057400" indent="-228600" defTabSz="916305" eaLnBrk="0" hangingPunct="0">
              <a:defRPr sz="4100" i="1">
                <a:solidFill>
                  <a:srgbClr val="006600"/>
                </a:solidFill>
                <a:latin typeface="Arial" panose="020B0604020202020204" pitchFamily="34" charset="0"/>
                <a:ea typeface="黑体" panose="02010609060101010101" charset="-122"/>
              </a:defRPr>
            </a:lvl5pPr>
            <a:lvl6pPr marL="2514600" indent="-228600" defTabSz="916305" eaLnBrk="0" fontAlgn="base" hangingPunct="0">
              <a:spcBef>
                <a:spcPct val="50000"/>
              </a:spcBef>
              <a:spcAft>
                <a:spcPct val="0"/>
              </a:spcAft>
              <a:defRPr sz="4100" i="1">
                <a:solidFill>
                  <a:srgbClr val="006600"/>
                </a:solidFill>
                <a:latin typeface="Arial" panose="020B0604020202020204" pitchFamily="34" charset="0"/>
                <a:ea typeface="黑体" panose="02010609060101010101" charset="-122"/>
              </a:defRPr>
            </a:lvl6pPr>
            <a:lvl7pPr marL="2971800" indent="-228600" defTabSz="916305" eaLnBrk="0" fontAlgn="base" hangingPunct="0">
              <a:spcBef>
                <a:spcPct val="50000"/>
              </a:spcBef>
              <a:spcAft>
                <a:spcPct val="0"/>
              </a:spcAft>
              <a:defRPr sz="4100" i="1">
                <a:solidFill>
                  <a:srgbClr val="006600"/>
                </a:solidFill>
                <a:latin typeface="Arial" panose="020B0604020202020204" pitchFamily="34" charset="0"/>
                <a:ea typeface="黑体" panose="02010609060101010101" charset="-122"/>
              </a:defRPr>
            </a:lvl7pPr>
            <a:lvl8pPr marL="3429000" indent="-228600" defTabSz="916305" eaLnBrk="0" fontAlgn="base" hangingPunct="0">
              <a:spcBef>
                <a:spcPct val="50000"/>
              </a:spcBef>
              <a:spcAft>
                <a:spcPct val="0"/>
              </a:spcAft>
              <a:defRPr sz="4100" i="1">
                <a:solidFill>
                  <a:srgbClr val="006600"/>
                </a:solidFill>
                <a:latin typeface="Arial" panose="020B0604020202020204" pitchFamily="34" charset="0"/>
                <a:ea typeface="黑体" panose="02010609060101010101" charset="-122"/>
              </a:defRPr>
            </a:lvl8pPr>
            <a:lvl9pPr marL="3886200" indent="-228600" defTabSz="916305" eaLnBrk="0" fontAlgn="base" hangingPunct="0">
              <a:spcBef>
                <a:spcPct val="50000"/>
              </a:spcBef>
              <a:spcAft>
                <a:spcPct val="0"/>
              </a:spcAft>
              <a:defRPr sz="4100" i="1">
                <a:solidFill>
                  <a:srgbClr val="006600"/>
                </a:solidFill>
                <a:latin typeface="Arial" panose="020B0604020202020204" pitchFamily="34" charset="0"/>
                <a:ea typeface="黑体" panose="02010609060101010101" charset="-122"/>
              </a:defRPr>
            </a:lvl9pPr>
          </a:lstStyle>
          <a:p>
            <a:pPr algn="ctr" eaLnBrk="1" hangingPunct="1">
              <a:buClrTx/>
              <a:buSzTx/>
              <a:buFontTx/>
              <a:defRPr/>
            </a:pPr>
            <a:r>
              <a:rPr lang="zh-CN" altLang="en-US" sz="2400" b="1" i="0" dirty="0">
                <a:solidFill>
                  <a:schemeClr val="tx1"/>
                </a:solidFill>
                <a:effectLst>
                  <a:outerShdw blurRad="38100" dist="38100" dir="2700000" algn="tl">
                    <a:srgbClr val="000000">
                      <a:alpha val="43137"/>
                    </a:srgbClr>
                  </a:outerShdw>
                </a:effectLst>
                <a:ea typeface="+mn-ea"/>
                <a:cs typeface="Arial" panose="020B0604020202020204" pitchFamily="34" charset="0"/>
                <a:sym typeface="+mn-ea"/>
              </a:rPr>
              <a:t>许胜伟（高级工程师）</a:t>
            </a:r>
          </a:p>
          <a:p>
            <a:pPr algn="ctr" eaLnBrk="1" hangingPunct="1">
              <a:defRPr/>
            </a:pPr>
            <a:r>
              <a:rPr lang="en-US" altLang="zh-CN" sz="2400" b="1" i="0" dirty="0" err="1">
                <a:solidFill>
                  <a:schemeClr val="tx1"/>
                </a:solidFill>
                <a:effectLst>
                  <a:outerShdw blurRad="38100" dist="38100" dir="2700000" algn="tl">
                    <a:srgbClr val="000000">
                      <a:alpha val="43137"/>
                    </a:srgbClr>
                  </a:outerShdw>
                </a:effectLst>
                <a:ea typeface="+mn-ea"/>
                <a:cs typeface="Arial" panose="020B0604020202020204" pitchFamily="34" charset="0"/>
                <a:sym typeface="+mn-ea"/>
              </a:rPr>
              <a:t>Shengwei</a:t>
            </a:r>
            <a:r>
              <a:rPr lang="en-US" altLang="zh-CN" sz="2400" b="1" i="0" dirty="0">
                <a:solidFill>
                  <a:schemeClr val="tx1"/>
                </a:solidFill>
                <a:effectLst>
                  <a:outerShdw blurRad="38100" dist="38100" dir="2700000" algn="tl">
                    <a:srgbClr val="000000">
                      <a:alpha val="43137"/>
                    </a:srgbClr>
                  </a:outerShdw>
                </a:effectLst>
                <a:ea typeface="+mn-ea"/>
                <a:cs typeface="Arial" panose="020B0604020202020204" pitchFamily="34" charset="0"/>
                <a:sym typeface="+mn-ea"/>
              </a:rPr>
              <a:t> Xu </a:t>
            </a:r>
          </a:p>
          <a:p>
            <a:pPr algn="ctr" eaLnBrk="1" hangingPunct="1">
              <a:defRPr/>
            </a:pPr>
            <a:r>
              <a:rPr lang="en-US" altLang="zh-CN" sz="2400" b="1" i="0" dirty="0">
                <a:solidFill>
                  <a:schemeClr val="tx1"/>
                </a:solidFill>
                <a:effectLst>
                  <a:outerShdw blurRad="38100" dist="38100" dir="2700000" algn="tl">
                    <a:srgbClr val="000000">
                      <a:alpha val="43137"/>
                    </a:srgbClr>
                  </a:outerShdw>
                </a:effectLst>
                <a:ea typeface="+mn-ea"/>
                <a:cs typeface="Arial" panose="020B0604020202020204" pitchFamily="34" charset="0"/>
              </a:rPr>
              <a:t>Senior engineer</a:t>
            </a:r>
            <a:endParaRPr lang="en-US" altLang="zh-CN" sz="2400" b="1" i="0" dirty="0">
              <a:solidFill>
                <a:schemeClr val="tx1"/>
              </a:solidFill>
              <a:effectLst>
                <a:outerShdw blurRad="38100" dist="38100" dir="2700000" algn="tl">
                  <a:srgbClr val="000000">
                    <a:alpha val="43137"/>
                  </a:srgbClr>
                </a:outerShdw>
              </a:effectLst>
              <a:ea typeface="+mn-ea"/>
              <a:cs typeface="Arial" panose="020B0604020202020204" pitchFamily="34" charset="0"/>
              <a:sym typeface="+mn-ea"/>
            </a:endParaRPr>
          </a:p>
        </p:txBody>
      </p:sp>
      <p:sp>
        <p:nvSpPr>
          <p:cNvPr id="6" name="文本框 5">
            <a:extLst>
              <a:ext uri="{FF2B5EF4-FFF2-40B4-BE49-F238E27FC236}">
                <a16:creationId xmlns:a16="http://schemas.microsoft.com/office/drawing/2014/main" id="{32F9C1E3-7AE8-2C81-2B29-036E5CAFE688}"/>
              </a:ext>
            </a:extLst>
          </p:cNvPr>
          <p:cNvSpPr txBox="1"/>
          <p:nvPr/>
        </p:nvSpPr>
        <p:spPr>
          <a:xfrm>
            <a:off x="1334291" y="3063586"/>
            <a:ext cx="9863191" cy="1200329"/>
          </a:xfrm>
          <a:prstGeom prst="rect">
            <a:avLst/>
          </a:prstGeom>
          <a:noFill/>
        </p:spPr>
        <p:txBody>
          <a:bodyPr wrap="square">
            <a:spAutoFit/>
          </a:bodyPr>
          <a:lstStyle/>
          <a:p>
            <a:pPr algn="ctr"/>
            <a:r>
              <a:rPr lang="en-US" altLang="zh-CN" sz="3600" b="1" dirty="0">
                <a:solidFill>
                  <a:schemeClr val="accent6"/>
                </a:solidFill>
                <a:effectLst/>
                <a:latin typeface="Segoe UI Web (West European)"/>
              </a:rPr>
              <a:t>Quality Management and Pest </a:t>
            </a:r>
            <a:r>
              <a:rPr lang="en-US" altLang="zh-CN" sz="3600" b="1" dirty="0">
                <a:solidFill>
                  <a:schemeClr val="accent6"/>
                </a:solidFill>
                <a:latin typeface="Segoe UI Web (West European)"/>
              </a:rPr>
              <a:t>C</a:t>
            </a:r>
            <a:r>
              <a:rPr lang="en-US" altLang="zh-CN" sz="3600" b="1" dirty="0">
                <a:solidFill>
                  <a:schemeClr val="accent6"/>
                </a:solidFill>
                <a:effectLst/>
                <a:latin typeface="Segoe UI Web (West European)"/>
              </a:rPr>
              <a:t>ontrol </a:t>
            </a:r>
          </a:p>
          <a:p>
            <a:pPr algn="ctr"/>
            <a:r>
              <a:rPr lang="en-US" altLang="zh-CN" sz="3600" b="1" dirty="0">
                <a:solidFill>
                  <a:schemeClr val="accent6"/>
                </a:solidFill>
                <a:effectLst/>
                <a:latin typeface="Segoe UI Web (West European)"/>
              </a:rPr>
              <a:t>for Smallholder </a:t>
            </a:r>
            <a:r>
              <a:rPr lang="en-US" altLang="zh-CN" sz="3600" b="1" dirty="0">
                <a:solidFill>
                  <a:schemeClr val="accent6"/>
                </a:solidFill>
                <a:latin typeface="Segoe UI Web (West European)"/>
              </a:rPr>
              <a:t>G</a:t>
            </a:r>
            <a:r>
              <a:rPr lang="en-US" altLang="zh-CN" sz="3600" b="1" dirty="0">
                <a:solidFill>
                  <a:schemeClr val="accent6"/>
                </a:solidFill>
                <a:effectLst/>
                <a:latin typeface="Segoe UI Web (West European)"/>
              </a:rPr>
              <a:t>rain </a:t>
            </a:r>
            <a:r>
              <a:rPr lang="en-US" altLang="zh-CN" sz="3600" b="1" dirty="0">
                <a:solidFill>
                  <a:schemeClr val="accent6"/>
                </a:solidFill>
                <a:latin typeface="Segoe UI Web (West European)"/>
              </a:rPr>
              <a:t>S</a:t>
            </a:r>
            <a:r>
              <a:rPr lang="en-US" altLang="zh-CN" sz="3600" b="1" dirty="0">
                <a:solidFill>
                  <a:schemeClr val="accent6"/>
                </a:solidFill>
                <a:effectLst/>
                <a:latin typeface="Segoe UI Web (West European)"/>
              </a:rPr>
              <a:t>torage </a:t>
            </a:r>
          </a:p>
        </p:txBody>
      </p:sp>
      <p:sp>
        <p:nvSpPr>
          <p:cNvPr id="7" name="文本框 6">
            <a:extLst>
              <a:ext uri="{FF2B5EF4-FFF2-40B4-BE49-F238E27FC236}">
                <a16:creationId xmlns:a16="http://schemas.microsoft.com/office/drawing/2014/main" id="{E1F04EFC-5A78-AC8E-8B13-066244C8F7BB}"/>
              </a:ext>
            </a:extLst>
          </p:cNvPr>
          <p:cNvSpPr txBox="1"/>
          <p:nvPr/>
        </p:nvSpPr>
        <p:spPr>
          <a:xfrm>
            <a:off x="981075" y="6087745"/>
            <a:ext cx="6490335" cy="755650"/>
          </a:xfrm>
          <a:prstGeom prst="rect">
            <a:avLst/>
          </a:prstGeom>
          <a:noFill/>
        </p:spPr>
        <p:txBody>
          <a:bodyPr wrap="square">
            <a:spAutoFit/>
          </a:bodyPr>
          <a:lstStyle/>
          <a:p>
            <a:pPr algn="l">
              <a:lnSpc>
                <a:spcPct val="120000"/>
              </a:lnSpc>
              <a:defRPr/>
            </a:pPr>
            <a:r>
              <a:rPr lang="zh-CN" altLang="en-US" dirty="0">
                <a:solidFill>
                  <a:schemeClr val="tx1"/>
                </a:solidFill>
                <a:latin typeface="微软雅黑" panose="020B0503020204020204" pitchFamily="34" charset="-122"/>
              </a:rPr>
              <a:t>中储粮成都储藏研究院 </a:t>
            </a:r>
            <a:endParaRPr lang="en-US" altLang="zh-CN" dirty="0">
              <a:solidFill>
                <a:schemeClr val="tx1"/>
              </a:solidFill>
              <a:latin typeface="微软雅黑" panose="020B0503020204020204" pitchFamily="34" charset="-122"/>
            </a:endParaRPr>
          </a:p>
          <a:p>
            <a:pPr algn="l">
              <a:lnSpc>
                <a:spcPct val="120000"/>
              </a:lnSpc>
              <a:defRPr/>
            </a:pPr>
            <a:r>
              <a:rPr lang="en-US" altLang="zh-CN" dirty="0" err="1">
                <a:solidFill>
                  <a:schemeClr val="tx1"/>
                </a:solidFill>
                <a:latin typeface="微软雅黑" panose="020B0503020204020204" pitchFamily="34" charset="-122"/>
              </a:rPr>
              <a:t>Sinograin</a:t>
            </a:r>
            <a:r>
              <a:rPr lang="en-US" altLang="zh-CN" dirty="0">
                <a:solidFill>
                  <a:schemeClr val="tx1"/>
                </a:solidFill>
                <a:latin typeface="微软雅黑" panose="020B0503020204020204" pitchFamily="34" charset="-122"/>
              </a:rPr>
              <a:t> Chengdu Storage Research Institute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7340177B-EC91-5349-0727-8621DEF4A8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Text Box 10">
            <a:extLst>
              <a:ext uri="{FF2B5EF4-FFF2-40B4-BE49-F238E27FC236}">
                <a16:creationId xmlns:a16="http://schemas.microsoft.com/office/drawing/2014/main" id="{B739D39F-9ADB-BBD0-57D2-5351A3CFE4BC}"/>
              </a:ext>
            </a:extLst>
          </p:cNvPr>
          <p:cNvSpPr txBox="1">
            <a:spLocks noChangeArrowheads="1"/>
          </p:cNvSpPr>
          <p:nvPr/>
        </p:nvSpPr>
        <p:spPr bwMode="auto">
          <a:xfrm>
            <a:off x="437737" y="1481179"/>
            <a:ext cx="74979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spcBef>
                <a:spcPts val="1800"/>
              </a:spcBef>
              <a:defRPr sz="3600">
                <a:latin typeface="黑体" panose="02010609060101010101" pitchFamily="49" charset="-122"/>
                <a:ea typeface="黑体" panose="02010609060101010101" pitchFamily="49" charset="-122"/>
              </a:defRPr>
            </a:lvl1pPr>
          </a:lstStyle>
          <a:p>
            <a:r>
              <a:rPr lang="zh-CN" altLang="en-US" dirty="0"/>
              <a:t>三、粮食是其他生物体的食物源</a:t>
            </a:r>
          </a:p>
        </p:txBody>
      </p:sp>
      <p:pic>
        <p:nvPicPr>
          <p:cNvPr id="5" name="Picture 27" descr="dw019">
            <a:extLst>
              <a:ext uri="{FF2B5EF4-FFF2-40B4-BE49-F238E27FC236}">
                <a16:creationId xmlns:a16="http://schemas.microsoft.com/office/drawing/2014/main" id="{1BA660BA-A261-6990-168A-41A7B1FAA0E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435007" y="3943547"/>
            <a:ext cx="3041500" cy="2324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BE7E1BFA-672D-8947-AB3A-B0725BB4CAE9}"/>
              </a:ext>
            </a:extLst>
          </p:cNvPr>
          <p:cNvSpPr txBox="1">
            <a:spLocks noChangeArrowheads="1"/>
          </p:cNvSpPr>
          <p:nvPr/>
        </p:nvSpPr>
        <p:spPr bwMode="auto">
          <a:xfrm>
            <a:off x="2236243" y="2583453"/>
            <a:ext cx="1975954" cy="148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342900" indent="-342900">
              <a:lnSpc>
                <a:spcPct val="130000"/>
              </a:lnSpc>
              <a:defRPr sz="2800">
                <a:solidFill>
                  <a:srgbClr val="FF3300"/>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400" dirty="0"/>
              <a:t>★  </a:t>
            </a:r>
            <a:r>
              <a:rPr lang="zh-CN" altLang="en-US" sz="2400" dirty="0">
                <a:solidFill>
                  <a:schemeClr val="tx1"/>
                </a:solidFill>
              </a:rPr>
              <a:t>虫</a:t>
            </a:r>
          </a:p>
          <a:p>
            <a:r>
              <a:rPr lang="en-US" altLang="zh-CN" sz="2400" dirty="0"/>
              <a:t>★ </a:t>
            </a:r>
            <a:r>
              <a:rPr lang="en-US" altLang="zh-CN" sz="2400" dirty="0">
                <a:solidFill>
                  <a:schemeClr val="tx1"/>
                </a:solidFill>
              </a:rPr>
              <a:t> </a:t>
            </a:r>
            <a:r>
              <a:rPr lang="zh-CN" altLang="en-US" sz="2400" dirty="0">
                <a:solidFill>
                  <a:schemeClr val="tx1"/>
                </a:solidFill>
              </a:rPr>
              <a:t>霉</a:t>
            </a:r>
          </a:p>
          <a:p>
            <a:r>
              <a:rPr lang="zh-CN" altLang="en-US" sz="2400" dirty="0"/>
              <a:t>★  </a:t>
            </a:r>
            <a:r>
              <a:rPr lang="zh-CN" altLang="en-US" sz="2400" dirty="0">
                <a:solidFill>
                  <a:schemeClr val="tx1"/>
                </a:solidFill>
              </a:rPr>
              <a:t>鼠</a:t>
            </a:r>
            <a:endParaRPr lang="en-US" altLang="zh-CN" sz="2400" dirty="0">
              <a:solidFill>
                <a:schemeClr val="tx1"/>
              </a:solidFill>
            </a:endParaRPr>
          </a:p>
        </p:txBody>
      </p:sp>
      <p:pic>
        <p:nvPicPr>
          <p:cNvPr id="8" name="图片 7">
            <a:extLst>
              <a:ext uri="{FF2B5EF4-FFF2-40B4-BE49-F238E27FC236}">
                <a16:creationId xmlns:a16="http://schemas.microsoft.com/office/drawing/2014/main" id="{AB7AF6EA-532F-13B2-2031-8C9B6D8DF700}"/>
              </a:ext>
            </a:extLst>
          </p:cNvPr>
          <p:cNvPicPr>
            <a:picLocks noChangeAspect="1"/>
          </p:cNvPicPr>
          <p:nvPr/>
        </p:nvPicPr>
        <p:blipFill>
          <a:blip r:embed="rId4"/>
          <a:stretch>
            <a:fillRect/>
          </a:stretch>
        </p:blipFill>
        <p:spPr>
          <a:xfrm>
            <a:off x="5378883" y="4470925"/>
            <a:ext cx="2399023" cy="1522764"/>
          </a:xfrm>
          <a:prstGeom prst="rect">
            <a:avLst/>
          </a:prstGeom>
        </p:spPr>
      </p:pic>
      <p:pic>
        <p:nvPicPr>
          <p:cNvPr id="10" name="图片 9">
            <a:extLst>
              <a:ext uri="{FF2B5EF4-FFF2-40B4-BE49-F238E27FC236}">
                <a16:creationId xmlns:a16="http://schemas.microsoft.com/office/drawing/2014/main" id="{D04B85EF-7FEA-85E7-31B1-8764C87E4CDF}"/>
              </a:ext>
            </a:extLst>
          </p:cNvPr>
          <p:cNvPicPr>
            <a:picLocks noChangeAspect="1"/>
          </p:cNvPicPr>
          <p:nvPr/>
        </p:nvPicPr>
        <p:blipFill>
          <a:blip r:embed="rId5"/>
          <a:stretch>
            <a:fillRect/>
          </a:stretch>
        </p:blipFill>
        <p:spPr>
          <a:xfrm>
            <a:off x="1817123" y="4489285"/>
            <a:ext cx="2205557" cy="1517230"/>
          </a:xfrm>
          <a:prstGeom prst="rect">
            <a:avLst/>
          </a:prstGeom>
        </p:spPr>
      </p:pic>
      <p:sp>
        <p:nvSpPr>
          <p:cNvPr id="7" name="文本框 6">
            <a:extLst>
              <a:ext uri="{FF2B5EF4-FFF2-40B4-BE49-F238E27FC236}">
                <a16:creationId xmlns:a16="http://schemas.microsoft.com/office/drawing/2014/main" id="{C0357ABF-6A6E-E8C6-8E30-D904DABF1CFF}"/>
              </a:ext>
            </a:extLst>
          </p:cNvPr>
          <p:cNvSpPr txBox="1"/>
          <p:nvPr/>
        </p:nvSpPr>
        <p:spPr>
          <a:xfrm>
            <a:off x="1398675" y="2223270"/>
            <a:ext cx="6093500" cy="369332"/>
          </a:xfrm>
          <a:prstGeom prst="rect">
            <a:avLst/>
          </a:prstGeom>
          <a:noFill/>
        </p:spPr>
        <p:txBody>
          <a:bodyPr wrap="square">
            <a:spAutoFit/>
          </a:bodyPr>
          <a:lstStyle/>
          <a:p>
            <a:r>
              <a:rPr lang="en-US" altLang="zh-CN" dirty="0">
                <a:effectLst/>
                <a:latin typeface="Segoe UI Web (West European)"/>
              </a:rPr>
              <a:t>Grain is the food source for other creatures</a:t>
            </a:r>
          </a:p>
        </p:txBody>
      </p:sp>
      <p:sp>
        <p:nvSpPr>
          <p:cNvPr id="11" name="文本框 10">
            <a:extLst>
              <a:ext uri="{FF2B5EF4-FFF2-40B4-BE49-F238E27FC236}">
                <a16:creationId xmlns:a16="http://schemas.microsoft.com/office/drawing/2014/main" id="{F88315E5-FC46-48B6-70F4-1ADB869E2656}"/>
              </a:ext>
            </a:extLst>
          </p:cNvPr>
          <p:cNvSpPr txBox="1"/>
          <p:nvPr/>
        </p:nvSpPr>
        <p:spPr>
          <a:xfrm>
            <a:off x="3862257" y="2665155"/>
            <a:ext cx="6093500" cy="369332"/>
          </a:xfrm>
          <a:prstGeom prst="rect">
            <a:avLst/>
          </a:prstGeom>
          <a:noFill/>
        </p:spPr>
        <p:txBody>
          <a:bodyPr wrap="square">
            <a:spAutoFit/>
          </a:bodyPr>
          <a:lstStyle/>
          <a:p>
            <a:r>
              <a:rPr lang="en-US" altLang="zh-CN" dirty="0">
                <a:latin typeface="Segoe UI Web (West European)"/>
              </a:rPr>
              <a:t>I</a:t>
            </a:r>
            <a:r>
              <a:rPr lang="en-US" altLang="zh-CN" dirty="0">
                <a:effectLst/>
                <a:latin typeface="Segoe UI Web (West European)"/>
              </a:rPr>
              <a:t>nsect</a:t>
            </a:r>
          </a:p>
        </p:txBody>
      </p:sp>
      <p:sp>
        <p:nvSpPr>
          <p:cNvPr id="13" name="文本框 12">
            <a:extLst>
              <a:ext uri="{FF2B5EF4-FFF2-40B4-BE49-F238E27FC236}">
                <a16:creationId xmlns:a16="http://schemas.microsoft.com/office/drawing/2014/main" id="{A0DBD8B7-BF25-2AD0-E6DC-2F4647820A90}"/>
              </a:ext>
            </a:extLst>
          </p:cNvPr>
          <p:cNvSpPr txBox="1"/>
          <p:nvPr/>
        </p:nvSpPr>
        <p:spPr>
          <a:xfrm>
            <a:off x="3862257" y="3179593"/>
            <a:ext cx="6093500" cy="369332"/>
          </a:xfrm>
          <a:prstGeom prst="rect">
            <a:avLst/>
          </a:prstGeom>
          <a:noFill/>
        </p:spPr>
        <p:txBody>
          <a:bodyPr wrap="square">
            <a:spAutoFit/>
          </a:bodyPr>
          <a:lstStyle/>
          <a:p>
            <a:r>
              <a:rPr lang="en-US" altLang="zh-CN" dirty="0" err="1">
                <a:latin typeface="Segoe UI Web (West European)"/>
              </a:rPr>
              <a:t>M</a:t>
            </a:r>
            <a:r>
              <a:rPr lang="en-US" altLang="zh-CN" dirty="0" err="1">
                <a:effectLst/>
                <a:latin typeface="Segoe UI Web (West European)"/>
              </a:rPr>
              <a:t>ould</a:t>
            </a:r>
            <a:endParaRPr lang="en-US" altLang="zh-CN" dirty="0">
              <a:effectLst/>
              <a:latin typeface="Segoe UI Web (West European)"/>
            </a:endParaRPr>
          </a:p>
        </p:txBody>
      </p:sp>
      <p:sp>
        <p:nvSpPr>
          <p:cNvPr id="4" name="文本框 12">
            <a:extLst>
              <a:ext uri="{FF2B5EF4-FFF2-40B4-BE49-F238E27FC236}">
                <a16:creationId xmlns:a16="http://schemas.microsoft.com/office/drawing/2014/main" id="{BABBC554-F25B-794F-AAFC-67079B3CAD58}"/>
              </a:ext>
            </a:extLst>
          </p:cNvPr>
          <p:cNvSpPr txBox="1"/>
          <p:nvPr/>
        </p:nvSpPr>
        <p:spPr>
          <a:xfrm>
            <a:off x="3862257" y="3717202"/>
            <a:ext cx="6093500" cy="369332"/>
          </a:xfrm>
          <a:prstGeom prst="rect">
            <a:avLst/>
          </a:prstGeom>
          <a:noFill/>
        </p:spPr>
        <p:txBody>
          <a:bodyPr wrap="square">
            <a:spAutoFit/>
          </a:bodyPr>
          <a:lstStyle/>
          <a:p>
            <a:r>
              <a:rPr lang="en-US" altLang="zh-CN" dirty="0">
                <a:effectLst/>
                <a:latin typeface="Segoe UI Web (West European)"/>
              </a:rPr>
              <a:t>Rodent</a:t>
            </a:r>
          </a:p>
        </p:txBody>
      </p:sp>
    </p:spTree>
    <p:extLst>
      <p:ext uri="{BB962C8B-B14F-4D97-AF65-F5344CB8AC3E}">
        <p14:creationId xmlns:p14="http://schemas.microsoft.com/office/powerpoint/2010/main" val="39482781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2553105" y="4094311"/>
            <a:ext cx="7366069" cy="1840544"/>
          </a:xfrm>
          <a:prstGeom prst="rect">
            <a:avLst/>
          </a:prstGeom>
        </p:spPr>
        <p:txBody>
          <a:bodyPr wrap="none" lIns="91415" tIns="45708" rIns="91415" bIns="45708">
            <a:spAutoFit/>
          </a:bodyPr>
          <a:lstStyle/>
          <a:p>
            <a:pPr>
              <a:lnSpc>
                <a:spcPct val="150000"/>
              </a:lnSpc>
            </a:pPr>
            <a:r>
              <a:rPr lang="zh-CN" altLang="en-US" sz="4000" dirty="0">
                <a:solidFill>
                  <a:schemeClr val="accent2"/>
                </a:solidFill>
                <a:latin typeface="Open Sans Regular" panose="020B0606030504020204" charset="0"/>
                <a:ea typeface="微软雅黑" panose="020B0503020204020204" pitchFamily="34" charset="-122"/>
                <a:cs typeface="Open Sans Regular" panose="020B0606030504020204" charset="0"/>
              </a:rPr>
              <a:t>主要粮种的储藏特点和储藏方法</a:t>
            </a:r>
          </a:p>
          <a:p>
            <a:pPr>
              <a:lnSpc>
                <a:spcPct val="150000"/>
              </a:lnSpc>
            </a:pP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03</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文本框 2">
            <a:extLst>
              <a:ext uri="{FF2B5EF4-FFF2-40B4-BE49-F238E27FC236}">
                <a16:creationId xmlns:a16="http://schemas.microsoft.com/office/drawing/2014/main" id="{F65B0289-C3FB-4746-12E3-65A400C39FFA}"/>
              </a:ext>
            </a:extLst>
          </p:cNvPr>
          <p:cNvSpPr txBox="1"/>
          <p:nvPr/>
        </p:nvSpPr>
        <p:spPr>
          <a:xfrm>
            <a:off x="2453512" y="5147504"/>
            <a:ext cx="7284976" cy="1077218"/>
          </a:xfrm>
          <a:prstGeom prst="rect">
            <a:avLst/>
          </a:prstGeom>
          <a:noFill/>
        </p:spPr>
        <p:txBody>
          <a:bodyPr wrap="square">
            <a:spAutoFit/>
          </a:bodyPr>
          <a:lstStyle/>
          <a:p>
            <a:pPr algn="ctr"/>
            <a:r>
              <a:rPr lang="en-GB" altLang="zh-CN" sz="3200" dirty="0">
                <a:solidFill>
                  <a:schemeClr val="accent2"/>
                </a:solidFill>
                <a:latin typeface="Open Sans Regular" panose="020B0606030504020204" charset="0"/>
                <a:ea typeface="微软雅黑" panose="020B0503020204020204" pitchFamily="34" charset="-122"/>
                <a:cs typeface="Open Sans Regular" panose="020B0606030504020204" charset="0"/>
              </a:rPr>
              <a:t>Features and Methods of Major Grain Storage</a:t>
            </a:r>
          </a:p>
        </p:txBody>
      </p:sp>
    </p:spTree>
    <p:extLst>
      <p:ext uri="{BB962C8B-B14F-4D97-AF65-F5344CB8AC3E}">
        <p14:creationId xmlns:p14="http://schemas.microsoft.com/office/powerpoint/2010/main" val="1407654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椭圆 11"/>
          <p:cNvSpPr/>
          <p:nvPr/>
        </p:nvSpPr>
        <p:spPr>
          <a:xfrm>
            <a:off x="9668459" y="1674885"/>
            <a:ext cx="1004639" cy="715774"/>
          </a:xfrm>
          <a:prstGeom prst="ellipse">
            <a:avLst/>
          </a:prstGeom>
          <a:noFill/>
          <a:ln>
            <a:solidFill>
              <a:schemeClr val="bg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bg1"/>
              </a:solidFill>
              <a:effectLst/>
              <a:uLnTx/>
              <a:uFillTx/>
              <a:latin typeface="Franklin Gothic Book" panose="020B0503020102020204"/>
              <a:ea typeface="黑体" panose="02010609060101010101" charset="-122"/>
              <a:cs typeface="+mn-cs"/>
            </a:endParaRPr>
          </a:p>
        </p:txBody>
      </p:sp>
      <p:sp>
        <p:nvSpPr>
          <p:cNvPr id="13" name="椭圆 12"/>
          <p:cNvSpPr/>
          <p:nvPr/>
        </p:nvSpPr>
        <p:spPr>
          <a:xfrm>
            <a:off x="9668459" y="1746339"/>
            <a:ext cx="1004639" cy="715798"/>
          </a:xfrm>
          <a:prstGeom prst="ellipse">
            <a:avLst/>
          </a:prstGeom>
          <a:noFill/>
          <a:ln>
            <a:solidFill>
              <a:schemeClr val="bg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bg1"/>
              </a:solidFill>
              <a:effectLst/>
              <a:uLnTx/>
              <a:uFillTx/>
              <a:latin typeface="Franklin Gothic Book" panose="020B0503020102020204"/>
              <a:ea typeface="黑体" panose="02010609060101010101" charset="-122"/>
              <a:cs typeface="+mn-cs"/>
            </a:endParaRPr>
          </a:p>
        </p:txBody>
      </p:sp>
      <p:sp>
        <p:nvSpPr>
          <p:cNvPr id="14" name="椭圆 13"/>
          <p:cNvSpPr/>
          <p:nvPr/>
        </p:nvSpPr>
        <p:spPr>
          <a:xfrm>
            <a:off x="9668459" y="1854093"/>
            <a:ext cx="1004639" cy="715798"/>
          </a:xfrm>
          <a:prstGeom prst="ellipse">
            <a:avLst/>
          </a:prstGeom>
          <a:noFill/>
          <a:ln>
            <a:solidFill>
              <a:schemeClr val="bg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bg1"/>
              </a:solidFill>
              <a:effectLst/>
              <a:uLnTx/>
              <a:uFillTx/>
              <a:latin typeface="Franklin Gothic Book" panose="020B0503020102020204"/>
              <a:ea typeface="黑体" panose="02010609060101010101" charset="-122"/>
              <a:cs typeface="+mn-cs"/>
            </a:endParaRPr>
          </a:p>
        </p:txBody>
      </p:sp>
      <p:sp>
        <p:nvSpPr>
          <p:cNvPr id="5" name="灯片编号占位符 4"/>
          <p:cNvSpPr>
            <a:spLocks noGrp="1"/>
          </p:cNvSpPr>
          <p:nvPr>
            <p:ph type="sldNum" sz="quarter" idx="12"/>
          </p:nvPr>
        </p:nvSpPr>
        <p:spPr>
          <a:xfrm>
            <a:off x="9467850" y="6488898"/>
            <a:ext cx="2700000" cy="316800"/>
          </a:xfrm>
        </p:spPr>
        <p:txBody>
          <a:bodyPr>
            <a:noAutofit/>
          </a:bodyPr>
          <a:lstStyle/>
          <a:p>
            <a:fld id="{49AE70B2-8BF9-45C0-BB95-33D1B9D3A854}" type="slidenum">
              <a:rPr lang="zh-CN" altLang="en-US" sz="2400" b="1" smtClean="0">
                <a:solidFill>
                  <a:srgbClr val="FFC000"/>
                </a:solidFill>
              </a:rPr>
              <a:t>12</a:t>
            </a:fld>
            <a:endParaRPr lang="zh-CN" altLang="en-US" sz="2400" b="1">
              <a:solidFill>
                <a:srgbClr val="FFC000"/>
              </a:solidFill>
            </a:endParaRPr>
          </a:p>
        </p:txBody>
      </p:sp>
      <p:pic>
        <p:nvPicPr>
          <p:cNvPr id="2" name="图片 1">
            <a:extLst>
              <a:ext uri="{FF2B5EF4-FFF2-40B4-BE49-F238E27FC236}">
                <a16:creationId xmlns:a16="http://schemas.microsoft.com/office/drawing/2014/main" id="{C47140F5-6815-72DE-04F1-B95D66B587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Text Box 12">
            <a:extLst>
              <a:ext uri="{FF2B5EF4-FFF2-40B4-BE49-F238E27FC236}">
                <a16:creationId xmlns:a16="http://schemas.microsoft.com/office/drawing/2014/main" id="{68089296-E9F2-E06E-8DD0-701C20C307E6}"/>
              </a:ext>
            </a:extLst>
          </p:cNvPr>
          <p:cNvSpPr txBox="1">
            <a:spLocks noChangeArrowheads="1"/>
          </p:cNvSpPr>
          <p:nvPr/>
        </p:nvSpPr>
        <p:spPr bwMode="auto">
          <a:xfrm>
            <a:off x="341515" y="1250695"/>
            <a:ext cx="105252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800"/>
              </a:spcBef>
            </a:pPr>
            <a:r>
              <a:rPr lang="zh-CN" altLang="en-US" sz="3600" dirty="0">
                <a:latin typeface="黑体" panose="02010609060101010101" pitchFamily="49" charset="-122"/>
                <a:ea typeface="黑体" panose="02010609060101010101" pitchFamily="49" charset="-122"/>
              </a:rPr>
              <a:t>一、稻谷</a:t>
            </a:r>
          </a:p>
        </p:txBody>
      </p:sp>
      <p:sp>
        <p:nvSpPr>
          <p:cNvPr id="7" name="Text Box 12">
            <a:extLst>
              <a:ext uri="{FF2B5EF4-FFF2-40B4-BE49-F238E27FC236}">
                <a16:creationId xmlns:a16="http://schemas.microsoft.com/office/drawing/2014/main" id="{8995CDB5-D724-0012-8219-3614553E3295}"/>
              </a:ext>
            </a:extLst>
          </p:cNvPr>
          <p:cNvSpPr txBox="1">
            <a:spLocks noChangeArrowheads="1"/>
          </p:cNvSpPr>
          <p:nvPr/>
        </p:nvSpPr>
        <p:spPr bwMode="auto">
          <a:xfrm>
            <a:off x="193473" y="2045879"/>
            <a:ext cx="511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effectLst>
                  <a:outerShdw blurRad="38100" dist="38100" dir="2700000" algn="tl">
                    <a:srgbClr val="C0C0C0"/>
                  </a:outerShdw>
                </a:effectLst>
                <a:latin typeface="楷体_GB2312" panose="02010609030101010101" pitchFamily="49" charset="-122"/>
                <a:ea typeface="楷体_GB2312" panose="02010609030101010101" pitchFamily="49" charset="-122"/>
              </a:rPr>
              <a:t>（一）稻谷的储藏特点</a:t>
            </a:r>
          </a:p>
        </p:txBody>
      </p:sp>
      <p:sp>
        <p:nvSpPr>
          <p:cNvPr id="9" name="文本框 8">
            <a:extLst>
              <a:ext uri="{FF2B5EF4-FFF2-40B4-BE49-F238E27FC236}">
                <a16:creationId xmlns:a16="http://schemas.microsoft.com/office/drawing/2014/main" id="{851914CC-2CA1-47DF-5866-C6CC78A1688B}"/>
              </a:ext>
            </a:extLst>
          </p:cNvPr>
          <p:cNvSpPr txBox="1"/>
          <p:nvPr/>
        </p:nvSpPr>
        <p:spPr>
          <a:xfrm>
            <a:off x="586709" y="2626740"/>
            <a:ext cx="10280073" cy="1895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nSpc>
                <a:spcPct val="150000"/>
              </a:lnSpc>
            </a:pPr>
            <a:r>
              <a:rPr lang="zh-CN" altLang="en-US" dirty="0"/>
              <a:t>不耐高温</a:t>
            </a:r>
            <a:endParaRPr lang="en-US" altLang="zh-CN" dirty="0"/>
          </a:p>
          <a:p>
            <a:pPr marL="357188" indent="-357188">
              <a:lnSpc>
                <a:spcPct val="150000"/>
              </a:lnSpc>
              <a:buNone/>
            </a:pPr>
            <a:r>
              <a:rPr lang="zh-CN" altLang="en-US" dirty="0">
                <a:solidFill>
                  <a:schemeClr val="tx1"/>
                </a:solidFill>
              </a:rPr>
              <a:t>           </a:t>
            </a:r>
            <a:r>
              <a:rPr lang="zh-CN" altLang="en-US" sz="1600" dirty="0">
                <a:solidFill>
                  <a:schemeClr val="tx1"/>
                </a:solidFill>
              </a:rPr>
              <a:t>稻谷的颖壳较坚硬，对籽粒起到一定的保护作用，能在一定程度上抵抗虫害及外界温、湿度的影响。因此，稻谷比一般成品粮好保管。但是，稻谷不耐高温，易生芽，过夏的稻谷容易陈化 ；烈日下暴晒的稻谷，或暴晒后骤然遇冷的稻谷，容易出现“爆腰”现象，需要特别注意。</a:t>
            </a:r>
            <a:endParaRPr lang="en-US" altLang="zh-CN" dirty="0">
              <a:solidFill>
                <a:schemeClr val="tx1"/>
              </a:solidFill>
            </a:endParaRPr>
          </a:p>
        </p:txBody>
      </p:sp>
      <p:pic>
        <p:nvPicPr>
          <p:cNvPr id="1026" name="Picture 2">
            <a:extLst>
              <a:ext uri="{FF2B5EF4-FFF2-40B4-BE49-F238E27FC236}">
                <a16:creationId xmlns:a16="http://schemas.microsoft.com/office/drawing/2014/main" id="{BB08267A-1300-28E4-988F-6051F051F6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1324" y="5620291"/>
            <a:ext cx="1448339" cy="112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A214F3E-4CA1-84EE-1A7E-467D558005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5705" y="1012607"/>
            <a:ext cx="1146718" cy="101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4BA67EE-A61D-993C-43E9-3A2DA4D95E7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70677" y="5592394"/>
            <a:ext cx="1731970" cy="10813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7027482E-9A1E-2230-9BB6-DDCB5B2E7E0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7792" y="5632649"/>
            <a:ext cx="1318184" cy="107761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415B94EE-7252-4F4A-6F2A-F9504675E5A9}"/>
              </a:ext>
            </a:extLst>
          </p:cNvPr>
          <p:cNvPicPr>
            <a:picLocks noChangeAspect="1"/>
          </p:cNvPicPr>
          <p:nvPr/>
        </p:nvPicPr>
        <p:blipFill>
          <a:blip r:embed="rId8"/>
          <a:stretch>
            <a:fillRect/>
          </a:stretch>
        </p:blipFill>
        <p:spPr>
          <a:xfrm>
            <a:off x="8802476" y="1406885"/>
            <a:ext cx="1755979" cy="1732386"/>
          </a:xfrm>
          <a:prstGeom prst="rect">
            <a:avLst/>
          </a:prstGeom>
        </p:spPr>
      </p:pic>
      <p:sp>
        <p:nvSpPr>
          <p:cNvPr id="6" name="文本框 5">
            <a:extLst>
              <a:ext uri="{FF2B5EF4-FFF2-40B4-BE49-F238E27FC236}">
                <a16:creationId xmlns:a16="http://schemas.microsoft.com/office/drawing/2014/main" id="{FA2AF170-AF85-E088-D4D6-450DC3D4EA9C}"/>
              </a:ext>
            </a:extLst>
          </p:cNvPr>
          <p:cNvSpPr txBox="1"/>
          <p:nvPr/>
        </p:nvSpPr>
        <p:spPr>
          <a:xfrm>
            <a:off x="4295650" y="2102963"/>
            <a:ext cx="6093500" cy="369332"/>
          </a:xfrm>
          <a:prstGeom prst="rect">
            <a:avLst/>
          </a:prstGeom>
          <a:noFill/>
        </p:spPr>
        <p:txBody>
          <a:bodyPr wrap="square">
            <a:spAutoFit/>
          </a:bodyPr>
          <a:lstStyle/>
          <a:p>
            <a:r>
              <a:rPr lang="en-US" altLang="zh-CN" dirty="0">
                <a:effectLst/>
                <a:latin typeface="Segoe UI Web (West European)"/>
              </a:rPr>
              <a:t>Characteristics of paddy storage</a:t>
            </a:r>
          </a:p>
        </p:txBody>
      </p:sp>
      <p:sp>
        <p:nvSpPr>
          <p:cNvPr id="11" name="文本框 10">
            <a:extLst>
              <a:ext uri="{FF2B5EF4-FFF2-40B4-BE49-F238E27FC236}">
                <a16:creationId xmlns:a16="http://schemas.microsoft.com/office/drawing/2014/main" id="{6B20A3EE-6B4B-A16B-4D2D-1CF385219601}"/>
              </a:ext>
            </a:extLst>
          </p:cNvPr>
          <p:cNvSpPr txBox="1"/>
          <p:nvPr/>
        </p:nvSpPr>
        <p:spPr>
          <a:xfrm>
            <a:off x="2557398" y="1439477"/>
            <a:ext cx="6093500" cy="369332"/>
          </a:xfrm>
          <a:prstGeom prst="rect">
            <a:avLst/>
          </a:prstGeom>
          <a:noFill/>
        </p:spPr>
        <p:txBody>
          <a:bodyPr wrap="square">
            <a:spAutoFit/>
          </a:bodyPr>
          <a:lstStyle/>
          <a:p>
            <a:r>
              <a:rPr lang="en-US" altLang="zh-CN" dirty="0">
                <a:latin typeface="Segoe UI Web (West European)"/>
              </a:rPr>
              <a:t>P</a:t>
            </a:r>
            <a:r>
              <a:rPr lang="en-US" altLang="zh-CN" dirty="0">
                <a:effectLst/>
                <a:latin typeface="Segoe UI Web (West European)"/>
              </a:rPr>
              <a:t>addy </a:t>
            </a:r>
            <a:endParaRPr lang="zh-CN" altLang="en-US" dirty="0"/>
          </a:p>
        </p:txBody>
      </p:sp>
      <p:sp>
        <p:nvSpPr>
          <p:cNvPr id="16" name="文本框 15">
            <a:extLst>
              <a:ext uri="{FF2B5EF4-FFF2-40B4-BE49-F238E27FC236}">
                <a16:creationId xmlns:a16="http://schemas.microsoft.com/office/drawing/2014/main" id="{061EB157-5500-2574-9D22-6F650D2C1068}"/>
              </a:ext>
            </a:extLst>
          </p:cNvPr>
          <p:cNvSpPr txBox="1"/>
          <p:nvPr/>
        </p:nvSpPr>
        <p:spPr>
          <a:xfrm>
            <a:off x="2553455" y="2777020"/>
            <a:ext cx="6093500" cy="369332"/>
          </a:xfrm>
          <a:prstGeom prst="rect">
            <a:avLst/>
          </a:prstGeom>
          <a:noFill/>
        </p:spPr>
        <p:txBody>
          <a:bodyPr wrap="square">
            <a:spAutoFit/>
          </a:bodyPr>
          <a:lstStyle/>
          <a:p>
            <a:r>
              <a:rPr lang="en-US" altLang="zh-CN" dirty="0">
                <a:effectLst/>
                <a:latin typeface="Segoe UI Web (West European)"/>
              </a:rPr>
              <a:t>Not resistant to high temperatures</a:t>
            </a:r>
          </a:p>
        </p:txBody>
      </p:sp>
      <p:sp>
        <p:nvSpPr>
          <p:cNvPr id="3" name="文本框 15">
            <a:extLst>
              <a:ext uri="{FF2B5EF4-FFF2-40B4-BE49-F238E27FC236}">
                <a16:creationId xmlns:a16="http://schemas.microsoft.com/office/drawing/2014/main" id="{70FC7E5D-E516-16DB-7D72-25B196152CDD}"/>
              </a:ext>
            </a:extLst>
          </p:cNvPr>
          <p:cNvSpPr txBox="1"/>
          <p:nvPr/>
        </p:nvSpPr>
        <p:spPr>
          <a:xfrm>
            <a:off x="586709" y="4520774"/>
            <a:ext cx="11125830" cy="1477328"/>
          </a:xfrm>
          <a:prstGeom prst="rect">
            <a:avLst/>
          </a:prstGeom>
          <a:noFill/>
        </p:spPr>
        <p:txBody>
          <a:bodyPr wrap="square">
            <a:spAutoFit/>
          </a:bodyPr>
          <a:lstStyle/>
          <a:p>
            <a:r>
              <a:rPr lang="en-GB" altLang="zh-CN" dirty="0">
                <a:effectLst/>
                <a:latin typeface="Segoe UI Web (West European)"/>
              </a:rPr>
              <a:t>The husks of rice are relatively hard and could protect grains, which can resist insect and the influence of external temperature and humidity to a certain extent. Therefore, paddy is easier to be stored than rice. However, paddy is not resistant to high temperatures and is prone to sprouting, while paddy is prone to aging after summer</a:t>
            </a:r>
            <a:r>
              <a:rPr lang="en-GB" altLang="zh-CN" dirty="0">
                <a:latin typeface="Segoe UI Web (West European)"/>
              </a:rPr>
              <a:t>.</a:t>
            </a:r>
            <a:r>
              <a:rPr lang="en-GB" altLang="zh-CN" dirty="0">
                <a:effectLst/>
                <a:latin typeface="Segoe UI Web (West European)"/>
              </a:rPr>
              <a:t> The paddy which is exposed to direct sunlight too much or suddenly cold after exposure to sunlight can be cracked easily, which needs extra attention.</a:t>
            </a:r>
            <a:endParaRPr lang="en-US" altLang="zh-CN" dirty="0">
              <a:effectLst/>
              <a:latin typeface="Segoe UI Web (West European)"/>
            </a:endParaRPr>
          </a:p>
        </p:txBody>
      </p:sp>
    </p:spTree>
    <p:extLst>
      <p:ext uri="{BB962C8B-B14F-4D97-AF65-F5344CB8AC3E}">
        <p14:creationId xmlns:p14="http://schemas.microsoft.com/office/powerpoint/2010/main" val="5232175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851914CC-2CA1-47DF-5866-C6CC78A1688B}"/>
              </a:ext>
            </a:extLst>
          </p:cNvPr>
          <p:cNvSpPr txBox="1"/>
          <p:nvPr/>
        </p:nvSpPr>
        <p:spPr>
          <a:xfrm>
            <a:off x="611638" y="859114"/>
            <a:ext cx="10968724" cy="599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a:lnSpc>
                <a:spcPct val="150000"/>
              </a:lnSpc>
            </a:pPr>
            <a:r>
              <a:rPr lang="zh-CN" altLang="en-US" dirty="0"/>
              <a:t>基本无后熟期</a:t>
            </a:r>
            <a:endParaRPr lang="en-US" altLang="zh-CN" dirty="0"/>
          </a:p>
          <a:p>
            <a:pPr marL="357188" indent="-357188">
              <a:lnSpc>
                <a:spcPct val="150000"/>
              </a:lnSpc>
              <a:buNone/>
            </a:pPr>
            <a:r>
              <a:rPr lang="zh-CN" altLang="en-US" dirty="0">
                <a:solidFill>
                  <a:schemeClr val="tx1"/>
                </a:solidFill>
              </a:rPr>
              <a:t>          </a:t>
            </a:r>
            <a:r>
              <a:rPr lang="zh-CN" altLang="en-US" sz="1800" dirty="0">
                <a:solidFill>
                  <a:schemeClr val="tx1"/>
                </a:solidFill>
              </a:rPr>
              <a:t>大多数稻谷(如籼稻) 无后熟期，在收获时就已生理成熟，具有发芽能力。同时稻谷萌芽所需的吸水量低。因此，在收获稻谷时，如连遇阴雨，未能及时收割、脱粒、整晒，那么稻谷在田间、场地就会发芽。</a:t>
            </a:r>
            <a:r>
              <a:rPr lang="en-GB" altLang="zh-CN" sz="1800" dirty="0">
                <a:solidFill>
                  <a:schemeClr val="tx1"/>
                </a:solidFill>
              </a:rPr>
              <a:t>If it is raining during the harvest season, the paddy will sprout in the field without reaping, threshing and drying in the timely manner. </a:t>
            </a:r>
          </a:p>
          <a:p>
            <a:pPr>
              <a:lnSpc>
                <a:spcPct val="150000"/>
              </a:lnSpc>
            </a:pPr>
            <a:r>
              <a:rPr lang="zh-CN" altLang="en-US" dirty="0"/>
              <a:t>易结露</a:t>
            </a:r>
            <a:endParaRPr lang="en-US" altLang="zh-CN" dirty="0"/>
          </a:p>
          <a:p>
            <a:pPr marL="357188" indent="-357188">
              <a:lnSpc>
                <a:spcPct val="150000"/>
              </a:lnSpc>
              <a:buNone/>
            </a:pPr>
            <a:r>
              <a:rPr lang="zh-CN" altLang="en-US" dirty="0">
                <a:solidFill>
                  <a:schemeClr val="tx1"/>
                </a:solidFill>
              </a:rPr>
              <a:t>          </a:t>
            </a:r>
            <a:r>
              <a:rPr lang="zh-CN" altLang="en-US" sz="1800" dirty="0">
                <a:solidFill>
                  <a:schemeClr val="tx1"/>
                </a:solidFill>
              </a:rPr>
              <a:t>新稻谷入仓后不久，如遇气温下降，往往在粮堆表面结露，使表层粮食水分增高，不利储藏，应及时降低表层粮食的水分。储藏中的稻谷，如果结露、返潮或遭遇漏雨时</a:t>
            </a:r>
            <a:r>
              <a:rPr lang="en-US" altLang="zh-CN" sz="1800" dirty="0">
                <a:solidFill>
                  <a:schemeClr val="tx1"/>
                </a:solidFill>
              </a:rPr>
              <a:t>,</a:t>
            </a:r>
            <a:r>
              <a:rPr lang="zh-CN" altLang="en-US" sz="1800" dirty="0">
                <a:solidFill>
                  <a:schemeClr val="tx1"/>
                </a:solidFill>
              </a:rPr>
              <a:t>也容易生芽。稻谷脱粒、整理晾晒不及时，连草堆垛，容易沤黄。生芽和沤黄的稻谷，品质和保管的稳定性都大为降低。</a:t>
            </a:r>
            <a:r>
              <a:rPr lang="en-GB" altLang="zh-CN" sz="1800" dirty="0">
                <a:solidFill>
                  <a:schemeClr val="tx1"/>
                </a:solidFill>
              </a:rPr>
              <a:t>The newly harvest paddy is prone to condensation when the temperature is becoming lower. The water ratio of the grain should be reduced. The stored paddy is also prone to sprouting when it condenses, becomes damp, or experiences leaking rain. Inadequate threshing, sorting, and drying of paddy, as well as stacking of straw, can easily cause yellowing.</a:t>
            </a:r>
            <a:endParaRPr lang="zh-CN" altLang="en-US" dirty="0">
              <a:solidFill>
                <a:schemeClr val="tx1"/>
              </a:solidFill>
            </a:endParaRPr>
          </a:p>
        </p:txBody>
      </p:sp>
      <p:pic>
        <p:nvPicPr>
          <p:cNvPr id="4" name="图片 3">
            <a:extLst>
              <a:ext uri="{FF2B5EF4-FFF2-40B4-BE49-F238E27FC236}">
                <a16:creationId xmlns:a16="http://schemas.microsoft.com/office/drawing/2014/main" id="{9DDB00B9-73F0-1BE9-29AD-546FF223C026}"/>
              </a:ext>
            </a:extLst>
          </p:cNvPr>
          <p:cNvPicPr>
            <a:picLocks noChangeAspect="1"/>
          </p:cNvPicPr>
          <p:nvPr/>
        </p:nvPicPr>
        <p:blipFill>
          <a:blip r:embed="rId3"/>
          <a:stretch>
            <a:fillRect/>
          </a:stretch>
        </p:blipFill>
        <p:spPr>
          <a:xfrm>
            <a:off x="10297715" y="3006448"/>
            <a:ext cx="1282647" cy="1229879"/>
          </a:xfrm>
          <a:prstGeom prst="rect">
            <a:avLst/>
          </a:prstGeom>
        </p:spPr>
      </p:pic>
      <p:sp>
        <p:nvSpPr>
          <p:cNvPr id="12" name="椭圆 11"/>
          <p:cNvSpPr/>
          <p:nvPr/>
        </p:nvSpPr>
        <p:spPr>
          <a:xfrm>
            <a:off x="9668459" y="1674885"/>
            <a:ext cx="1004639" cy="715774"/>
          </a:xfrm>
          <a:prstGeom prst="ellipse">
            <a:avLst/>
          </a:prstGeom>
          <a:noFill/>
          <a:ln>
            <a:solidFill>
              <a:schemeClr val="bg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bg1"/>
              </a:solidFill>
              <a:effectLst/>
              <a:uLnTx/>
              <a:uFillTx/>
              <a:latin typeface="Franklin Gothic Book" panose="020B0503020102020204"/>
              <a:ea typeface="黑体" panose="02010609060101010101" charset="-122"/>
              <a:cs typeface="+mn-cs"/>
            </a:endParaRPr>
          </a:p>
        </p:txBody>
      </p:sp>
      <p:sp>
        <p:nvSpPr>
          <p:cNvPr id="13" name="椭圆 12"/>
          <p:cNvSpPr/>
          <p:nvPr/>
        </p:nvSpPr>
        <p:spPr>
          <a:xfrm>
            <a:off x="9668459" y="1746339"/>
            <a:ext cx="1004639" cy="715798"/>
          </a:xfrm>
          <a:prstGeom prst="ellipse">
            <a:avLst/>
          </a:prstGeom>
          <a:noFill/>
          <a:ln>
            <a:solidFill>
              <a:schemeClr val="bg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bg1"/>
              </a:solidFill>
              <a:effectLst/>
              <a:uLnTx/>
              <a:uFillTx/>
              <a:latin typeface="Franklin Gothic Book" panose="020B0503020102020204"/>
              <a:ea typeface="黑体" panose="02010609060101010101" charset="-122"/>
              <a:cs typeface="+mn-cs"/>
            </a:endParaRPr>
          </a:p>
        </p:txBody>
      </p:sp>
      <p:sp>
        <p:nvSpPr>
          <p:cNvPr id="14" name="椭圆 13"/>
          <p:cNvSpPr/>
          <p:nvPr/>
        </p:nvSpPr>
        <p:spPr>
          <a:xfrm>
            <a:off x="9668459" y="1854093"/>
            <a:ext cx="1004639" cy="715798"/>
          </a:xfrm>
          <a:prstGeom prst="ellipse">
            <a:avLst/>
          </a:prstGeom>
          <a:noFill/>
          <a:ln>
            <a:solidFill>
              <a:schemeClr val="bg1"/>
            </a:solidFill>
          </a:ln>
          <a:scene3d>
            <a:camera prst="isometricOffAxis1To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bg1"/>
              </a:solidFill>
              <a:effectLst/>
              <a:uLnTx/>
              <a:uFillTx/>
              <a:latin typeface="Franklin Gothic Book" panose="020B0503020102020204"/>
              <a:ea typeface="黑体" panose="02010609060101010101" charset="-122"/>
              <a:cs typeface="+mn-cs"/>
            </a:endParaRPr>
          </a:p>
        </p:txBody>
      </p:sp>
      <p:sp>
        <p:nvSpPr>
          <p:cNvPr id="5" name="灯片编号占位符 4"/>
          <p:cNvSpPr>
            <a:spLocks noGrp="1"/>
          </p:cNvSpPr>
          <p:nvPr>
            <p:ph type="sldNum" sz="quarter" idx="12"/>
          </p:nvPr>
        </p:nvSpPr>
        <p:spPr>
          <a:xfrm>
            <a:off x="9467850" y="6488898"/>
            <a:ext cx="2700000" cy="316800"/>
          </a:xfrm>
        </p:spPr>
        <p:txBody>
          <a:bodyPr>
            <a:noAutofit/>
          </a:bodyPr>
          <a:lstStyle/>
          <a:p>
            <a:fld id="{49AE70B2-8BF9-45C0-BB95-33D1B9D3A854}" type="slidenum">
              <a:rPr lang="zh-CN" altLang="en-US" sz="2400" b="1" smtClean="0">
                <a:solidFill>
                  <a:srgbClr val="FFC000"/>
                </a:solidFill>
              </a:rPr>
              <a:t>13</a:t>
            </a:fld>
            <a:endParaRPr lang="zh-CN" altLang="en-US" sz="2400" b="1">
              <a:solidFill>
                <a:srgbClr val="FFC000"/>
              </a:solidFill>
            </a:endParaRPr>
          </a:p>
        </p:txBody>
      </p:sp>
      <p:pic>
        <p:nvPicPr>
          <p:cNvPr id="2" name="图片 1">
            <a:extLst>
              <a:ext uri="{FF2B5EF4-FFF2-40B4-BE49-F238E27FC236}">
                <a16:creationId xmlns:a16="http://schemas.microsoft.com/office/drawing/2014/main" id="{C47140F5-6815-72DE-04F1-B95D66B587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文本框 5">
            <a:extLst>
              <a:ext uri="{FF2B5EF4-FFF2-40B4-BE49-F238E27FC236}">
                <a16:creationId xmlns:a16="http://schemas.microsoft.com/office/drawing/2014/main" id="{774575C8-61DF-4B32-8757-BCC162854735}"/>
              </a:ext>
            </a:extLst>
          </p:cNvPr>
          <p:cNvSpPr txBox="1"/>
          <p:nvPr/>
        </p:nvSpPr>
        <p:spPr>
          <a:xfrm>
            <a:off x="3236066" y="1016455"/>
            <a:ext cx="6093500" cy="369332"/>
          </a:xfrm>
          <a:prstGeom prst="rect">
            <a:avLst/>
          </a:prstGeom>
          <a:noFill/>
        </p:spPr>
        <p:txBody>
          <a:bodyPr wrap="square">
            <a:spAutoFit/>
          </a:bodyPr>
          <a:lstStyle/>
          <a:p>
            <a:r>
              <a:rPr lang="en-US" altLang="zh-CN" dirty="0">
                <a:effectLst/>
                <a:latin typeface="Segoe UI Web (West European)"/>
              </a:rPr>
              <a:t>No post-ripening period basically</a:t>
            </a:r>
          </a:p>
        </p:txBody>
      </p:sp>
      <p:sp>
        <p:nvSpPr>
          <p:cNvPr id="7" name="文本框 6">
            <a:extLst>
              <a:ext uri="{FF2B5EF4-FFF2-40B4-BE49-F238E27FC236}">
                <a16:creationId xmlns:a16="http://schemas.microsoft.com/office/drawing/2014/main" id="{5C39E10D-0FDD-2931-5E38-77697B6AC72B}"/>
              </a:ext>
            </a:extLst>
          </p:cNvPr>
          <p:cNvSpPr txBox="1"/>
          <p:nvPr/>
        </p:nvSpPr>
        <p:spPr>
          <a:xfrm>
            <a:off x="2128869" y="3374340"/>
            <a:ext cx="6093500" cy="369332"/>
          </a:xfrm>
          <a:prstGeom prst="rect">
            <a:avLst/>
          </a:prstGeom>
          <a:noFill/>
        </p:spPr>
        <p:txBody>
          <a:bodyPr wrap="square">
            <a:spAutoFit/>
          </a:bodyPr>
          <a:lstStyle/>
          <a:p>
            <a:r>
              <a:rPr lang="en-US" altLang="zh-CN" dirty="0">
                <a:effectLst/>
                <a:latin typeface="Segoe UI Web (West European)"/>
              </a:rPr>
              <a:t>Prone to condensation</a:t>
            </a:r>
          </a:p>
        </p:txBody>
      </p:sp>
    </p:spTree>
    <p:extLst>
      <p:ext uri="{BB962C8B-B14F-4D97-AF65-F5344CB8AC3E}">
        <p14:creationId xmlns:p14="http://schemas.microsoft.com/office/powerpoint/2010/main" val="2987100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9467850" y="6488898"/>
            <a:ext cx="2700000" cy="316800"/>
          </a:xfrm>
        </p:spPr>
        <p:txBody>
          <a:bodyPr>
            <a:noAutofit/>
          </a:bodyPr>
          <a:lstStyle/>
          <a:p>
            <a:fld id="{49AE70B2-8BF9-45C0-BB95-33D1B9D3A854}" type="slidenum">
              <a:rPr lang="zh-CN" altLang="en-US" sz="2400" b="1" smtClean="0">
                <a:solidFill>
                  <a:srgbClr val="FFC000"/>
                </a:solidFill>
              </a:rPr>
              <a:t>14</a:t>
            </a:fld>
            <a:endParaRPr lang="zh-CN" altLang="en-US" sz="2400" b="1">
              <a:solidFill>
                <a:srgbClr val="FFC000"/>
              </a:solidFill>
            </a:endParaRPr>
          </a:p>
        </p:txBody>
      </p:sp>
      <p:pic>
        <p:nvPicPr>
          <p:cNvPr id="2" name="图片 1">
            <a:extLst>
              <a:ext uri="{FF2B5EF4-FFF2-40B4-BE49-F238E27FC236}">
                <a16:creationId xmlns:a16="http://schemas.microsoft.com/office/drawing/2014/main" id="{321C3CEF-907A-417D-D4DE-D362D1F11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7" name="文本框 6">
            <a:extLst>
              <a:ext uri="{FF2B5EF4-FFF2-40B4-BE49-F238E27FC236}">
                <a16:creationId xmlns:a16="http://schemas.microsoft.com/office/drawing/2014/main" id="{C9CCA42B-FCE1-D0F8-E7A9-8FCD101D7DC0}"/>
              </a:ext>
            </a:extLst>
          </p:cNvPr>
          <p:cNvSpPr txBox="1"/>
          <p:nvPr/>
        </p:nvSpPr>
        <p:spPr>
          <a:xfrm>
            <a:off x="522962" y="1542743"/>
            <a:ext cx="11199851" cy="5306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zh-CN" dirty="0"/>
              <a:t>保证入</a:t>
            </a:r>
            <a:r>
              <a:rPr lang="zh-CN" altLang="en-US" dirty="0"/>
              <a:t>仓</a:t>
            </a:r>
            <a:r>
              <a:rPr lang="zh-CN" altLang="zh-CN" dirty="0"/>
              <a:t>稻谷质量</a:t>
            </a:r>
            <a:endParaRPr lang="en-US" altLang="zh-CN" dirty="0"/>
          </a:p>
          <a:p>
            <a:pPr marL="357188" indent="-265113">
              <a:buNone/>
            </a:pPr>
            <a:r>
              <a:rPr lang="en-US" altLang="zh-CN" dirty="0">
                <a:solidFill>
                  <a:schemeClr val="tx1"/>
                </a:solidFill>
              </a:rPr>
              <a:t>         </a:t>
            </a:r>
            <a:r>
              <a:rPr lang="zh-CN" altLang="zh-CN" sz="1800" dirty="0">
                <a:solidFill>
                  <a:schemeClr val="tx1"/>
                </a:solidFill>
              </a:rPr>
              <a:t>水分大、杂质多、不完善粒多的稻谷，容易发热霉变，而不耐久藏。因此，提高入</a:t>
            </a:r>
            <a:r>
              <a:rPr lang="zh-CN" altLang="en-US" sz="1800" dirty="0">
                <a:solidFill>
                  <a:schemeClr val="tx1"/>
                </a:solidFill>
              </a:rPr>
              <a:t>仓</a:t>
            </a:r>
            <a:r>
              <a:rPr lang="zh-CN" altLang="zh-CN" sz="1800" dirty="0">
                <a:solidFill>
                  <a:schemeClr val="tx1"/>
                </a:solidFill>
              </a:rPr>
              <a:t>稻谷质量，是稻谷安全储藏的关键。稻谷的安全水分标准，应根据品种、季节、地区、气候条件考虑决定。一般籼稻谷在</a:t>
            </a:r>
            <a:r>
              <a:rPr lang="en-US" altLang="zh-CN" sz="1800" dirty="0">
                <a:solidFill>
                  <a:schemeClr val="tx1"/>
                </a:solidFill>
              </a:rPr>
              <a:t>13%</a:t>
            </a:r>
            <a:r>
              <a:rPr lang="zh-CN" altLang="zh-CN" sz="1800" dirty="0">
                <a:solidFill>
                  <a:schemeClr val="tx1"/>
                </a:solidFill>
              </a:rPr>
              <a:t>以下，粳稻谷在</a:t>
            </a:r>
            <a:r>
              <a:rPr lang="en-US" altLang="zh-CN" sz="1800" dirty="0">
                <a:solidFill>
                  <a:schemeClr val="tx1"/>
                </a:solidFill>
              </a:rPr>
              <a:t>14%</a:t>
            </a:r>
            <a:r>
              <a:rPr lang="zh-CN" altLang="zh-CN" sz="1800" dirty="0">
                <a:solidFill>
                  <a:schemeClr val="tx1"/>
                </a:solidFill>
              </a:rPr>
              <a:t>以下。杂质和不完善粒越少越好。如入</a:t>
            </a:r>
            <a:r>
              <a:rPr lang="zh-CN" altLang="en-US" sz="1800" dirty="0">
                <a:solidFill>
                  <a:schemeClr val="tx1"/>
                </a:solidFill>
              </a:rPr>
              <a:t>仓</a:t>
            </a:r>
            <a:r>
              <a:rPr lang="zh-CN" altLang="zh-CN" sz="1800" dirty="0">
                <a:solidFill>
                  <a:schemeClr val="tx1"/>
                </a:solidFill>
              </a:rPr>
              <a:t>稻谷水分大、杂质多，应分等、分水分储存，及时晾晒或烘干，并进行过筛或风选清除杂质。</a:t>
            </a:r>
            <a:r>
              <a:rPr lang="en-US" altLang="zh-CN" sz="1800" dirty="0">
                <a:solidFill>
                  <a:schemeClr val="tx1"/>
                </a:solidFill>
              </a:rPr>
              <a:t> </a:t>
            </a:r>
            <a:r>
              <a:rPr lang="en-GB" altLang="zh-CN" sz="1800" dirty="0">
                <a:solidFill>
                  <a:schemeClr val="tx1"/>
                </a:solidFill>
              </a:rPr>
              <a:t>Paddy with high water content, more impurities, and unsound kernels is prone to heat and mould and less durable for storage. Therefore, improving the quality of paddy to be stored is the key for safe paddy storage. The standard of safe water ratio for paddy should be determined according to the variety, season, region, and climatic conditions. Generally, indica rice is below 13%, while japonica rice is below 14%. The less impurities and unsound kernels, the better grain quality. If the paddy to be stored contains high water and impurities, it should be stored in different grades and water ratios, dried in a timely manner, and screened or air-selected to remove impurities.</a:t>
            </a:r>
            <a:endParaRPr lang="zh-CN" altLang="zh-CN" dirty="0">
              <a:solidFill>
                <a:schemeClr val="tx1"/>
              </a:solidFill>
            </a:endParaRPr>
          </a:p>
        </p:txBody>
      </p:sp>
      <p:sp>
        <p:nvSpPr>
          <p:cNvPr id="4" name="Text Box 12">
            <a:extLst>
              <a:ext uri="{FF2B5EF4-FFF2-40B4-BE49-F238E27FC236}">
                <a16:creationId xmlns:a16="http://schemas.microsoft.com/office/drawing/2014/main" id="{2EDAD160-3175-FA59-7EDE-27986C7EEB99}"/>
              </a:ext>
            </a:extLst>
          </p:cNvPr>
          <p:cNvSpPr txBox="1">
            <a:spLocks noChangeArrowheads="1"/>
          </p:cNvSpPr>
          <p:nvPr/>
        </p:nvSpPr>
        <p:spPr bwMode="auto">
          <a:xfrm>
            <a:off x="192561" y="1063127"/>
            <a:ext cx="511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effectLst>
                  <a:outerShdw blurRad="38100" dist="38100" dir="2700000" algn="tl">
                    <a:srgbClr val="C0C0C0"/>
                  </a:outerShdw>
                </a:effectLst>
                <a:latin typeface="楷体_GB2312" panose="02010609030101010101" pitchFamily="49" charset="-122"/>
                <a:ea typeface="楷体_GB2312" panose="02010609030101010101" pitchFamily="49" charset="-122"/>
              </a:rPr>
              <a:t>（二）稻谷的储藏方法</a:t>
            </a:r>
          </a:p>
        </p:txBody>
      </p:sp>
      <p:sp>
        <p:nvSpPr>
          <p:cNvPr id="6" name="文本框 5">
            <a:extLst>
              <a:ext uri="{FF2B5EF4-FFF2-40B4-BE49-F238E27FC236}">
                <a16:creationId xmlns:a16="http://schemas.microsoft.com/office/drawing/2014/main" id="{E0500252-0CC3-8F5C-A1A7-97530302F1C7}"/>
              </a:ext>
            </a:extLst>
          </p:cNvPr>
          <p:cNvSpPr txBox="1"/>
          <p:nvPr/>
        </p:nvSpPr>
        <p:spPr>
          <a:xfrm>
            <a:off x="4133790" y="1173411"/>
            <a:ext cx="6093500" cy="369332"/>
          </a:xfrm>
          <a:prstGeom prst="rect">
            <a:avLst/>
          </a:prstGeom>
          <a:noFill/>
        </p:spPr>
        <p:txBody>
          <a:bodyPr wrap="square">
            <a:spAutoFit/>
          </a:bodyPr>
          <a:lstStyle/>
          <a:p>
            <a:r>
              <a:rPr lang="en-US" altLang="zh-CN" dirty="0">
                <a:latin typeface="Segoe UI Web (West European)"/>
              </a:rPr>
              <a:t>M</a:t>
            </a:r>
            <a:r>
              <a:rPr lang="en-US" altLang="zh-CN" dirty="0">
                <a:effectLst/>
                <a:latin typeface="Segoe UI Web (West European)"/>
              </a:rPr>
              <a:t>ethods of paddy storage</a:t>
            </a:r>
          </a:p>
        </p:txBody>
      </p:sp>
      <p:sp>
        <p:nvSpPr>
          <p:cNvPr id="9" name="文本框 8">
            <a:extLst>
              <a:ext uri="{FF2B5EF4-FFF2-40B4-BE49-F238E27FC236}">
                <a16:creationId xmlns:a16="http://schemas.microsoft.com/office/drawing/2014/main" id="{84A4072D-F2A6-6ED5-5D19-22D51475EF0A}"/>
              </a:ext>
            </a:extLst>
          </p:cNvPr>
          <p:cNvSpPr txBox="1"/>
          <p:nvPr/>
        </p:nvSpPr>
        <p:spPr>
          <a:xfrm>
            <a:off x="3713349" y="1690918"/>
            <a:ext cx="6093500" cy="369332"/>
          </a:xfrm>
          <a:prstGeom prst="rect">
            <a:avLst/>
          </a:prstGeom>
          <a:noFill/>
        </p:spPr>
        <p:txBody>
          <a:bodyPr wrap="square">
            <a:spAutoFit/>
          </a:bodyPr>
          <a:lstStyle/>
          <a:p>
            <a:r>
              <a:rPr lang="en-US" altLang="zh-CN" dirty="0">
                <a:effectLst/>
                <a:latin typeface="Segoe UI Web (West European)"/>
              </a:rPr>
              <a:t>Ensuring the quality of the paddy in the warehouse</a:t>
            </a:r>
          </a:p>
        </p:txBody>
      </p:sp>
    </p:spTree>
    <p:extLst>
      <p:ext uri="{BB962C8B-B14F-4D97-AF65-F5344CB8AC3E}">
        <p14:creationId xmlns:p14="http://schemas.microsoft.com/office/powerpoint/2010/main" val="3722475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a:xfrm>
            <a:off x="9467850" y="6488898"/>
            <a:ext cx="2700000" cy="316800"/>
          </a:xfrm>
        </p:spPr>
        <p:txBody>
          <a:bodyPr>
            <a:noAutofit/>
          </a:bodyPr>
          <a:lstStyle/>
          <a:p>
            <a:fld id="{49AE70B2-8BF9-45C0-BB95-33D1B9D3A854}" type="slidenum">
              <a:rPr lang="zh-CN" altLang="en-US" sz="2400" b="1" smtClean="0">
                <a:solidFill>
                  <a:srgbClr val="FFC000"/>
                </a:solidFill>
              </a:rPr>
              <a:t>15</a:t>
            </a:fld>
            <a:endParaRPr lang="zh-CN" altLang="en-US" sz="2400" b="1">
              <a:solidFill>
                <a:srgbClr val="FFC000"/>
              </a:solidFill>
            </a:endParaRPr>
          </a:p>
        </p:txBody>
      </p:sp>
      <p:pic>
        <p:nvPicPr>
          <p:cNvPr id="2" name="图片 1">
            <a:extLst>
              <a:ext uri="{FF2B5EF4-FFF2-40B4-BE49-F238E27FC236}">
                <a16:creationId xmlns:a16="http://schemas.microsoft.com/office/drawing/2014/main" id="{321C3CEF-907A-417D-D4DE-D362D1F110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7" name="文本框 6">
            <a:extLst>
              <a:ext uri="{FF2B5EF4-FFF2-40B4-BE49-F238E27FC236}">
                <a16:creationId xmlns:a16="http://schemas.microsoft.com/office/drawing/2014/main" id="{C9CCA42B-FCE1-D0F8-E7A9-8FCD101D7DC0}"/>
              </a:ext>
            </a:extLst>
          </p:cNvPr>
          <p:cNvSpPr txBox="1"/>
          <p:nvPr/>
        </p:nvSpPr>
        <p:spPr>
          <a:xfrm>
            <a:off x="1475576" y="736049"/>
            <a:ext cx="10539906" cy="6189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zh-CN" dirty="0"/>
              <a:t>适时通风</a:t>
            </a:r>
            <a:endParaRPr lang="en-US" altLang="zh-CN" dirty="0"/>
          </a:p>
          <a:p>
            <a:pPr marL="357188" indent="-357188">
              <a:buNone/>
            </a:pPr>
            <a:r>
              <a:rPr lang="en-US" altLang="zh-CN" sz="2000" dirty="0">
                <a:solidFill>
                  <a:schemeClr val="tx1"/>
                </a:solidFill>
              </a:rPr>
              <a:t>          </a:t>
            </a:r>
            <a:r>
              <a:rPr lang="zh-CN" altLang="zh-CN" sz="1600" dirty="0">
                <a:solidFill>
                  <a:schemeClr val="tx1"/>
                </a:solidFill>
              </a:rPr>
              <a:t>新稻谷由于呼吸旺盛、粮温和水分较高，应适时通风，降温降水。特别一到秋凉，粮堆内外温差大，这时更应加强通风，结合深翻粮面，散发粮堆湿热，以防结露。有条件可以采用机械通风</a:t>
            </a:r>
            <a:r>
              <a:rPr lang="zh-CN" altLang="zh-CN" sz="1800" dirty="0">
                <a:solidFill>
                  <a:schemeClr val="tx1"/>
                </a:solidFill>
              </a:rPr>
              <a:t>。</a:t>
            </a:r>
            <a:r>
              <a:rPr lang="en-GB" altLang="zh-CN" sz="1800" dirty="0">
                <a:solidFill>
                  <a:schemeClr val="tx1"/>
                </a:solidFill>
              </a:rPr>
              <a:t>Due to its vigorous respiration, high grain temperature and water ratio, newly harvest paddy should be ventilated in a timely manner to reduce temperature and moisture. During the cool autumn when there is a large temperature difference between the inside and outside of the grain bulk, ventilation should be strengthened by deeply flipping grains over to reduce the moisture and temperature and prevent condensation. Mechanical ventilation can be adopted if it is possible.</a:t>
            </a:r>
            <a:endParaRPr lang="zh-CN" altLang="zh-CN" dirty="0">
              <a:solidFill>
                <a:schemeClr val="tx1"/>
              </a:solidFill>
            </a:endParaRPr>
          </a:p>
          <a:p>
            <a:r>
              <a:rPr lang="zh-CN" altLang="zh-CN" dirty="0"/>
              <a:t>低温密闭</a:t>
            </a:r>
            <a:endParaRPr lang="en-US" altLang="zh-CN" dirty="0"/>
          </a:p>
          <a:p>
            <a:pPr marL="357188" indent="-357188">
              <a:buNone/>
            </a:pPr>
            <a:r>
              <a:rPr lang="en-US" altLang="zh-CN" dirty="0">
                <a:solidFill>
                  <a:schemeClr val="tx1"/>
                </a:solidFill>
              </a:rPr>
              <a:t>          </a:t>
            </a:r>
            <a:r>
              <a:rPr lang="zh-CN" altLang="zh-CN" sz="1600" dirty="0">
                <a:solidFill>
                  <a:schemeClr val="tx1"/>
                </a:solidFill>
              </a:rPr>
              <a:t>充分利用冬季寒冷干燥的天气，进行通风，使粮温降低到</a:t>
            </a:r>
            <a:r>
              <a:rPr lang="en-US" altLang="zh-CN" sz="1600" dirty="0">
                <a:solidFill>
                  <a:schemeClr val="tx1"/>
                </a:solidFill>
              </a:rPr>
              <a:t>10℃</a:t>
            </a:r>
            <a:r>
              <a:rPr lang="zh-CN" altLang="zh-CN" sz="1600" dirty="0">
                <a:solidFill>
                  <a:schemeClr val="tx1"/>
                </a:solidFill>
              </a:rPr>
              <a:t>以下，水分降低到安全标准以内，在春季气温上升前进行压盖密闭，以便安全度夏。</a:t>
            </a:r>
            <a:r>
              <a:rPr lang="en-GB" altLang="zh-CN" sz="1600" dirty="0">
                <a:solidFill>
                  <a:schemeClr val="tx1"/>
                </a:solidFill>
              </a:rPr>
              <a:t>Making full use of the cold and dry weather in winter, ventilation lowers the grain temperature to below 10 ℃, and lower the water ratio to safe standards. Covering and sealing before temperature rising in spring to ensure the safe storage in summer.</a:t>
            </a:r>
            <a:endParaRPr lang="zh-CN" altLang="zh-CN" dirty="0">
              <a:solidFill>
                <a:schemeClr val="tx1"/>
              </a:solidFill>
            </a:endParaRPr>
          </a:p>
        </p:txBody>
      </p:sp>
      <p:pic>
        <p:nvPicPr>
          <p:cNvPr id="5" name="图片 4">
            <a:extLst>
              <a:ext uri="{FF2B5EF4-FFF2-40B4-BE49-F238E27FC236}">
                <a16:creationId xmlns:a16="http://schemas.microsoft.com/office/drawing/2014/main" id="{8873E478-3D20-C055-3C1B-73D878760FFE}"/>
              </a:ext>
            </a:extLst>
          </p:cNvPr>
          <p:cNvPicPr>
            <a:picLocks noChangeAspect="1"/>
          </p:cNvPicPr>
          <p:nvPr/>
        </p:nvPicPr>
        <p:blipFill>
          <a:blip r:embed="rId4"/>
          <a:stretch>
            <a:fillRect/>
          </a:stretch>
        </p:blipFill>
        <p:spPr>
          <a:xfrm>
            <a:off x="353036" y="1025236"/>
            <a:ext cx="946022" cy="933409"/>
          </a:xfrm>
          <a:prstGeom prst="rect">
            <a:avLst/>
          </a:prstGeom>
        </p:spPr>
      </p:pic>
      <p:pic>
        <p:nvPicPr>
          <p:cNvPr id="8" name="图片 7">
            <a:extLst>
              <a:ext uri="{FF2B5EF4-FFF2-40B4-BE49-F238E27FC236}">
                <a16:creationId xmlns:a16="http://schemas.microsoft.com/office/drawing/2014/main" id="{89824841-E044-C236-4F0F-6E0439B9BB0B}"/>
              </a:ext>
            </a:extLst>
          </p:cNvPr>
          <p:cNvPicPr>
            <a:picLocks noChangeAspect="1"/>
          </p:cNvPicPr>
          <p:nvPr/>
        </p:nvPicPr>
        <p:blipFill>
          <a:blip r:embed="rId5"/>
          <a:stretch>
            <a:fillRect/>
          </a:stretch>
        </p:blipFill>
        <p:spPr>
          <a:xfrm>
            <a:off x="162341" y="4656229"/>
            <a:ext cx="1421164" cy="1465722"/>
          </a:xfrm>
          <a:prstGeom prst="rect">
            <a:avLst/>
          </a:prstGeom>
        </p:spPr>
      </p:pic>
      <p:sp>
        <p:nvSpPr>
          <p:cNvPr id="6" name="文本框 5">
            <a:extLst>
              <a:ext uri="{FF2B5EF4-FFF2-40B4-BE49-F238E27FC236}">
                <a16:creationId xmlns:a16="http://schemas.microsoft.com/office/drawing/2014/main" id="{D0456D53-BD39-0F28-4F97-C22A2E2E2BE4}"/>
              </a:ext>
            </a:extLst>
          </p:cNvPr>
          <p:cNvSpPr txBox="1"/>
          <p:nvPr/>
        </p:nvSpPr>
        <p:spPr>
          <a:xfrm>
            <a:off x="3174251" y="935762"/>
            <a:ext cx="6093500" cy="369332"/>
          </a:xfrm>
          <a:prstGeom prst="rect">
            <a:avLst/>
          </a:prstGeom>
          <a:noFill/>
        </p:spPr>
        <p:txBody>
          <a:bodyPr wrap="square">
            <a:spAutoFit/>
          </a:bodyPr>
          <a:lstStyle/>
          <a:p>
            <a:r>
              <a:rPr lang="en-US" altLang="zh-CN" dirty="0">
                <a:effectLst/>
                <a:latin typeface="Segoe UI Web (West European)"/>
              </a:rPr>
              <a:t>Ventilation at the right time</a:t>
            </a:r>
          </a:p>
        </p:txBody>
      </p:sp>
      <p:sp>
        <p:nvSpPr>
          <p:cNvPr id="10" name="文本框 9">
            <a:extLst>
              <a:ext uri="{FF2B5EF4-FFF2-40B4-BE49-F238E27FC236}">
                <a16:creationId xmlns:a16="http://schemas.microsoft.com/office/drawing/2014/main" id="{ED4E5B15-A7D3-3F7C-3784-C6E22C8606FA}"/>
              </a:ext>
            </a:extLst>
          </p:cNvPr>
          <p:cNvSpPr txBox="1"/>
          <p:nvPr/>
        </p:nvSpPr>
        <p:spPr>
          <a:xfrm>
            <a:off x="3174251" y="4804000"/>
            <a:ext cx="6093500" cy="369332"/>
          </a:xfrm>
          <a:prstGeom prst="rect">
            <a:avLst/>
          </a:prstGeom>
          <a:noFill/>
        </p:spPr>
        <p:txBody>
          <a:bodyPr wrap="square">
            <a:spAutoFit/>
          </a:bodyPr>
          <a:lstStyle/>
          <a:p>
            <a:r>
              <a:rPr lang="en-US" altLang="zh-CN" dirty="0">
                <a:effectLst/>
                <a:latin typeface="Segoe UI Web (West European)"/>
              </a:rPr>
              <a:t>Low temperature sealing</a:t>
            </a:r>
          </a:p>
        </p:txBody>
      </p:sp>
    </p:spTree>
    <p:extLst>
      <p:ext uri="{BB962C8B-B14F-4D97-AF65-F5344CB8AC3E}">
        <p14:creationId xmlns:p14="http://schemas.microsoft.com/office/powerpoint/2010/main" val="1127971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95" name="Picture 39">
            <a:extLst>
              <a:ext uri="{FF2B5EF4-FFF2-40B4-BE49-F238E27FC236}">
                <a16:creationId xmlns:a16="http://schemas.microsoft.com/office/drawing/2014/main" id="{2560C1AE-D73B-9CC6-E241-CB35D712B4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5098" y="1229230"/>
            <a:ext cx="2409825" cy="1446212"/>
          </a:xfrm>
          <a:prstGeom prst="rect">
            <a:avLst/>
          </a:prstGeom>
          <a:noFill/>
          <a:extLst>
            <a:ext uri="{909E8E84-426E-40DD-AFC4-6F175D3DCCD1}">
              <a14:hiddenFill xmlns:a14="http://schemas.microsoft.com/office/drawing/2010/main">
                <a:solidFill>
                  <a:srgbClr val="FFFFFF"/>
                </a:solidFill>
              </a14:hiddenFill>
            </a:ext>
          </a:extLst>
        </p:spPr>
      </p:pic>
      <p:sp>
        <p:nvSpPr>
          <p:cNvPr id="19496" name="Text Box 40">
            <a:extLst>
              <a:ext uri="{FF2B5EF4-FFF2-40B4-BE49-F238E27FC236}">
                <a16:creationId xmlns:a16="http://schemas.microsoft.com/office/drawing/2014/main" id="{D01CE201-898C-786B-869E-0CCF6A3A6FED}"/>
              </a:ext>
            </a:extLst>
          </p:cNvPr>
          <p:cNvSpPr txBox="1">
            <a:spLocks noChangeArrowheads="1"/>
          </p:cNvSpPr>
          <p:nvPr/>
        </p:nvSpPr>
        <p:spPr bwMode="auto">
          <a:xfrm>
            <a:off x="223764" y="2450242"/>
            <a:ext cx="11673709" cy="505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dirty="0"/>
              <a:t>吸湿性强：</a:t>
            </a:r>
            <a:endParaRPr lang="en-US" altLang="zh-CN" dirty="0"/>
          </a:p>
          <a:p>
            <a:pPr marL="357188" indent="-357188">
              <a:buNone/>
            </a:pPr>
            <a:r>
              <a:rPr lang="zh-CN" altLang="en-US" dirty="0">
                <a:solidFill>
                  <a:schemeClr val="tx1"/>
                </a:solidFill>
              </a:rPr>
              <a:t>          小麦种皮较薄，组织结构疏松，吸湿能力较强</a:t>
            </a:r>
            <a:r>
              <a:rPr lang="zh-CN" altLang="en-US" sz="2000" dirty="0">
                <a:solidFill>
                  <a:schemeClr val="tx1"/>
                </a:solidFill>
              </a:rPr>
              <a:t>。</a:t>
            </a:r>
            <a:endParaRPr lang="en-GB" altLang="zh-CN" sz="2000" dirty="0">
              <a:solidFill>
                <a:schemeClr val="tx1"/>
              </a:solidFill>
            </a:endParaRPr>
          </a:p>
          <a:p>
            <a:pPr marL="357188" indent="-357188">
              <a:buNone/>
            </a:pPr>
            <a:r>
              <a:rPr lang="en-GB" altLang="zh-CN" sz="1800" dirty="0">
                <a:solidFill>
                  <a:schemeClr val="tx1"/>
                </a:solidFill>
              </a:rPr>
              <a:t>Wheat has a thin seed coat and loose organism structure for </a:t>
            </a:r>
            <a:r>
              <a:rPr lang="en-US" altLang="zh-CN" sz="1800" dirty="0">
                <a:solidFill>
                  <a:schemeClr val="tx1"/>
                </a:solidFill>
              </a:rPr>
              <a:t>strong hygroscopicity.</a:t>
            </a:r>
          </a:p>
          <a:p>
            <a:pPr marL="357188" indent="-357188">
              <a:buNone/>
            </a:pPr>
            <a:endParaRPr lang="zh-CN" altLang="en-US" sz="1600" dirty="0">
              <a:solidFill>
                <a:schemeClr val="tx1"/>
              </a:solidFill>
            </a:endParaRPr>
          </a:p>
          <a:p>
            <a:r>
              <a:rPr lang="zh-CN" altLang="en-US" dirty="0"/>
              <a:t>后熟期长：</a:t>
            </a:r>
            <a:endParaRPr lang="en-US" altLang="zh-CN" dirty="0"/>
          </a:p>
          <a:p>
            <a:pPr marL="357188" indent="-357188">
              <a:buNone/>
            </a:pPr>
            <a:r>
              <a:rPr lang="zh-CN" altLang="en-US" dirty="0">
                <a:solidFill>
                  <a:schemeClr val="tx1"/>
                </a:solidFill>
              </a:rPr>
              <a:t>          大多数品种后熟期从两周至两个月不等。完成后熟作用之后，品质有所改善，储藏稳定性还有所提高。</a:t>
            </a:r>
            <a:r>
              <a:rPr lang="en-GB" altLang="zh-CN" sz="1800" dirty="0">
                <a:solidFill>
                  <a:schemeClr val="tx1"/>
                </a:solidFill>
              </a:rPr>
              <a:t>Most varieties have the post-ripening period ranging from two weeks to two months. After going through the post-ripening process, the quality has been improved, as well as the storage stability.</a:t>
            </a:r>
          </a:p>
          <a:p>
            <a:pPr marL="357188" indent="-357188">
              <a:buNone/>
            </a:pPr>
            <a:endParaRPr lang="zh-CN" altLang="en-US" dirty="0">
              <a:solidFill>
                <a:schemeClr val="tx1"/>
              </a:solidFill>
            </a:endParaRPr>
          </a:p>
        </p:txBody>
      </p:sp>
      <p:pic>
        <p:nvPicPr>
          <p:cNvPr id="2" name="图片 1">
            <a:extLst>
              <a:ext uri="{FF2B5EF4-FFF2-40B4-BE49-F238E27FC236}">
                <a16:creationId xmlns:a16="http://schemas.microsoft.com/office/drawing/2014/main" id="{3A7FC755-1E9F-33B2-9940-51C1AC8D1E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Text Box 12">
            <a:extLst>
              <a:ext uri="{FF2B5EF4-FFF2-40B4-BE49-F238E27FC236}">
                <a16:creationId xmlns:a16="http://schemas.microsoft.com/office/drawing/2014/main" id="{FDDD1712-C3C6-487F-3D56-806BFD02DD2F}"/>
              </a:ext>
            </a:extLst>
          </p:cNvPr>
          <p:cNvSpPr txBox="1">
            <a:spLocks noChangeArrowheads="1"/>
          </p:cNvSpPr>
          <p:nvPr/>
        </p:nvSpPr>
        <p:spPr bwMode="auto">
          <a:xfrm>
            <a:off x="341515" y="1091671"/>
            <a:ext cx="105252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800"/>
              </a:spcBef>
            </a:pPr>
            <a:r>
              <a:rPr lang="zh-CN" altLang="en-US" sz="3600" dirty="0">
                <a:latin typeface="黑体" panose="02010609060101010101" pitchFamily="49" charset="-122"/>
                <a:ea typeface="黑体" panose="02010609060101010101" pitchFamily="49" charset="-122"/>
              </a:rPr>
              <a:t>二、小麦</a:t>
            </a:r>
          </a:p>
        </p:txBody>
      </p:sp>
      <p:sp>
        <p:nvSpPr>
          <p:cNvPr id="6" name="Text Box 12">
            <a:extLst>
              <a:ext uri="{FF2B5EF4-FFF2-40B4-BE49-F238E27FC236}">
                <a16:creationId xmlns:a16="http://schemas.microsoft.com/office/drawing/2014/main" id="{8612F086-7D8C-7D34-B4B4-B1E7BA744B8A}"/>
              </a:ext>
            </a:extLst>
          </p:cNvPr>
          <p:cNvSpPr txBox="1">
            <a:spLocks noChangeArrowheads="1"/>
          </p:cNvSpPr>
          <p:nvPr/>
        </p:nvSpPr>
        <p:spPr bwMode="auto">
          <a:xfrm>
            <a:off x="275666" y="1905878"/>
            <a:ext cx="511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effectLst>
                  <a:outerShdw blurRad="38100" dist="38100" dir="2700000" algn="tl">
                    <a:srgbClr val="C0C0C0"/>
                  </a:outerShdw>
                </a:effectLst>
                <a:latin typeface="楷体_GB2312" panose="02010609030101010101" pitchFamily="49" charset="-122"/>
                <a:ea typeface="楷体_GB2312" panose="02010609030101010101" pitchFamily="49" charset="-122"/>
              </a:rPr>
              <a:t>（一）小麦的储藏特点</a:t>
            </a:r>
          </a:p>
        </p:txBody>
      </p:sp>
      <p:pic>
        <p:nvPicPr>
          <p:cNvPr id="10" name="图片 9">
            <a:extLst>
              <a:ext uri="{FF2B5EF4-FFF2-40B4-BE49-F238E27FC236}">
                <a16:creationId xmlns:a16="http://schemas.microsoft.com/office/drawing/2014/main" id="{D895F641-7491-83DB-F57E-21F66D247A81}"/>
              </a:ext>
            </a:extLst>
          </p:cNvPr>
          <p:cNvPicPr>
            <a:picLocks noChangeAspect="1"/>
          </p:cNvPicPr>
          <p:nvPr/>
        </p:nvPicPr>
        <p:blipFill>
          <a:blip r:embed="rId4"/>
          <a:stretch>
            <a:fillRect/>
          </a:stretch>
        </p:blipFill>
        <p:spPr>
          <a:xfrm>
            <a:off x="9510851" y="2972223"/>
            <a:ext cx="1998317" cy="2015446"/>
          </a:xfrm>
          <a:prstGeom prst="rect">
            <a:avLst/>
          </a:prstGeom>
        </p:spPr>
      </p:pic>
      <p:sp>
        <p:nvSpPr>
          <p:cNvPr id="4" name="文本框 3">
            <a:extLst>
              <a:ext uri="{FF2B5EF4-FFF2-40B4-BE49-F238E27FC236}">
                <a16:creationId xmlns:a16="http://schemas.microsoft.com/office/drawing/2014/main" id="{E42C0D29-F55E-B71A-E521-A30B3E893418}"/>
              </a:ext>
            </a:extLst>
          </p:cNvPr>
          <p:cNvSpPr txBox="1"/>
          <p:nvPr/>
        </p:nvSpPr>
        <p:spPr>
          <a:xfrm>
            <a:off x="2662528" y="1309290"/>
            <a:ext cx="6093500" cy="369332"/>
          </a:xfrm>
          <a:prstGeom prst="rect">
            <a:avLst/>
          </a:prstGeom>
          <a:noFill/>
        </p:spPr>
        <p:txBody>
          <a:bodyPr wrap="square">
            <a:spAutoFit/>
          </a:bodyPr>
          <a:lstStyle/>
          <a:p>
            <a:r>
              <a:rPr lang="en-US" altLang="zh-CN" dirty="0">
                <a:effectLst/>
                <a:latin typeface="Segoe UI Web (West European)"/>
              </a:rPr>
              <a:t>wheat</a:t>
            </a:r>
          </a:p>
        </p:txBody>
      </p:sp>
      <p:sp>
        <p:nvSpPr>
          <p:cNvPr id="9" name="文本框 8">
            <a:extLst>
              <a:ext uri="{FF2B5EF4-FFF2-40B4-BE49-F238E27FC236}">
                <a16:creationId xmlns:a16="http://schemas.microsoft.com/office/drawing/2014/main" id="{54A3B7DA-A144-743D-D747-184F38E2F492}"/>
              </a:ext>
            </a:extLst>
          </p:cNvPr>
          <p:cNvSpPr txBox="1"/>
          <p:nvPr/>
        </p:nvSpPr>
        <p:spPr>
          <a:xfrm>
            <a:off x="4203656" y="1993394"/>
            <a:ext cx="6663126" cy="369332"/>
          </a:xfrm>
          <a:prstGeom prst="rect">
            <a:avLst/>
          </a:prstGeom>
          <a:noFill/>
        </p:spPr>
        <p:txBody>
          <a:bodyPr wrap="square">
            <a:spAutoFit/>
          </a:bodyPr>
          <a:lstStyle/>
          <a:p>
            <a:r>
              <a:rPr lang="en-US" altLang="zh-CN" dirty="0">
                <a:effectLst/>
                <a:latin typeface="Segoe UI Web (West European)"/>
              </a:rPr>
              <a:t>Characteristics of wheat storage</a:t>
            </a:r>
          </a:p>
        </p:txBody>
      </p:sp>
      <p:sp>
        <p:nvSpPr>
          <p:cNvPr id="12" name="文本框 11">
            <a:extLst>
              <a:ext uri="{FF2B5EF4-FFF2-40B4-BE49-F238E27FC236}">
                <a16:creationId xmlns:a16="http://schemas.microsoft.com/office/drawing/2014/main" id="{72B7441A-EB42-2FE3-8DED-FC4DED463264}"/>
              </a:ext>
            </a:extLst>
          </p:cNvPr>
          <p:cNvSpPr txBox="1"/>
          <p:nvPr/>
        </p:nvSpPr>
        <p:spPr>
          <a:xfrm>
            <a:off x="2092902" y="2612271"/>
            <a:ext cx="6663126" cy="369332"/>
          </a:xfrm>
          <a:prstGeom prst="rect">
            <a:avLst/>
          </a:prstGeom>
          <a:noFill/>
        </p:spPr>
        <p:txBody>
          <a:bodyPr wrap="square">
            <a:spAutoFit/>
          </a:bodyPr>
          <a:lstStyle/>
          <a:p>
            <a:r>
              <a:rPr lang="en-US" altLang="zh-CN" dirty="0">
                <a:effectLst/>
                <a:latin typeface="Segoe UI Web (West European)"/>
              </a:rPr>
              <a:t>Strong hygroscopicity</a:t>
            </a:r>
          </a:p>
        </p:txBody>
      </p:sp>
      <p:sp>
        <p:nvSpPr>
          <p:cNvPr id="14" name="文本框 13">
            <a:extLst>
              <a:ext uri="{FF2B5EF4-FFF2-40B4-BE49-F238E27FC236}">
                <a16:creationId xmlns:a16="http://schemas.microsoft.com/office/drawing/2014/main" id="{D4A519CF-F177-954D-8C7B-64D6FC7ACCD8}"/>
              </a:ext>
            </a:extLst>
          </p:cNvPr>
          <p:cNvSpPr txBox="1"/>
          <p:nvPr/>
        </p:nvSpPr>
        <p:spPr>
          <a:xfrm>
            <a:off x="2092902" y="4504246"/>
            <a:ext cx="6663126" cy="369332"/>
          </a:xfrm>
          <a:prstGeom prst="rect">
            <a:avLst/>
          </a:prstGeom>
          <a:noFill/>
        </p:spPr>
        <p:txBody>
          <a:bodyPr wrap="square">
            <a:spAutoFit/>
          </a:bodyPr>
          <a:lstStyle/>
          <a:p>
            <a:r>
              <a:rPr lang="en-US" altLang="zh-CN" dirty="0">
                <a:effectLst/>
                <a:latin typeface="Segoe UI Web (West European)"/>
              </a:rPr>
              <a:t>Long post-ripening period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5" name="Text Box 5">
            <a:extLst>
              <a:ext uri="{FF2B5EF4-FFF2-40B4-BE49-F238E27FC236}">
                <a16:creationId xmlns:a16="http://schemas.microsoft.com/office/drawing/2014/main" id="{37A63794-E6A1-51A7-CCF3-3193A93E9236}"/>
              </a:ext>
            </a:extLst>
          </p:cNvPr>
          <p:cNvSpPr txBox="1">
            <a:spLocks noChangeArrowheads="1"/>
          </p:cNvSpPr>
          <p:nvPr/>
        </p:nvSpPr>
        <p:spPr bwMode="auto">
          <a:xfrm>
            <a:off x="0" y="841376"/>
            <a:ext cx="12191999" cy="6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000" dirty="0"/>
              <a:t>较耐高温：</a:t>
            </a:r>
            <a:endParaRPr lang="en-US" altLang="zh-CN" sz="2000" dirty="0"/>
          </a:p>
          <a:p>
            <a:pPr marL="357188" indent="-357188">
              <a:buNone/>
            </a:pPr>
            <a:r>
              <a:rPr lang="zh-CN" altLang="en-US" dirty="0">
                <a:solidFill>
                  <a:schemeClr val="tx1"/>
                </a:solidFill>
              </a:rPr>
              <a:t>          </a:t>
            </a:r>
            <a:r>
              <a:rPr lang="zh-CN" altLang="en-US" sz="1800" dirty="0">
                <a:solidFill>
                  <a:schemeClr val="tx1"/>
                </a:solidFill>
              </a:rPr>
              <a:t> 小麦具有较强的耐热性。水分在</a:t>
            </a:r>
            <a:r>
              <a:rPr lang="en-US" altLang="zh-CN" sz="1800" dirty="0">
                <a:solidFill>
                  <a:schemeClr val="tx1"/>
                </a:solidFill>
              </a:rPr>
              <a:t>13</a:t>
            </a:r>
            <a:r>
              <a:rPr lang="zh-CN" altLang="en-US" sz="1800" dirty="0">
                <a:solidFill>
                  <a:schemeClr val="tx1"/>
                </a:solidFill>
              </a:rPr>
              <a:t>％以下时，曝晒温度不超过</a:t>
            </a:r>
            <a:r>
              <a:rPr lang="en-US" altLang="zh-CN" sz="1800" dirty="0">
                <a:solidFill>
                  <a:schemeClr val="tx1"/>
                </a:solidFill>
              </a:rPr>
              <a:t>54℃</a:t>
            </a:r>
            <a:r>
              <a:rPr lang="zh-CN" altLang="en-US" sz="1800" dirty="0">
                <a:solidFill>
                  <a:schemeClr val="tx1"/>
                </a:solidFill>
              </a:rPr>
              <a:t>，不会影响小麦的酶活性和发芽力。磨成的小麦粉工艺品质不降低，反而有所改善，做成馒头松软膨大。</a:t>
            </a:r>
            <a:r>
              <a:rPr lang="en-GB" altLang="zh-CN" sz="1800" dirty="0">
                <a:solidFill>
                  <a:schemeClr val="tx1"/>
                </a:solidFill>
              </a:rPr>
              <a:t>When the water ratio is below 13% and the exposure temperature does not exceed 54 ℃, it will not affect the enzyme activity and germination ability.</a:t>
            </a:r>
            <a:endParaRPr lang="zh-CN" altLang="en-US" sz="1800" dirty="0">
              <a:solidFill>
                <a:schemeClr val="tx1"/>
              </a:solidFill>
            </a:endParaRPr>
          </a:p>
          <a:p>
            <a:r>
              <a:rPr lang="zh-CN" altLang="en-US" sz="2000" dirty="0"/>
              <a:t>具有耐储性：</a:t>
            </a:r>
            <a:endParaRPr lang="en-US" altLang="zh-CN" sz="2000" dirty="0"/>
          </a:p>
          <a:p>
            <a:pPr marL="357188" indent="-357188">
              <a:buNone/>
            </a:pPr>
            <a:r>
              <a:rPr lang="zh-CN" altLang="en-US" dirty="0">
                <a:solidFill>
                  <a:schemeClr val="tx1"/>
                </a:solidFill>
              </a:rPr>
              <a:t>          </a:t>
            </a:r>
            <a:r>
              <a:rPr lang="zh-CN" altLang="en-US" sz="1800" dirty="0">
                <a:solidFill>
                  <a:schemeClr val="tx1"/>
                </a:solidFill>
              </a:rPr>
              <a:t>完成后熟的小麦，呼吸作用微弱。正常的小麦，水分在标准以内（</a:t>
            </a:r>
            <a:r>
              <a:rPr lang="en-US" altLang="zh-CN" sz="1800" dirty="0">
                <a:solidFill>
                  <a:schemeClr val="tx1"/>
                </a:solidFill>
              </a:rPr>
              <a:t>12.5</a:t>
            </a:r>
            <a:r>
              <a:rPr lang="zh-CN" altLang="en-US" sz="1800" dirty="0">
                <a:solidFill>
                  <a:schemeClr val="tx1"/>
                </a:solidFill>
              </a:rPr>
              <a:t>％），在常温下一般储存</a:t>
            </a:r>
            <a:r>
              <a:rPr lang="en-US" altLang="zh-CN" sz="1800" dirty="0">
                <a:solidFill>
                  <a:schemeClr val="tx1"/>
                </a:solidFill>
              </a:rPr>
              <a:t>3-5</a:t>
            </a:r>
            <a:r>
              <a:rPr lang="zh-CN" altLang="en-US" sz="1800" dirty="0">
                <a:solidFill>
                  <a:schemeClr val="tx1"/>
                </a:solidFill>
              </a:rPr>
              <a:t>年或低温（</a:t>
            </a:r>
            <a:r>
              <a:rPr lang="en-US" altLang="zh-CN" sz="1800" dirty="0">
                <a:solidFill>
                  <a:schemeClr val="tx1"/>
                </a:solidFill>
              </a:rPr>
              <a:t>15℃</a:t>
            </a:r>
            <a:r>
              <a:rPr lang="zh-CN" altLang="en-US" sz="1800" dirty="0">
                <a:solidFill>
                  <a:schemeClr val="tx1"/>
                </a:solidFill>
              </a:rPr>
              <a:t>）储藏</a:t>
            </a:r>
            <a:r>
              <a:rPr lang="en-US" altLang="zh-CN" sz="1800" dirty="0">
                <a:solidFill>
                  <a:schemeClr val="tx1"/>
                </a:solidFill>
              </a:rPr>
              <a:t>5</a:t>
            </a:r>
            <a:r>
              <a:rPr lang="zh-CN" altLang="en-US" sz="1800" dirty="0">
                <a:solidFill>
                  <a:schemeClr val="tx1"/>
                </a:solidFill>
              </a:rPr>
              <a:t>－</a:t>
            </a:r>
            <a:r>
              <a:rPr lang="en-US" altLang="zh-CN" sz="1800" dirty="0">
                <a:solidFill>
                  <a:schemeClr val="tx1"/>
                </a:solidFill>
              </a:rPr>
              <a:t>8</a:t>
            </a:r>
            <a:r>
              <a:rPr lang="zh-CN" altLang="en-US" sz="1800" dirty="0">
                <a:solidFill>
                  <a:schemeClr val="tx1"/>
                </a:solidFill>
              </a:rPr>
              <a:t>年，其食用品质无明显变化。</a:t>
            </a:r>
            <a:r>
              <a:rPr lang="en-GB" altLang="zh-CN" sz="1800" dirty="0">
                <a:solidFill>
                  <a:schemeClr val="tx1"/>
                </a:solidFill>
              </a:rPr>
              <a:t>Normal wheat with the water ratio within the standard (below 12.5%), could be stored at room temperature for 3-5 years or at low temperature (15 ℃) for 5-8 years without significant changes in its edible quality.</a:t>
            </a:r>
            <a:endParaRPr lang="zh-CN" altLang="en-US" sz="1800" dirty="0"/>
          </a:p>
          <a:p>
            <a:r>
              <a:rPr lang="zh-CN" altLang="en-US" sz="2000" dirty="0"/>
              <a:t>易受虫害</a:t>
            </a:r>
            <a:endParaRPr lang="en-US" altLang="zh-CN" sz="2000" dirty="0"/>
          </a:p>
          <a:p>
            <a:pPr marL="357188" indent="-357188">
              <a:buNone/>
            </a:pPr>
            <a:r>
              <a:rPr lang="zh-CN" altLang="en-US" dirty="0">
                <a:solidFill>
                  <a:schemeClr val="tx1"/>
                </a:solidFill>
              </a:rPr>
              <a:t>          </a:t>
            </a:r>
            <a:r>
              <a:rPr lang="zh-CN" altLang="en-US" sz="1800" dirty="0">
                <a:solidFill>
                  <a:schemeClr val="tx1"/>
                </a:solidFill>
              </a:rPr>
              <a:t>小麦是抗虫性差、染虫率较高的粮种，几乎能被所有的储粮害虫侵染，其中以玉米象、麦蛾等危害最严重。</a:t>
            </a:r>
            <a:r>
              <a:rPr lang="en-GB" altLang="zh-CN" sz="1800" dirty="0">
                <a:solidFill>
                  <a:schemeClr val="tx1"/>
                </a:solidFill>
              </a:rPr>
              <a:t>Wheat is a grain with poor insect resistance and a high insect infection rate, which can be infected by almost all pests. Corn weevils and wheat moths would be the biggest challenge.</a:t>
            </a:r>
            <a:r>
              <a:rPr lang="zh-CN" altLang="en-US" dirty="0">
                <a:solidFill>
                  <a:schemeClr val="tx1"/>
                </a:solidFill>
              </a:rPr>
              <a:t>  </a:t>
            </a:r>
          </a:p>
        </p:txBody>
      </p:sp>
      <p:pic>
        <p:nvPicPr>
          <p:cNvPr id="2" name="图片 1">
            <a:extLst>
              <a:ext uri="{FF2B5EF4-FFF2-40B4-BE49-F238E27FC236}">
                <a16:creationId xmlns:a16="http://schemas.microsoft.com/office/drawing/2014/main" id="{7FFC2EA1-E604-C9F2-FF6D-A0BCFB9700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5AE977B4-2CB6-1BF2-2E3B-DF21D923CE8B}"/>
              </a:ext>
            </a:extLst>
          </p:cNvPr>
          <p:cNvSpPr txBox="1"/>
          <p:nvPr/>
        </p:nvSpPr>
        <p:spPr>
          <a:xfrm>
            <a:off x="1970464" y="1025236"/>
            <a:ext cx="6093500" cy="369332"/>
          </a:xfrm>
          <a:prstGeom prst="rect">
            <a:avLst/>
          </a:prstGeom>
          <a:noFill/>
        </p:spPr>
        <p:txBody>
          <a:bodyPr wrap="square">
            <a:spAutoFit/>
          </a:bodyPr>
          <a:lstStyle/>
          <a:p>
            <a:r>
              <a:rPr lang="en-US" altLang="zh-CN" dirty="0">
                <a:effectLst/>
                <a:latin typeface="Segoe UI Web (West European)"/>
              </a:rPr>
              <a:t>High temperature resistance</a:t>
            </a:r>
          </a:p>
        </p:txBody>
      </p:sp>
      <p:sp>
        <p:nvSpPr>
          <p:cNvPr id="6" name="文本框 5">
            <a:extLst>
              <a:ext uri="{FF2B5EF4-FFF2-40B4-BE49-F238E27FC236}">
                <a16:creationId xmlns:a16="http://schemas.microsoft.com/office/drawing/2014/main" id="{B82838BA-0993-6579-297E-31F37CA3E2F7}"/>
              </a:ext>
            </a:extLst>
          </p:cNvPr>
          <p:cNvSpPr txBox="1"/>
          <p:nvPr/>
        </p:nvSpPr>
        <p:spPr>
          <a:xfrm>
            <a:off x="1854612" y="2782860"/>
            <a:ext cx="6093500" cy="369332"/>
          </a:xfrm>
          <a:prstGeom prst="rect">
            <a:avLst/>
          </a:prstGeom>
          <a:noFill/>
        </p:spPr>
        <p:txBody>
          <a:bodyPr wrap="square">
            <a:spAutoFit/>
          </a:bodyPr>
          <a:lstStyle/>
          <a:p>
            <a:r>
              <a:rPr lang="en-US" altLang="zh-CN" dirty="0">
                <a:latin typeface="Segoe UI Web (West European)"/>
              </a:rPr>
              <a:t>S</a:t>
            </a:r>
            <a:r>
              <a:rPr lang="en-US" altLang="zh-CN" dirty="0">
                <a:effectLst/>
                <a:latin typeface="Segoe UI Web (West European)"/>
              </a:rPr>
              <a:t>torable</a:t>
            </a:r>
            <a:endParaRPr lang="zh-CN" altLang="en-US" dirty="0"/>
          </a:p>
        </p:txBody>
      </p:sp>
      <p:sp>
        <p:nvSpPr>
          <p:cNvPr id="10" name="文本框 9">
            <a:extLst>
              <a:ext uri="{FF2B5EF4-FFF2-40B4-BE49-F238E27FC236}">
                <a16:creationId xmlns:a16="http://schemas.microsoft.com/office/drawing/2014/main" id="{76212DA0-0C5C-91BB-3916-D47834AFF519}"/>
              </a:ext>
            </a:extLst>
          </p:cNvPr>
          <p:cNvSpPr txBox="1"/>
          <p:nvPr/>
        </p:nvSpPr>
        <p:spPr>
          <a:xfrm>
            <a:off x="1446482" y="5030864"/>
            <a:ext cx="6093500" cy="369332"/>
          </a:xfrm>
          <a:prstGeom prst="rect">
            <a:avLst/>
          </a:prstGeom>
          <a:noFill/>
        </p:spPr>
        <p:txBody>
          <a:bodyPr wrap="square">
            <a:spAutoFit/>
          </a:bodyPr>
          <a:lstStyle/>
          <a:p>
            <a:r>
              <a:rPr lang="en-US" altLang="zh-CN" dirty="0">
                <a:effectLst/>
                <a:latin typeface="Segoe UI Web (West European)"/>
              </a:rPr>
              <a:t>Susceptible to insect infestations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9" name="Text Box 5">
            <a:extLst>
              <a:ext uri="{FF2B5EF4-FFF2-40B4-BE49-F238E27FC236}">
                <a16:creationId xmlns:a16="http://schemas.microsoft.com/office/drawing/2014/main" id="{B4E7E250-F2D5-94C3-1A9F-B3B0B7A85FB4}"/>
              </a:ext>
            </a:extLst>
          </p:cNvPr>
          <p:cNvSpPr txBox="1">
            <a:spLocks noChangeArrowheads="1"/>
          </p:cNvSpPr>
          <p:nvPr/>
        </p:nvSpPr>
        <p:spPr bwMode="auto">
          <a:xfrm>
            <a:off x="1756882" y="1748000"/>
            <a:ext cx="10435118" cy="5197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solidFill>
                  <a:srgbClr val="00B485"/>
                </a:solidFill>
              </a:rPr>
              <a:t>  </a:t>
            </a:r>
            <a:r>
              <a:rPr lang="zh-CN" altLang="en-US" sz="2000" dirty="0">
                <a:solidFill>
                  <a:srgbClr val="00B485"/>
                </a:solidFill>
              </a:rPr>
              <a:t>降水、降杂入仓储藏</a:t>
            </a:r>
            <a:endParaRPr lang="zh-CN" altLang="en-US" dirty="0">
              <a:solidFill>
                <a:srgbClr val="00B485"/>
              </a:solidFill>
            </a:endParaRPr>
          </a:p>
          <a:p>
            <a:pPr marL="542925" indent="0">
              <a:buNone/>
            </a:pPr>
            <a:r>
              <a:rPr lang="zh-CN" altLang="en-US" sz="1600" dirty="0">
                <a:solidFill>
                  <a:schemeClr val="tx1"/>
                </a:solidFill>
              </a:rPr>
              <a:t>小麦收获后应充分利用自然条件，日光暴晒将粮食水分降至</a:t>
            </a:r>
            <a:r>
              <a:rPr lang="en-US" altLang="zh-CN" sz="1600" dirty="0">
                <a:solidFill>
                  <a:schemeClr val="tx1"/>
                </a:solidFill>
              </a:rPr>
              <a:t>12.5%</a:t>
            </a:r>
            <a:r>
              <a:rPr lang="zh-CN" altLang="en-US" sz="1600" dirty="0">
                <a:solidFill>
                  <a:schemeClr val="tx1"/>
                </a:solidFill>
              </a:rPr>
              <a:t>以下，晾晒时场地要干净，不能在公路，尤其不能在柏油路上晾晒；并经风扬等方法除去小麦中的麦秸、杂草等杂质和瘪粒、灰尘、泥土、石块等，然后入仓储藏。</a:t>
            </a:r>
            <a:r>
              <a:rPr lang="en-GB" altLang="zh-CN" sz="1600" dirty="0">
                <a:solidFill>
                  <a:schemeClr val="tx1"/>
                </a:solidFill>
              </a:rPr>
              <a:t>Utilizing natural conditions to reduce the water ratio to below 12.5% by direct sunlight exposure. Clean drying place rather than highways especially asphalt roads. Removing impurities such as wheat straw and weeds, as well as unsound kernels, dust, soil, stones, etc. before warehousing.</a:t>
            </a:r>
            <a:endParaRPr lang="zh-CN" altLang="en-US" sz="1600" dirty="0">
              <a:solidFill>
                <a:schemeClr val="tx1"/>
              </a:solidFill>
            </a:endParaRPr>
          </a:p>
          <a:p>
            <a:r>
              <a:rPr lang="en-US" altLang="zh-CN" dirty="0">
                <a:solidFill>
                  <a:srgbClr val="00B485"/>
                </a:solidFill>
              </a:rPr>
              <a:t>  </a:t>
            </a:r>
            <a:r>
              <a:rPr lang="zh-CN" altLang="en-US" sz="2000" dirty="0">
                <a:solidFill>
                  <a:srgbClr val="00B485"/>
                </a:solidFill>
              </a:rPr>
              <a:t>储藏期间防潮、防霉</a:t>
            </a:r>
          </a:p>
          <a:p>
            <a:pPr marL="542925" indent="0">
              <a:buNone/>
            </a:pPr>
            <a:r>
              <a:rPr lang="zh-CN" altLang="en-US" sz="1600" dirty="0">
                <a:solidFill>
                  <a:schemeClr val="tx1"/>
                </a:solidFill>
              </a:rPr>
              <a:t>储藏期间做好防潮工作，粮仓应具有良好的防潮性，避免小麦再次吸潮而发生霉变。</a:t>
            </a:r>
            <a:r>
              <a:rPr lang="en-GB" altLang="zh-CN" sz="1600" dirty="0">
                <a:solidFill>
                  <a:schemeClr val="tx1"/>
                </a:solidFill>
              </a:rPr>
              <a:t>During the storage period, the granary should be moisture-proof to prevent mould from absorbing water again.</a:t>
            </a:r>
            <a:endParaRPr lang="zh-CN" altLang="en-US" sz="1600" dirty="0">
              <a:solidFill>
                <a:schemeClr val="tx1"/>
              </a:solidFill>
            </a:endParaRPr>
          </a:p>
          <a:p>
            <a:r>
              <a:rPr lang="en-US" altLang="zh-CN" dirty="0">
                <a:solidFill>
                  <a:srgbClr val="00B485"/>
                </a:solidFill>
              </a:rPr>
              <a:t> </a:t>
            </a:r>
            <a:r>
              <a:rPr lang="en-US" altLang="zh-CN" sz="2000" dirty="0">
                <a:solidFill>
                  <a:srgbClr val="00B485"/>
                </a:solidFill>
              </a:rPr>
              <a:t> </a:t>
            </a:r>
            <a:r>
              <a:rPr lang="zh-CN" altLang="en-US" sz="2000" dirty="0">
                <a:solidFill>
                  <a:srgbClr val="00B485"/>
                </a:solidFill>
              </a:rPr>
              <a:t>做好防虫、防鼠工作</a:t>
            </a:r>
          </a:p>
          <a:p>
            <a:endParaRPr lang="en-US" altLang="zh-CN" dirty="0"/>
          </a:p>
        </p:txBody>
      </p:sp>
      <p:pic>
        <p:nvPicPr>
          <p:cNvPr id="2" name="图片 1">
            <a:extLst>
              <a:ext uri="{FF2B5EF4-FFF2-40B4-BE49-F238E27FC236}">
                <a16:creationId xmlns:a16="http://schemas.microsoft.com/office/drawing/2014/main" id="{DBE9D4EC-2822-D994-30E9-D0A37FDD6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圆角矩形 28">
            <a:extLst>
              <a:ext uri="{FF2B5EF4-FFF2-40B4-BE49-F238E27FC236}">
                <a16:creationId xmlns:a16="http://schemas.microsoft.com/office/drawing/2014/main" id="{3E1ED8D7-31F2-CA33-6D79-E301BB7F74E9}"/>
              </a:ext>
            </a:extLst>
          </p:cNvPr>
          <p:cNvSpPr/>
          <p:nvPr/>
        </p:nvSpPr>
        <p:spPr>
          <a:xfrm>
            <a:off x="0" y="3741841"/>
            <a:ext cx="2119033" cy="577081"/>
          </a:xfrm>
          <a:prstGeom prst="roundRect">
            <a:avLst/>
          </a:prstGeom>
          <a:solidFill>
            <a:schemeClr val="bg1">
              <a:lumMod val="95000"/>
            </a:schemeClr>
          </a:soli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2800" dirty="0">
                <a:solidFill>
                  <a:srgbClr val="FF0000"/>
                </a:solidFill>
                <a:latin typeface="黑体" panose="02010609060101010101" pitchFamily="49" charset="-122"/>
                <a:ea typeface="黑体" panose="02010609060101010101" pitchFamily="49" charset="-122"/>
              </a:rPr>
              <a:t>常规储藏</a:t>
            </a:r>
          </a:p>
        </p:txBody>
      </p:sp>
      <p:sp>
        <p:nvSpPr>
          <p:cNvPr id="3" name="Text Box 12">
            <a:extLst>
              <a:ext uri="{FF2B5EF4-FFF2-40B4-BE49-F238E27FC236}">
                <a16:creationId xmlns:a16="http://schemas.microsoft.com/office/drawing/2014/main" id="{211D4B72-6049-54E3-1165-B4F1D5CEC954}"/>
              </a:ext>
            </a:extLst>
          </p:cNvPr>
          <p:cNvSpPr txBox="1">
            <a:spLocks noChangeArrowheads="1"/>
          </p:cNvSpPr>
          <p:nvPr/>
        </p:nvSpPr>
        <p:spPr bwMode="auto">
          <a:xfrm>
            <a:off x="275666" y="1216764"/>
            <a:ext cx="511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effectLst>
                  <a:outerShdw blurRad="38100" dist="38100" dir="2700000" algn="tl">
                    <a:srgbClr val="C0C0C0"/>
                  </a:outerShdw>
                </a:effectLst>
                <a:latin typeface="楷体_GB2312" panose="02010609030101010101" pitchFamily="49" charset="-122"/>
                <a:ea typeface="楷体_GB2312" panose="02010609030101010101" pitchFamily="49" charset="-122"/>
              </a:rPr>
              <a:t>（二）小麦的储藏方法</a:t>
            </a:r>
          </a:p>
        </p:txBody>
      </p:sp>
      <p:sp>
        <p:nvSpPr>
          <p:cNvPr id="4" name="文本框 3">
            <a:extLst>
              <a:ext uri="{FF2B5EF4-FFF2-40B4-BE49-F238E27FC236}">
                <a16:creationId xmlns:a16="http://schemas.microsoft.com/office/drawing/2014/main" id="{CC8918B5-026A-0067-5DBB-6692AE912440}"/>
              </a:ext>
            </a:extLst>
          </p:cNvPr>
          <p:cNvSpPr txBox="1"/>
          <p:nvPr/>
        </p:nvSpPr>
        <p:spPr>
          <a:xfrm>
            <a:off x="3927691" y="1304224"/>
            <a:ext cx="6093500" cy="369332"/>
          </a:xfrm>
          <a:prstGeom prst="rect">
            <a:avLst/>
          </a:prstGeom>
          <a:noFill/>
        </p:spPr>
        <p:txBody>
          <a:bodyPr wrap="square">
            <a:spAutoFit/>
          </a:bodyPr>
          <a:lstStyle/>
          <a:p>
            <a:r>
              <a:rPr lang="en-US" altLang="zh-CN" dirty="0">
                <a:effectLst/>
                <a:latin typeface="Segoe UI Web (West European)"/>
              </a:rPr>
              <a:t>method of wheat storage</a:t>
            </a:r>
          </a:p>
        </p:txBody>
      </p:sp>
      <p:sp>
        <p:nvSpPr>
          <p:cNvPr id="7" name="文本框 6">
            <a:extLst>
              <a:ext uri="{FF2B5EF4-FFF2-40B4-BE49-F238E27FC236}">
                <a16:creationId xmlns:a16="http://schemas.microsoft.com/office/drawing/2014/main" id="{7FEE09EC-851D-EB3D-9143-423ADD61C0DD}"/>
              </a:ext>
            </a:extLst>
          </p:cNvPr>
          <p:cNvSpPr txBox="1"/>
          <p:nvPr/>
        </p:nvSpPr>
        <p:spPr>
          <a:xfrm>
            <a:off x="4721102" y="1982817"/>
            <a:ext cx="6093500" cy="369332"/>
          </a:xfrm>
          <a:prstGeom prst="rect">
            <a:avLst/>
          </a:prstGeom>
          <a:noFill/>
        </p:spPr>
        <p:txBody>
          <a:bodyPr wrap="square">
            <a:spAutoFit/>
          </a:bodyPr>
          <a:lstStyle/>
          <a:p>
            <a:r>
              <a:rPr lang="en-US" altLang="zh-CN" dirty="0">
                <a:effectLst/>
                <a:latin typeface="Segoe UI Web (West European)"/>
              </a:rPr>
              <a:t>Reduce moisture and impurities before warehousing</a:t>
            </a:r>
          </a:p>
        </p:txBody>
      </p:sp>
      <p:sp>
        <p:nvSpPr>
          <p:cNvPr id="9" name="文本框 8">
            <a:extLst>
              <a:ext uri="{FF2B5EF4-FFF2-40B4-BE49-F238E27FC236}">
                <a16:creationId xmlns:a16="http://schemas.microsoft.com/office/drawing/2014/main" id="{E463FDAB-1B18-A80C-7984-978C4C079ECA}"/>
              </a:ext>
            </a:extLst>
          </p:cNvPr>
          <p:cNvSpPr txBox="1"/>
          <p:nvPr/>
        </p:nvSpPr>
        <p:spPr>
          <a:xfrm>
            <a:off x="4803632" y="4626149"/>
            <a:ext cx="6093500" cy="369332"/>
          </a:xfrm>
          <a:prstGeom prst="rect">
            <a:avLst/>
          </a:prstGeom>
          <a:noFill/>
        </p:spPr>
        <p:txBody>
          <a:bodyPr wrap="square">
            <a:spAutoFit/>
          </a:bodyPr>
          <a:lstStyle/>
          <a:p>
            <a:r>
              <a:rPr lang="en-US" altLang="zh-CN" dirty="0">
                <a:effectLst/>
                <a:latin typeface="Segoe UI Web (West European)"/>
              </a:rPr>
              <a:t>Moisture-proof and mildew-proof storage</a:t>
            </a:r>
          </a:p>
        </p:txBody>
      </p:sp>
      <p:sp>
        <p:nvSpPr>
          <p:cNvPr id="11" name="文本框 10">
            <a:extLst>
              <a:ext uri="{FF2B5EF4-FFF2-40B4-BE49-F238E27FC236}">
                <a16:creationId xmlns:a16="http://schemas.microsoft.com/office/drawing/2014/main" id="{A855E711-4271-E8A8-E49E-A76E42AD9067}"/>
              </a:ext>
            </a:extLst>
          </p:cNvPr>
          <p:cNvSpPr txBox="1"/>
          <p:nvPr/>
        </p:nvSpPr>
        <p:spPr>
          <a:xfrm>
            <a:off x="4803632" y="5959735"/>
            <a:ext cx="6093500" cy="369332"/>
          </a:xfrm>
          <a:prstGeom prst="rect">
            <a:avLst/>
          </a:prstGeom>
          <a:noFill/>
        </p:spPr>
        <p:txBody>
          <a:bodyPr wrap="square">
            <a:spAutoFit/>
          </a:bodyPr>
          <a:lstStyle/>
          <a:p>
            <a:r>
              <a:rPr lang="en-US" altLang="zh-CN" dirty="0">
                <a:effectLst/>
                <a:latin typeface="Segoe UI Web (West European)"/>
              </a:rPr>
              <a:t>Pest and rodent prevention</a:t>
            </a:r>
          </a:p>
        </p:txBody>
      </p:sp>
      <p:sp>
        <p:nvSpPr>
          <p:cNvPr id="13" name="文本框 12">
            <a:extLst>
              <a:ext uri="{FF2B5EF4-FFF2-40B4-BE49-F238E27FC236}">
                <a16:creationId xmlns:a16="http://schemas.microsoft.com/office/drawing/2014/main" id="{35ADB36C-17AD-6A73-C610-C6C3F77D4CD3}"/>
              </a:ext>
            </a:extLst>
          </p:cNvPr>
          <p:cNvSpPr txBox="1"/>
          <p:nvPr/>
        </p:nvSpPr>
        <p:spPr>
          <a:xfrm rot="10800000" flipV="1">
            <a:off x="141846" y="4313982"/>
            <a:ext cx="1460922" cy="1200329"/>
          </a:xfrm>
          <a:prstGeom prst="rect">
            <a:avLst/>
          </a:prstGeom>
          <a:noFill/>
        </p:spPr>
        <p:txBody>
          <a:bodyPr wrap="square">
            <a:spAutoFit/>
          </a:bodyPr>
          <a:lstStyle/>
          <a:p>
            <a:r>
              <a:rPr lang="en-US" altLang="zh-CN" dirty="0">
                <a:latin typeface="Segoe UI Web (West European)"/>
              </a:rPr>
              <a:t>Common practice of wheat </a:t>
            </a:r>
            <a:r>
              <a:rPr lang="en-US" altLang="zh-CN" dirty="0">
                <a:effectLst/>
                <a:latin typeface="Segoe UI Web (West European)"/>
              </a:rPr>
              <a:t>storage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E9D4EC-2822-D994-30E9-D0A37FDD6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圆角矩形 28">
            <a:extLst>
              <a:ext uri="{FF2B5EF4-FFF2-40B4-BE49-F238E27FC236}">
                <a16:creationId xmlns:a16="http://schemas.microsoft.com/office/drawing/2014/main" id="{3E1ED8D7-31F2-CA33-6D79-E301BB7F74E9}"/>
              </a:ext>
            </a:extLst>
          </p:cNvPr>
          <p:cNvSpPr/>
          <p:nvPr/>
        </p:nvSpPr>
        <p:spPr>
          <a:xfrm>
            <a:off x="4982817" y="1170919"/>
            <a:ext cx="2822989" cy="577081"/>
          </a:xfrm>
          <a:prstGeom prst="roundRect">
            <a:avLst/>
          </a:prstGeom>
          <a:solidFill>
            <a:schemeClr val="bg1">
              <a:lumMod val="95000"/>
            </a:schemeClr>
          </a:soli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2800" dirty="0">
                <a:solidFill>
                  <a:srgbClr val="FF0000"/>
                </a:solidFill>
                <a:latin typeface="黑体" panose="02010609060101010101" pitchFamily="49" charset="-122"/>
                <a:ea typeface="黑体" panose="02010609060101010101" pitchFamily="49" charset="-122"/>
              </a:rPr>
              <a:t>热密闭储藏</a:t>
            </a:r>
          </a:p>
        </p:txBody>
      </p:sp>
      <p:sp>
        <p:nvSpPr>
          <p:cNvPr id="3" name="Text Box 5">
            <a:extLst>
              <a:ext uri="{FF2B5EF4-FFF2-40B4-BE49-F238E27FC236}">
                <a16:creationId xmlns:a16="http://schemas.microsoft.com/office/drawing/2014/main" id="{151036E1-8570-C6F1-921D-E63151AD642A}"/>
              </a:ext>
            </a:extLst>
          </p:cNvPr>
          <p:cNvSpPr txBox="1">
            <a:spLocks noChangeArrowheads="1"/>
          </p:cNvSpPr>
          <p:nvPr/>
        </p:nvSpPr>
        <p:spPr bwMode="auto">
          <a:xfrm>
            <a:off x="246139" y="1748000"/>
            <a:ext cx="11699722" cy="516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00B485"/>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  </a:t>
            </a:r>
            <a:r>
              <a:rPr lang="zh-CN" altLang="en-US" dirty="0"/>
              <a:t>准备适当的装具</a:t>
            </a:r>
          </a:p>
          <a:p>
            <a:pPr marL="542925" indent="0">
              <a:buNone/>
            </a:pPr>
            <a:r>
              <a:rPr lang="zh-CN" altLang="en-US" sz="2000" dirty="0">
                <a:solidFill>
                  <a:schemeClr val="tx1"/>
                </a:solidFill>
              </a:rPr>
              <a:t>最好利用气密性较好的装具，并预先做好清仓杀虫工作。</a:t>
            </a:r>
            <a:r>
              <a:rPr lang="en-GB" altLang="zh-CN" sz="2000" dirty="0">
                <a:solidFill>
                  <a:schemeClr val="tx1"/>
                </a:solidFill>
              </a:rPr>
              <a:t>Equipment with good airtightness. Pre-cleaning and pest control measures.</a:t>
            </a:r>
            <a:endParaRPr lang="zh-CN" altLang="en-US" dirty="0">
              <a:solidFill>
                <a:schemeClr val="tx1"/>
              </a:solidFill>
            </a:endParaRPr>
          </a:p>
          <a:p>
            <a:r>
              <a:rPr lang="en-US" altLang="zh-CN" dirty="0"/>
              <a:t>  </a:t>
            </a:r>
            <a:r>
              <a:rPr lang="zh-CN" altLang="en-US" dirty="0"/>
              <a:t>暴晒杀虫</a:t>
            </a:r>
          </a:p>
          <a:p>
            <a:pPr marL="542925" indent="0">
              <a:buNone/>
            </a:pPr>
            <a:r>
              <a:rPr lang="zh-CN" altLang="en-US" sz="2000" dirty="0">
                <a:solidFill>
                  <a:schemeClr val="tx1"/>
                </a:solidFill>
              </a:rPr>
              <a:t>晒麦时要掌握迟出早收、薄摊勤翻的原则。先将晒场晒热，将小麦薄摊于晒场上，使麦温达到</a:t>
            </a:r>
            <a:r>
              <a:rPr lang="en-US" altLang="zh-CN" sz="2000" dirty="0">
                <a:solidFill>
                  <a:schemeClr val="tx1"/>
                </a:solidFill>
              </a:rPr>
              <a:t>42℃</a:t>
            </a:r>
            <a:r>
              <a:rPr lang="zh-CN" altLang="en-US" sz="2000" dirty="0">
                <a:solidFill>
                  <a:schemeClr val="tx1"/>
                </a:solidFill>
              </a:rPr>
              <a:t>以上，最好是</a:t>
            </a:r>
            <a:r>
              <a:rPr lang="en-US" altLang="zh-CN" sz="2000" dirty="0">
                <a:solidFill>
                  <a:schemeClr val="tx1"/>
                </a:solidFill>
              </a:rPr>
              <a:t>50℃</a:t>
            </a:r>
            <a:r>
              <a:rPr lang="zh-CN" altLang="en-US" sz="2000" dirty="0">
                <a:solidFill>
                  <a:schemeClr val="tx1"/>
                </a:solidFill>
              </a:rPr>
              <a:t>～</a:t>
            </a:r>
            <a:r>
              <a:rPr lang="en-US" altLang="zh-CN" sz="2000" dirty="0">
                <a:solidFill>
                  <a:schemeClr val="tx1"/>
                </a:solidFill>
              </a:rPr>
              <a:t>52℃</a:t>
            </a:r>
            <a:r>
              <a:rPr lang="zh-CN" altLang="en-US" sz="2000" dirty="0">
                <a:solidFill>
                  <a:schemeClr val="tx1"/>
                </a:solidFill>
              </a:rPr>
              <a:t>。到下午把粮食收拢，堆成一堆，热闷半小时至</a:t>
            </a:r>
            <a:r>
              <a:rPr lang="en-US" altLang="zh-CN" sz="2000" dirty="0">
                <a:solidFill>
                  <a:schemeClr val="tx1"/>
                </a:solidFill>
              </a:rPr>
              <a:t>1</a:t>
            </a:r>
            <a:r>
              <a:rPr lang="zh-CN" altLang="en-US" sz="2000" dirty="0">
                <a:solidFill>
                  <a:schemeClr val="tx1"/>
                </a:solidFill>
              </a:rPr>
              <a:t>小时，再趁热入仓</a:t>
            </a:r>
            <a:r>
              <a:rPr lang="zh-CN" altLang="en-US" dirty="0">
                <a:solidFill>
                  <a:schemeClr val="tx1"/>
                </a:solidFill>
              </a:rPr>
              <a:t>。</a:t>
            </a:r>
            <a:r>
              <a:rPr lang="en-GB" altLang="zh-CN" sz="1800" dirty="0">
                <a:solidFill>
                  <a:schemeClr val="tx1"/>
                </a:solidFill>
              </a:rPr>
              <a:t>For wheat drying, the late beginning and early finishing are important, as well as slight amount and frequent flipping. Warming the drying place by exposure to sunlight and then  spreading the wheat in the place to make sure the wheat temperature reaches 42 ℃ or above, preferably 50 ℃ to 52 ℃. Collecting the grains as bulks in the afternoon for 0.5-1 hour to keep warm, and then storing them in the warehouse.</a:t>
            </a:r>
            <a:endParaRPr lang="en-US" altLang="zh-CN" dirty="0">
              <a:solidFill>
                <a:schemeClr val="tx1"/>
              </a:solidFill>
            </a:endParaRPr>
          </a:p>
        </p:txBody>
      </p:sp>
      <p:sp>
        <p:nvSpPr>
          <p:cNvPr id="5" name="文本框 4">
            <a:extLst>
              <a:ext uri="{FF2B5EF4-FFF2-40B4-BE49-F238E27FC236}">
                <a16:creationId xmlns:a16="http://schemas.microsoft.com/office/drawing/2014/main" id="{A0736824-7F5C-029A-9B4A-B3F994756770}"/>
              </a:ext>
            </a:extLst>
          </p:cNvPr>
          <p:cNvSpPr txBox="1"/>
          <p:nvPr/>
        </p:nvSpPr>
        <p:spPr>
          <a:xfrm>
            <a:off x="7805806" y="1245043"/>
            <a:ext cx="6093500" cy="369332"/>
          </a:xfrm>
          <a:prstGeom prst="rect">
            <a:avLst/>
          </a:prstGeom>
          <a:noFill/>
        </p:spPr>
        <p:txBody>
          <a:bodyPr wrap="square">
            <a:spAutoFit/>
          </a:bodyPr>
          <a:lstStyle/>
          <a:p>
            <a:r>
              <a:rPr lang="en-US" altLang="zh-CN" dirty="0">
                <a:effectLst/>
                <a:latin typeface="Segoe UI Web (West European)"/>
              </a:rPr>
              <a:t>Heat tightness storage</a:t>
            </a:r>
          </a:p>
        </p:txBody>
      </p:sp>
      <p:sp>
        <p:nvSpPr>
          <p:cNvPr id="8" name="文本框 7">
            <a:extLst>
              <a:ext uri="{FF2B5EF4-FFF2-40B4-BE49-F238E27FC236}">
                <a16:creationId xmlns:a16="http://schemas.microsoft.com/office/drawing/2014/main" id="{D4E19E58-9D35-5E51-D0A5-7EEEB49332C6}"/>
              </a:ext>
            </a:extLst>
          </p:cNvPr>
          <p:cNvSpPr txBox="1"/>
          <p:nvPr/>
        </p:nvSpPr>
        <p:spPr>
          <a:xfrm>
            <a:off x="3212668" y="1906088"/>
            <a:ext cx="7067862" cy="369332"/>
          </a:xfrm>
          <a:prstGeom prst="rect">
            <a:avLst/>
          </a:prstGeom>
          <a:noFill/>
        </p:spPr>
        <p:txBody>
          <a:bodyPr wrap="square">
            <a:spAutoFit/>
          </a:bodyPr>
          <a:lstStyle/>
          <a:p>
            <a:r>
              <a:rPr lang="en-US" altLang="zh-CN" dirty="0">
                <a:effectLst/>
                <a:latin typeface="Segoe UI Web (West European)"/>
              </a:rPr>
              <a:t>Prepare the appropriate equipment</a:t>
            </a:r>
          </a:p>
        </p:txBody>
      </p:sp>
      <p:sp>
        <p:nvSpPr>
          <p:cNvPr id="12" name="文本框 11">
            <a:extLst>
              <a:ext uri="{FF2B5EF4-FFF2-40B4-BE49-F238E27FC236}">
                <a16:creationId xmlns:a16="http://schemas.microsoft.com/office/drawing/2014/main" id="{E44D3962-B143-3A5A-E0C0-4623B4F36F08}"/>
              </a:ext>
            </a:extLst>
          </p:cNvPr>
          <p:cNvSpPr txBox="1"/>
          <p:nvPr/>
        </p:nvSpPr>
        <p:spPr>
          <a:xfrm>
            <a:off x="2164704" y="3319662"/>
            <a:ext cx="7067862" cy="369332"/>
          </a:xfrm>
          <a:prstGeom prst="rect">
            <a:avLst/>
          </a:prstGeom>
          <a:noFill/>
        </p:spPr>
        <p:txBody>
          <a:bodyPr wrap="square">
            <a:spAutoFit/>
          </a:bodyPr>
          <a:lstStyle/>
          <a:p>
            <a:r>
              <a:rPr lang="en-US" altLang="zh-CN" dirty="0">
                <a:effectLst/>
                <a:latin typeface="Segoe UI Web (West European)"/>
              </a:rPr>
              <a:t>Exposure to the sun and </a:t>
            </a:r>
            <a:r>
              <a:rPr lang="en-US" altLang="zh-CN" dirty="0" err="1">
                <a:latin typeface="Segoe UI Web (West European)"/>
              </a:rPr>
              <a:t>de</a:t>
            </a:r>
            <a:r>
              <a:rPr lang="en-US" altLang="zh-CN" dirty="0" err="1">
                <a:effectLst/>
                <a:latin typeface="Segoe UI Web (West European)"/>
              </a:rPr>
              <a:t>insectization</a:t>
            </a:r>
            <a:endParaRPr lang="en-US" altLang="zh-CN" dirty="0">
              <a:effectLst/>
              <a:latin typeface="Segoe UI Web (West European)"/>
            </a:endParaRPr>
          </a:p>
        </p:txBody>
      </p:sp>
    </p:spTree>
    <p:extLst>
      <p:ext uri="{BB962C8B-B14F-4D97-AF65-F5344CB8AC3E}">
        <p14:creationId xmlns:p14="http://schemas.microsoft.com/office/powerpoint/2010/main" val="1648554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59"/>
          <p:cNvGrpSpPr/>
          <p:nvPr/>
        </p:nvGrpSpPr>
        <p:grpSpPr>
          <a:xfrm>
            <a:off x="1743584" y="2970291"/>
            <a:ext cx="5088730" cy="1123384"/>
            <a:chOff x="6405295" y="1089314"/>
            <a:chExt cx="5089394" cy="1123122"/>
          </a:xfrm>
        </p:grpSpPr>
        <p:sp>
          <p:nvSpPr>
            <p:cNvPr id="61" name="文本框 13"/>
            <p:cNvSpPr txBox="1"/>
            <p:nvPr/>
          </p:nvSpPr>
          <p:spPr>
            <a:xfrm flipH="1">
              <a:off x="7263595" y="1089314"/>
              <a:ext cx="4231094" cy="1123122"/>
            </a:xfrm>
            <a:prstGeom prst="rect">
              <a:avLst/>
            </a:prstGeom>
            <a:noFill/>
          </p:spPr>
          <p:txBody>
            <a:bodyPr wrap="square" rtlCol="0">
              <a:spAutoFit/>
            </a:bodyPr>
            <a:lstStyle/>
            <a:p>
              <a:pPr defTabSz="628650">
                <a:lnSpc>
                  <a:spcPct val="150000"/>
                </a:lnSpc>
                <a:defRPr/>
              </a:pP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农户安全储粮基本要求</a:t>
              </a:r>
              <a:endParaRPr lang="en-US" altLang="zh-CN"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r>
                <a:rPr lang="en-US" altLang="zh-CN" sz="2000" dirty="0">
                  <a:solidFill>
                    <a:schemeClr val="accent6"/>
                  </a:solidFill>
                  <a:effectLst/>
                  <a:latin typeface="Segoe UI Web (West European)"/>
                </a:rPr>
                <a:t>Basic Requirements </a:t>
              </a:r>
              <a:r>
                <a:rPr lang="en-US" altLang="zh-CN" sz="2000" dirty="0">
                  <a:solidFill>
                    <a:schemeClr val="accent6"/>
                  </a:solidFill>
                  <a:latin typeface="Segoe UI Web (West European)"/>
                </a:rPr>
                <a:t>of Safe Smallholder Grain Storage</a:t>
              </a:r>
              <a:endParaRPr lang="en-US" altLang="zh-CN" sz="2000" dirty="0">
                <a:solidFill>
                  <a:schemeClr val="accent6"/>
                </a:solidFill>
                <a:effectLst/>
                <a:latin typeface="Segoe UI Web (West European)"/>
              </a:endParaRPr>
            </a:p>
          </p:txBody>
        </p:sp>
        <p:grpSp>
          <p:nvGrpSpPr>
            <p:cNvPr id="62" name="组合 61"/>
            <p:cNvGrpSpPr/>
            <p:nvPr/>
          </p:nvGrpSpPr>
          <p:grpSpPr>
            <a:xfrm>
              <a:off x="6405295" y="1197876"/>
              <a:ext cx="690819" cy="690818"/>
              <a:chOff x="6405295" y="1197876"/>
              <a:chExt cx="690819" cy="690818"/>
            </a:xfrm>
          </p:grpSpPr>
          <p:sp>
            <p:nvSpPr>
              <p:cNvPr id="63" name="椭圆 6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4" name="矩形 63"/>
              <p:cNvSpPr/>
              <p:nvPr/>
            </p:nvSpPr>
            <p:spPr>
              <a:xfrm>
                <a:off x="6461737" y="1288988"/>
                <a:ext cx="577925" cy="521848"/>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01</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65" name="组合 64"/>
          <p:cNvGrpSpPr/>
          <p:nvPr/>
        </p:nvGrpSpPr>
        <p:grpSpPr>
          <a:xfrm>
            <a:off x="7083299" y="3008393"/>
            <a:ext cx="4403208" cy="815608"/>
            <a:chOff x="6405295" y="1089313"/>
            <a:chExt cx="4403782" cy="815418"/>
          </a:xfrm>
        </p:grpSpPr>
        <p:sp>
          <p:nvSpPr>
            <p:cNvPr id="66" name="文本框 67"/>
            <p:cNvSpPr txBox="1"/>
            <p:nvPr/>
          </p:nvSpPr>
          <p:spPr>
            <a:xfrm flipH="1">
              <a:off x="7263596" y="1089313"/>
              <a:ext cx="3545481" cy="815418"/>
            </a:xfrm>
            <a:prstGeom prst="rect">
              <a:avLst/>
            </a:prstGeom>
            <a:noFill/>
          </p:spPr>
          <p:txBody>
            <a:bodyPr wrap="square" rtlCol="0">
              <a:spAutoFit/>
            </a:bodyPr>
            <a:lstStyle/>
            <a:p>
              <a:pPr defTabSz="628650">
                <a:lnSpc>
                  <a:spcPct val="150000"/>
                </a:lnSpc>
                <a:defRPr/>
              </a:pP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粮食的基本特性</a:t>
              </a:r>
              <a:endParaRPr lang="en-US" altLang="zh-CN"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defTabSz="628650">
                <a:defRPr/>
              </a:pPr>
              <a:r>
                <a:rPr lang="en-US" altLang="zh-CN" sz="2000" dirty="0">
                  <a:solidFill>
                    <a:schemeClr val="accent6"/>
                  </a:solidFill>
                  <a:effectLst/>
                  <a:latin typeface="Segoe UI Web (West European)"/>
                </a:rPr>
                <a:t>Basic </a:t>
              </a:r>
              <a:r>
                <a:rPr lang="en-US" altLang="zh-CN" sz="2000" dirty="0">
                  <a:solidFill>
                    <a:schemeClr val="accent6"/>
                  </a:solidFill>
                  <a:latin typeface="Segoe UI Web (West European)"/>
                </a:rPr>
                <a:t>Features</a:t>
              </a:r>
              <a:r>
                <a:rPr lang="en-US" altLang="zh-CN" sz="2000" dirty="0">
                  <a:solidFill>
                    <a:schemeClr val="accent6"/>
                  </a:solidFill>
                  <a:effectLst/>
                  <a:latin typeface="Segoe UI Web (West European)"/>
                </a:rPr>
                <a:t> of Grain</a:t>
              </a:r>
              <a:endParaRPr lang="en-US" altLang="zh-CN" sz="2000" kern="0" dirty="0">
                <a:solidFill>
                  <a:schemeClr val="accent6"/>
                </a:solidFill>
                <a:latin typeface="Open Sans Regular" panose="020B0606030504020204" charset="0"/>
                <a:ea typeface="微软雅黑" panose="020B0503020204020204" pitchFamily="34" charset="-122"/>
                <a:cs typeface="Open Sans Regular" panose="020B0606030504020204" charset="0"/>
              </a:endParaRPr>
            </a:p>
          </p:txBody>
        </p:sp>
        <p:grpSp>
          <p:nvGrpSpPr>
            <p:cNvPr id="67" name="组合 66"/>
            <p:cNvGrpSpPr/>
            <p:nvPr/>
          </p:nvGrpSpPr>
          <p:grpSpPr>
            <a:xfrm>
              <a:off x="6405295" y="1159785"/>
              <a:ext cx="690819" cy="690818"/>
              <a:chOff x="6405295" y="1159785"/>
              <a:chExt cx="690819" cy="690818"/>
            </a:xfrm>
          </p:grpSpPr>
          <p:sp>
            <p:nvSpPr>
              <p:cNvPr id="68" name="椭圆 67"/>
              <p:cNvSpPr/>
              <p:nvPr/>
            </p:nvSpPr>
            <p:spPr>
              <a:xfrm>
                <a:off x="6405295" y="1159785"/>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69" name="矩形 68"/>
              <p:cNvSpPr/>
              <p:nvPr/>
            </p:nvSpPr>
            <p:spPr>
              <a:xfrm>
                <a:off x="6461740" y="1238200"/>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02</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0" name="组合 69"/>
          <p:cNvGrpSpPr/>
          <p:nvPr/>
        </p:nvGrpSpPr>
        <p:grpSpPr>
          <a:xfrm>
            <a:off x="1800099" y="4540446"/>
            <a:ext cx="4882781" cy="1123384"/>
            <a:chOff x="6405295" y="1089314"/>
            <a:chExt cx="4883417" cy="1123124"/>
          </a:xfrm>
        </p:grpSpPr>
        <p:sp>
          <p:nvSpPr>
            <p:cNvPr id="71" name="文本框 72"/>
            <p:cNvSpPr txBox="1"/>
            <p:nvPr/>
          </p:nvSpPr>
          <p:spPr>
            <a:xfrm flipH="1">
              <a:off x="7263596" y="1089314"/>
              <a:ext cx="4025116" cy="1123124"/>
            </a:xfrm>
            <a:prstGeom prst="rect">
              <a:avLst/>
            </a:prstGeom>
            <a:noFill/>
          </p:spPr>
          <p:txBody>
            <a:bodyPr wrap="square" rtlCol="0">
              <a:spAutoFit/>
            </a:bodyPr>
            <a:lstStyle/>
            <a:p>
              <a:pPr defTabSz="628650">
                <a:lnSpc>
                  <a:spcPct val="150000"/>
                </a:lnSpc>
                <a:defRPr/>
              </a:pPr>
              <a:r>
                <a:rPr lang="zh-CN" altLang="en-US" sz="1800" dirty="0">
                  <a:solidFill>
                    <a:schemeClr val="accent2"/>
                  </a:solidFill>
                  <a:latin typeface="Open Sans Regular" panose="020B0606030504020204" charset="0"/>
                  <a:ea typeface="微软雅黑" panose="020B0503020204020204" pitchFamily="34" charset="-122"/>
                  <a:cs typeface="Open Sans Regular" panose="020B0606030504020204" charset="0"/>
                </a:rPr>
                <a:t>主要粮种的储藏特点和储藏方法</a:t>
              </a:r>
              <a:endParaRPr lang="en-US" altLang="zh-CN"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pPr defTabSz="628650">
                <a:defRPr/>
              </a:pPr>
              <a:r>
                <a:rPr lang="en-US" altLang="zh-CN" sz="2000" dirty="0">
                  <a:solidFill>
                    <a:schemeClr val="accent6"/>
                  </a:solidFill>
                  <a:latin typeface="Segoe UI Web (West European)"/>
                </a:rPr>
                <a:t>Features and Methods of Major Grain Storage</a:t>
              </a:r>
              <a:endParaRPr lang="en-US" altLang="zh-CN" sz="2000" kern="0" dirty="0">
                <a:solidFill>
                  <a:schemeClr val="accent6"/>
                </a:solidFill>
                <a:latin typeface="Open Sans Regular" panose="020B0606030504020204" charset="0"/>
                <a:ea typeface="微软雅黑" panose="020B0503020204020204" pitchFamily="34" charset="-122"/>
                <a:cs typeface="Open Sans Regular" panose="020B0606030504020204" charset="0"/>
              </a:endParaRPr>
            </a:p>
          </p:txBody>
        </p:sp>
        <p:grpSp>
          <p:nvGrpSpPr>
            <p:cNvPr id="72" name="组合 71"/>
            <p:cNvGrpSpPr/>
            <p:nvPr/>
          </p:nvGrpSpPr>
          <p:grpSpPr>
            <a:xfrm>
              <a:off x="6405295" y="1197876"/>
              <a:ext cx="690819" cy="690818"/>
              <a:chOff x="6405295" y="1197876"/>
              <a:chExt cx="690819" cy="690818"/>
            </a:xfrm>
          </p:grpSpPr>
          <p:sp>
            <p:nvSpPr>
              <p:cNvPr id="73" name="椭圆 72"/>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4" name="矩形 73"/>
              <p:cNvSpPr/>
              <p:nvPr/>
            </p:nvSpPr>
            <p:spPr>
              <a:xfrm>
                <a:off x="6461740" y="1298332"/>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03</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grpSp>
        <p:nvGrpSpPr>
          <p:cNvPr id="75" name="组合 74"/>
          <p:cNvGrpSpPr/>
          <p:nvPr/>
        </p:nvGrpSpPr>
        <p:grpSpPr>
          <a:xfrm>
            <a:off x="7083301" y="4520609"/>
            <a:ext cx="4882782" cy="1600438"/>
            <a:chOff x="6405295" y="1089314"/>
            <a:chExt cx="4883418" cy="1600069"/>
          </a:xfrm>
        </p:grpSpPr>
        <p:sp>
          <p:nvSpPr>
            <p:cNvPr id="76" name="文本框 77"/>
            <p:cNvSpPr txBox="1"/>
            <p:nvPr/>
          </p:nvSpPr>
          <p:spPr>
            <a:xfrm flipH="1">
              <a:off x="7263596" y="1089314"/>
              <a:ext cx="4025117" cy="1600069"/>
            </a:xfrm>
            <a:prstGeom prst="rect">
              <a:avLst/>
            </a:prstGeom>
            <a:noFill/>
          </p:spPr>
          <p:txBody>
            <a:bodyPr wrap="square" rtlCol="0">
              <a:spAutoFit/>
            </a:bodyPr>
            <a:lstStyle/>
            <a:p>
              <a:pPr defTabSz="628650">
                <a:lnSpc>
                  <a:spcPct val="150000"/>
                </a:lnSpc>
                <a:defRPr/>
              </a:pPr>
              <a:r>
                <a:rPr lang="zh-CN" altLang="en-US" dirty="0">
                  <a:solidFill>
                    <a:schemeClr val="accent2"/>
                  </a:solidFill>
                  <a:latin typeface="Open Sans Regular" panose="020B0606030504020204" charset="0"/>
                  <a:ea typeface="微软雅黑" panose="020B0503020204020204" pitchFamily="34" charset="-122"/>
                  <a:cs typeface="Open Sans Regular" panose="020B0606030504020204" charset="0"/>
                </a:rPr>
                <a:t>农户常用防治储粮有害生物的方法</a:t>
              </a:r>
              <a:endParaRPr lang="en-US" altLang="zh-CN" dirty="0">
                <a:solidFill>
                  <a:schemeClr val="accent2"/>
                </a:solidFill>
                <a:latin typeface="Open Sans Regular" panose="020B0606030504020204" charset="0"/>
                <a:ea typeface="微软雅黑" panose="020B0503020204020204" pitchFamily="34" charset="-122"/>
                <a:cs typeface="Open Sans Regular" panose="020B0606030504020204" charset="0"/>
              </a:endParaRPr>
            </a:p>
            <a:p>
              <a:r>
                <a:rPr lang="en-US" altLang="zh-CN" sz="2000" dirty="0">
                  <a:solidFill>
                    <a:schemeClr val="accent6"/>
                  </a:solidFill>
                  <a:latin typeface="Segoe UI Web (West European)"/>
                </a:rPr>
                <a:t>Common Methods of Pest Prevention and Control for Smallholders</a:t>
              </a:r>
            </a:p>
            <a:p>
              <a:endParaRPr lang="en-US" altLang="zh-CN" sz="1100" dirty="0">
                <a:effectLst/>
                <a:latin typeface="Segoe UI Web (West European)"/>
              </a:endParaRPr>
            </a:p>
          </p:txBody>
        </p:sp>
        <p:grpSp>
          <p:nvGrpSpPr>
            <p:cNvPr id="77" name="组合 76"/>
            <p:cNvGrpSpPr/>
            <p:nvPr/>
          </p:nvGrpSpPr>
          <p:grpSpPr>
            <a:xfrm>
              <a:off x="6405295" y="1197876"/>
              <a:ext cx="690819" cy="690818"/>
              <a:chOff x="6405295" y="1197876"/>
              <a:chExt cx="690819" cy="690818"/>
            </a:xfrm>
          </p:grpSpPr>
          <p:sp>
            <p:nvSpPr>
              <p:cNvPr id="78" name="椭圆 77"/>
              <p:cNvSpPr/>
              <p:nvPr/>
            </p:nvSpPr>
            <p:spPr>
              <a:xfrm>
                <a:off x="6405295" y="1197876"/>
                <a:ext cx="690819" cy="690818"/>
              </a:xfrm>
              <a:prstGeom prst="ellipse">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25400" cap="flat" cmpd="sng" algn="ctr">
                <a:noFill/>
                <a:prstDash val="solid"/>
              </a:ln>
              <a:effectLst>
                <a:outerShdw blurRad="139700" dist="38100" dir="5400000" algn="t" rotWithShape="0">
                  <a:prstClr val="black">
                    <a:alpha val="22000"/>
                  </a:prstClr>
                </a:outerShdw>
              </a:effectLst>
            </p:spPr>
            <p:txBody>
              <a:bodyPr lIns="80632" tIns="40316" rIns="80632" bIns="40316" rtlCol="0" anchor="ctr"/>
              <a:lstStyle/>
              <a:p>
                <a:pPr algn="ctr"/>
                <a:endParaRPr lang="zh-CN" altLang="en-US" kern="0">
                  <a:solidFill>
                    <a:sysClr val="window" lastClr="FFFFFF"/>
                  </a:solidFill>
                  <a:latin typeface="Calibri" panose="020F0502020204030204"/>
                  <a:ea typeface="微软雅黑" panose="020B0503020204020204" pitchFamily="34" charset="-122"/>
                </a:endParaRPr>
              </a:p>
            </p:txBody>
          </p:sp>
          <p:sp>
            <p:nvSpPr>
              <p:cNvPr id="79" name="矩形 78"/>
              <p:cNvSpPr/>
              <p:nvPr/>
            </p:nvSpPr>
            <p:spPr>
              <a:xfrm>
                <a:off x="6461740" y="1266133"/>
                <a:ext cx="577925" cy="521849"/>
              </a:xfrm>
              <a:prstGeom prst="rect">
                <a:avLst/>
              </a:prstGeom>
            </p:spPr>
            <p:txBody>
              <a:bodyPr wrap="none">
                <a:spAutoFit/>
              </a:bodyPr>
              <a:lstStyle/>
              <a:p>
                <a:pPr algn="ctr"/>
                <a:r>
                  <a:rPr lang="en-US" altLang="zh-CN"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rPr>
                  <a:t>04</a:t>
                </a:r>
                <a:endParaRPr lang="zh-CN" altLang="en-US" sz="2800" b="1" dirty="0">
                  <a:solidFill>
                    <a:schemeClr val="bg1"/>
                  </a:solidFill>
                  <a:latin typeface="Open Sans" panose="020B0606030504020204" pitchFamily="34" charset="0"/>
                  <a:ea typeface="微软雅黑" panose="020B0503020204020204" pitchFamily="34" charset="-122"/>
                  <a:cs typeface="Open Sans" panose="020B0606030504020204" pitchFamily="34" charset="0"/>
                </a:endParaRPr>
              </a:p>
            </p:txBody>
          </p:sp>
        </p:grpSp>
      </p:grpSp>
      <p:sp>
        <p:nvSpPr>
          <p:cNvPr id="98" name="任意多边形 97"/>
          <p:cNvSpPr/>
          <p:nvPr/>
        </p:nvSpPr>
        <p:spPr>
          <a:xfrm>
            <a:off x="4195622" y="-1146225"/>
            <a:ext cx="3578407" cy="3431569"/>
          </a:xfrm>
          <a:custGeom>
            <a:avLst/>
            <a:gdLst>
              <a:gd name="connsiteX0" fmla="*/ 1452880 w 2905760"/>
              <a:gd name="connsiteY0" fmla="*/ 0 h 2954145"/>
              <a:gd name="connsiteX1" fmla="*/ 2905760 w 2905760"/>
              <a:gd name="connsiteY1" fmla="*/ 1452880 h 2954145"/>
              <a:gd name="connsiteX2" fmla="*/ 2904539 w 2905760"/>
              <a:gd name="connsiteY2" fmla="*/ 1477073 h 2954145"/>
              <a:gd name="connsiteX3" fmla="*/ 2905760 w 2905760"/>
              <a:gd name="connsiteY3" fmla="*/ 1501265 h 2954145"/>
              <a:gd name="connsiteX4" fmla="*/ 1452880 w 2905760"/>
              <a:gd name="connsiteY4" fmla="*/ 2954145 h 2954145"/>
              <a:gd name="connsiteX5" fmla="*/ 0 w 2905760"/>
              <a:gd name="connsiteY5" fmla="*/ 1501265 h 2954145"/>
              <a:gd name="connsiteX6" fmla="*/ 1222 w 2905760"/>
              <a:gd name="connsiteY6" fmla="*/ 1477073 h 2954145"/>
              <a:gd name="connsiteX7" fmla="*/ 0 w 2905760"/>
              <a:gd name="connsiteY7" fmla="*/ 1452880 h 2954145"/>
              <a:gd name="connsiteX8" fmla="*/ 1452880 w 2905760"/>
              <a:gd name="connsiteY8" fmla="*/ 0 h 2954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5760" h="2954145">
                <a:moveTo>
                  <a:pt x="1452880" y="0"/>
                </a:moveTo>
                <a:cubicBezTo>
                  <a:pt x="2255283" y="0"/>
                  <a:pt x="2905760" y="650477"/>
                  <a:pt x="2905760" y="1452880"/>
                </a:cubicBezTo>
                <a:lnTo>
                  <a:pt x="2904539" y="1477073"/>
                </a:lnTo>
                <a:lnTo>
                  <a:pt x="2905760" y="1501265"/>
                </a:lnTo>
                <a:cubicBezTo>
                  <a:pt x="2905760" y="2303668"/>
                  <a:pt x="2255283" y="2954145"/>
                  <a:pt x="1452880" y="2954145"/>
                </a:cubicBezTo>
                <a:cubicBezTo>
                  <a:pt x="650477" y="2954145"/>
                  <a:pt x="0" y="2303668"/>
                  <a:pt x="0" y="1501265"/>
                </a:cubicBezTo>
                <a:lnTo>
                  <a:pt x="1222" y="1477073"/>
                </a:lnTo>
                <a:lnTo>
                  <a:pt x="0" y="1452880"/>
                </a:lnTo>
                <a:cubicBezTo>
                  <a:pt x="0" y="650477"/>
                  <a:pt x="650477" y="0"/>
                  <a:pt x="1452880" y="0"/>
                </a:cubicBezTo>
                <a:close/>
              </a:path>
            </a:pathLst>
          </a:cu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838200" dir="2700000" sx="90000" sy="90000" algn="t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sp>
        <p:nvSpPr>
          <p:cNvPr id="99" name="文本框 2"/>
          <p:cNvSpPr txBox="1"/>
          <p:nvPr/>
        </p:nvSpPr>
        <p:spPr>
          <a:xfrm>
            <a:off x="4445353" y="982752"/>
            <a:ext cx="3112135" cy="1753235"/>
          </a:xfrm>
          <a:prstGeom prst="rect">
            <a:avLst/>
          </a:prstGeom>
          <a:noFill/>
        </p:spPr>
        <p:txBody>
          <a:bodyPr wrap="square" rtlCol="0">
            <a:spAutoFit/>
          </a:bodyPr>
          <a:lstStyle/>
          <a:p>
            <a:pPr algn="ctr">
              <a:lnSpc>
                <a:spcPct val="150000"/>
              </a:lnSpc>
              <a:defRPr/>
            </a:pPr>
            <a:r>
              <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rPr>
              <a:t>CONTENTS</a:t>
            </a:r>
            <a:endParaRPr lang="zh-CN" altLang="en-US"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a:p>
            <a:pPr algn="ctr">
              <a:lnSpc>
                <a:spcPct val="150000"/>
              </a:lnSpc>
              <a:defRPr/>
            </a:pPr>
            <a:endParaRPr lang="en-US" altLang="zh-CN" sz="3600" b="1" dirty="0">
              <a:solidFill>
                <a:schemeClr val="accent2"/>
              </a:solidFill>
              <a:latin typeface="Open Sans" panose="020B0606030504020204" pitchFamily="34" charset="0"/>
              <a:ea typeface="微软雅黑" panose="020B0503020204020204" pitchFamily="34" charset="-122"/>
              <a:cs typeface="Open Sans" panose="020B0606030504020204" pitchFamily="34" charset="0"/>
            </a:endParaRPr>
          </a:p>
        </p:txBody>
      </p:sp>
      <p:pic>
        <p:nvPicPr>
          <p:cNvPr id="36" name="图片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5" name="Text Box 5">
            <a:extLst>
              <a:ext uri="{FF2B5EF4-FFF2-40B4-BE49-F238E27FC236}">
                <a16:creationId xmlns:a16="http://schemas.microsoft.com/office/drawing/2014/main" id="{EC6C7F5E-1DBB-CBA0-B41F-A416F4EB849B}"/>
              </a:ext>
            </a:extLst>
          </p:cNvPr>
          <p:cNvSpPr txBox="1">
            <a:spLocks noChangeArrowheads="1"/>
          </p:cNvSpPr>
          <p:nvPr/>
        </p:nvSpPr>
        <p:spPr bwMode="auto">
          <a:xfrm>
            <a:off x="276002" y="1100951"/>
            <a:ext cx="11611198" cy="3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00B485"/>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  </a:t>
            </a:r>
            <a:r>
              <a:rPr lang="zh-CN" altLang="en-US" dirty="0"/>
              <a:t>检查小麦水分是否符合要求</a:t>
            </a:r>
          </a:p>
          <a:p>
            <a:pPr marL="542925" indent="0">
              <a:buNone/>
            </a:pPr>
            <a:r>
              <a:rPr lang="zh-CN" altLang="en-US" sz="2000" dirty="0">
                <a:solidFill>
                  <a:schemeClr val="tx1"/>
                </a:solidFill>
              </a:rPr>
              <a:t>小麦的含水量不能高于</a:t>
            </a:r>
            <a:r>
              <a:rPr lang="en-US" altLang="zh-CN" sz="2000" dirty="0">
                <a:solidFill>
                  <a:schemeClr val="tx1"/>
                </a:solidFill>
              </a:rPr>
              <a:t>12</a:t>
            </a:r>
            <a:r>
              <a:rPr lang="zh-CN" altLang="en-US" sz="2000" dirty="0">
                <a:solidFill>
                  <a:schemeClr val="tx1"/>
                </a:solidFill>
              </a:rPr>
              <a:t>％，最好在</a:t>
            </a:r>
            <a:r>
              <a:rPr lang="en-US" altLang="zh-CN" sz="2000" dirty="0">
                <a:solidFill>
                  <a:schemeClr val="tx1"/>
                </a:solidFill>
              </a:rPr>
              <a:t>11</a:t>
            </a:r>
            <a:r>
              <a:rPr lang="zh-CN" altLang="en-US" sz="2000" dirty="0">
                <a:solidFill>
                  <a:schemeClr val="tx1"/>
                </a:solidFill>
              </a:rPr>
              <a:t>％以下。</a:t>
            </a:r>
            <a:r>
              <a:rPr lang="en-GB" altLang="zh-CN" sz="1800" dirty="0">
                <a:solidFill>
                  <a:schemeClr val="tx1"/>
                </a:solidFill>
              </a:rPr>
              <a:t>The water ratio of wheat should be no more than 12%. Below 11% would be ideal.</a:t>
            </a:r>
            <a:endParaRPr lang="zh-CN" altLang="en-US" sz="2000" dirty="0">
              <a:solidFill>
                <a:schemeClr val="tx1"/>
              </a:solidFill>
            </a:endParaRPr>
          </a:p>
          <a:p>
            <a:r>
              <a:rPr lang="en-US" altLang="zh-CN" dirty="0"/>
              <a:t>  </a:t>
            </a:r>
            <a:r>
              <a:rPr lang="zh-CN" altLang="en-US" dirty="0"/>
              <a:t>趁热密闭</a:t>
            </a:r>
          </a:p>
          <a:p>
            <a:pPr marL="542925" indent="0">
              <a:buNone/>
            </a:pPr>
            <a:r>
              <a:rPr lang="zh-CN" altLang="en-US" sz="2000" dirty="0">
                <a:solidFill>
                  <a:schemeClr val="tx1"/>
                </a:solidFill>
              </a:rPr>
              <a:t>入仓麦温若在</a:t>
            </a:r>
            <a:r>
              <a:rPr lang="en-US" altLang="zh-CN" sz="2000" dirty="0">
                <a:solidFill>
                  <a:schemeClr val="tx1"/>
                </a:solidFill>
              </a:rPr>
              <a:t>46℃</a:t>
            </a:r>
            <a:r>
              <a:rPr lang="zh-CN" altLang="en-US" sz="2000" dirty="0">
                <a:solidFill>
                  <a:schemeClr val="tx1"/>
                </a:solidFill>
              </a:rPr>
              <a:t>左右则需要密闭</a:t>
            </a:r>
            <a:r>
              <a:rPr lang="en-US" altLang="zh-CN" sz="2000" dirty="0">
                <a:solidFill>
                  <a:schemeClr val="tx1"/>
                </a:solidFill>
              </a:rPr>
              <a:t>2</a:t>
            </a:r>
            <a:r>
              <a:rPr lang="zh-CN" altLang="en-US" sz="2000" dirty="0">
                <a:solidFill>
                  <a:schemeClr val="tx1"/>
                </a:solidFill>
              </a:rPr>
              <a:t>～</a:t>
            </a:r>
            <a:r>
              <a:rPr lang="en-US" altLang="zh-CN" sz="2000" dirty="0">
                <a:solidFill>
                  <a:schemeClr val="tx1"/>
                </a:solidFill>
              </a:rPr>
              <a:t>3</a:t>
            </a:r>
            <a:r>
              <a:rPr lang="zh-CN" altLang="en-US" sz="2000" dirty="0">
                <a:solidFill>
                  <a:schemeClr val="tx1"/>
                </a:solidFill>
              </a:rPr>
              <a:t>周，才能达到杀虫目的。但要注意防潮、防虫。</a:t>
            </a:r>
            <a:r>
              <a:rPr lang="en-GB" altLang="zh-CN" sz="2000" dirty="0">
                <a:solidFill>
                  <a:schemeClr val="tx1"/>
                </a:solidFill>
              </a:rPr>
              <a:t>The hermetic period will be 2-3 weeks when the temperature of wheat warehousing is about 46℃. Be careful of moisture and insect prevention.</a:t>
            </a:r>
            <a:endParaRPr lang="zh-CN" altLang="en-US" sz="2000" dirty="0">
              <a:solidFill>
                <a:schemeClr val="tx1"/>
              </a:solidFill>
            </a:endParaRPr>
          </a:p>
        </p:txBody>
      </p:sp>
      <p:sp>
        <p:nvSpPr>
          <p:cNvPr id="158730" name="Rectangle 10">
            <a:extLst>
              <a:ext uri="{FF2B5EF4-FFF2-40B4-BE49-F238E27FC236}">
                <a16:creationId xmlns:a16="http://schemas.microsoft.com/office/drawing/2014/main" id="{EE47A8D7-CD97-489D-6BC9-F3032FD5062B}"/>
              </a:ext>
            </a:extLst>
          </p:cNvPr>
          <p:cNvSpPr>
            <a:spLocks noChangeArrowheads="1"/>
          </p:cNvSpPr>
          <p:nvPr/>
        </p:nvSpPr>
        <p:spPr bwMode="auto">
          <a:xfrm>
            <a:off x="2255251" y="4891532"/>
            <a:ext cx="7920037" cy="1017458"/>
          </a:xfrm>
          <a:prstGeom prst="rect">
            <a:avLst/>
          </a:prstGeom>
          <a:noFill/>
          <a:ln w="57150" cmpd="thinThick">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lnSpc>
                <a:spcPct val="110000"/>
              </a:lnSpc>
              <a:spcBef>
                <a:spcPct val="20000"/>
              </a:spcBef>
            </a:pPr>
            <a:r>
              <a:rPr lang="zh-CN" altLang="en-US" sz="2800" b="1" dirty="0">
                <a:solidFill>
                  <a:srgbClr val="FF3300"/>
                </a:solidFill>
              </a:rPr>
              <a:t>注意事项</a:t>
            </a:r>
          </a:p>
          <a:p>
            <a:pPr>
              <a:lnSpc>
                <a:spcPct val="110000"/>
              </a:lnSpc>
              <a:spcBef>
                <a:spcPct val="20000"/>
              </a:spcBef>
            </a:pPr>
            <a:r>
              <a:rPr lang="zh-CN" altLang="en-US" sz="2400" b="1" dirty="0">
                <a:solidFill>
                  <a:srgbClr val="FF3300"/>
                </a:solidFill>
              </a:rPr>
              <a:t>热密闭最好一次入满仓，以免麦温失散，影响杀虫效果</a:t>
            </a:r>
            <a:r>
              <a:rPr lang="zh-CN" altLang="en-US" sz="2400" dirty="0"/>
              <a:t> </a:t>
            </a:r>
          </a:p>
        </p:txBody>
      </p:sp>
      <p:pic>
        <p:nvPicPr>
          <p:cNvPr id="2" name="图片 1">
            <a:extLst>
              <a:ext uri="{FF2B5EF4-FFF2-40B4-BE49-F238E27FC236}">
                <a16:creationId xmlns:a16="http://schemas.microsoft.com/office/drawing/2014/main" id="{05C0CC4C-56F3-F9E7-41CC-D05803A3D6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358EB18D-9155-90EB-3E55-BA5E9582702E}"/>
              </a:ext>
            </a:extLst>
          </p:cNvPr>
          <p:cNvSpPr txBox="1"/>
          <p:nvPr/>
        </p:nvSpPr>
        <p:spPr>
          <a:xfrm>
            <a:off x="4573727" y="1272270"/>
            <a:ext cx="6984700" cy="369332"/>
          </a:xfrm>
          <a:prstGeom prst="rect">
            <a:avLst/>
          </a:prstGeom>
          <a:noFill/>
        </p:spPr>
        <p:txBody>
          <a:bodyPr wrap="square">
            <a:spAutoFit/>
          </a:bodyPr>
          <a:lstStyle/>
          <a:p>
            <a:r>
              <a:rPr lang="en-US" altLang="zh-CN" dirty="0">
                <a:effectLst/>
                <a:latin typeface="Segoe UI Web (West European)"/>
              </a:rPr>
              <a:t>Check whether the water ratio of the wheat meets the requirements</a:t>
            </a:r>
          </a:p>
        </p:txBody>
      </p:sp>
      <p:sp>
        <p:nvSpPr>
          <p:cNvPr id="6" name="文本框 5">
            <a:extLst>
              <a:ext uri="{FF2B5EF4-FFF2-40B4-BE49-F238E27FC236}">
                <a16:creationId xmlns:a16="http://schemas.microsoft.com/office/drawing/2014/main" id="{84525CE1-4FE8-8BDB-E88F-D1CC13171C0E}"/>
              </a:ext>
            </a:extLst>
          </p:cNvPr>
          <p:cNvSpPr txBox="1"/>
          <p:nvPr/>
        </p:nvSpPr>
        <p:spPr>
          <a:xfrm>
            <a:off x="2451651" y="2724523"/>
            <a:ext cx="6093500" cy="369332"/>
          </a:xfrm>
          <a:prstGeom prst="rect">
            <a:avLst/>
          </a:prstGeom>
          <a:noFill/>
        </p:spPr>
        <p:txBody>
          <a:bodyPr wrap="square">
            <a:spAutoFit/>
          </a:bodyPr>
          <a:lstStyle/>
          <a:p>
            <a:r>
              <a:rPr lang="en-US" altLang="zh-CN" dirty="0">
                <a:latin typeface="Segoe UI Web (West European)"/>
              </a:rPr>
              <a:t>Hermetic storage when it is hot </a:t>
            </a:r>
            <a:endParaRPr lang="en-US" altLang="zh-CN" dirty="0">
              <a:effectLst/>
              <a:latin typeface="Segoe UI Web (West European)"/>
            </a:endParaRPr>
          </a:p>
        </p:txBody>
      </p:sp>
      <p:sp>
        <p:nvSpPr>
          <p:cNvPr id="8" name="文本框 7">
            <a:extLst>
              <a:ext uri="{FF2B5EF4-FFF2-40B4-BE49-F238E27FC236}">
                <a16:creationId xmlns:a16="http://schemas.microsoft.com/office/drawing/2014/main" id="{27D4CC13-8344-0C0B-67AB-7C00334862AA}"/>
              </a:ext>
            </a:extLst>
          </p:cNvPr>
          <p:cNvSpPr txBox="1"/>
          <p:nvPr/>
        </p:nvSpPr>
        <p:spPr>
          <a:xfrm>
            <a:off x="7128538" y="4967247"/>
            <a:ext cx="6093500" cy="369332"/>
          </a:xfrm>
          <a:prstGeom prst="rect">
            <a:avLst/>
          </a:prstGeom>
          <a:noFill/>
        </p:spPr>
        <p:txBody>
          <a:bodyPr wrap="square">
            <a:spAutoFit/>
          </a:bodyPr>
          <a:lstStyle/>
          <a:p>
            <a:r>
              <a:rPr lang="en-US" altLang="zh-CN" dirty="0">
                <a:latin typeface="Segoe UI Web (West European)"/>
              </a:rPr>
              <a:t>C</a:t>
            </a:r>
            <a:r>
              <a:rPr lang="en-US" altLang="zh-CN" dirty="0">
                <a:effectLst/>
                <a:latin typeface="Segoe UI Web (West European)"/>
              </a:rPr>
              <a:t>autions</a:t>
            </a:r>
          </a:p>
        </p:txBody>
      </p:sp>
      <p:sp>
        <p:nvSpPr>
          <p:cNvPr id="10" name="文本框 9">
            <a:extLst>
              <a:ext uri="{FF2B5EF4-FFF2-40B4-BE49-F238E27FC236}">
                <a16:creationId xmlns:a16="http://schemas.microsoft.com/office/drawing/2014/main" id="{2DA72209-A59B-1B9F-856A-B83F8C7B712E}"/>
              </a:ext>
            </a:extLst>
          </p:cNvPr>
          <p:cNvSpPr txBox="1"/>
          <p:nvPr/>
        </p:nvSpPr>
        <p:spPr>
          <a:xfrm>
            <a:off x="2336910" y="5975675"/>
            <a:ext cx="7735638" cy="646331"/>
          </a:xfrm>
          <a:prstGeom prst="rect">
            <a:avLst/>
          </a:prstGeom>
          <a:noFill/>
        </p:spPr>
        <p:txBody>
          <a:bodyPr wrap="square">
            <a:spAutoFit/>
          </a:bodyPr>
          <a:lstStyle/>
          <a:p>
            <a:r>
              <a:rPr lang="en-US" altLang="zh-CN" dirty="0">
                <a:effectLst/>
                <a:latin typeface="Segoe UI Web (West European)"/>
              </a:rPr>
              <a:t>Full warehousing for one-time hermetic storage to avoid affecting the result of pest control negatively due to the wheat temperature decreasing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BE9D4EC-2822-D994-30E9-D0A37FDD6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圆角矩形 28">
            <a:extLst>
              <a:ext uri="{FF2B5EF4-FFF2-40B4-BE49-F238E27FC236}">
                <a16:creationId xmlns:a16="http://schemas.microsoft.com/office/drawing/2014/main" id="{3E1ED8D7-31F2-CA33-6D79-E301BB7F74E9}"/>
              </a:ext>
            </a:extLst>
          </p:cNvPr>
          <p:cNvSpPr/>
          <p:nvPr/>
        </p:nvSpPr>
        <p:spPr>
          <a:xfrm>
            <a:off x="4233309" y="1170919"/>
            <a:ext cx="2822989" cy="577081"/>
          </a:xfrm>
          <a:prstGeom prst="roundRect">
            <a:avLst/>
          </a:prstGeom>
          <a:solidFill>
            <a:schemeClr val="bg1">
              <a:lumMod val="95000"/>
            </a:schemeClr>
          </a:solidFill>
          <a:ln>
            <a:noFill/>
          </a:ln>
          <a:effectLst/>
        </p:spPr>
        <p:style>
          <a:lnRef idx="0">
            <a:schemeClr val="accent5"/>
          </a:lnRef>
          <a:fillRef idx="3">
            <a:schemeClr val="accent5"/>
          </a:fillRef>
          <a:effectRef idx="3">
            <a:schemeClr val="accent5"/>
          </a:effectRef>
          <a:fontRef idx="minor">
            <a:schemeClr val="lt1"/>
          </a:fontRef>
        </p:style>
        <p:txBody>
          <a:bodyPr rtlCol="0" anchor="ctr"/>
          <a:lstStyle/>
          <a:p>
            <a:pPr algn="ctr"/>
            <a:r>
              <a:rPr lang="zh-CN" altLang="en-US" sz="2800" dirty="0">
                <a:solidFill>
                  <a:srgbClr val="FF0000"/>
                </a:solidFill>
                <a:latin typeface="黑体" panose="02010609060101010101" pitchFamily="49" charset="-122"/>
                <a:ea typeface="黑体" panose="02010609060101010101" pitchFamily="49" charset="-122"/>
              </a:rPr>
              <a:t>自然缺氧储藏</a:t>
            </a:r>
          </a:p>
        </p:txBody>
      </p:sp>
      <p:sp>
        <p:nvSpPr>
          <p:cNvPr id="4" name="Text Box 4">
            <a:extLst>
              <a:ext uri="{FF2B5EF4-FFF2-40B4-BE49-F238E27FC236}">
                <a16:creationId xmlns:a16="http://schemas.microsoft.com/office/drawing/2014/main" id="{A12DD32C-2BA0-845A-AF15-72B2CF4BFBE4}"/>
              </a:ext>
            </a:extLst>
          </p:cNvPr>
          <p:cNvSpPr txBox="1">
            <a:spLocks noChangeArrowheads="1"/>
          </p:cNvSpPr>
          <p:nvPr/>
        </p:nvSpPr>
        <p:spPr bwMode="auto">
          <a:xfrm>
            <a:off x="277402" y="2214293"/>
            <a:ext cx="10196974" cy="4643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00B485"/>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  </a:t>
            </a:r>
            <a:r>
              <a:rPr lang="zh-CN" altLang="en-US" dirty="0"/>
              <a:t>准备气密性好的装具</a:t>
            </a:r>
          </a:p>
          <a:p>
            <a:pPr marL="542925" indent="0">
              <a:buNone/>
            </a:pPr>
            <a:r>
              <a:rPr lang="zh-CN" altLang="en-US" sz="2000" dirty="0">
                <a:solidFill>
                  <a:schemeClr val="tx1"/>
                </a:solidFill>
              </a:rPr>
              <a:t>自然缺氧储藏的首要条件是储粮装具必须具有足够的气密性。</a:t>
            </a:r>
            <a:r>
              <a:rPr lang="en-US" altLang="zh-CN" sz="2000" dirty="0">
                <a:solidFill>
                  <a:schemeClr val="tx1"/>
                </a:solidFill>
              </a:rPr>
              <a:t>PVC</a:t>
            </a:r>
            <a:r>
              <a:rPr lang="zh-CN" altLang="en-US" sz="2000" dirty="0">
                <a:solidFill>
                  <a:schemeClr val="tx1"/>
                </a:solidFill>
              </a:rPr>
              <a:t>软体气密仓可以采用自然缺氧储藏，若其它仓型，则需要内衬塑料薄膜。</a:t>
            </a:r>
            <a:r>
              <a:rPr lang="en-GB" altLang="zh-CN" sz="2000" dirty="0">
                <a:solidFill>
                  <a:schemeClr val="tx1"/>
                </a:solidFill>
              </a:rPr>
              <a:t>The primary condition for natural </a:t>
            </a:r>
            <a:r>
              <a:rPr lang="en-US" altLang="zh-CN" sz="2000" dirty="0">
                <a:solidFill>
                  <a:schemeClr val="tx1"/>
                </a:solidFill>
              </a:rPr>
              <a:t>hypoxic </a:t>
            </a:r>
            <a:r>
              <a:rPr lang="en-GB" altLang="zh-CN" sz="2000" dirty="0">
                <a:solidFill>
                  <a:schemeClr val="tx1"/>
                </a:solidFill>
              </a:rPr>
              <a:t>storage is that the grain storage equipment must have sufficient airtightness.</a:t>
            </a:r>
            <a:endParaRPr lang="zh-CN" altLang="en-US" dirty="0">
              <a:solidFill>
                <a:schemeClr val="tx1"/>
              </a:solidFill>
            </a:endParaRPr>
          </a:p>
          <a:p>
            <a:r>
              <a:rPr lang="en-US" altLang="zh-CN" dirty="0"/>
              <a:t>  </a:t>
            </a:r>
            <a:r>
              <a:rPr lang="zh-CN" altLang="en-US" dirty="0"/>
              <a:t>选择适合的小麦</a:t>
            </a:r>
          </a:p>
          <a:p>
            <a:pPr marL="542925" indent="0">
              <a:buNone/>
            </a:pPr>
            <a:r>
              <a:rPr lang="zh-CN" altLang="en-US" dirty="0">
                <a:solidFill>
                  <a:schemeClr val="tx1"/>
                </a:solidFill>
              </a:rPr>
              <a:t>自然缺氧储藏方法只适用于新收获的小麦，陈粮的呼吸较微弱，不能采用。</a:t>
            </a:r>
            <a:r>
              <a:rPr lang="en-US" altLang="zh-CN" dirty="0">
                <a:solidFill>
                  <a:schemeClr val="tx1"/>
                </a:solidFill>
              </a:rPr>
              <a:t>Natural hypoxic storage is only for newly harvested wheat</a:t>
            </a:r>
          </a:p>
          <a:p>
            <a:pPr marL="542925" indent="0">
              <a:buNone/>
            </a:pPr>
            <a:endParaRPr lang="zh-CN" altLang="en-US" dirty="0">
              <a:solidFill>
                <a:schemeClr val="tx1"/>
              </a:solidFill>
            </a:endParaRPr>
          </a:p>
        </p:txBody>
      </p:sp>
      <p:pic>
        <p:nvPicPr>
          <p:cNvPr id="5" name="图片 4">
            <a:extLst>
              <a:ext uri="{FF2B5EF4-FFF2-40B4-BE49-F238E27FC236}">
                <a16:creationId xmlns:a16="http://schemas.microsoft.com/office/drawing/2014/main" id="{B9F90CC3-CA33-C0E2-02F4-2D7F3779BC64}"/>
              </a:ext>
            </a:extLst>
          </p:cNvPr>
          <p:cNvPicPr>
            <a:picLocks noChangeAspect="1"/>
          </p:cNvPicPr>
          <p:nvPr/>
        </p:nvPicPr>
        <p:blipFill>
          <a:blip r:embed="rId3"/>
          <a:stretch>
            <a:fillRect/>
          </a:stretch>
        </p:blipFill>
        <p:spPr>
          <a:xfrm>
            <a:off x="8606302" y="1170919"/>
            <a:ext cx="2499020" cy="1068002"/>
          </a:xfrm>
          <a:prstGeom prst="rect">
            <a:avLst/>
          </a:prstGeom>
        </p:spPr>
      </p:pic>
      <p:grpSp>
        <p:nvGrpSpPr>
          <p:cNvPr id="11" name="组合 10">
            <a:extLst>
              <a:ext uri="{FF2B5EF4-FFF2-40B4-BE49-F238E27FC236}">
                <a16:creationId xmlns:a16="http://schemas.microsoft.com/office/drawing/2014/main" id="{960AC604-39C8-C03A-E0E0-5B43AF815716}"/>
              </a:ext>
            </a:extLst>
          </p:cNvPr>
          <p:cNvGrpSpPr/>
          <p:nvPr/>
        </p:nvGrpSpPr>
        <p:grpSpPr>
          <a:xfrm>
            <a:off x="10474376" y="4559796"/>
            <a:ext cx="1257243" cy="1586073"/>
            <a:chOff x="2841356" y="4476158"/>
            <a:chExt cx="2260732" cy="2381842"/>
          </a:xfrm>
        </p:grpSpPr>
        <p:pic>
          <p:nvPicPr>
            <p:cNvPr id="10" name="图片 9">
              <a:extLst>
                <a:ext uri="{FF2B5EF4-FFF2-40B4-BE49-F238E27FC236}">
                  <a16:creationId xmlns:a16="http://schemas.microsoft.com/office/drawing/2014/main" id="{3A583522-E10B-39B4-2FCE-F07D73B0D4E3}"/>
                </a:ext>
              </a:extLst>
            </p:cNvPr>
            <p:cNvPicPr>
              <a:picLocks noChangeAspect="1"/>
            </p:cNvPicPr>
            <p:nvPr/>
          </p:nvPicPr>
          <p:blipFill>
            <a:blip r:embed="rId4"/>
            <a:stretch>
              <a:fillRect/>
            </a:stretch>
          </p:blipFill>
          <p:spPr>
            <a:xfrm>
              <a:off x="2841356" y="4476158"/>
              <a:ext cx="2260732" cy="2381842"/>
            </a:xfrm>
            <a:prstGeom prst="rect">
              <a:avLst/>
            </a:prstGeom>
          </p:spPr>
        </p:pic>
        <p:pic>
          <p:nvPicPr>
            <p:cNvPr id="8" name="图片 7">
              <a:extLst>
                <a:ext uri="{FF2B5EF4-FFF2-40B4-BE49-F238E27FC236}">
                  <a16:creationId xmlns:a16="http://schemas.microsoft.com/office/drawing/2014/main" id="{179D6179-2FB2-C67D-808F-5EAE349DFC42}"/>
                </a:ext>
              </a:extLst>
            </p:cNvPr>
            <p:cNvPicPr>
              <a:picLocks noChangeAspect="1"/>
            </p:cNvPicPr>
            <p:nvPr/>
          </p:nvPicPr>
          <p:blipFill>
            <a:blip r:embed="rId5"/>
            <a:stretch>
              <a:fillRect/>
            </a:stretch>
          </p:blipFill>
          <p:spPr>
            <a:xfrm>
              <a:off x="4129409" y="4547422"/>
              <a:ext cx="853408" cy="834100"/>
            </a:xfrm>
            <a:prstGeom prst="rect">
              <a:avLst/>
            </a:prstGeom>
          </p:spPr>
        </p:pic>
      </p:grpSp>
      <p:sp>
        <p:nvSpPr>
          <p:cNvPr id="7" name="文本框 6">
            <a:extLst>
              <a:ext uri="{FF2B5EF4-FFF2-40B4-BE49-F238E27FC236}">
                <a16:creationId xmlns:a16="http://schemas.microsoft.com/office/drawing/2014/main" id="{DE95A5F8-485F-5269-8876-51C47D0EF02D}"/>
              </a:ext>
            </a:extLst>
          </p:cNvPr>
          <p:cNvSpPr txBox="1"/>
          <p:nvPr/>
        </p:nvSpPr>
        <p:spPr>
          <a:xfrm>
            <a:off x="4380876" y="1691153"/>
            <a:ext cx="6093500" cy="369332"/>
          </a:xfrm>
          <a:prstGeom prst="rect">
            <a:avLst/>
          </a:prstGeom>
          <a:noFill/>
        </p:spPr>
        <p:txBody>
          <a:bodyPr wrap="square">
            <a:spAutoFit/>
          </a:bodyPr>
          <a:lstStyle/>
          <a:p>
            <a:r>
              <a:rPr lang="en-US" altLang="zh-CN" dirty="0">
                <a:effectLst/>
                <a:latin typeface="Segoe UI Web (West European)"/>
              </a:rPr>
              <a:t>Natural hypoxic storage</a:t>
            </a:r>
          </a:p>
        </p:txBody>
      </p:sp>
      <p:sp>
        <p:nvSpPr>
          <p:cNvPr id="12" name="文本框 11">
            <a:extLst>
              <a:ext uri="{FF2B5EF4-FFF2-40B4-BE49-F238E27FC236}">
                <a16:creationId xmlns:a16="http://schemas.microsoft.com/office/drawing/2014/main" id="{7CE0A3CC-9CDA-4CFC-E334-1EF1627A10E5}"/>
              </a:ext>
            </a:extLst>
          </p:cNvPr>
          <p:cNvSpPr txBox="1"/>
          <p:nvPr/>
        </p:nvSpPr>
        <p:spPr>
          <a:xfrm>
            <a:off x="3852683" y="2359362"/>
            <a:ext cx="6093500" cy="369332"/>
          </a:xfrm>
          <a:prstGeom prst="rect">
            <a:avLst/>
          </a:prstGeom>
          <a:noFill/>
        </p:spPr>
        <p:txBody>
          <a:bodyPr wrap="square">
            <a:spAutoFit/>
          </a:bodyPr>
          <a:lstStyle/>
          <a:p>
            <a:r>
              <a:rPr lang="en-US" altLang="zh-CN" dirty="0">
                <a:effectLst/>
                <a:latin typeface="Segoe UI Web (West European)"/>
              </a:rPr>
              <a:t>Prepare the </a:t>
            </a:r>
            <a:r>
              <a:rPr lang="en-US" altLang="zh-CN" dirty="0">
                <a:latin typeface="Segoe UI Web (West European)"/>
              </a:rPr>
              <a:t>equipment with sufficient airtightness</a:t>
            </a:r>
            <a:endParaRPr lang="en-US" altLang="zh-CN" dirty="0">
              <a:effectLst/>
              <a:latin typeface="Segoe UI Web (West European)"/>
            </a:endParaRPr>
          </a:p>
        </p:txBody>
      </p:sp>
      <p:sp>
        <p:nvSpPr>
          <p:cNvPr id="14" name="文本框 13">
            <a:extLst>
              <a:ext uri="{FF2B5EF4-FFF2-40B4-BE49-F238E27FC236}">
                <a16:creationId xmlns:a16="http://schemas.microsoft.com/office/drawing/2014/main" id="{ADF25EE5-035F-53BB-D97D-199ED1953829}"/>
              </a:ext>
            </a:extLst>
          </p:cNvPr>
          <p:cNvSpPr txBox="1"/>
          <p:nvPr/>
        </p:nvSpPr>
        <p:spPr>
          <a:xfrm>
            <a:off x="3154652" y="4706501"/>
            <a:ext cx="6093500" cy="646331"/>
          </a:xfrm>
          <a:prstGeom prst="rect">
            <a:avLst/>
          </a:prstGeom>
          <a:noFill/>
        </p:spPr>
        <p:txBody>
          <a:bodyPr wrap="square">
            <a:spAutoFit/>
          </a:bodyPr>
          <a:lstStyle/>
          <a:p>
            <a:r>
              <a:rPr lang="en-US" altLang="zh-CN" dirty="0">
                <a:effectLst/>
                <a:latin typeface="Segoe UI Web (West European)"/>
              </a:rPr>
              <a:t>Choose the </a:t>
            </a:r>
            <a:r>
              <a:rPr lang="en-US" altLang="zh-CN" dirty="0">
                <a:latin typeface="Segoe UI Web (West European)"/>
              </a:rPr>
              <a:t>n</a:t>
            </a:r>
            <a:r>
              <a:rPr lang="en-US" altLang="zh-CN" dirty="0">
                <a:effectLst/>
                <a:latin typeface="Segoe UI Web (West European)"/>
              </a:rPr>
              <a:t>ewly harvested wheat</a:t>
            </a:r>
          </a:p>
          <a:p>
            <a:endParaRPr lang="en-US" altLang="zh-CN" dirty="0">
              <a:effectLst/>
              <a:latin typeface="Segoe UI Web (West European)"/>
            </a:endParaRPr>
          </a:p>
        </p:txBody>
      </p:sp>
    </p:spTree>
    <p:extLst>
      <p:ext uri="{BB962C8B-B14F-4D97-AF65-F5344CB8AC3E}">
        <p14:creationId xmlns:p14="http://schemas.microsoft.com/office/powerpoint/2010/main" val="6279918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2" name="Text Box 4">
            <a:extLst>
              <a:ext uri="{FF2B5EF4-FFF2-40B4-BE49-F238E27FC236}">
                <a16:creationId xmlns:a16="http://schemas.microsoft.com/office/drawing/2014/main" id="{E91D63A7-E461-045B-2D4C-A5AFB7BE3AF4}"/>
              </a:ext>
            </a:extLst>
          </p:cNvPr>
          <p:cNvSpPr txBox="1">
            <a:spLocks noChangeArrowheads="1"/>
          </p:cNvSpPr>
          <p:nvPr/>
        </p:nvSpPr>
        <p:spPr bwMode="auto">
          <a:xfrm>
            <a:off x="679418" y="924675"/>
            <a:ext cx="11414588" cy="4839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00B485"/>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dirty="0"/>
              <a:t>  </a:t>
            </a:r>
            <a:r>
              <a:rPr lang="zh-CN" altLang="en-US" dirty="0"/>
              <a:t>尽快入仓储藏</a:t>
            </a:r>
          </a:p>
          <a:p>
            <a:pPr marL="542925" indent="0">
              <a:buNone/>
            </a:pPr>
            <a:r>
              <a:rPr lang="zh-CN" altLang="en-US" sz="2000" dirty="0">
                <a:solidFill>
                  <a:schemeClr val="tx1"/>
                </a:solidFill>
              </a:rPr>
              <a:t>收获后要尽快晒干、扬净，一周内完成入仓密闭工作。</a:t>
            </a:r>
            <a:r>
              <a:rPr lang="en-GB" altLang="zh-CN" sz="2000" dirty="0">
                <a:solidFill>
                  <a:schemeClr val="tx1"/>
                </a:solidFill>
              </a:rPr>
              <a:t>After harvesting, it is necessary to dry and clean as soon as possible, and complete the warehousing works within one week.</a:t>
            </a:r>
            <a:endParaRPr lang="zh-CN" altLang="en-US" dirty="0">
              <a:solidFill>
                <a:schemeClr val="tx1"/>
              </a:solidFill>
            </a:endParaRPr>
          </a:p>
          <a:p>
            <a:r>
              <a:rPr lang="en-US" altLang="zh-CN" dirty="0"/>
              <a:t>  </a:t>
            </a:r>
            <a:r>
              <a:rPr lang="zh-CN" altLang="en-US" dirty="0"/>
              <a:t>经常检查气密性</a:t>
            </a:r>
          </a:p>
          <a:p>
            <a:pPr marL="542925" indent="0">
              <a:buNone/>
            </a:pPr>
            <a:r>
              <a:rPr lang="zh-CN" altLang="en-US" sz="2000" dirty="0">
                <a:solidFill>
                  <a:schemeClr val="tx1"/>
                </a:solidFill>
              </a:rPr>
              <a:t>要经常检查进出粮口的密闭情况及整个粮仓的完好情况。如发现密闭不严或仓体破损，则不能继续采用自然缺氧的方法储藏。除此之外，还要做好防虫、防潮、防鼠及日常的粮情检查等工作。</a:t>
            </a:r>
            <a:r>
              <a:rPr lang="en-GB" altLang="zh-CN" sz="2000" dirty="0">
                <a:solidFill>
                  <a:schemeClr val="tx1"/>
                </a:solidFill>
              </a:rPr>
              <a:t>Frequently check the </a:t>
            </a:r>
            <a:r>
              <a:rPr lang="en-US" altLang="zh-CN" sz="2000" dirty="0">
                <a:solidFill>
                  <a:schemeClr val="tx1"/>
                </a:solidFill>
              </a:rPr>
              <a:t>airtightness </a:t>
            </a:r>
            <a:r>
              <a:rPr lang="en-GB" altLang="zh-CN" sz="2000" dirty="0">
                <a:solidFill>
                  <a:schemeClr val="tx1"/>
                </a:solidFill>
              </a:rPr>
              <a:t>of the grain gates and the overall condition of the warehouse. The natural hypoxic storage cannot be applied further if the </a:t>
            </a:r>
            <a:r>
              <a:rPr lang="en-US" altLang="zh-CN" sz="2000" dirty="0">
                <a:solidFill>
                  <a:schemeClr val="tx1"/>
                </a:solidFill>
              </a:rPr>
              <a:t>airtightness </a:t>
            </a:r>
            <a:r>
              <a:rPr lang="en-GB" altLang="zh-CN" sz="2000" dirty="0">
                <a:solidFill>
                  <a:schemeClr val="tx1"/>
                </a:solidFill>
              </a:rPr>
              <a:t>is not sufficient, or the warehouse is damaged.</a:t>
            </a:r>
            <a:endParaRPr lang="zh-CN" altLang="en-US" sz="2000" dirty="0">
              <a:solidFill>
                <a:schemeClr val="tx1"/>
              </a:solidFill>
            </a:endParaRPr>
          </a:p>
        </p:txBody>
      </p:sp>
      <p:pic>
        <p:nvPicPr>
          <p:cNvPr id="2" name="图片 1">
            <a:extLst>
              <a:ext uri="{FF2B5EF4-FFF2-40B4-BE49-F238E27FC236}">
                <a16:creationId xmlns:a16="http://schemas.microsoft.com/office/drawing/2014/main" id="{154741EC-B658-D3E0-0BD5-FD52C44AD9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图片 3">
            <a:extLst>
              <a:ext uri="{FF2B5EF4-FFF2-40B4-BE49-F238E27FC236}">
                <a16:creationId xmlns:a16="http://schemas.microsoft.com/office/drawing/2014/main" id="{303827F8-B044-5F07-CC98-E2C1BC4E45E1}"/>
              </a:ext>
            </a:extLst>
          </p:cNvPr>
          <p:cNvPicPr>
            <a:picLocks noChangeAspect="1"/>
          </p:cNvPicPr>
          <p:nvPr/>
        </p:nvPicPr>
        <p:blipFill>
          <a:blip r:embed="rId3"/>
          <a:stretch>
            <a:fillRect/>
          </a:stretch>
        </p:blipFill>
        <p:spPr>
          <a:xfrm>
            <a:off x="0" y="5642042"/>
            <a:ext cx="1202076" cy="1215957"/>
          </a:xfrm>
          <a:prstGeom prst="rect">
            <a:avLst/>
          </a:prstGeom>
        </p:spPr>
      </p:pic>
      <p:sp>
        <p:nvSpPr>
          <p:cNvPr id="5" name="文本框 4">
            <a:extLst>
              <a:ext uri="{FF2B5EF4-FFF2-40B4-BE49-F238E27FC236}">
                <a16:creationId xmlns:a16="http://schemas.microsoft.com/office/drawing/2014/main" id="{72E77774-71DC-9E95-DA40-25F15A6BB723}"/>
              </a:ext>
            </a:extLst>
          </p:cNvPr>
          <p:cNvSpPr txBox="1"/>
          <p:nvPr/>
        </p:nvSpPr>
        <p:spPr>
          <a:xfrm>
            <a:off x="3225622" y="1163119"/>
            <a:ext cx="6093500" cy="369332"/>
          </a:xfrm>
          <a:prstGeom prst="rect">
            <a:avLst/>
          </a:prstGeom>
          <a:noFill/>
        </p:spPr>
        <p:txBody>
          <a:bodyPr wrap="square">
            <a:spAutoFit/>
          </a:bodyPr>
          <a:lstStyle/>
          <a:p>
            <a:r>
              <a:rPr lang="en-US" altLang="zh-CN" dirty="0">
                <a:effectLst/>
                <a:latin typeface="Segoe UI Web (West European)"/>
              </a:rPr>
              <a:t>Put it in granary as soon as possible</a:t>
            </a:r>
          </a:p>
        </p:txBody>
      </p:sp>
      <p:sp>
        <p:nvSpPr>
          <p:cNvPr id="7" name="文本框 6">
            <a:extLst>
              <a:ext uri="{FF2B5EF4-FFF2-40B4-BE49-F238E27FC236}">
                <a16:creationId xmlns:a16="http://schemas.microsoft.com/office/drawing/2014/main" id="{82924AA7-AEC8-AD3F-E96B-768469C204BA}"/>
              </a:ext>
            </a:extLst>
          </p:cNvPr>
          <p:cNvSpPr txBox="1"/>
          <p:nvPr/>
        </p:nvSpPr>
        <p:spPr>
          <a:xfrm>
            <a:off x="3535171" y="2964307"/>
            <a:ext cx="6093500" cy="369332"/>
          </a:xfrm>
          <a:prstGeom prst="rect">
            <a:avLst/>
          </a:prstGeom>
          <a:noFill/>
        </p:spPr>
        <p:txBody>
          <a:bodyPr wrap="square">
            <a:spAutoFit/>
          </a:bodyPr>
          <a:lstStyle/>
          <a:p>
            <a:r>
              <a:rPr lang="en-US" altLang="zh-CN" dirty="0">
                <a:effectLst/>
                <a:latin typeface="Segoe UI Web (West European)"/>
              </a:rPr>
              <a:t>Check the airtightness frequently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FC755-1E9F-33B2-9940-51C1AC8D1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矩形 1">
            <a:extLst>
              <a:ext uri="{FF2B5EF4-FFF2-40B4-BE49-F238E27FC236}">
                <a16:creationId xmlns:a16="http://schemas.microsoft.com/office/drawing/2014/main" id="{D6BEE9E3-138A-7822-3156-03F6074227E1}"/>
              </a:ext>
            </a:extLst>
          </p:cNvPr>
          <p:cNvSpPr>
            <a:spLocks noChangeArrowheads="1"/>
          </p:cNvSpPr>
          <p:nvPr/>
        </p:nvSpPr>
        <p:spPr bwMode="auto">
          <a:xfrm>
            <a:off x="1055857" y="3089581"/>
            <a:ext cx="10047193" cy="3454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anose="05000000000000000000" pitchFamily="2" charset="2"/>
              <a:buChar char="Ø"/>
            </a:pPr>
            <a:r>
              <a:rPr lang="en-US" altLang="zh-CN" sz="2400" dirty="0">
                <a:solidFill>
                  <a:srgbClr val="FF0000"/>
                </a:solidFill>
                <a:latin typeface="微软雅黑" panose="020B0503020204020204" pitchFamily="34" charset="-122"/>
                <a:ea typeface="微软雅黑" panose="020B0503020204020204" pitchFamily="34" charset="-122"/>
              </a:rPr>
              <a:t>  </a:t>
            </a:r>
            <a:r>
              <a:rPr lang="zh-CN" altLang="zh-CN" sz="2400" dirty="0">
                <a:solidFill>
                  <a:srgbClr val="FF0000"/>
                </a:solidFill>
                <a:latin typeface="微软雅黑" panose="020B0503020204020204" pitchFamily="34" charset="-122"/>
                <a:ea typeface="微软雅黑" panose="020B0503020204020204" pitchFamily="34" charset="-122"/>
              </a:rPr>
              <a:t>玉米的胚大，呼吸旺盛</a:t>
            </a:r>
            <a:endParaRPr lang="en-US" altLang="zh-CN" sz="2400" dirty="0">
              <a:solidFill>
                <a:srgbClr val="FF0000"/>
              </a:solidFill>
              <a:latin typeface="微软雅黑" panose="020B0503020204020204" pitchFamily="34" charset="-122"/>
              <a:ea typeface="微软雅黑" panose="020B0503020204020204" pitchFamily="34" charset="-122"/>
            </a:endParaRPr>
          </a:p>
          <a:p>
            <a:pPr marL="542925" indent="-357188">
              <a:lnSpc>
                <a:spcPct val="150000"/>
              </a:lnSpc>
            </a:pPr>
            <a:r>
              <a:rPr lang="en-US" altLang="zh-CN" sz="2400" dirty="0">
                <a:latin typeface="微软雅黑" panose="020B0503020204020204" pitchFamily="34" charset="-122"/>
                <a:ea typeface="微软雅黑" panose="020B0503020204020204" pitchFamily="34" charset="-122"/>
              </a:rPr>
              <a:t>    </a:t>
            </a:r>
            <a:r>
              <a:rPr lang="zh-CN" altLang="zh-CN" sz="2000" dirty="0">
                <a:latin typeface="微软雅黑" panose="020B0503020204020204" pitchFamily="34" charset="-122"/>
                <a:ea typeface="微软雅黑" panose="020B0503020204020204" pitchFamily="34" charset="-122"/>
              </a:rPr>
              <a:t>玉米的胚几乎占玉米籽粒总体积的</a:t>
            </a:r>
            <a:r>
              <a:rPr lang="en-US" altLang="zh-CN" sz="2000" dirty="0">
                <a:latin typeface="微软雅黑" panose="020B0503020204020204" pitchFamily="34" charset="-122"/>
                <a:ea typeface="微软雅黑" panose="020B0503020204020204" pitchFamily="34" charset="-122"/>
              </a:rPr>
              <a:t>1/3</a:t>
            </a:r>
            <a:r>
              <a:rPr lang="zh-CN" altLang="zh-CN" sz="2000" dirty="0">
                <a:latin typeface="微软雅黑" panose="020B0503020204020204" pitchFamily="34" charset="-122"/>
                <a:ea typeface="微软雅黑" panose="020B0503020204020204" pitchFamily="34" charset="-122"/>
              </a:rPr>
              <a:t>，占籽粒重量的</a:t>
            </a:r>
            <a:r>
              <a:rPr lang="en-US" altLang="zh-CN" sz="2000" dirty="0">
                <a:latin typeface="微软雅黑" panose="020B0503020204020204" pitchFamily="34" charset="-122"/>
                <a:ea typeface="微软雅黑" panose="020B0503020204020204" pitchFamily="34" charset="-122"/>
              </a:rPr>
              <a:t>10%</a:t>
            </a:r>
            <a:r>
              <a:rPr lang="zh-CN" altLang="zh-CN"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12%</a:t>
            </a:r>
            <a:r>
              <a:rPr lang="zh-CN" altLang="zh-CN" sz="2000" dirty="0">
                <a:latin typeface="微软雅黑" panose="020B0503020204020204" pitchFamily="34" charset="-122"/>
                <a:ea typeface="微软雅黑" panose="020B0503020204020204" pitchFamily="34" charset="-122"/>
              </a:rPr>
              <a:t>。玉米的胚含有</a:t>
            </a:r>
            <a:r>
              <a:rPr lang="en-US" altLang="zh-CN" sz="2000" dirty="0">
                <a:latin typeface="微软雅黑" panose="020B0503020204020204" pitchFamily="34" charset="-122"/>
                <a:ea typeface="微软雅黑" panose="020B0503020204020204" pitchFamily="34" charset="-122"/>
              </a:rPr>
              <a:t>30%</a:t>
            </a:r>
            <a:r>
              <a:rPr lang="zh-CN" altLang="zh-CN" sz="2000" dirty="0">
                <a:latin typeface="微软雅黑" panose="020B0503020204020204" pitchFamily="34" charset="-122"/>
                <a:ea typeface="微软雅黑" panose="020B0503020204020204" pitchFamily="34" charset="-122"/>
              </a:rPr>
              <a:t>以上的蛋白质和较多的可溶性糖，所以吸湿性强，呼吸旺盛。</a:t>
            </a:r>
            <a:r>
              <a:rPr lang="en-GB" altLang="zh-CN" sz="2000" dirty="0">
                <a:latin typeface="微软雅黑" panose="020B0503020204020204" pitchFamily="34" charset="-122"/>
                <a:ea typeface="微软雅黑" panose="020B0503020204020204" pitchFamily="34" charset="-122"/>
              </a:rPr>
              <a:t>The corn germ accounts for almost one-third of the total volume of corn grains and 10% to 12% of the grain weight. The corn germ contains more than 30% protein and more soluble sugars, so it has strong moisture absorption and vigorous respiration</a:t>
            </a:r>
            <a:r>
              <a:rPr lang="en-US" altLang="zh-CN" sz="2000" dirty="0">
                <a:solidFill>
                  <a:srgbClr val="FF0000"/>
                </a:solidFill>
                <a:latin typeface="微软雅黑" panose="020B0503020204020204" pitchFamily="34" charset="-122"/>
                <a:ea typeface="微软雅黑" panose="020B0503020204020204" pitchFamily="34" charset="-122"/>
              </a:rPr>
              <a:t>  </a:t>
            </a:r>
            <a:endParaRPr lang="zh-CN" altLang="zh-CN" sz="2400" dirty="0">
              <a:latin typeface="微软雅黑" panose="020B0503020204020204" pitchFamily="34" charset="-122"/>
              <a:ea typeface="微软雅黑" panose="020B0503020204020204" pitchFamily="34" charset="-122"/>
            </a:endParaRPr>
          </a:p>
        </p:txBody>
      </p:sp>
      <p:sp>
        <p:nvSpPr>
          <p:cNvPr id="6" name="Text Box 12">
            <a:extLst>
              <a:ext uri="{FF2B5EF4-FFF2-40B4-BE49-F238E27FC236}">
                <a16:creationId xmlns:a16="http://schemas.microsoft.com/office/drawing/2014/main" id="{2BC25C75-9DF2-8CA3-3A73-B8752E4A0A70}"/>
              </a:ext>
            </a:extLst>
          </p:cNvPr>
          <p:cNvSpPr txBox="1">
            <a:spLocks noChangeArrowheads="1"/>
          </p:cNvSpPr>
          <p:nvPr/>
        </p:nvSpPr>
        <p:spPr bwMode="auto">
          <a:xfrm>
            <a:off x="610876" y="1273533"/>
            <a:ext cx="1052526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800"/>
              </a:spcBef>
            </a:pPr>
            <a:r>
              <a:rPr lang="zh-CN" altLang="en-US" sz="3600" dirty="0">
                <a:latin typeface="黑体" panose="02010609060101010101" pitchFamily="49" charset="-122"/>
                <a:ea typeface="黑体" panose="02010609060101010101" pitchFamily="49" charset="-122"/>
              </a:rPr>
              <a:t>三、玉米</a:t>
            </a:r>
          </a:p>
        </p:txBody>
      </p:sp>
      <p:sp>
        <p:nvSpPr>
          <p:cNvPr id="7" name="Text Box 12">
            <a:extLst>
              <a:ext uri="{FF2B5EF4-FFF2-40B4-BE49-F238E27FC236}">
                <a16:creationId xmlns:a16="http://schemas.microsoft.com/office/drawing/2014/main" id="{23150B9C-BAAD-46A0-0B21-A37CC4284010}"/>
              </a:ext>
            </a:extLst>
          </p:cNvPr>
          <p:cNvSpPr txBox="1">
            <a:spLocks noChangeArrowheads="1"/>
          </p:cNvSpPr>
          <p:nvPr/>
        </p:nvSpPr>
        <p:spPr bwMode="auto">
          <a:xfrm>
            <a:off x="407717" y="2194953"/>
            <a:ext cx="511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effectLst>
                  <a:outerShdw blurRad="38100" dist="38100" dir="2700000" algn="tl">
                    <a:srgbClr val="C0C0C0"/>
                  </a:outerShdw>
                </a:effectLst>
                <a:latin typeface="楷体_GB2312" panose="02010609030101010101" pitchFamily="49" charset="-122"/>
                <a:ea typeface="楷体_GB2312" panose="02010609030101010101" pitchFamily="49" charset="-122"/>
              </a:rPr>
              <a:t>（一）玉米的储藏特点</a:t>
            </a:r>
          </a:p>
        </p:txBody>
      </p:sp>
      <p:pic>
        <p:nvPicPr>
          <p:cNvPr id="9" name="图片 8">
            <a:extLst>
              <a:ext uri="{FF2B5EF4-FFF2-40B4-BE49-F238E27FC236}">
                <a16:creationId xmlns:a16="http://schemas.microsoft.com/office/drawing/2014/main" id="{8A0D44A0-51D2-D22E-06F3-F90068C8C769}"/>
              </a:ext>
            </a:extLst>
          </p:cNvPr>
          <p:cNvPicPr>
            <a:picLocks noChangeAspect="1"/>
          </p:cNvPicPr>
          <p:nvPr/>
        </p:nvPicPr>
        <p:blipFill>
          <a:blip r:embed="rId3"/>
          <a:stretch>
            <a:fillRect/>
          </a:stretch>
        </p:blipFill>
        <p:spPr>
          <a:xfrm>
            <a:off x="9790216" y="1330686"/>
            <a:ext cx="1835002" cy="1728534"/>
          </a:xfrm>
          <a:prstGeom prst="rect">
            <a:avLst/>
          </a:prstGeom>
        </p:spPr>
      </p:pic>
      <p:sp>
        <p:nvSpPr>
          <p:cNvPr id="4" name="文本框 3">
            <a:extLst>
              <a:ext uri="{FF2B5EF4-FFF2-40B4-BE49-F238E27FC236}">
                <a16:creationId xmlns:a16="http://schemas.microsoft.com/office/drawing/2014/main" id="{68A4AF6B-24DF-0A3F-5E06-8D267E419E64}"/>
              </a:ext>
            </a:extLst>
          </p:cNvPr>
          <p:cNvSpPr txBox="1"/>
          <p:nvPr/>
        </p:nvSpPr>
        <p:spPr>
          <a:xfrm>
            <a:off x="2770451" y="1432739"/>
            <a:ext cx="6093500" cy="369332"/>
          </a:xfrm>
          <a:prstGeom prst="rect">
            <a:avLst/>
          </a:prstGeom>
          <a:noFill/>
        </p:spPr>
        <p:txBody>
          <a:bodyPr wrap="square">
            <a:spAutoFit/>
          </a:bodyPr>
          <a:lstStyle/>
          <a:p>
            <a:r>
              <a:rPr lang="en-US" altLang="zh-CN" dirty="0">
                <a:effectLst/>
                <a:latin typeface="Segoe UI Web (West European)"/>
              </a:rPr>
              <a:t>corn</a:t>
            </a:r>
          </a:p>
        </p:txBody>
      </p:sp>
      <p:sp>
        <p:nvSpPr>
          <p:cNvPr id="10" name="文本框 9">
            <a:extLst>
              <a:ext uri="{FF2B5EF4-FFF2-40B4-BE49-F238E27FC236}">
                <a16:creationId xmlns:a16="http://schemas.microsoft.com/office/drawing/2014/main" id="{DA6DD1C3-8332-A017-0BD1-551B7FB0AB99}"/>
              </a:ext>
            </a:extLst>
          </p:cNvPr>
          <p:cNvSpPr txBox="1"/>
          <p:nvPr/>
        </p:nvSpPr>
        <p:spPr>
          <a:xfrm>
            <a:off x="4318055" y="2281608"/>
            <a:ext cx="6093500" cy="369332"/>
          </a:xfrm>
          <a:prstGeom prst="rect">
            <a:avLst/>
          </a:prstGeom>
          <a:noFill/>
        </p:spPr>
        <p:txBody>
          <a:bodyPr wrap="square">
            <a:spAutoFit/>
          </a:bodyPr>
          <a:lstStyle/>
          <a:p>
            <a:r>
              <a:rPr lang="en-US" altLang="zh-CN" dirty="0">
                <a:effectLst/>
                <a:latin typeface="Segoe UI Web (West European)"/>
              </a:rPr>
              <a:t>Storage characteristics of corn</a:t>
            </a:r>
          </a:p>
        </p:txBody>
      </p:sp>
      <p:sp>
        <p:nvSpPr>
          <p:cNvPr id="13" name="文本框 12">
            <a:extLst>
              <a:ext uri="{FF2B5EF4-FFF2-40B4-BE49-F238E27FC236}">
                <a16:creationId xmlns:a16="http://schemas.microsoft.com/office/drawing/2014/main" id="{2B594B0C-C472-1A2F-C1C1-1D4B1127700C}"/>
              </a:ext>
            </a:extLst>
          </p:cNvPr>
          <p:cNvSpPr txBox="1"/>
          <p:nvPr/>
        </p:nvSpPr>
        <p:spPr>
          <a:xfrm>
            <a:off x="4826886" y="3218426"/>
            <a:ext cx="6093500" cy="369332"/>
          </a:xfrm>
          <a:prstGeom prst="rect">
            <a:avLst/>
          </a:prstGeom>
          <a:noFill/>
        </p:spPr>
        <p:txBody>
          <a:bodyPr wrap="square">
            <a:spAutoFit/>
          </a:bodyPr>
          <a:lstStyle/>
          <a:p>
            <a:r>
              <a:rPr lang="en-US" altLang="zh-CN" dirty="0">
                <a:effectLst/>
                <a:latin typeface="Segoe UI Web (West European)"/>
              </a:rPr>
              <a:t>The corn germ is large and breathes vigorously</a:t>
            </a:r>
          </a:p>
        </p:txBody>
      </p:sp>
    </p:spTree>
    <p:extLst>
      <p:ext uri="{BB962C8B-B14F-4D97-AF65-F5344CB8AC3E}">
        <p14:creationId xmlns:p14="http://schemas.microsoft.com/office/powerpoint/2010/main" val="2338968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FC755-1E9F-33B2-9940-51C1AC8D1E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矩形 1">
            <a:extLst>
              <a:ext uri="{FF2B5EF4-FFF2-40B4-BE49-F238E27FC236}">
                <a16:creationId xmlns:a16="http://schemas.microsoft.com/office/drawing/2014/main" id="{D6BEE9E3-138A-7822-3156-03F6074227E1}"/>
              </a:ext>
            </a:extLst>
          </p:cNvPr>
          <p:cNvSpPr>
            <a:spLocks noChangeArrowheads="1"/>
          </p:cNvSpPr>
          <p:nvPr/>
        </p:nvSpPr>
        <p:spPr bwMode="auto">
          <a:xfrm>
            <a:off x="805275" y="1025236"/>
            <a:ext cx="11112747" cy="585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anose="05000000000000000000" pitchFamily="2" charset="2"/>
              <a:buChar char="Ø"/>
            </a:pPr>
            <a:r>
              <a:rPr lang="zh-CN" altLang="zh-CN" sz="2400" dirty="0">
                <a:solidFill>
                  <a:srgbClr val="FF0000"/>
                </a:solidFill>
                <a:latin typeface="微软雅黑" panose="020B0503020204020204" pitchFamily="34" charset="-122"/>
                <a:ea typeface="微软雅黑" panose="020B0503020204020204" pitchFamily="34" charset="-122"/>
              </a:rPr>
              <a:t>玉米胚部含脂肪多，容易酸败</a:t>
            </a:r>
            <a:endParaRPr lang="en-US" altLang="zh-CN" sz="2400" dirty="0">
              <a:solidFill>
                <a:srgbClr val="FF0000"/>
              </a:solidFill>
              <a:latin typeface="微软雅黑" panose="020B0503020204020204" pitchFamily="34" charset="-122"/>
              <a:ea typeface="微软雅黑" panose="020B0503020204020204" pitchFamily="34" charset="-122"/>
            </a:endParaRPr>
          </a:p>
          <a:p>
            <a:pPr marL="542925">
              <a:lnSpc>
                <a:spcPct val="150000"/>
              </a:lnSpc>
            </a:pPr>
            <a:r>
              <a:rPr lang="zh-CN" altLang="zh-CN" sz="2000" dirty="0">
                <a:latin typeface="微软雅黑" panose="020B0503020204020204" pitchFamily="34" charset="-122"/>
                <a:ea typeface="微软雅黑" panose="020B0503020204020204" pitchFamily="34" charset="-122"/>
              </a:rPr>
              <a:t>玉米胚部含有整粒中</a:t>
            </a:r>
            <a:r>
              <a:rPr lang="en-US" altLang="zh-CN" sz="2000" dirty="0">
                <a:latin typeface="微软雅黑" panose="020B0503020204020204" pitchFamily="34" charset="-122"/>
                <a:ea typeface="微软雅黑" panose="020B0503020204020204" pitchFamily="34" charset="-122"/>
              </a:rPr>
              <a:t>77-89</a:t>
            </a:r>
            <a:r>
              <a:rPr lang="zh-CN" altLang="zh-CN" sz="2000" dirty="0">
                <a:latin typeface="微软雅黑" panose="020B0503020204020204" pitchFamily="34" charset="-122"/>
                <a:ea typeface="微软雅黑" panose="020B0503020204020204" pitchFamily="34" charset="-122"/>
              </a:rPr>
              <a:t>％的脂肪，所以胚部的脂肪酸值始终高于胚乳，酸败也首先从胚部开始。</a:t>
            </a:r>
            <a:r>
              <a:rPr lang="en-GB" altLang="zh-CN" sz="2000" dirty="0">
                <a:latin typeface="微软雅黑" panose="020B0503020204020204" pitchFamily="34" charset="-122"/>
                <a:ea typeface="微软雅黑" panose="020B0503020204020204" pitchFamily="34" charset="-122"/>
              </a:rPr>
              <a:t>The corn germ contains 77-89% of the fat in the whole grain. The fatty acid value of the corn germ is always higher than that of the endosperm, and the sourness starts from the germ.</a:t>
            </a:r>
            <a:endParaRPr lang="en-US" altLang="zh-CN" sz="2000" dirty="0">
              <a:latin typeface="微软雅黑" panose="020B0503020204020204" pitchFamily="34" charset="-122"/>
              <a:ea typeface="微软雅黑" panose="020B0503020204020204" pitchFamily="34" charset="-122"/>
            </a:endParaRPr>
          </a:p>
          <a:p>
            <a:pPr marL="542925">
              <a:lnSpc>
                <a:spcPct val="150000"/>
              </a:lnSpc>
            </a:pPr>
            <a:endParaRPr lang="zh-CN" altLang="zh-CN" sz="2400" dirty="0">
              <a:solidFill>
                <a:srgbClr val="FF0000"/>
              </a:solidFill>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zh-CN" altLang="zh-CN" sz="2400" dirty="0">
                <a:solidFill>
                  <a:srgbClr val="FF0000"/>
                </a:solidFill>
                <a:latin typeface="微软雅黑" panose="020B0503020204020204" pitchFamily="34" charset="-122"/>
                <a:ea typeface="微软雅黑" panose="020B0503020204020204" pitchFamily="34" charset="-122"/>
              </a:rPr>
              <a:t>玉米胚部的带菌量大，容易霉变</a:t>
            </a:r>
            <a:endParaRPr lang="en-US" altLang="zh-CN" sz="2400" dirty="0">
              <a:solidFill>
                <a:srgbClr val="FF0000"/>
              </a:solidFill>
              <a:latin typeface="微软雅黑" panose="020B0503020204020204" pitchFamily="34" charset="-122"/>
              <a:ea typeface="微软雅黑" panose="020B0503020204020204" pitchFamily="34" charset="-122"/>
            </a:endParaRPr>
          </a:p>
          <a:p>
            <a:pPr marL="542925">
              <a:lnSpc>
                <a:spcPct val="150000"/>
              </a:lnSpc>
            </a:pPr>
            <a:r>
              <a:rPr lang="zh-CN" altLang="zh-CN" sz="2000" dirty="0">
                <a:latin typeface="微软雅黑" panose="020B0503020204020204" pitchFamily="34" charset="-122"/>
                <a:ea typeface="微软雅黑" panose="020B0503020204020204" pitchFamily="34" charset="-122"/>
              </a:rPr>
              <a:t>玉米胚部营养丰富，微生物附着量较多。玉米胚部是虫、霉首先为害的部位，胚部吸湿后，在适宜的温度下，霉菌即大量繁殖，开始霉变。</a:t>
            </a:r>
            <a:r>
              <a:rPr lang="en-GB" altLang="zh-CN" sz="2000" dirty="0">
                <a:latin typeface="微软雅黑" panose="020B0503020204020204" pitchFamily="34" charset="-122"/>
                <a:ea typeface="微软雅黑" panose="020B0503020204020204" pitchFamily="34" charset="-122"/>
              </a:rPr>
              <a:t>The corn germ is rich in nutrients and has a high amount of microbial attached. The corn germ is the first area damaged by insects and mould. After the corn germ absorbs moisture, at a suitable temperature, the mould will multiply in large numbers and begin to mould.</a:t>
            </a:r>
            <a:endParaRPr lang="zh-CN" altLang="zh-CN" sz="20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BA92E655-89AA-8F40-D628-C5AB20084F9D}"/>
              </a:ext>
            </a:extLst>
          </p:cNvPr>
          <p:cNvSpPr txBox="1"/>
          <p:nvPr/>
        </p:nvSpPr>
        <p:spPr>
          <a:xfrm>
            <a:off x="5293225" y="1169932"/>
            <a:ext cx="6093500" cy="369332"/>
          </a:xfrm>
          <a:prstGeom prst="rect">
            <a:avLst/>
          </a:prstGeom>
          <a:noFill/>
        </p:spPr>
        <p:txBody>
          <a:bodyPr wrap="square">
            <a:spAutoFit/>
          </a:bodyPr>
          <a:lstStyle/>
          <a:p>
            <a:r>
              <a:rPr lang="en-US" altLang="zh-CN" dirty="0">
                <a:effectLst/>
                <a:latin typeface="Segoe UI Web (West European)"/>
              </a:rPr>
              <a:t>Corn germ contains a lot of fat and is prone to rancidity</a:t>
            </a:r>
          </a:p>
        </p:txBody>
      </p:sp>
      <p:sp>
        <p:nvSpPr>
          <p:cNvPr id="7" name="文本框 6">
            <a:extLst>
              <a:ext uri="{FF2B5EF4-FFF2-40B4-BE49-F238E27FC236}">
                <a16:creationId xmlns:a16="http://schemas.microsoft.com/office/drawing/2014/main" id="{9149E52B-9C8D-6606-D040-5CAFF95DB072}"/>
              </a:ext>
            </a:extLst>
          </p:cNvPr>
          <p:cNvSpPr txBox="1"/>
          <p:nvPr/>
        </p:nvSpPr>
        <p:spPr>
          <a:xfrm>
            <a:off x="5683985" y="3973435"/>
            <a:ext cx="5805482" cy="646331"/>
          </a:xfrm>
          <a:prstGeom prst="rect">
            <a:avLst/>
          </a:prstGeom>
          <a:noFill/>
        </p:spPr>
        <p:txBody>
          <a:bodyPr wrap="square">
            <a:spAutoFit/>
          </a:bodyPr>
          <a:lstStyle/>
          <a:p>
            <a:r>
              <a:rPr lang="en-US" altLang="zh-CN" dirty="0">
                <a:effectLst/>
                <a:latin typeface="Segoe UI Web (West European)"/>
              </a:rPr>
              <a:t>The </a:t>
            </a:r>
            <a:r>
              <a:rPr lang="en-US" altLang="zh-CN" dirty="0">
                <a:latin typeface="Segoe UI Web (West European)"/>
              </a:rPr>
              <a:t>corn germ </a:t>
            </a:r>
            <a:r>
              <a:rPr lang="en-US" altLang="zh-CN" dirty="0">
                <a:effectLst/>
                <a:latin typeface="Segoe UI Web (West European)"/>
              </a:rPr>
              <a:t>has a large amounts of bacteria and is easy to mildew</a:t>
            </a:r>
          </a:p>
        </p:txBody>
      </p:sp>
    </p:spTree>
    <p:extLst>
      <p:ext uri="{BB962C8B-B14F-4D97-AF65-F5344CB8AC3E}">
        <p14:creationId xmlns:p14="http://schemas.microsoft.com/office/powerpoint/2010/main" val="11502201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CB84977-4094-6483-4C01-EDB029DEB6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a:extLst>
              <a:ext uri="{FF2B5EF4-FFF2-40B4-BE49-F238E27FC236}">
                <a16:creationId xmlns:a16="http://schemas.microsoft.com/office/drawing/2014/main" id="{8D81193C-089D-47E5-C57A-F8BB054A0A49}"/>
              </a:ext>
            </a:extLst>
          </p:cNvPr>
          <p:cNvSpPr txBox="1"/>
          <p:nvPr/>
        </p:nvSpPr>
        <p:spPr>
          <a:xfrm>
            <a:off x="507941" y="2404484"/>
            <a:ext cx="11327888" cy="437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stStyle>
          <a:p>
            <a:r>
              <a:rPr lang="zh-CN" altLang="en-US" dirty="0"/>
              <a:t>  玉米粒储藏</a:t>
            </a:r>
            <a:endParaRPr lang="en-US" altLang="zh-CN" dirty="0"/>
          </a:p>
          <a:p>
            <a:endParaRPr lang="en-US" altLang="zh-CN" dirty="0"/>
          </a:p>
          <a:p>
            <a:pPr marL="542925" indent="0">
              <a:buNone/>
            </a:pPr>
            <a:r>
              <a:rPr lang="zh-CN" altLang="en-US" sz="2000" dirty="0"/>
              <a:t>干燥密闭储藏。</a:t>
            </a:r>
            <a:r>
              <a:rPr lang="zh-CN" altLang="zh-CN" sz="2000" dirty="0">
                <a:solidFill>
                  <a:schemeClr val="tx1"/>
                </a:solidFill>
              </a:rPr>
              <a:t>玉米要安全储藏的关键是</a:t>
            </a:r>
            <a:r>
              <a:rPr lang="zh-CN" altLang="zh-CN" sz="2000" dirty="0">
                <a:solidFill>
                  <a:srgbClr val="007DBC"/>
                </a:solidFill>
              </a:rPr>
              <a:t>提高入</a:t>
            </a:r>
            <a:r>
              <a:rPr lang="zh-CN" altLang="en-US" sz="2000" dirty="0">
                <a:solidFill>
                  <a:srgbClr val="007DBC"/>
                </a:solidFill>
              </a:rPr>
              <a:t>仓</a:t>
            </a:r>
            <a:r>
              <a:rPr lang="zh-CN" altLang="zh-CN" sz="2000" dirty="0">
                <a:solidFill>
                  <a:srgbClr val="007DBC"/>
                </a:solidFill>
              </a:rPr>
              <a:t>质量，降低粮食水分</a:t>
            </a:r>
            <a:r>
              <a:rPr lang="zh-CN" altLang="zh-CN" sz="2000" dirty="0">
                <a:solidFill>
                  <a:schemeClr val="tx1"/>
                </a:solidFill>
              </a:rPr>
              <a:t>。</a:t>
            </a:r>
            <a:r>
              <a:rPr lang="zh-CN" altLang="en-US" sz="2000" dirty="0">
                <a:solidFill>
                  <a:schemeClr val="tx1"/>
                </a:solidFill>
              </a:rPr>
              <a:t>收获后的玉米入仓前应进行充分干燥，在降低到安全水分之后</a:t>
            </a:r>
            <a:r>
              <a:rPr lang="zh-CN" altLang="zh-CN" sz="2000" dirty="0">
                <a:solidFill>
                  <a:schemeClr val="tx1"/>
                </a:solidFill>
              </a:rPr>
              <a:t>过筛清杂</a:t>
            </a:r>
            <a:r>
              <a:rPr lang="zh-CN" altLang="en-US" sz="2000" dirty="0">
                <a:solidFill>
                  <a:schemeClr val="tx1"/>
                </a:solidFill>
              </a:rPr>
              <a:t>，</a:t>
            </a:r>
            <a:r>
              <a:rPr lang="zh-CN" altLang="zh-CN" sz="2000" dirty="0">
                <a:solidFill>
                  <a:schemeClr val="tx1"/>
                </a:solidFill>
              </a:rPr>
              <a:t>趁低温晴天入仓密闭储藏。</a:t>
            </a:r>
            <a:r>
              <a:rPr lang="en-GB" altLang="zh-CN" sz="2000" dirty="0"/>
              <a:t>Dry and sealed storage. </a:t>
            </a:r>
            <a:r>
              <a:rPr lang="en-GB" altLang="zh-CN" sz="2000" dirty="0">
                <a:solidFill>
                  <a:schemeClr val="tx1"/>
                </a:solidFill>
              </a:rPr>
              <a:t>The key to safe storage of corn is to </a:t>
            </a:r>
            <a:r>
              <a:rPr lang="en-GB" altLang="zh-CN" sz="2000" dirty="0">
                <a:solidFill>
                  <a:schemeClr val="accent1"/>
                </a:solidFill>
              </a:rPr>
              <a:t>improve the warehousing quality and reduce the water ratio of grain</a:t>
            </a:r>
            <a:r>
              <a:rPr lang="en-GB" altLang="zh-CN" sz="2000" dirty="0">
                <a:solidFill>
                  <a:schemeClr val="tx1"/>
                </a:solidFill>
              </a:rPr>
              <a:t>. The harvested corn should be thoroughly dried before being stored in the warehouse. After reducing to the safe water content, it should be sieved and cleared of impurities. It should be stored in a closed warehouse with low temperature on sunny day.</a:t>
            </a:r>
            <a:endParaRPr lang="zh-CN" altLang="en-US" sz="2000" dirty="0">
              <a:solidFill>
                <a:schemeClr val="tx1"/>
              </a:solidFill>
            </a:endParaRPr>
          </a:p>
        </p:txBody>
      </p:sp>
      <p:sp>
        <p:nvSpPr>
          <p:cNvPr id="4" name="Text Box 12">
            <a:extLst>
              <a:ext uri="{FF2B5EF4-FFF2-40B4-BE49-F238E27FC236}">
                <a16:creationId xmlns:a16="http://schemas.microsoft.com/office/drawing/2014/main" id="{E1A3A9B0-BB03-7EBF-93CF-CB9BA27262BF}"/>
              </a:ext>
            </a:extLst>
          </p:cNvPr>
          <p:cNvSpPr txBox="1">
            <a:spLocks noChangeArrowheads="1"/>
          </p:cNvSpPr>
          <p:nvPr/>
        </p:nvSpPr>
        <p:spPr bwMode="auto">
          <a:xfrm>
            <a:off x="275666" y="1455304"/>
            <a:ext cx="51117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effectLst>
                  <a:outerShdw blurRad="38100" dist="38100" dir="2700000" algn="tl">
                    <a:srgbClr val="C0C0C0"/>
                  </a:outerShdw>
                </a:effectLst>
                <a:latin typeface="楷体_GB2312" panose="02010609030101010101" pitchFamily="49" charset="-122"/>
                <a:ea typeface="楷体_GB2312" panose="02010609030101010101" pitchFamily="49" charset="-122"/>
              </a:rPr>
              <a:t>（二）玉米的储藏方法</a:t>
            </a:r>
          </a:p>
        </p:txBody>
      </p:sp>
      <p:pic>
        <p:nvPicPr>
          <p:cNvPr id="7" name="图片 6">
            <a:extLst>
              <a:ext uri="{FF2B5EF4-FFF2-40B4-BE49-F238E27FC236}">
                <a16:creationId xmlns:a16="http://schemas.microsoft.com/office/drawing/2014/main" id="{80040AA8-5DA1-29DA-F981-2B5CDEAFA909}"/>
              </a:ext>
            </a:extLst>
          </p:cNvPr>
          <p:cNvPicPr>
            <a:picLocks noChangeAspect="1"/>
          </p:cNvPicPr>
          <p:nvPr/>
        </p:nvPicPr>
        <p:blipFill>
          <a:blip r:embed="rId3"/>
          <a:stretch>
            <a:fillRect/>
          </a:stretch>
        </p:blipFill>
        <p:spPr>
          <a:xfrm>
            <a:off x="8772038" y="1215394"/>
            <a:ext cx="2912021" cy="2454124"/>
          </a:xfrm>
          <a:prstGeom prst="rect">
            <a:avLst/>
          </a:prstGeom>
        </p:spPr>
      </p:pic>
      <p:sp>
        <p:nvSpPr>
          <p:cNvPr id="3" name="文本框 2">
            <a:extLst>
              <a:ext uri="{FF2B5EF4-FFF2-40B4-BE49-F238E27FC236}">
                <a16:creationId xmlns:a16="http://schemas.microsoft.com/office/drawing/2014/main" id="{C0B7DAF2-C7B8-52DA-34BE-3ED6B3B683B2}"/>
              </a:ext>
            </a:extLst>
          </p:cNvPr>
          <p:cNvSpPr txBox="1"/>
          <p:nvPr/>
        </p:nvSpPr>
        <p:spPr>
          <a:xfrm>
            <a:off x="4365885" y="1541189"/>
            <a:ext cx="6093500" cy="369332"/>
          </a:xfrm>
          <a:prstGeom prst="rect">
            <a:avLst/>
          </a:prstGeom>
          <a:noFill/>
        </p:spPr>
        <p:txBody>
          <a:bodyPr wrap="square">
            <a:spAutoFit/>
          </a:bodyPr>
          <a:lstStyle/>
          <a:p>
            <a:r>
              <a:rPr lang="en-US" altLang="zh-CN" dirty="0">
                <a:effectLst/>
                <a:latin typeface="Segoe UI Web (West European)"/>
              </a:rPr>
              <a:t>method of wheat storage</a:t>
            </a:r>
          </a:p>
        </p:txBody>
      </p:sp>
      <p:sp>
        <p:nvSpPr>
          <p:cNvPr id="8" name="文本框 7">
            <a:extLst>
              <a:ext uri="{FF2B5EF4-FFF2-40B4-BE49-F238E27FC236}">
                <a16:creationId xmlns:a16="http://schemas.microsoft.com/office/drawing/2014/main" id="{0B26ED74-B13D-288A-EBD0-AB1F8D57290C}"/>
              </a:ext>
            </a:extLst>
          </p:cNvPr>
          <p:cNvSpPr txBox="1"/>
          <p:nvPr/>
        </p:nvSpPr>
        <p:spPr>
          <a:xfrm>
            <a:off x="2831541" y="2551949"/>
            <a:ext cx="6093500" cy="369332"/>
          </a:xfrm>
          <a:prstGeom prst="rect">
            <a:avLst/>
          </a:prstGeom>
          <a:noFill/>
        </p:spPr>
        <p:txBody>
          <a:bodyPr wrap="square">
            <a:spAutoFit/>
          </a:bodyPr>
          <a:lstStyle/>
          <a:p>
            <a:r>
              <a:rPr lang="en-US" altLang="zh-CN" dirty="0">
                <a:effectLst/>
                <a:latin typeface="Segoe UI Web (West European)"/>
              </a:rPr>
              <a:t>Corn kernel storage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61B0C1E4-10B0-FC43-E5EE-592C476539C0}"/>
              </a:ext>
            </a:extLst>
          </p:cNvPr>
          <p:cNvSpPr/>
          <p:nvPr/>
        </p:nvSpPr>
        <p:spPr>
          <a:xfrm>
            <a:off x="240913" y="762603"/>
            <a:ext cx="8790071" cy="599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anose="05000000000000000000" pitchFamily="2" charset="2"/>
              <a:buChar char="Ø"/>
            </a:pPr>
            <a:r>
              <a:rPr lang="en-US" altLang="zh-CN" sz="2400" dirty="0">
                <a:solidFill>
                  <a:srgbClr val="FF0000"/>
                </a:solidFill>
                <a:latin typeface="微软雅黑" panose="020B0503020204020204" pitchFamily="34" charset="-122"/>
                <a:ea typeface="微软雅黑" panose="020B0503020204020204" pitchFamily="34" charset="-122"/>
              </a:rPr>
              <a:t>  </a:t>
            </a:r>
            <a:r>
              <a:rPr lang="zh-CN" altLang="zh-CN" sz="2400" dirty="0">
                <a:solidFill>
                  <a:srgbClr val="FF0000"/>
                </a:solidFill>
                <a:latin typeface="微软雅黑" panose="020B0503020204020204" pitchFamily="34" charset="-122"/>
                <a:ea typeface="微软雅黑" panose="020B0503020204020204" pitchFamily="34" charset="-122"/>
              </a:rPr>
              <a:t>玉米果穗储藏</a:t>
            </a:r>
            <a:endParaRPr lang="en-US" altLang="zh-CN" sz="2400" dirty="0">
              <a:solidFill>
                <a:srgbClr val="FF0000"/>
              </a:solidFill>
              <a:latin typeface="微软雅黑" panose="020B0503020204020204" pitchFamily="34" charset="-122"/>
              <a:ea typeface="微软雅黑" panose="020B0503020204020204" pitchFamily="34" charset="-122"/>
            </a:endParaRPr>
          </a:p>
          <a:p>
            <a:pPr>
              <a:lnSpc>
                <a:spcPct val="150000"/>
              </a:lnSpc>
            </a:pPr>
            <a:r>
              <a:rPr lang="zh-CN" altLang="zh-CN" dirty="0">
                <a:latin typeface="微软雅黑" panose="020B0503020204020204" pitchFamily="34" charset="-122"/>
                <a:ea typeface="微软雅黑" panose="020B0503020204020204" pitchFamily="34" charset="-122"/>
              </a:rPr>
              <a:t>果穗堆内孔隙度大（可达</a:t>
            </a:r>
            <a:r>
              <a:rPr lang="en-US" altLang="zh-CN" dirty="0">
                <a:latin typeface="微软雅黑" panose="020B0503020204020204" pitchFamily="34" charset="-122"/>
                <a:ea typeface="微软雅黑" panose="020B0503020204020204" pitchFamily="34" charset="-122"/>
              </a:rPr>
              <a:t>51.7%</a:t>
            </a:r>
            <a:r>
              <a:rPr lang="zh-CN" altLang="zh-CN" dirty="0">
                <a:latin typeface="微软雅黑" panose="020B0503020204020204" pitchFamily="34" charset="-122"/>
                <a:ea typeface="微软雅黑" panose="020B0503020204020204" pitchFamily="34" charset="-122"/>
              </a:rPr>
              <a:t>），通风条件好，又值低温季节，因此，可在冬春季节长期通风条件下，玉米得以逐步干燥。当水分降到</a:t>
            </a:r>
            <a:r>
              <a:rPr lang="en-US" altLang="zh-CN" dirty="0">
                <a:latin typeface="微软雅黑" panose="020B0503020204020204" pitchFamily="34" charset="-122"/>
                <a:ea typeface="微软雅黑" panose="020B0503020204020204" pitchFamily="34" charset="-122"/>
              </a:rPr>
              <a:t>14.5%</a:t>
            </a:r>
            <a:r>
              <a:rPr lang="zh-CN" altLang="zh-CN"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15%</a:t>
            </a:r>
            <a:r>
              <a:rPr lang="zh-CN" altLang="zh-CN" dirty="0">
                <a:latin typeface="微软雅黑" panose="020B0503020204020204" pitchFamily="34" charset="-122"/>
                <a:ea typeface="微软雅黑" panose="020B0503020204020204" pitchFamily="34" charset="-122"/>
              </a:rPr>
              <a:t>时，即可脱粒转入粒藏。</a:t>
            </a:r>
            <a:r>
              <a:rPr lang="en-GB" altLang="zh-CN" dirty="0">
                <a:latin typeface="微软雅黑" panose="020B0503020204020204" pitchFamily="34" charset="-122"/>
                <a:ea typeface="微软雅黑" panose="020B0503020204020204" pitchFamily="34" charset="-122"/>
              </a:rPr>
              <a:t>The porosity inside the ear pile is large (up to 51.7%), with good ventilation conditions, and it is also in the low-temperature season. Therefore, under long-term ventilation conditions in winter and spring, corn can be dried gradually. When the water ratio drops to 14.5% to 15%, it can be threshed and transferred to grain storage as corn kernels.</a:t>
            </a:r>
            <a:endParaRPr lang="en-US" altLang="zh-CN" sz="2000" dirty="0">
              <a:latin typeface="微软雅黑" panose="020B0503020204020204" pitchFamily="34" charset="-122"/>
              <a:ea typeface="微软雅黑" panose="020B0503020204020204" pitchFamily="34" charset="-122"/>
            </a:endParaRPr>
          </a:p>
          <a:p>
            <a:pPr>
              <a:lnSpc>
                <a:spcPct val="150000"/>
              </a:lnSpc>
            </a:pPr>
            <a:r>
              <a:rPr lang="zh-CN" altLang="zh-CN" dirty="0">
                <a:latin typeface="微软雅黑" panose="020B0503020204020204" pitchFamily="34" charset="-122"/>
                <a:ea typeface="微软雅黑" panose="020B0503020204020204" pitchFamily="34" charset="-122"/>
              </a:rPr>
              <a:t>玉米果穗储藏，籽粒胚部埋藏在果穗穗轴内，对虫霉侵害有一定的保护作用，不易生虫和发霉。此外，穗轴内的养分在初期仍可继续输送到籽粒内，增加籽粒的养分。</a:t>
            </a:r>
            <a:r>
              <a:rPr lang="en-GB" altLang="zh-CN" dirty="0">
                <a:latin typeface="微软雅黑" panose="020B0503020204020204" pitchFamily="34" charset="-122"/>
                <a:ea typeface="微软雅黑" panose="020B0503020204020204" pitchFamily="34" charset="-122"/>
              </a:rPr>
              <a:t>The storage of corn ears, when the germ of kernels is buried within the ear axis, could be protected from insect and mould damage. In addition, nutrients within the tassel can still be transported to the kernels at the beginning to increase the nutrient content of the grains.</a:t>
            </a:r>
            <a:endParaRPr lang="zh-CN" altLang="zh-CN"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1CE447E5-1B5B-05C2-3099-C805BFECAB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5" name="图片 4">
            <a:extLst>
              <a:ext uri="{FF2B5EF4-FFF2-40B4-BE49-F238E27FC236}">
                <a16:creationId xmlns:a16="http://schemas.microsoft.com/office/drawing/2014/main" id="{A7348F2E-1A82-C891-7A9F-72C852E6465F}"/>
              </a:ext>
            </a:extLst>
          </p:cNvPr>
          <p:cNvPicPr>
            <a:picLocks noChangeAspect="1"/>
          </p:cNvPicPr>
          <p:nvPr/>
        </p:nvPicPr>
        <p:blipFill>
          <a:blip r:embed="rId3"/>
          <a:stretch>
            <a:fillRect/>
          </a:stretch>
        </p:blipFill>
        <p:spPr>
          <a:xfrm>
            <a:off x="8932424" y="1354772"/>
            <a:ext cx="3018663" cy="2469815"/>
          </a:xfrm>
          <a:prstGeom prst="rect">
            <a:avLst/>
          </a:prstGeom>
        </p:spPr>
      </p:pic>
      <p:pic>
        <p:nvPicPr>
          <p:cNvPr id="7" name="图片 6">
            <a:extLst>
              <a:ext uri="{FF2B5EF4-FFF2-40B4-BE49-F238E27FC236}">
                <a16:creationId xmlns:a16="http://schemas.microsoft.com/office/drawing/2014/main" id="{66C520C0-AEF9-E99E-B76B-084BB7340FCB}"/>
              </a:ext>
            </a:extLst>
          </p:cNvPr>
          <p:cNvPicPr>
            <a:picLocks noChangeAspect="1"/>
          </p:cNvPicPr>
          <p:nvPr/>
        </p:nvPicPr>
        <p:blipFill>
          <a:blip r:embed="rId4"/>
          <a:stretch>
            <a:fillRect/>
          </a:stretch>
        </p:blipFill>
        <p:spPr>
          <a:xfrm>
            <a:off x="9168892" y="4200628"/>
            <a:ext cx="2545726" cy="2494698"/>
          </a:xfrm>
          <a:prstGeom prst="rect">
            <a:avLst/>
          </a:prstGeom>
        </p:spPr>
      </p:pic>
      <p:sp>
        <p:nvSpPr>
          <p:cNvPr id="6" name="文本框 5">
            <a:extLst>
              <a:ext uri="{FF2B5EF4-FFF2-40B4-BE49-F238E27FC236}">
                <a16:creationId xmlns:a16="http://schemas.microsoft.com/office/drawing/2014/main" id="{A7A9F9F3-9A0E-96A0-2B99-67C17BDE33BD}"/>
              </a:ext>
            </a:extLst>
          </p:cNvPr>
          <p:cNvSpPr txBox="1"/>
          <p:nvPr/>
        </p:nvSpPr>
        <p:spPr>
          <a:xfrm>
            <a:off x="2830528" y="913252"/>
            <a:ext cx="6093500" cy="369332"/>
          </a:xfrm>
          <a:prstGeom prst="rect">
            <a:avLst/>
          </a:prstGeom>
          <a:noFill/>
        </p:spPr>
        <p:txBody>
          <a:bodyPr wrap="square">
            <a:spAutoFit/>
          </a:bodyPr>
          <a:lstStyle/>
          <a:p>
            <a:r>
              <a:rPr lang="en-US" altLang="zh-CN" dirty="0">
                <a:effectLst/>
                <a:latin typeface="Segoe UI Web (West European)"/>
              </a:rPr>
              <a:t> Corn ear storage</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3082768" y="3990354"/>
            <a:ext cx="6853108" cy="1840544"/>
          </a:xfrm>
          <a:prstGeom prst="rect">
            <a:avLst/>
          </a:prstGeom>
        </p:spPr>
        <p:txBody>
          <a:bodyPr wrap="none" lIns="91415" tIns="45708" rIns="91415" bIns="45708">
            <a:spAutoFit/>
          </a:bodyPr>
          <a:lstStyle/>
          <a:p>
            <a:pPr>
              <a:lnSpc>
                <a:spcPct val="150000"/>
              </a:lnSpc>
            </a:pPr>
            <a:r>
              <a:rPr lang="zh-CN" altLang="en-US" sz="4000" dirty="0">
                <a:solidFill>
                  <a:schemeClr val="accent2"/>
                </a:solidFill>
                <a:latin typeface="Open Sans Regular" panose="020B0606030504020204" charset="0"/>
                <a:ea typeface="微软雅黑" panose="020B0503020204020204" pitchFamily="34" charset="-122"/>
                <a:cs typeface="Open Sans Regular" panose="020B0606030504020204" charset="0"/>
              </a:rPr>
              <a:t>常用防治储粮有害生物的方法</a:t>
            </a:r>
          </a:p>
          <a:p>
            <a:pPr>
              <a:lnSpc>
                <a:spcPct val="150000"/>
              </a:lnSpc>
            </a:pPr>
            <a:endParaRPr lang="en-US" altLang="zh-CN" sz="40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04</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a:extLst>
              <a:ext uri="{FF2B5EF4-FFF2-40B4-BE49-F238E27FC236}">
                <a16:creationId xmlns:a16="http://schemas.microsoft.com/office/drawing/2014/main" id="{090197FB-C3D7-1EAA-9D14-D20133D2ABD4}"/>
              </a:ext>
            </a:extLst>
          </p:cNvPr>
          <p:cNvSpPr txBox="1"/>
          <p:nvPr/>
        </p:nvSpPr>
        <p:spPr>
          <a:xfrm>
            <a:off x="2413140" y="5047188"/>
            <a:ext cx="8015129" cy="954107"/>
          </a:xfrm>
          <a:prstGeom prst="rect">
            <a:avLst/>
          </a:prstGeom>
          <a:noFill/>
        </p:spPr>
        <p:txBody>
          <a:bodyPr wrap="square">
            <a:spAutoFit/>
          </a:bodyPr>
          <a:lstStyle/>
          <a:p>
            <a:pPr algn="ctr"/>
            <a:r>
              <a:rPr lang="en-US" altLang="zh-CN" sz="2800" dirty="0">
                <a:solidFill>
                  <a:schemeClr val="accent6"/>
                </a:solidFill>
                <a:latin typeface="Segoe UI Web (West European)"/>
              </a:rPr>
              <a:t>Common Methods of Pest Prevention and Control for Smallholders</a:t>
            </a:r>
          </a:p>
        </p:txBody>
      </p:sp>
    </p:spTree>
    <p:extLst>
      <p:ext uri="{BB962C8B-B14F-4D97-AF65-F5344CB8AC3E}">
        <p14:creationId xmlns:p14="http://schemas.microsoft.com/office/powerpoint/2010/main" val="4260947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12" descr="E:\兰盛斌4\单位图片资料\农户储粮\湖北\DSC01336.JPG"/>
          <p:cNvPicPr>
            <a:picLocks noChangeAspect="1"/>
          </p:cNvPicPr>
          <p:nvPr/>
        </p:nvPicPr>
        <p:blipFill>
          <a:blip r:embed="rId2">
            <a:extLst>
              <a:ext uri="{BEBA8EAE-BF5A-486C-A8C5-ECC9F3942E4B}">
                <a14:imgProps xmlns:a14="http://schemas.microsoft.com/office/drawing/2010/main">
                  <a14:imgLayer r:embed="rId3">
                    <a14:imgEffect>
                      <a14:brightnessContrast bright="17000" contrast="22000"/>
                    </a14:imgEffect>
                  </a14:imgLayer>
                </a14:imgProps>
              </a:ext>
            </a:extLst>
          </a:blip>
          <a:stretch>
            <a:fillRect/>
          </a:stretch>
        </p:blipFill>
        <p:spPr>
          <a:xfrm>
            <a:off x="6058405" y="3474720"/>
            <a:ext cx="2136717" cy="1604190"/>
          </a:xfrm>
          <a:prstGeom prst="rect">
            <a:avLst/>
          </a:prstGeom>
          <a:noFill/>
          <a:ln w="952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Picture 113" descr="E:\兰盛斌4\单位图片资料\农户储粮\四川\雅安\DSC05074.JPG"/>
          <p:cNvPicPr>
            <a:picLocks noChangeAspect="1"/>
          </p:cNvPicPr>
          <p:nvPr/>
        </p:nvPicPr>
        <p:blipFill>
          <a:blip r:embed="rId4">
            <a:extLst>
              <a:ext uri="{BEBA8EAE-BF5A-486C-A8C5-ECC9F3942E4B}">
                <a14:imgProps xmlns:a14="http://schemas.microsoft.com/office/drawing/2010/main">
                  <a14:imgLayer r:embed="rId5">
                    <a14:imgEffect>
                      <a14:brightnessContrast bright="8000" contrast="36000"/>
                    </a14:imgEffect>
                  </a14:imgLayer>
                </a14:imgProps>
              </a:ext>
            </a:extLst>
          </a:blip>
          <a:stretch>
            <a:fillRect/>
          </a:stretch>
        </p:blipFill>
        <p:spPr>
          <a:xfrm>
            <a:off x="3748976" y="3301037"/>
            <a:ext cx="2192217" cy="1604190"/>
          </a:xfrm>
          <a:prstGeom prst="rect">
            <a:avLst/>
          </a:prstGeom>
          <a:noFill/>
          <a:ln w="952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8" name="Rectangle 13"/>
          <p:cNvSpPr/>
          <p:nvPr/>
        </p:nvSpPr>
        <p:spPr>
          <a:xfrm>
            <a:off x="5346865" y="2945428"/>
            <a:ext cx="2723823" cy="369332"/>
          </a:xfrm>
          <a:prstGeom prst="rect">
            <a:avLst/>
          </a:prstGeom>
          <a:noFill/>
          <a:ln w="57150">
            <a:noFill/>
          </a:ln>
        </p:spPr>
        <p:txBody>
          <a:bodyPr wrap="none">
            <a:spAutoFit/>
          </a:bodyPr>
          <a:lstStyle/>
          <a:p>
            <a:pPr algn="ctr">
              <a:spcBef>
                <a:spcPct val="50000"/>
              </a:spcBef>
            </a:pPr>
            <a:r>
              <a:rPr lang="zh-CN" altLang="en-US" dirty="0">
                <a:solidFill>
                  <a:srgbClr val="002060"/>
                </a:solidFill>
                <a:latin typeface="微软雅黑" panose="020B0503020204020204" pitchFamily="34" charset="-122"/>
                <a:ea typeface="微软雅黑" panose="020B0503020204020204" pitchFamily="34" charset="-122"/>
              </a:rPr>
              <a:t>农户传统的简陋储粮方式</a:t>
            </a:r>
          </a:p>
        </p:txBody>
      </p:sp>
      <p:cxnSp>
        <p:nvCxnSpPr>
          <p:cNvPr id="10" name="肘形连接符 9"/>
          <p:cNvCxnSpPr/>
          <p:nvPr/>
        </p:nvCxnSpPr>
        <p:spPr>
          <a:xfrm rot="10800000" flipV="1">
            <a:off x="2455817" y="4276814"/>
            <a:ext cx="1131058" cy="1099459"/>
          </a:xfrm>
          <a:prstGeom prst="bentConnector3">
            <a:avLst/>
          </a:prstGeom>
          <a:ln w="571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214866" y="3265714"/>
            <a:ext cx="2240949" cy="2834640"/>
          </a:xfrm>
          <a:prstGeom prst="rect">
            <a:avLst/>
          </a:prstGeom>
          <a:ln w="19050"/>
          <a:effectLst>
            <a:reflection blurRad="6350" stA="52000" endA="300" endPos="14000" dir="5400000" sy="-100000" algn="bl" rotWithShape="0"/>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2" name="文本框 11"/>
          <p:cNvSpPr txBox="1"/>
          <p:nvPr/>
        </p:nvSpPr>
        <p:spPr>
          <a:xfrm>
            <a:off x="313890" y="3805871"/>
            <a:ext cx="2141925" cy="1689052"/>
          </a:xfrm>
          <a:prstGeom prst="rect">
            <a:avLst/>
          </a:prstGeom>
          <a:noFill/>
        </p:spPr>
        <p:txBody>
          <a:bodyPr wrap="square" rtlCol="0">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中国粮食年产量大约一半储存在农户家中</a:t>
            </a:r>
          </a:p>
        </p:txBody>
      </p:sp>
      <p:sp>
        <p:nvSpPr>
          <p:cNvPr id="13" name="矩形 12"/>
          <p:cNvSpPr/>
          <p:nvPr/>
        </p:nvSpPr>
        <p:spPr>
          <a:xfrm>
            <a:off x="9235440" y="2965269"/>
            <a:ext cx="2529840" cy="2271421"/>
          </a:xfrm>
          <a:prstGeom prst="rect">
            <a:avLst/>
          </a:prstGeom>
          <a:effectLst>
            <a:reflection blurRad="6350" stA="52000" endA="300" endPos="14000" dir="5400000" sy="-100000" algn="bl" rotWithShape="0"/>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4" name="文本框 13"/>
          <p:cNvSpPr txBox="1"/>
          <p:nvPr/>
        </p:nvSpPr>
        <p:spPr>
          <a:xfrm>
            <a:off x="9478908" y="3134287"/>
            <a:ext cx="2042905" cy="1884618"/>
          </a:xfrm>
          <a:prstGeom prst="rect">
            <a:avLst/>
          </a:prstGeom>
          <a:noFill/>
        </p:spPr>
        <p:txBody>
          <a:bodyPr wrap="square" rtlCol="0">
            <a:spAutoFit/>
          </a:bodyPr>
          <a:lstStyle/>
          <a:p>
            <a:pPr algn="just">
              <a:lnSpc>
                <a:spcPct val="150000"/>
              </a:lnSpc>
            </a:pPr>
            <a:r>
              <a:rPr lang="zh-CN" altLang="en-US" sz="2000" dirty="0">
                <a:solidFill>
                  <a:schemeClr val="bg1"/>
                </a:solidFill>
                <a:latin typeface="微软雅黑" panose="020B0503020204020204" pitchFamily="34" charset="-122"/>
                <a:ea typeface="微软雅黑" panose="020B0503020204020204" pitchFamily="34" charset="-122"/>
              </a:rPr>
              <a:t>农户储粮损失较大，</a:t>
            </a:r>
            <a:r>
              <a:rPr lang="en-US" altLang="zh-CN" sz="2000" dirty="0">
                <a:solidFill>
                  <a:schemeClr val="bg1"/>
                </a:solidFill>
                <a:latin typeface="微软雅黑" panose="020B0503020204020204" pitchFamily="34" charset="-122"/>
                <a:ea typeface="微软雅黑" panose="020B0503020204020204" pitchFamily="34" charset="-122"/>
              </a:rPr>
              <a:t>2005</a:t>
            </a:r>
            <a:r>
              <a:rPr lang="zh-CN" altLang="en-US" sz="2000" dirty="0">
                <a:solidFill>
                  <a:schemeClr val="bg1"/>
                </a:solidFill>
                <a:latin typeface="微软雅黑" panose="020B0503020204020204" pitchFamily="34" charset="-122"/>
                <a:ea typeface="微软雅黑" panose="020B0503020204020204" pitchFamily="34" charset="-122"/>
              </a:rPr>
              <a:t>年全国农户储粮损失率为 </a:t>
            </a:r>
            <a:r>
              <a:rPr lang="en-US" altLang="zh-CN" sz="2000" dirty="0">
                <a:solidFill>
                  <a:schemeClr val="bg1"/>
                </a:solidFill>
                <a:latin typeface="微软雅黑" panose="020B0503020204020204" pitchFamily="34" charset="-122"/>
                <a:ea typeface="微软雅黑" panose="020B0503020204020204" pitchFamily="34" charset="-122"/>
              </a:rPr>
              <a:t>8% </a:t>
            </a:r>
            <a:r>
              <a:rPr lang="zh-CN" altLang="en-US" sz="2000" dirty="0">
                <a:solidFill>
                  <a:schemeClr val="bg1"/>
                </a:solidFill>
                <a:latin typeface="微软雅黑" panose="020B0503020204020204" pitchFamily="34" charset="-122"/>
                <a:ea typeface="微软雅黑" panose="020B0503020204020204" pitchFamily="34" charset="-122"/>
              </a:rPr>
              <a:t>左右</a:t>
            </a:r>
          </a:p>
        </p:txBody>
      </p:sp>
      <p:sp>
        <p:nvSpPr>
          <p:cNvPr id="15" name="矩形 14"/>
          <p:cNvSpPr/>
          <p:nvPr/>
        </p:nvSpPr>
        <p:spPr>
          <a:xfrm>
            <a:off x="6809432" y="1411211"/>
            <a:ext cx="3865005" cy="1031965"/>
          </a:xfrm>
          <a:prstGeom prst="rect">
            <a:avLst/>
          </a:prstGeom>
          <a:effectLst>
            <a:reflection blurRad="6350" stA="53000" endPos="43000" dist="12700" dir="5400000" sy="-100000" algn="bl" rotWithShape="0"/>
          </a:effectLst>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6" name="文本框 15"/>
          <p:cNvSpPr txBox="1"/>
          <p:nvPr/>
        </p:nvSpPr>
        <p:spPr>
          <a:xfrm>
            <a:off x="7168203" y="1509701"/>
            <a:ext cx="2817587" cy="646331"/>
          </a:xfrm>
          <a:prstGeom prst="rect">
            <a:avLst/>
          </a:prstGeom>
          <a:noFill/>
        </p:spPr>
        <p:txBody>
          <a:bodyPr wrap="square" rtlCol="0">
            <a:spAutoFit/>
          </a:bodyPr>
          <a:lstStyle/>
          <a:p>
            <a:pPr>
              <a:lnSpc>
                <a:spcPct val="150000"/>
              </a:lnSpc>
            </a:pPr>
            <a:r>
              <a:rPr lang="zh-CN" altLang="en-US" sz="2400" dirty="0">
                <a:solidFill>
                  <a:schemeClr val="bg1"/>
                </a:solidFill>
                <a:latin typeface="微软雅黑" panose="020B0503020204020204" pitchFamily="34" charset="-122"/>
                <a:ea typeface="微软雅黑" panose="020B0503020204020204" pitchFamily="34" charset="-122"/>
              </a:rPr>
              <a:t>农户储粮装具简陋</a:t>
            </a:r>
          </a:p>
        </p:txBody>
      </p:sp>
      <p:cxnSp>
        <p:nvCxnSpPr>
          <p:cNvPr id="17" name="肘形连接符 16"/>
          <p:cNvCxnSpPr>
            <a:cxnSpLocks/>
            <a:endCxn id="15" idx="1"/>
          </p:cNvCxnSpPr>
          <p:nvPr/>
        </p:nvCxnSpPr>
        <p:spPr>
          <a:xfrm flipV="1">
            <a:off x="5486400" y="1927194"/>
            <a:ext cx="1323032" cy="687204"/>
          </a:xfrm>
          <a:prstGeom prst="bentConnector3">
            <a:avLst>
              <a:gd name="adj1" fmla="val 50000"/>
            </a:avLst>
          </a:prstGeom>
          <a:ln w="571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肘形连接符 19"/>
          <p:cNvCxnSpPr>
            <a:cxnSpLocks/>
            <a:endCxn id="13" idx="1"/>
          </p:cNvCxnSpPr>
          <p:nvPr/>
        </p:nvCxnSpPr>
        <p:spPr>
          <a:xfrm flipV="1">
            <a:off x="8195123" y="4100980"/>
            <a:ext cx="1040317" cy="175835"/>
          </a:xfrm>
          <a:prstGeom prst="bentConnector3">
            <a:avLst>
              <a:gd name="adj1" fmla="val 50000"/>
            </a:avLst>
          </a:prstGeom>
          <a:ln w="57150">
            <a:solidFill>
              <a:srgbClr val="FF0000"/>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8" name="Picture 4">
            <a:extLst>
              <a:ext uri="{FF2B5EF4-FFF2-40B4-BE49-F238E27FC236}">
                <a16:creationId xmlns:a16="http://schemas.microsoft.com/office/drawing/2014/main" id="{8A32D64E-A48C-2FBF-2E91-3E1F698D83B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4408" t="17253" r="3343"/>
          <a:stretch>
            <a:fillRect/>
          </a:stretch>
        </p:blipFill>
        <p:spPr bwMode="auto">
          <a:xfrm>
            <a:off x="670227" y="1321866"/>
            <a:ext cx="2303463" cy="1692275"/>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5">
            <a:extLst>
              <a:ext uri="{FF2B5EF4-FFF2-40B4-BE49-F238E27FC236}">
                <a16:creationId xmlns:a16="http://schemas.microsoft.com/office/drawing/2014/main" id="{3858D9EF-018F-A5CF-BFA5-125BFD3AEA1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77520" y="1312133"/>
            <a:ext cx="2269345" cy="1702008"/>
          </a:xfrm>
          <a:prstGeom prst="rect">
            <a:avLst/>
          </a:prstGeom>
          <a:noFill/>
          <a:ln w="25400">
            <a:solidFill>
              <a:srgbClr val="FF9900"/>
            </a:solidFill>
            <a:miter lim="800000"/>
            <a:headEnd/>
            <a:tailEnd/>
          </a:ln>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E43B5ED0-2C8C-A848-E91D-F67728886BE0}"/>
              </a:ext>
            </a:extLst>
          </p:cNvPr>
          <p:cNvSpPr txBox="1"/>
          <p:nvPr/>
        </p:nvSpPr>
        <p:spPr>
          <a:xfrm>
            <a:off x="3491495" y="5210527"/>
            <a:ext cx="5864802" cy="1526187"/>
          </a:xfrm>
          <a:prstGeom prst="rect">
            <a:avLst/>
          </a:prstGeom>
          <a:noFill/>
        </p:spPr>
        <p:txBody>
          <a:bodyPr wrap="square">
            <a:spAutoFit/>
          </a:bodyPr>
          <a:lstStyle/>
          <a:p>
            <a:pPr>
              <a:lnSpc>
                <a:spcPct val="150000"/>
              </a:lnSpc>
            </a:pPr>
            <a:r>
              <a:rPr lang="zh-CN" altLang="en-US" sz="1600" b="1" dirty="0">
                <a:solidFill>
                  <a:srgbClr val="C00000"/>
                </a:solidFill>
                <a:latin typeface="微软雅黑" panose="020B0503020204020204" pitchFamily="34" charset="-122"/>
                <a:ea typeface="微软雅黑" panose="020B0503020204020204" pitchFamily="34" charset="-122"/>
              </a:rPr>
              <a:t>损失原因：</a:t>
            </a:r>
            <a:r>
              <a:rPr lang="zh-CN" altLang="en-US" sz="1600" dirty="0">
                <a:latin typeface="微软雅黑" panose="020B0503020204020204" pitchFamily="34" charset="-122"/>
                <a:ea typeface="微软雅黑" panose="020B0503020204020204" pitchFamily="34" charset="-122"/>
              </a:rPr>
              <a:t>鼠害损失约占总损失量的</a:t>
            </a:r>
            <a:r>
              <a:rPr lang="en-US" altLang="zh-CN" sz="1600" dirty="0">
                <a:latin typeface="微软雅黑" panose="020B0503020204020204" pitchFamily="34" charset="-122"/>
                <a:ea typeface="微软雅黑" panose="020B0503020204020204" pitchFamily="34" charset="-122"/>
              </a:rPr>
              <a:t>49%</a:t>
            </a:r>
            <a:r>
              <a:rPr lang="zh-CN" altLang="en-US" sz="1600" dirty="0">
                <a:latin typeface="微软雅黑" panose="020B0503020204020204" pitchFamily="34" charset="-122"/>
                <a:ea typeface="微软雅黑" panose="020B0503020204020204" pitchFamily="34" charset="-122"/>
              </a:rPr>
              <a:t>，霉变的损失约占总损失量的</a:t>
            </a:r>
            <a:r>
              <a:rPr lang="en-US" altLang="zh-CN" sz="1600" dirty="0">
                <a:latin typeface="微软雅黑" panose="020B0503020204020204" pitchFamily="34" charset="-122"/>
                <a:ea typeface="微软雅黑" panose="020B0503020204020204" pitchFamily="34" charset="-122"/>
              </a:rPr>
              <a:t>30%</a:t>
            </a:r>
            <a:r>
              <a:rPr lang="zh-CN" altLang="en-US" sz="1600" dirty="0">
                <a:latin typeface="微软雅黑" panose="020B0503020204020204" pitchFamily="34" charset="-122"/>
                <a:ea typeface="微软雅黑" panose="020B0503020204020204" pitchFamily="34" charset="-122"/>
              </a:rPr>
              <a:t>，虫害的损失约占总损失量的</a:t>
            </a:r>
            <a:r>
              <a:rPr lang="en-US" altLang="zh-CN" sz="1600" dirty="0">
                <a:latin typeface="微软雅黑" panose="020B0503020204020204" pitchFamily="34" charset="-122"/>
                <a:ea typeface="微软雅黑" panose="020B0503020204020204" pitchFamily="34" charset="-122"/>
              </a:rPr>
              <a:t>21%</a:t>
            </a:r>
            <a:r>
              <a:rPr lang="zh-CN" altLang="en-US" sz="1600" dirty="0">
                <a:latin typeface="微软雅黑" panose="020B0503020204020204" pitchFamily="34" charset="-122"/>
                <a:ea typeface="微软雅黑" panose="020B0503020204020204" pitchFamily="34" charset="-122"/>
              </a:rPr>
              <a:t>。</a:t>
            </a:r>
            <a:endParaRPr lang="en-GB" altLang="zh-CN" sz="1600" dirty="0">
              <a:latin typeface="微软雅黑" panose="020B0503020204020204" pitchFamily="34" charset="-122"/>
              <a:ea typeface="微软雅黑" panose="020B0503020204020204" pitchFamily="34" charset="-122"/>
            </a:endParaRPr>
          </a:p>
          <a:p>
            <a:pPr>
              <a:lnSpc>
                <a:spcPct val="150000"/>
              </a:lnSpc>
            </a:pPr>
            <a:r>
              <a:rPr lang="en-GB" altLang="zh-CN" sz="1600" dirty="0">
                <a:latin typeface="微软雅黑" panose="020B0503020204020204" pitchFamily="34" charset="-122"/>
                <a:ea typeface="微软雅黑" panose="020B0503020204020204" pitchFamily="34" charset="-122"/>
              </a:rPr>
              <a:t>Grain loss by rodent(49%), grain loss by mould (30%), grain loss by pests (21%)</a:t>
            </a:r>
            <a:endParaRPr lang="zh-CN" altLang="en-US" sz="16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35987FEA-C418-6599-2E42-D22E7B0621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a:extLst>
              <a:ext uri="{FF2B5EF4-FFF2-40B4-BE49-F238E27FC236}">
                <a16:creationId xmlns:a16="http://schemas.microsoft.com/office/drawing/2014/main" id="{81EBDDFE-71C1-83AC-C2FD-4F0AF5A74347}"/>
              </a:ext>
            </a:extLst>
          </p:cNvPr>
          <p:cNvSpPr txBox="1"/>
          <p:nvPr/>
        </p:nvSpPr>
        <p:spPr>
          <a:xfrm>
            <a:off x="6708776" y="1000530"/>
            <a:ext cx="5010241" cy="369332"/>
          </a:xfrm>
          <a:prstGeom prst="rect">
            <a:avLst/>
          </a:prstGeom>
          <a:noFill/>
        </p:spPr>
        <p:txBody>
          <a:bodyPr wrap="square">
            <a:spAutoFit/>
          </a:bodyPr>
          <a:lstStyle/>
          <a:p>
            <a:r>
              <a:rPr lang="en-US" altLang="zh-CN" dirty="0">
                <a:effectLst/>
                <a:latin typeface="Segoe UI Web (West European)"/>
              </a:rPr>
              <a:t>The storage equipment is at the </a:t>
            </a:r>
            <a:r>
              <a:rPr lang="en-US" altLang="zh-CN" dirty="0">
                <a:latin typeface="Segoe UI Web (West European)"/>
              </a:rPr>
              <a:t>primary level </a:t>
            </a:r>
            <a:endParaRPr lang="en-US" altLang="zh-CN" dirty="0">
              <a:effectLst/>
              <a:latin typeface="Segoe UI Web (West European)"/>
            </a:endParaRPr>
          </a:p>
        </p:txBody>
      </p:sp>
      <p:sp>
        <p:nvSpPr>
          <p:cNvPr id="21" name="文本框 20">
            <a:extLst>
              <a:ext uri="{FF2B5EF4-FFF2-40B4-BE49-F238E27FC236}">
                <a16:creationId xmlns:a16="http://schemas.microsoft.com/office/drawing/2014/main" id="{F98ECE96-DF43-1E33-CF7B-3CB2168C58BA}"/>
              </a:ext>
            </a:extLst>
          </p:cNvPr>
          <p:cNvSpPr txBox="1"/>
          <p:nvPr/>
        </p:nvSpPr>
        <p:spPr>
          <a:xfrm>
            <a:off x="67154" y="5636491"/>
            <a:ext cx="3532459" cy="923330"/>
          </a:xfrm>
          <a:prstGeom prst="rect">
            <a:avLst/>
          </a:prstGeom>
          <a:noFill/>
        </p:spPr>
        <p:txBody>
          <a:bodyPr wrap="square">
            <a:spAutoFit/>
          </a:bodyPr>
          <a:lstStyle/>
          <a:p>
            <a:r>
              <a:rPr lang="en-US" altLang="zh-CN" dirty="0">
                <a:effectLst/>
                <a:latin typeface="Segoe UI Web (West European)"/>
              </a:rPr>
              <a:t>Large storage quantities in households: around half of annual grain production in China</a:t>
            </a:r>
          </a:p>
        </p:txBody>
      </p:sp>
      <p:sp>
        <p:nvSpPr>
          <p:cNvPr id="23" name="文本框 22">
            <a:extLst>
              <a:ext uri="{FF2B5EF4-FFF2-40B4-BE49-F238E27FC236}">
                <a16:creationId xmlns:a16="http://schemas.microsoft.com/office/drawing/2014/main" id="{DE200F3D-0AB2-5578-BE63-0D96739A5DDB}"/>
              </a:ext>
            </a:extLst>
          </p:cNvPr>
          <p:cNvSpPr txBox="1"/>
          <p:nvPr/>
        </p:nvSpPr>
        <p:spPr>
          <a:xfrm>
            <a:off x="9662160" y="5604284"/>
            <a:ext cx="2529840" cy="1200329"/>
          </a:xfrm>
          <a:prstGeom prst="rect">
            <a:avLst/>
          </a:prstGeom>
          <a:noFill/>
        </p:spPr>
        <p:txBody>
          <a:bodyPr wrap="square">
            <a:spAutoFit/>
          </a:bodyPr>
          <a:lstStyle/>
          <a:p>
            <a:r>
              <a:rPr lang="en-US" altLang="zh-CN" dirty="0">
                <a:effectLst/>
                <a:latin typeface="Segoe UI Web (West European)"/>
              </a:rPr>
              <a:t>The rate of grain smallholder storage loss is high: around 8% in 2005 nationwide</a:t>
            </a:r>
          </a:p>
        </p:txBody>
      </p:sp>
    </p:spTree>
    <p:extLst>
      <p:ext uri="{BB962C8B-B14F-4D97-AF65-F5344CB8AC3E}">
        <p14:creationId xmlns:p14="http://schemas.microsoft.com/office/powerpoint/2010/main" val="2430148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4" descr="小家鼠">
            <a:extLst>
              <a:ext uri="{FF2B5EF4-FFF2-40B4-BE49-F238E27FC236}">
                <a16:creationId xmlns:a16="http://schemas.microsoft.com/office/drawing/2014/main" id="{6B75D12A-05B2-ACBA-A492-6DE4FCE11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8617" y="3925047"/>
            <a:ext cx="3334578" cy="1333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本框 2">
            <a:extLst>
              <a:ext uri="{FF2B5EF4-FFF2-40B4-BE49-F238E27FC236}">
                <a16:creationId xmlns:a16="http://schemas.microsoft.com/office/drawing/2014/main" id="{735D3878-289C-E916-EC5F-1297D989423F}"/>
              </a:ext>
            </a:extLst>
          </p:cNvPr>
          <p:cNvSpPr txBox="1"/>
          <p:nvPr/>
        </p:nvSpPr>
        <p:spPr>
          <a:xfrm>
            <a:off x="240645" y="1472089"/>
            <a:ext cx="4810447" cy="523220"/>
          </a:xfrm>
          <a:prstGeom prst="rect">
            <a:avLst/>
          </a:prstGeom>
          <a:solidFill>
            <a:schemeClr val="bg1">
              <a:lumMod val="95000"/>
            </a:schemeClr>
          </a:solidFill>
          <a:ln>
            <a:noFill/>
          </a:ln>
          <a:effectLst/>
        </p:spPr>
        <p:style>
          <a:lnRef idx="0">
            <a:schemeClr val="accent5"/>
          </a:lnRef>
          <a:fillRef idx="3">
            <a:schemeClr val="accent5"/>
          </a:fillRef>
          <a:effectRef idx="3">
            <a:schemeClr val="accent5"/>
          </a:effectRef>
          <a:fontRef idx="minor">
            <a:schemeClr val="lt1"/>
          </a:fontRef>
        </p:style>
        <p:txBody>
          <a:bodyPr rtlCol="0" anchor="ctr"/>
          <a:lstStyle>
            <a:defPPr>
              <a:defRPr lang="zh-CN"/>
            </a:defPPr>
            <a:lvl1pPr algn="ctr">
              <a:defRPr sz="2800">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防虫、防鼠、防霉要点</a:t>
            </a:r>
          </a:p>
        </p:txBody>
      </p:sp>
      <p:pic>
        <p:nvPicPr>
          <p:cNvPr id="2" name="图片 1">
            <a:extLst>
              <a:ext uri="{FF2B5EF4-FFF2-40B4-BE49-F238E27FC236}">
                <a16:creationId xmlns:a16="http://schemas.microsoft.com/office/drawing/2014/main" id="{6E26DBFF-59C7-7722-F159-C147D17B75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a:extLst>
              <a:ext uri="{FF2B5EF4-FFF2-40B4-BE49-F238E27FC236}">
                <a16:creationId xmlns:a16="http://schemas.microsoft.com/office/drawing/2014/main" id="{4451EF85-21A5-1B05-16C5-E588CBF5C307}"/>
              </a:ext>
            </a:extLst>
          </p:cNvPr>
          <p:cNvSpPr txBox="1"/>
          <p:nvPr/>
        </p:nvSpPr>
        <p:spPr>
          <a:xfrm>
            <a:off x="5401309" y="1536853"/>
            <a:ext cx="6927330" cy="461665"/>
          </a:xfrm>
          <a:prstGeom prst="rect">
            <a:avLst/>
          </a:prstGeom>
          <a:noFill/>
        </p:spPr>
        <p:txBody>
          <a:bodyPr wrap="square">
            <a:spAutoFit/>
          </a:bodyPr>
          <a:lstStyle/>
          <a:p>
            <a:r>
              <a:rPr lang="zh-CN" altLang="zh-CN" sz="2400" dirty="0">
                <a:latin typeface="微软雅黑" panose="020B0503020204020204" pitchFamily="34" charset="-122"/>
                <a:ea typeface="微软雅黑" panose="020B0503020204020204" pitchFamily="34" charset="-122"/>
              </a:rPr>
              <a:t>优先采用密闭、翻晒、冷却等物理防治方法。</a:t>
            </a:r>
            <a:endParaRPr lang="zh-CN" altLang="en-US" sz="2400" dirty="0">
              <a:latin typeface="微软雅黑" panose="020B0503020204020204" pitchFamily="34" charset="-122"/>
              <a:ea typeface="微软雅黑" panose="020B0503020204020204" pitchFamily="34" charset="-122"/>
            </a:endParaRPr>
          </a:p>
        </p:txBody>
      </p:sp>
      <p:sp>
        <p:nvSpPr>
          <p:cNvPr id="4" name="Text Box 3">
            <a:extLst>
              <a:ext uri="{FF2B5EF4-FFF2-40B4-BE49-F238E27FC236}">
                <a16:creationId xmlns:a16="http://schemas.microsoft.com/office/drawing/2014/main" id="{96D26E87-DF24-7A3F-7CDF-25F82301F596}"/>
              </a:ext>
            </a:extLst>
          </p:cNvPr>
          <p:cNvSpPr txBox="1">
            <a:spLocks noChangeArrowheads="1"/>
          </p:cNvSpPr>
          <p:nvPr/>
        </p:nvSpPr>
        <p:spPr bwMode="auto">
          <a:xfrm>
            <a:off x="722261" y="3133090"/>
            <a:ext cx="3889375" cy="2833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800" b="1" dirty="0">
                <a:solidFill>
                  <a:srgbClr val="FF3300"/>
                </a:solidFill>
                <a:latin typeface="楷体_GB2312" panose="02010609030101010101" pitchFamily="49" charset="-122"/>
                <a:ea typeface="楷体_GB2312" panose="02010609030101010101" pitchFamily="49" charset="-122"/>
              </a:rPr>
              <a:t>   ★ </a:t>
            </a:r>
            <a:r>
              <a:rPr lang="zh-CN" altLang="en-US" sz="2800" dirty="0">
                <a:latin typeface="微软雅黑" panose="020B0503020204020204" pitchFamily="34" charset="-122"/>
                <a:ea typeface="微软雅黑" panose="020B0503020204020204" pitchFamily="34" charset="-122"/>
              </a:rPr>
              <a:t>防虫害</a:t>
            </a:r>
            <a:endParaRPr lang="en-US" altLang="zh-CN" sz="2800" dirty="0">
              <a:latin typeface="微软雅黑" panose="020B0503020204020204" pitchFamily="34" charset="-122"/>
              <a:ea typeface="微软雅黑" panose="020B0503020204020204" pitchFamily="34" charset="-122"/>
            </a:endParaRPr>
          </a:p>
          <a:p>
            <a:pPr eaLnBrk="1" hangingPunct="1">
              <a:lnSpc>
                <a:spcPct val="130000"/>
              </a:lnSpc>
            </a:pPr>
            <a:endParaRPr lang="zh-CN" altLang="en-US" sz="2800" dirty="0">
              <a:latin typeface="微软雅黑" panose="020B0503020204020204" pitchFamily="34" charset="-122"/>
              <a:ea typeface="微软雅黑" panose="020B0503020204020204" pitchFamily="34" charset="-122"/>
            </a:endParaRPr>
          </a:p>
          <a:p>
            <a:pPr eaLnBrk="1" hangingPunct="1">
              <a:lnSpc>
                <a:spcPct val="130000"/>
              </a:lnSpc>
            </a:pPr>
            <a:r>
              <a:rPr lang="zh-CN" altLang="en-US" sz="2800" b="1" dirty="0">
                <a:latin typeface="楷体_GB2312" panose="02010609030101010101" pitchFamily="49" charset="-122"/>
                <a:ea typeface="楷体_GB2312" panose="02010609030101010101" pitchFamily="49" charset="-122"/>
              </a:rPr>
              <a:t>   </a:t>
            </a:r>
            <a:r>
              <a:rPr lang="zh-CN" altLang="en-US" sz="2800" b="1" dirty="0">
                <a:solidFill>
                  <a:srgbClr val="FF3300"/>
                </a:solidFill>
                <a:latin typeface="楷体_GB2312" panose="02010609030101010101" pitchFamily="49" charset="-122"/>
                <a:ea typeface="楷体_GB2312" panose="02010609030101010101" pitchFamily="49" charset="-122"/>
              </a:rPr>
              <a:t>★ </a:t>
            </a:r>
            <a:r>
              <a:rPr lang="zh-CN" altLang="en-US" sz="2800" dirty="0">
                <a:latin typeface="微软雅黑" panose="020B0503020204020204" pitchFamily="34" charset="-122"/>
                <a:ea typeface="微软雅黑" panose="020B0503020204020204" pitchFamily="34" charset="-122"/>
              </a:rPr>
              <a:t>防鼠害</a:t>
            </a:r>
            <a:endParaRPr lang="en-US" altLang="zh-CN" sz="2800" dirty="0">
              <a:latin typeface="微软雅黑" panose="020B0503020204020204" pitchFamily="34" charset="-122"/>
              <a:ea typeface="微软雅黑" panose="020B0503020204020204" pitchFamily="34" charset="-122"/>
            </a:endParaRPr>
          </a:p>
          <a:p>
            <a:pPr eaLnBrk="1" hangingPunct="1">
              <a:lnSpc>
                <a:spcPct val="130000"/>
              </a:lnSpc>
            </a:pPr>
            <a:endParaRPr lang="zh-CN" altLang="en-US" sz="2800" dirty="0">
              <a:latin typeface="微软雅黑" panose="020B0503020204020204" pitchFamily="34" charset="-122"/>
              <a:ea typeface="微软雅黑" panose="020B0503020204020204" pitchFamily="34" charset="-122"/>
            </a:endParaRPr>
          </a:p>
          <a:p>
            <a:pPr eaLnBrk="1" hangingPunct="1">
              <a:lnSpc>
                <a:spcPct val="130000"/>
              </a:lnSpc>
            </a:pPr>
            <a:r>
              <a:rPr lang="zh-CN" altLang="en-US" sz="2800" b="1" dirty="0">
                <a:latin typeface="楷体_GB2312" panose="02010609030101010101" pitchFamily="49" charset="-122"/>
                <a:ea typeface="楷体_GB2312" panose="02010609030101010101" pitchFamily="49" charset="-122"/>
              </a:rPr>
              <a:t>   </a:t>
            </a:r>
            <a:r>
              <a:rPr lang="zh-CN" altLang="en-US" sz="2800" b="1" dirty="0">
                <a:solidFill>
                  <a:srgbClr val="FF3300"/>
                </a:solidFill>
                <a:latin typeface="楷体_GB2312" panose="02010609030101010101" pitchFamily="49" charset="-122"/>
                <a:ea typeface="楷体_GB2312" panose="02010609030101010101" pitchFamily="49" charset="-122"/>
              </a:rPr>
              <a:t>★ </a:t>
            </a:r>
            <a:r>
              <a:rPr lang="zh-CN" altLang="en-US" sz="2800" dirty="0">
                <a:latin typeface="微软雅黑" panose="020B0503020204020204" pitchFamily="34" charset="-122"/>
                <a:ea typeface="微软雅黑" panose="020B0503020204020204" pitchFamily="34" charset="-122"/>
              </a:rPr>
              <a:t>防霉变</a:t>
            </a:r>
          </a:p>
        </p:txBody>
      </p:sp>
      <p:pic>
        <p:nvPicPr>
          <p:cNvPr id="6" name="Picture 12" descr="玉米象1">
            <a:extLst>
              <a:ext uri="{FF2B5EF4-FFF2-40B4-BE49-F238E27FC236}">
                <a16:creationId xmlns:a16="http://schemas.microsoft.com/office/drawing/2014/main" id="{1A6540EF-6B9C-3557-5EDD-0FD7D33FC6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8532" y="2233917"/>
            <a:ext cx="1691930" cy="2316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黄曲霉">
            <a:extLst>
              <a:ext uri="{FF2B5EF4-FFF2-40B4-BE49-F238E27FC236}">
                <a16:creationId xmlns:a16="http://schemas.microsoft.com/office/drawing/2014/main" id="{3EEA2124-C6B2-5FA3-FBDF-3FF6E18614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32441" y="4762432"/>
            <a:ext cx="2037302" cy="209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a:extLst>
              <a:ext uri="{FF2B5EF4-FFF2-40B4-BE49-F238E27FC236}">
                <a16:creationId xmlns:a16="http://schemas.microsoft.com/office/drawing/2014/main" id="{1AB2AE54-66A3-61C4-37F8-57B7C4247C6E}"/>
              </a:ext>
            </a:extLst>
          </p:cNvPr>
          <p:cNvSpPr txBox="1"/>
          <p:nvPr/>
        </p:nvSpPr>
        <p:spPr>
          <a:xfrm>
            <a:off x="3271485" y="3317107"/>
            <a:ext cx="6160956" cy="369332"/>
          </a:xfrm>
          <a:prstGeom prst="rect">
            <a:avLst/>
          </a:prstGeom>
          <a:noFill/>
        </p:spPr>
        <p:txBody>
          <a:bodyPr wrap="square">
            <a:spAutoFit/>
          </a:bodyPr>
          <a:lstStyle/>
          <a:p>
            <a:r>
              <a:rPr lang="en-US" altLang="zh-CN" dirty="0">
                <a:effectLst/>
                <a:latin typeface="Segoe UI Web (West European)"/>
              </a:rPr>
              <a:t>Pest control</a:t>
            </a:r>
          </a:p>
        </p:txBody>
      </p:sp>
      <p:sp>
        <p:nvSpPr>
          <p:cNvPr id="12" name="文本框 11">
            <a:extLst>
              <a:ext uri="{FF2B5EF4-FFF2-40B4-BE49-F238E27FC236}">
                <a16:creationId xmlns:a16="http://schemas.microsoft.com/office/drawing/2014/main" id="{FCF54126-1BB1-A75D-E2A5-92CFD1AB5216}"/>
              </a:ext>
            </a:extLst>
          </p:cNvPr>
          <p:cNvSpPr txBox="1"/>
          <p:nvPr/>
        </p:nvSpPr>
        <p:spPr>
          <a:xfrm>
            <a:off x="3206862" y="4439521"/>
            <a:ext cx="6160956" cy="369332"/>
          </a:xfrm>
          <a:prstGeom prst="rect">
            <a:avLst/>
          </a:prstGeom>
          <a:noFill/>
        </p:spPr>
        <p:txBody>
          <a:bodyPr wrap="square">
            <a:spAutoFit/>
          </a:bodyPr>
          <a:lstStyle/>
          <a:p>
            <a:r>
              <a:rPr lang="en-US" altLang="zh-CN" dirty="0">
                <a:effectLst/>
                <a:latin typeface="Segoe UI Web (West European)"/>
              </a:rPr>
              <a:t>Anti-rodent damage</a:t>
            </a:r>
          </a:p>
        </p:txBody>
      </p:sp>
      <p:sp>
        <p:nvSpPr>
          <p:cNvPr id="14" name="文本框 13">
            <a:extLst>
              <a:ext uri="{FF2B5EF4-FFF2-40B4-BE49-F238E27FC236}">
                <a16:creationId xmlns:a16="http://schemas.microsoft.com/office/drawing/2014/main" id="{4FA8C210-8DC2-6DE0-1120-A3AE498BA03F}"/>
              </a:ext>
            </a:extLst>
          </p:cNvPr>
          <p:cNvSpPr txBox="1"/>
          <p:nvPr/>
        </p:nvSpPr>
        <p:spPr>
          <a:xfrm>
            <a:off x="3142239" y="5507178"/>
            <a:ext cx="6160956" cy="369332"/>
          </a:xfrm>
          <a:prstGeom prst="rect">
            <a:avLst/>
          </a:prstGeom>
          <a:noFill/>
        </p:spPr>
        <p:txBody>
          <a:bodyPr wrap="square">
            <a:spAutoFit/>
          </a:bodyPr>
          <a:lstStyle/>
          <a:p>
            <a:r>
              <a:rPr lang="en-US" altLang="zh-CN" dirty="0">
                <a:effectLst/>
                <a:latin typeface="Segoe UI Web (West European)"/>
              </a:rPr>
              <a:t>Mildew resistant</a:t>
            </a:r>
          </a:p>
        </p:txBody>
      </p:sp>
      <p:sp>
        <p:nvSpPr>
          <p:cNvPr id="16" name="文本框 15">
            <a:extLst>
              <a:ext uri="{FF2B5EF4-FFF2-40B4-BE49-F238E27FC236}">
                <a16:creationId xmlns:a16="http://schemas.microsoft.com/office/drawing/2014/main" id="{A0522BD7-7048-839E-DE51-613DC8A926BB}"/>
              </a:ext>
            </a:extLst>
          </p:cNvPr>
          <p:cNvSpPr txBox="1"/>
          <p:nvPr/>
        </p:nvSpPr>
        <p:spPr>
          <a:xfrm>
            <a:off x="6186543" y="1955525"/>
            <a:ext cx="5261914" cy="646331"/>
          </a:xfrm>
          <a:prstGeom prst="rect">
            <a:avLst/>
          </a:prstGeom>
          <a:noFill/>
        </p:spPr>
        <p:txBody>
          <a:bodyPr wrap="square">
            <a:spAutoFit/>
          </a:bodyPr>
          <a:lstStyle/>
          <a:p>
            <a:r>
              <a:rPr lang="en-US" altLang="zh-CN" dirty="0">
                <a:effectLst/>
                <a:latin typeface="Segoe UI Web (West European)"/>
              </a:rPr>
              <a:t>Prioritize physical prevention and control methods such as sealing, drying, cooling, etc.</a:t>
            </a:r>
          </a:p>
        </p:txBody>
      </p:sp>
      <p:sp>
        <p:nvSpPr>
          <p:cNvPr id="18" name="文本框 17">
            <a:extLst>
              <a:ext uri="{FF2B5EF4-FFF2-40B4-BE49-F238E27FC236}">
                <a16:creationId xmlns:a16="http://schemas.microsoft.com/office/drawing/2014/main" id="{1F9D9D60-98F4-D548-3860-40264AA2DF46}"/>
              </a:ext>
            </a:extLst>
          </p:cNvPr>
          <p:cNvSpPr txBox="1"/>
          <p:nvPr/>
        </p:nvSpPr>
        <p:spPr>
          <a:xfrm>
            <a:off x="887153" y="2046042"/>
            <a:ext cx="4163939" cy="646331"/>
          </a:xfrm>
          <a:prstGeom prst="rect">
            <a:avLst/>
          </a:prstGeom>
          <a:noFill/>
        </p:spPr>
        <p:txBody>
          <a:bodyPr wrap="square">
            <a:spAutoFit/>
          </a:bodyPr>
          <a:lstStyle/>
          <a:p>
            <a:r>
              <a:rPr lang="en-US" altLang="zh-CN" dirty="0">
                <a:effectLst/>
                <a:latin typeface="Segoe UI Web (West European)"/>
              </a:rPr>
              <a:t>Key points of Pest, </a:t>
            </a:r>
            <a:r>
              <a:rPr lang="en-US" altLang="zh-CN" dirty="0">
                <a:latin typeface="Segoe UI Web (West European)"/>
              </a:rPr>
              <a:t>rodent</a:t>
            </a:r>
            <a:r>
              <a:rPr lang="en-US" altLang="zh-CN" dirty="0">
                <a:effectLst/>
                <a:latin typeface="Segoe UI Web (West European)"/>
              </a:rPr>
              <a:t> and mildew </a:t>
            </a:r>
            <a:r>
              <a:rPr lang="en-US" altLang="zh-CN" dirty="0">
                <a:latin typeface="Segoe UI Web (West European)"/>
              </a:rPr>
              <a:t>prevention and control</a:t>
            </a:r>
            <a:endParaRPr lang="en-US" altLang="zh-CN" dirty="0">
              <a:effectLst/>
              <a:latin typeface="Segoe UI Web (West European)"/>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376738" y="4205831"/>
            <a:ext cx="9462498" cy="1593104"/>
          </a:xfrm>
          <a:prstGeom prst="rect">
            <a:avLst/>
          </a:prstGeom>
        </p:spPr>
        <p:txBody>
          <a:bodyPr wrap="square" lIns="91415" tIns="45708" rIns="91415" bIns="45708">
            <a:spAutoFit/>
          </a:bodyPr>
          <a:lstStyle/>
          <a:p>
            <a:pPr algn="ctr">
              <a:lnSpc>
                <a:spcPct val="150000"/>
              </a:lnSpc>
            </a:pPr>
            <a:r>
              <a:rPr lang="zh-CN" altLang="en-US" sz="4000" dirty="0">
                <a:solidFill>
                  <a:schemeClr val="accent2"/>
                </a:solidFill>
                <a:latin typeface="Open Sans Regular" panose="020B0606030504020204" charset="0"/>
                <a:ea typeface="微软雅黑" panose="020B0503020204020204" pitchFamily="34" charset="-122"/>
                <a:cs typeface="Open Sans Regular" panose="020B0606030504020204" charset="0"/>
              </a:rPr>
              <a:t>农户安全储粮基本要求</a:t>
            </a:r>
          </a:p>
          <a:p>
            <a:pPr algn="ctr">
              <a:lnSpc>
                <a:spcPct val="150000"/>
              </a:lnSpc>
            </a:pPr>
            <a:r>
              <a:rPr lang="en-GB" altLang="zh-CN" sz="2800" dirty="0">
                <a:solidFill>
                  <a:schemeClr val="accent2"/>
                </a:solidFill>
                <a:latin typeface="Open Sans Regular" panose="020B0606030504020204" charset="0"/>
                <a:ea typeface="微软雅黑" panose="020B0503020204020204" pitchFamily="34" charset="-122"/>
                <a:cs typeface="Open Sans Regular" panose="020B0606030504020204" charset="0"/>
              </a:rPr>
              <a:t>Basic Requirements of Safe Smallholder Grain Storage</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01</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9" descr="0039">
            <a:extLst>
              <a:ext uri="{FF2B5EF4-FFF2-40B4-BE49-F238E27FC236}">
                <a16:creationId xmlns:a16="http://schemas.microsoft.com/office/drawing/2014/main" id="{6F20A7E4-E41F-06EA-A15F-95D9841299D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336695" y="1360341"/>
            <a:ext cx="1459319" cy="123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3" name="Text Box 15">
            <a:extLst>
              <a:ext uri="{FF2B5EF4-FFF2-40B4-BE49-F238E27FC236}">
                <a16:creationId xmlns:a16="http://schemas.microsoft.com/office/drawing/2014/main" id="{B6B19BE7-2371-6952-787C-8841508804D1}"/>
              </a:ext>
            </a:extLst>
          </p:cNvPr>
          <p:cNvSpPr txBox="1">
            <a:spLocks noChangeArrowheads="1"/>
          </p:cNvSpPr>
          <p:nvPr/>
        </p:nvSpPr>
        <p:spPr bwMode="auto">
          <a:xfrm>
            <a:off x="1108215" y="2205904"/>
            <a:ext cx="844377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2800" b="1" dirty="0">
                <a:solidFill>
                  <a:srgbClr val="FF0000"/>
                </a:solidFill>
              </a:rPr>
              <a:t>  </a:t>
            </a:r>
            <a:r>
              <a:rPr lang="zh-CN" altLang="en-US" sz="2400" dirty="0">
                <a:solidFill>
                  <a:srgbClr val="FF0000"/>
                </a:solidFill>
                <a:latin typeface="微软雅黑" panose="020B0503020204020204" pitchFamily="34" charset="-122"/>
                <a:ea typeface="微软雅黑" panose="020B0503020204020204" pitchFamily="34" charset="-122"/>
              </a:rPr>
              <a:t>基本情况：</a:t>
            </a:r>
            <a:r>
              <a:rPr lang="zh-CN" altLang="en-US" sz="2400" dirty="0">
                <a:latin typeface="微软雅黑" panose="020B0503020204020204" pitchFamily="34" charset="-122"/>
                <a:ea typeface="微软雅黑" panose="020B0503020204020204" pitchFamily="34" charset="-122"/>
              </a:rPr>
              <a:t>储粮害虫</a:t>
            </a:r>
            <a:r>
              <a:rPr lang="en-US" altLang="zh-CN" sz="2400" dirty="0">
                <a:latin typeface="微软雅黑" panose="020B0503020204020204" pitchFamily="34" charset="-122"/>
                <a:ea typeface="微软雅黑" panose="020B0503020204020204" pitchFamily="34" charset="-122"/>
              </a:rPr>
              <a:t>226</a:t>
            </a:r>
            <a:r>
              <a:rPr lang="zh-CN" altLang="en-US" sz="2400" dirty="0">
                <a:latin typeface="微软雅黑" panose="020B0503020204020204" pitchFamily="34" charset="-122"/>
                <a:ea typeface="微软雅黑" panose="020B0503020204020204" pitchFamily="34" charset="-122"/>
              </a:rPr>
              <a:t>种。 分为：甲虫、娥类和螨类。     </a:t>
            </a:r>
          </a:p>
        </p:txBody>
      </p:sp>
      <p:pic>
        <p:nvPicPr>
          <p:cNvPr id="78864" name="Picture 16">
            <a:extLst>
              <a:ext uri="{FF2B5EF4-FFF2-40B4-BE49-F238E27FC236}">
                <a16:creationId xmlns:a16="http://schemas.microsoft.com/office/drawing/2014/main" id="{8BB8F137-0DBA-DB54-2DF0-D6E6AE9BD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7686" y="3500437"/>
            <a:ext cx="11239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65" name="Picture 17">
            <a:extLst>
              <a:ext uri="{FF2B5EF4-FFF2-40B4-BE49-F238E27FC236}">
                <a16:creationId xmlns:a16="http://schemas.microsoft.com/office/drawing/2014/main" id="{91713777-85DB-BDD9-1362-D022783FD4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62062" y="3716337"/>
            <a:ext cx="206692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67" name="Picture 19" descr="玉米象1">
            <a:extLst>
              <a:ext uri="{FF2B5EF4-FFF2-40B4-BE49-F238E27FC236}">
                <a16:creationId xmlns:a16="http://schemas.microsoft.com/office/drawing/2014/main" id="{B195A91A-642C-DBA0-785B-2B793ECD2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7012" y="3429000"/>
            <a:ext cx="13684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68" name="Text Box 20">
            <a:extLst>
              <a:ext uri="{FF2B5EF4-FFF2-40B4-BE49-F238E27FC236}">
                <a16:creationId xmlns:a16="http://schemas.microsoft.com/office/drawing/2014/main" id="{FA53F737-F39F-29D7-5F15-AAC2B4197E12}"/>
              </a:ext>
            </a:extLst>
          </p:cNvPr>
          <p:cNvSpPr txBox="1">
            <a:spLocks noChangeArrowheads="1"/>
          </p:cNvSpPr>
          <p:nvPr/>
        </p:nvSpPr>
        <p:spPr bwMode="auto">
          <a:xfrm>
            <a:off x="2401474" y="5372100"/>
            <a:ext cx="10795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a:latin typeface="Arial" charset="0"/>
              </a:rPr>
              <a:t>   </a:t>
            </a:r>
            <a:r>
              <a:rPr lang="zh-CN" altLang="en-US" b="1">
                <a:solidFill>
                  <a:srgbClr val="FF3300"/>
                </a:solidFill>
                <a:effectLst>
                  <a:outerShdw blurRad="38100" dist="38100" dir="2700000" algn="tl">
                    <a:srgbClr val="C0C0C0"/>
                  </a:outerShdw>
                </a:effectLst>
                <a:latin typeface="Arial" charset="0"/>
              </a:rPr>
              <a:t>甲  虫</a:t>
            </a:r>
          </a:p>
        </p:txBody>
      </p:sp>
      <p:sp>
        <p:nvSpPr>
          <p:cNvPr id="78869" name="Text Box 21">
            <a:extLst>
              <a:ext uri="{FF2B5EF4-FFF2-40B4-BE49-F238E27FC236}">
                <a16:creationId xmlns:a16="http://schemas.microsoft.com/office/drawing/2014/main" id="{70DDB6DE-060B-5311-90A2-3799B23E853F}"/>
              </a:ext>
            </a:extLst>
          </p:cNvPr>
          <p:cNvSpPr txBox="1">
            <a:spLocks noChangeArrowheads="1"/>
          </p:cNvSpPr>
          <p:nvPr/>
        </p:nvSpPr>
        <p:spPr bwMode="auto">
          <a:xfrm>
            <a:off x="5209761" y="5300663"/>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dirty="0">
                <a:latin typeface="Arial" charset="0"/>
              </a:rPr>
              <a:t>   </a:t>
            </a:r>
            <a:r>
              <a:rPr lang="zh-CN" altLang="en-US" b="1" dirty="0">
                <a:solidFill>
                  <a:srgbClr val="FF3300"/>
                </a:solidFill>
                <a:effectLst>
                  <a:outerShdw blurRad="38100" dist="38100" dir="2700000" algn="tl">
                    <a:srgbClr val="C0C0C0"/>
                  </a:outerShdw>
                </a:effectLst>
                <a:latin typeface="Arial" charset="0"/>
              </a:rPr>
              <a:t>蛾</a:t>
            </a:r>
          </a:p>
        </p:txBody>
      </p:sp>
      <p:sp>
        <p:nvSpPr>
          <p:cNvPr id="78870" name="Text Box 22">
            <a:extLst>
              <a:ext uri="{FF2B5EF4-FFF2-40B4-BE49-F238E27FC236}">
                <a16:creationId xmlns:a16="http://schemas.microsoft.com/office/drawing/2014/main" id="{B50E23B0-B4F9-2B98-84BC-4C3988C9102E}"/>
              </a:ext>
            </a:extLst>
          </p:cNvPr>
          <p:cNvSpPr txBox="1">
            <a:spLocks noChangeArrowheads="1"/>
          </p:cNvSpPr>
          <p:nvPr/>
        </p:nvSpPr>
        <p:spPr bwMode="auto">
          <a:xfrm>
            <a:off x="7873586" y="5300663"/>
            <a:ext cx="1079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altLang="zh-CN">
                <a:latin typeface="Arial" charset="0"/>
              </a:rPr>
              <a:t>   </a:t>
            </a:r>
            <a:r>
              <a:rPr lang="zh-CN" altLang="en-US" b="1">
                <a:solidFill>
                  <a:srgbClr val="FF3300"/>
                </a:solidFill>
                <a:effectLst>
                  <a:outerShdw blurRad="38100" dist="38100" dir="2700000" algn="tl">
                    <a:srgbClr val="C0C0C0"/>
                  </a:outerShdw>
                </a:effectLst>
                <a:latin typeface="Arial" charset="0"/>
              </a:rPr>
              <a:t>螨 </a:t>
            </a:r>
          </a:p>
        </p:txBody>
      </p:sp>
      <p:pic>
        <p:nvPicPr>
          <p:cNvPr id="2" name="图片 1">
            <a:extLst>
              <a:ext uri="{FF2B5EF4-FFF2-40B4-BE49-F238E27FC236}">
                <a16:creationId xmlns:a16="http://schemas.microsoft.com/office/drawing/2014/main" id="{37331A3D-749E-7648-29F4-0958D9173C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Text Box 12">
            <a:extLst>
              <a:ext uri="{FF2B5EF4-FFF2-40B4-BE49-F238E27FC236}">
                <a16:creationId xmlns:a16="http://schemas.microsoft.com/office/drawing/2014/main" id="{E780B7ED-2789-278D-2C84-72B3276AF600}"/>
              </a:ext>
            </a:extLst>
          </p:cNvPr>
          <p:cNvSpPr txBox="1">
            <a:spLocks noChangeArrowheads="1"/>
          </p:cNvSpPr>
          <p:nvPr/>
        </p:nvSpPr>
        <p:spPr bwMode="auto">
          <a:xfrm>
            <a:off x="196713" y="1353960"/>
            <a:ext cx="5111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effectLst>
                  <a:outerShdw blurRad="38100" dist="38100" dir="2700000" algn="tl">
                    <a:srgbClr val="C0C0C0"/>
                  </a:outerShdw>
                </a:effectLst>
                <a:latin typeface="楷体_GB2312" panose="02010609030101010101" pitchFamily="49" charset="-122"/>
                <a:ea typeface="楷体_GB2312" panose="02010609030101010101" pitchFamily="49" charset="-122"/>
              </a:rPr>
              <a:t>（一）防虫害</a:t>
            </a:r>
          </a:p>
        </p:txBody>
      </p:sp>
      <p:sp>
        <p:nvSpPr>
          <p:cNvPr id="5" name="文本框 4">
            <a:extLst>
              <a:ext uri="{FF2B5EF4-FFF2-40B4-BE49-F238E27FC236}">
                <a16:creationId xmlns:a16="http://schemas.microsoft.com/office/drawing/2014/main" id="{5722D7DE-7700-298C-C877-7D22CC27DE33}"/>
              </a:ext>
            </a:extLst>
          </p:cNvPr>
          <p:cNvSpPr txBox="1"/>
          <p:nvPr/>
        </p:nvSpPr>
        <p:spPr>
          <a:xfrm>
            <a:off x="2941224" y="1484662"/>
            <a:ext cx="6093500" cy="369332"/>
          </a:xfrm>
          <a:prstGeom prst="rect">
            <a:avLst/>
          </a:prstGeom>
          <a:noFill/>
        </p:spPr>
        <p:txBody>
          <a:bodyPr wrap="square">
            <a:spAutoFit/>
          </a:bodyPr>
          <a:lstStyle/>
          <a:p>
            <a:r>
              <a:rPr lang="en-US" altLang="zh-CN" dirty="0">
                <a:effectLst/>
                <a:latin typeface="Segoe UI Web (West European)"/>
              </a:rPr>
              <a:t>Pest control</a:t>
            </a:r>
          </a:p>
        </p:txBody>
      </p:sp>
      <p:sp>
        <p:nvSpPr>
          <p:cNvPr id="7" name="文本框 6">
            <a:extLst>
              <a:ext uri="{FF2B5EF4-FFF2-40B4-BE49-F238E27FC236}">
                <a16:creationId xmlns:a16="http://schemas.microsoft.com/office/drawing/2014/main" id="{34AB602E-F1D2-654A-8770-4B88169F4FA5}"/>
              </a:ext>
            </a:extLst>
          </p:cNvPr>
          <p:cNvSpPr txBox="1"/>
          <p:nvPr/>
        </p:nvSpPr>
        <p:spPr>
          <a:xfrm>
            <a:off x="2859585" y="2896368"/>
            <a:ext cx="8817753" cy="646331"/>
          </a:xfrm>
          <a:prstGeom prst="rect">
            <a:avLst/>
          </a:prstGeom>
          <a:noFill/>
        </p:spPr>
        <p:txBody>
          <a:bodyPr wrap="square">
            <a:spAutoFit/>
          </a:bodyPr>
          <a:lstStyle/>
          <a:p>
            <a:r>
              <a:rPr lang="en-US" altLang="zh-CN" dirty="0">
                <a:effectLst/>
                <a:latin typeface="Segoe UI Web (West European)"/>
              </a:rPr>
              <a:t>There are 226 species of stored grain pests. Include: beetles, moths and mites</a:t>
            </a:r>
          </a:p>
          <a:p>
            <a:endParaRPr lang="en-US" altLang="zh-CN" dirty="0">
              <a:effectLst/>
              <a:latin typeface="Segoe UI Web (West European)"/>
            </a:endParaRPr>
          </a:p>
        </p:txBody>
      </p:sp>
      <p:sp>
        <p:nvSpPr>
          <p:cNvPr id="9" name="文本框 8">
            <a:extLst>
              <a:ext uri="{FF2B5EF4-FFF2-40B4-BE49-F238E27FC236}">
                <a16:creationId xmlns:a16="http://schemas.microsoft.com/office/drawing/2014/main" id="{4A2FBD3D-C105-AD7D-8FA6-A217688C538B}"/>
              </a:ext>
            </a:extLst>
          </p:cNvPr>
          <p:cNvSpPr txBox="1"/>
          <p:nvPr/>
        </p:nvSpPr>
        <p:spPr>
          <a:xfrm>
            <a:off x="2548774" y="5966815"/>
            <a:ext cx="6485950" cy="369332"/>
          </a:xfrm>
          <a:prstGeom prst="rect">
            <a:avLst/>
          </a:prstGeom>
          <a:noFill/>
        </p:spPr>
        <p:txBody>
          <a:bodyPr wrap="square">
            <a:spAutoFit/>
          </a:bodyPr>
          <a:lstStyle/>
          <a:p>
            <a:r>
              <a:rPr lang="en-US" altLang="zh-CN" dirty="0">
                <a:effectLst/>
                <a:latin typeface="Segoe UI Web (West European)"/>
              </a:rPr>
              <a:t>Beetles                                </a:t>
            </a:r>
            <a:r>
              <a:rPr lang="en-US" altLang="zh-CN" b="0" i="0" dirty="0">
                <a:solidFill>
                  <a:srgbClr val="333333"/>
                </a:solidFill>
                <a:effectLst/>
                <a:latin typeface="Microsoft YaHei" panose="020B0503020204020204" pitchFamily="34" charset="-122"/>
                <a:ea typeface="Microsoft YaHei" panose="020B0503020204020204" pitchFamily="34" charset="-122"/>
              </a:rPr>
              <a:t>Moths</a:t>
            </a:r>
            <a:r>
              <a:rPr lang="en-US" altLang="zh-CN" dirty="0">
                <a:effectLst/>
                <a:latin typeface="Segoe UI Web (West European)"/>
              </a:rPr>
              <a:t>                                Mites</a:t>
            </a:r>
            <a:endParaRPr lang="zh-CN" altLang="en-US" dirty="0"/>
          </a:p>
        </p:txBody>
      </p:sp>
    </p:spTree>
    <p:extLst>
      <p:ext uri="{BB962C8B-B14F-4D97-AF65-F5344CB8AC3E}">
        <p14:creationId xmlns:p14="http://schemas.microsoft.com/office/powerpoint/2010/main" val="1215869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Text Box 4">
            <a:extLst>
              <a:ext uri="{FF2B5EF4-FFF2-40B4-BE49-F238E27FC236}">
                <a16:creationId xmlns:a16="http://schemas.microsoft.com/office/drawing/2014/main" id="{918F2C72-8E65-ACD7-5031-35696349E45D}"/>
              </a:ext>
            </a:extLst>
          </p:cNvPr>
          <p:cNvSpPr txBox="1">
            <a:spLocks noChangeArrowheads="1"/>
          </p:cNvSpPr>
          <p:nvPr/>
        </p:nvSpPr>
        <p:spPr bwMode="auto">
          <a:xfrm>
            <a:off x="1261537" y="2971346"/>
            <a:ext cx="8484463" cy="27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stStyle>
          <a:p>
            <a:r>
              <a:rPr lang="zh-CN" altLang="en-US" dirty="0">
                <a:solidFill>
                  <a:schemeClr val="tx1"/>
                </a:solidFill>
              </a:rPr>
              <a:t>  一个生活周期分为四个虫态：卵、幼虫、蛹、成虫</a:t>
            </a:r>
            <a:endParaRPr lang="en-US" altLang="zh-CN" dirty="0">
              <a:solidFill>
                <a:schemeClr val="tx1"/>
              </a:solidFill>
            </a:endParaRPr>
          </a:p>
          <a:p>
            <a:endParaRPr lang="zh-CN" altLang="en-US" dirty="0">
              <a:solidFill>
                <a:schemeClr val="tx1"/>
              </a:solidFill>
            </a:endParaRPr>
          </a:p>
          <a:p>
            <a:r>
              <a:rPr lang="zh-CN" altLang="en-US" dirty="0">
                <a:solidFill>
                  <a:schemeClr val="tx1"/>
                </a:solidFill>
              </a:rPr>
              <a:t>  害虫最喜欢的温度：</a:t>
            </a:r>
            <a:r>
              <a:rPr lang="en-US" altLang="zh-CN" dirty="0">
                <a:solidFill>
                  <a:schemeClr val="tx1"/>
                </a:solidFill>
              </a:rPr>
              <a:t>25 ℃ </a:t>
            </a:r>
            <a:r>
              <a:rPr lang="zh-CN" altLang="en-US" dirty="0">
                <a:solidFill>
                  <a:schemeClr val="tx1"/>
                </a:solidFill>
              </a:rPr>
              <a:t>～</a:t>
            </a:r>
            <a:r>
              <a:rPr lang="en-US" altLang="zh-CN" dirty="0">
                <a:solidFill>
                  <a:schemeClr val="tx1"/>
                </a:solidFill>
              </a:rPr>
              <a:t>35 ℃</a:t>
            </a:r>
          </a:p>
          <a:p>
            <a:endParaRPr lang="en-US" altLang="zh-CN" dirty="0">
              <a:solidFill>
                <a:schemeClr val="tx1"/>
              </a:solidFill>
            </a:endParaRPr>
          </a:p>
          <a:p>
            <a:r>
              <a:rPr lang="zh-CN" altLang="en-US" dirty="0">
                <a:solidFill>
                  <a:schemeClr val="tx1"/>
                </a:solidFill>
              </a:rPr>
              <a:t>  危害最大的阶段：幼虫    </a:t>
            </a:r>
          </a:p>
        </p:txBody>
      </p:sp>
      <p:pic>
        <p:nvPicPr>
          <p:cNvPr id="35843" name="Picture 7" descr="麦蛾 幼虫">
            <a:extLst>
              <a:ext uri="{FF2B5EF4-FFF2-40B4-BE49-F238E27FC236}">
                <a16:creationId xmlns:a16="http://schemas.microsoft.com/office/drawing/2014/main" id="{0B75B1F6-6CE8-A47B-19F6-8CE6CC0F6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246" y="1453249"/>
            <a:ext cx="1948163" cy="85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5" name="Picture 9">
            <a:extLst>
              <a:ext uri="{FF2B5EF4-FFF2-40B4-BE49-F238E27FC236}">
                <a16:creationId xmlns:a16="http://schemas.microsoft.com/office/drawing/2014/main" id="{032965DD-62AF-53D3-D390-690B743924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6981" y="1305865"/>
            <a:ext cx="2614366" cy="1322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5" name="AutoShape 10">
            <a:extLst>
              <a:ext uri="{FF2B5EF4-FFF2-40B4-BE49-F238E27FC236}">
                <a16:creationId xmlns:a16="http://schemas.microsoft.com/office/drawing/2014/main" id="{4EC4A6CC-F39B-C846-6268-F365557BE3C0}"/>
              </a:ext>
            </a:extLst>
          </p:cNvPr>
          <p:cNvSpPr>
            <a:spLocks noChangeArrowheads="1"/>
          </p:cNvSpPr>
          <p:nvPr/>
        </p:nvSpPr>
        <p:spPr bwMode="auto">
          <a:xfrm>
            <a:off x="3105841" y="1824486"/>
            <a:ext cx="503238" cy="142875"/>
          </a:xfrm>
          <a:prstGeom prst="rightArrow">
            <a:avLst>
              <a:gd name="adj1" fmla="val 50000"/>
              <a:gd name="adj2" fmla="val 88056"/>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152587" name="Picture 11" descr="玉米象1">
            <a:extLst>
              <a:ext uri="{FF2B5EF4-FFF2-40B4-BE49-F238E27FC236}">
                <a16:creationId xmlns:a16="http://schemas.microsoft.com/office/drawing/2014/main" id="{ABC366B5-0C0C-80D3-8507-2C87A364A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3768" y="4745921"/>
            <a:ext cx="1368425"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7" name="Picture 12" descr="玉米象 幼虫">
            <a:extLst>
              <a:ext uri="{FF2B5EF4-FFF2-40B4-BE49-F238E27FC236}">
                <a16:creationId xmlns:a16="http://schemas.microsoft.com/office/drawing/2014/main" id="{59D5A7C9-81E2-EF4A-2A91-25D41128DD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8232" y="5291351"/>
            <a:ext cx="24479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AutoShape 13">
            <a:extLst>
              <a:ext uri="{FF2B5EF4-FFF2-40B4-BE49-F238E27FC236}">
                <a16:creationId xmlns:a16="http://schemas.microsoft.com/office/drawing/2014/main" id="{91860D98-3EE7-FA9D-A634-729B23553F11}"/>
              </a:ext>
            </a:extLst>
          </p:cNvPr>
          <p:cNvSpPr>
            <a:spLocks noChangeArrowheads="1"/>
          </p:cNvSpPr>
          <p:nvPr/>
        </p:nvSpPr>
        <p:spPr bwMode="auto">
          <a:xfrm>
            <a:off x="9341112" y="5682546"/>
            <a:ext cx="647700" cy="142875"/>
          </a:xfrm>
          <a:prstGeom prst="rightArrow">
            <a:avLst>
              <a:gd name="adj1" fmla="val 50000"/>
              <a:gd name="adj2" fmla="val 11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p>
        </p:txBody>
      </p:sp>
      <p:pic>
        <p:nvPicPr>
          <p:cNvPr id="2" name="图片 1">
            <a:extLst>
              <a:ext uri="{FF2B5EF4-FFF2-40B4-BE49-F238E27FC236}">
                <a16:creationId xmlns:a16="http://schemas.microsoft.com/office/drawing/2014/main" id="{55B931AD-9504-2888-EB70-228A4BD0FE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FE551ECA-9583-1474-6411-4705CC2B8C3B}"/>
              </a:ext>
            </a:extLst>
          </p:cNvPr>
          <p:cNvSpPr txBox="1"/>
          <p:nvPr/>
        </p:nvSpPr>
        <p:spPr>
          <a:xfrm>
            <a:off x="1892508" y="3566419"/>
            <a:ext cx="8690547" cy="369332"/>
          </a:xfrm>
          <a:prstGeom prst="rect">
            <a:avLst/>
          </a:prstGeom>
          <a:noFill/>
        </p:spPr>
        <p:txBody>
          <a:bodyPr wrap="square">
            <a:spAutoFit/>
          </a:bodyPr>
          <a:lstStyle/>
          <a:p>
            <a:r>
              <a:rPr lang="en-US" altLang="zh-CN" dirty="0">
                <a:effectLst/>
                <a:latin typeface="Segoe UI Web (West European)"/>
              </a:rPr>
              <a:t>A life cycle is divided into four insect states: egg, larva, pupa, and adult</a:t>
            </a:r>
          </a:p>
        </p:txBody>
      </p:sp>
      <p:sp>
        <p:nvSpPr>
          <p:cNvPr id="6" name="文本框 5">
            <a:extLst>
              <a:ext uri="{FF2B5EF4-FFF2-40B4-BE49-F238E27FC236}">
                <a16:creationId xmlns:a16="http://schemas.microsoft.com/office/drawing/2014/main" id="{B02F7DA5-F779-27F5-EEE6-B14E9A8C5A13}"/>
              </a:ext>
            </a:extLst>
          </p:cNvPr>
          <p:cNvSpPr txBox="1"/>
          <p:nvPr/>
        </p:nvSpPr>
        <p:spPr>
          <a:xfrm>
            <a:off x="1818694" y="4629703"/>
            <a:ext cx="6093500" cy="369332"/>
          </a:xfrm>
          <a:prstGeom prst="rect">
            <a:avLst/>
          </a:prstGeom>
          <a:noFill/>
        </p:spPr>
        <p:txBody>
          <a:bodyPr wrap="square">
            <a:spAutoFit/>
          </a:bodyPr>
          <a:lstStyle/>
          <a:p>
            <a:r>
              <a:rPr lang="en-US" altLang="zh-CN" dirty="0">
                <a:effectLst/>
                <a:latin typeface="Segoe UI Web (West European)"/>
              </a:rPr>
              <a:t>Pest's favorite temperature: 25 °C ~ 35 °C</a:t>
            </a:r>
          </a:p>
        </p:txBody>
      </p:sp>
      <p:sp>
        <p:nvSpPr>
          <p:cNvPr id="8" name="文本框 7">
            <a:extLst>
              <a:ext uri="{FF2B5EF4-FFF2-40B4-BE49-F238E27FC236}">
                <a16:creationId xmlns:a16="http://schemas.microsoft.com/office/drawing/2014/main" id="{4D58FB5D-740E-9718-C6D0-1C0BBB312289}"/>
              </a:ext>
            </a:extLst>
          </p:cNvPr>
          <p:cNvSpPr txBox="1"/>
          <p:nvPr/>
        </p:nvSpPr>
        <p:spPr>
          <a:xfrm>
            <a:off x="1818694" y="5786614"/>
            <a:ext cx="6093500" cy="369332"/>
          </a:xfrm>
          <a:prstGeom prst="rect">
            <a:avLst/>
          </a:prstGeom>
          <a:noFill/>
        </p:spPr>
        <p:txBody>
          <a:bodyPr wrap="square">
            <a:spAutoFit/>
          </a:bodyPr>
          <a:lstStyle/>
          <a:p>
            <a:r>
              <a:rPr lang="en-US" altLang="zh-CN" dirty="0">
                <a:effectLst/>
                <a:latin typeface="Segoe UI Web (West European)"/>
              </a:rPr>
              <a:t>The most harmful stage: larvae</a:t>
            </a:r>
          </a:p>
        </p:txBody>
      </p:sp>
      <p:sp>
        <p:nvSpPr>
          <p:cNvPr id="3" name="文本框 2">
            <a:extLst>
              <a:ext uri="{FF2B5EF4-FFF2-40B4-BE49-F238E27FC236}">
                <a16:creationId xmlns:a16="http://schemas.microsoft.com/office/drawing/2014/main" id="{C4535FD0-9356-CDA4-7F31-62C3CA7192E3}"/>
              </a:ext>
            </a:extLst>
          </p:cNvPr>
          <p:cNvSpPr txBox="1"/>
          <p:nvPr/>
        </p:nvSpPr>
        <p:spPr>
          <a:xfrm>
            <a:off x="8317593" y="6202725"/>
            <a:ext cx="2212907" cy="646331"/>
          </a:xfrm>
          <a:prstGeom prst="rect">
            <a:avLst/>
          </a:prstGeom>
          <a:noFill/>
        </p:spPr>
        <p:txBody>
          <a:bodyPr wrap="square">
            <a:spAutoFit/>
          </a:bodyPr>
          <a:lstStyle/>
          <a:p>
            <a:r>
              <a:rPr lang="en-US" altLang="zh-CN" sz="1800" dirty="0">
                <a:effectLst/>
                <a:latin typeface="等线" panose="02010600030101010101" pitchFamily="2" charset="-122"/>
                <a:cs typeface="Times New Roman" panose="02020603050405020304" pitchFamily="18" charset="0"/>
              </a:rPr>
              <a:t>Sitophilus </a:t>
            </a:r>
            <a:r>
              <a:rPr lang="en-US" altLang="zh-CN" sz="1800" dirty="0" err="1">
                <a:effectLst/>
                <a:latin typeface="等线" panose="02010600030101010101" pitchFamily="2" charset="-122"/>
                <a:cs typeface="Times New Roman" panose="02020603050405020304" pitchFamily="18" charset="0"/>
              </a:rPr>
              <a:t>zeamais</a:t>
            </a:r>
            <a:r>
              <a:rPr lang="zh-CN" altLang="zh-CN" sz="1800" dirty="0">
                <a:effectLst/>
                <a:ea typeface="等线" panose="02010600030101010101" pitchFamily="2" charset="-122"/>
                <a:cs typeface="Times New Roman" panose="02020603050405020304" pitchFamily="18" charset="0"/>
              </a:rPr>
              <a:t>（</a:t>
            </a:r>
            <a:r>
              <a:rPr lang="en-US" altLang="zh-CN" sz="1800" dirty="0" err="1">
                <a:effectLst/>
                <a:ea typeface="等线" panose="02010600030101010101" pitchFamily="2" charset="-122"/>
                <a:cs typeface="Times New Roman" panose="02020603050405020304" pitchFamily="18" charset="0"/>
              </a:rPr>
              <a:t>Motschulsky</a:t>
            </a:r>
            <a:r>
              <a:rPr lang="zh-CN" altLang="zh-CN" sz="1800" dirty="0">
                <a:effectLst/>
                <a:ea typeface="等线" panose="02010600030101010101" pitchFamily="2" charset="-122"/>
                <a:cs typeface="Times New Roman" panose="02020603050405020304" pitchFamily="18" charset="0"/>
              </a:rPr>
              <a:t>）</a:t>
            </a:r>
            <a:endParaRPr lang="zh-CN" altLang="en-US" dirty="0"/>
          </a:p>
        </p:txBody>
      </p:sp>
      <p:sp>
        <p:nvSpPr>
          <p:cNvPr id="5" name="文本框 4">
            <a:extLst>
              <a:ext uri="{FF2B5EF4-FFF2-40B4-BE49-F238E27FC236}">
                <a16:creationId xmlns:a16="http://schemas.microsoft.com/office/drawing/2014/main" id="{FA4192D3-1CDA-ECD6-1F7D-9ED950B9E528}"/>
              </a:ext>
            </a:extLst>
          </p:cNvPr>
          <p:cNvSpPr txBox="1"/>
          <p:nvPr/>
        </p:nvSpPr>
        <p:spPr>
          <a:xfrm>
            <a:off x="7009463" y="1721397"/>
            <a:ext cx="2126694" cy="646331"/>
          </a:xfrm>
          <a:prstGeom prst="rect">
            <a:avLst/>
          </a:prstGeom>
          <a:noFill/>
        </p:spPr>
        <p:txBody>
          <a:bodyPr wrap="square">
            <a:spAutoFit/>
          </a:bodyPr>
          <a:lstStyle/>
          <a:p>
            <a:pPr algn="ctr"/>
            <a:r>
              <a:rPr lang="zh-CN" altLang="en-US" dirty="0"/>
              <a:t>Sitotroga cerealella (Olivier)</a:t>
            </a:r>
          </a:p>
        </p:txBody>
      </p:sp>
    </p:spTree>
    <p:extLst>
      <p:ext uri="{BB962C8B-B14F-4D97-AF65-F5344CB8AC3E}">
        <p14:creationId xmlns:p14="http://schemas.microsoft.com/office/powerpoint/2010/main" val="38158230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玉米象1">
            <a:extLst>
              <a:ext uri="{FF2B5EF4-FFF2-40B4-BE49-F238E27FC236}">
                <a16:creationId xmlns:a16="http://schemas.microsoft.com/office/drawing/2014/main" id="{B5FF4F28-B75E-919C-4E3F-10331E337C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852" y="1640077"/>
            <a:ext cx="1737211" cy="2378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Picture 3" descr="谷蠹">
            <a:extLst>
              <a:ext uri="{FF2B5EF4-FFF2-40B4-BE49-F238E27FC236}">
                <a16:creationId xmlns:a16="http://schemas.microsoft.com/office/drawing/2014/main" id="{55151004-453A-07CE-7A2E-1CFF142997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1188" y="1985711"/>
            <a:ext cx="1223962" cy="187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9" name="Picture 5">
            <a:extLst>
              <a:ext uri="{FF2B5EF4-FFF2-40B4-BE49-F238E27FC236}">
                <a16:creationId xmlns:a16="http://schemas.microsoft.com/office/drawing/2014/main" id="{14983F2F-C7D1-33F7-260D-EFF4B6B31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5696" t="18512" r="42796" b="25391"/>
          <a:stretch>
            <a:fillRect/>
          </a:stretch>
        </p:blipFill>
        <p:spPr bwMode="auto">
          <a:xfrm>
            <a:off x="6620054" y="5208829"/>
            <a:ext cx="1669710" cy="1508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90" name="Picture 6">
            <a:extLst>
              <a:ext uri="{FF2B5EF4-FFF2-40B4-BE49-F238E27FC236}">
                <a16:creationId xmlns:a16="http://schemas.microsoft.com/office/drawing/2014/main" id="{469FB95F-D058-A268-595B-DBF8EDA695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7178" t="19489" r="33757" b="28342"/>
          <a:stretch>
            <a:fillRect/>
          </a:stretch>
        </p:blipFill>
        <p:spPr bwMode="auto">
          <a:xfrm>
            <a:off x="3640446" y="5172316"/>
            <a:ext cx="1931502" cy="1544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91" name="Picture 7">
            <a:extLst>
              <a:ext uri="{FF2B5EF4-FFF2-40B4-BE49-F238E27FC236}">
                <a16:creationId xmlns:a16="http://schemas.microsoft.com/office/drawing/2014/main" id="{129844BB-E283-0596-D96A-08F283451C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3421" t="21463" r="47786" b="28342"/>
          <a:stretch>
            <a:fillRect/>
          </a:stretch>
        </p:blipFill>
        <p:spPr bwMode="auto">
          <a:xfrm>
            <a:off x="1112528" y="5130710"/>
            <a:ext cx="1197728" cy="1616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93" name="Picture 9">
            <a:extLst>
              <a:ext uri="{FF2B5EF4-FFF2-40B4-BE49-F238E27FC236}">
                <a16:creationId xmlns:a16="http://schemas.microsoft.com/office/drawing/2014/main" id="{DCBCE3AF-FCA3-F3E2-2FC0-E7DCF21AF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8931" t="21463" r="38933" b="27365"/>
          <a:stretch>
            <a:fillRect/>
          </a:stretch>
        </p:blipFill>
        <p:spPr bwMode="auto">
          <a:xfrm>
            <a:off x="9950901" y="1985711"/>
            <a:ext cx="10382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796" name="Text Box 12">
            <a:extLst>
              <a:ext uri="{FF2B5EF4-FFF2-40B4-BE49-F238E27FC236}">
                <a16:creationId xmlns:a16="http://schemas.microsoft.com/office/drawing/2014/main" id="{241EFBB5-1E8D-824E-0F53-C786860E9465}"/>
              </a:ext>
            </a:extLst>
          </p:cNvPr>
          <p:cNvSpPr txBox="1">
            <a:spLocks noChangeArrowheads="1"/>
          </p:cNvSpPr>
          <p:nvPr/>
        </p:nvSpPr>
        <p:spPr bwMode="auto">
          <a:xfrm>
            <a:off x="1350081" y="3965154"/>
            <a:ext cx="936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dirty="0">
                <a:solidFill>
                  <a:srgbClr val="FF3300"/>
                </a:solidFill>
              </a:rPr>
              <a:t>玉米象</a:t>
            </a:r>
          </a:p>
        </p:txBody>
      </p:sp>
      <p:sp>
        <p:nvSpPr>
          <p:cNvPr id="118797" name="Text Box 13">
            <a:extLst>
              <a:ext uri="{FF2B5EF4-FFF2-40B4-BE49-F238E27FC236}">
                <a16:creationId xmlns:a16="http://schemas.microsoft.com/office/drawing/2014/main" id="{C5F3AB46-5B29-1413-54F2-7A9049DF62F7}"/>
              </a:ext>
            </a:extLst>
          </p:cNvPr>
          <p:cNvSpPr txBox="1">
            <a:spLocks noChangeArrowheads="1"/>
          </p:cNvSpPr>
          <p:nvPr/>
        </p:nvSpPr>
        <p:spPr bwMode="auto">
          <a:xfrm>
            <a:off x="4238069" y="3957917"/>
            <a:ext cx="936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dirty="0">
                <a:solidFill>
                  <a:srgbClr val="FF3300"/>
                </a:solidFill>
              </a:rPr>
              <a:t>谷    蠹</a:t>
            </a:r>
          </a:p>
        </p:txBody>
      </p:sp>
      <p:sp>
        <p:nvSpPr>
          <p:cNvPr id="118798" name="Text Box 14">
            <a:extLst>
              <a:ext uri="{FF2B5EF4-FFF2-40B4-BE49-F238E27FC236}">
                <a16:creationId xmlns:a16="http://schemas.microsoft.com/office/drawing/2014/main" id="{7E5AA72C-15A7-65A7-90F8-72250FC478C7}"/>
              </a:ext>
            </a:extLst>
          </p:cNvPr>
          <p:cNvSpPr txBox="1">
            <a:spLocks noChangeArrowheads="1"/>
          </p:cNvSpPr>
          <p:nvPr/>
        </p:nvSpPr>
        <p:spPr bwMode="auto">
          <a:xfrm>
            <a:off x="10044231" y="3924912"/>
            <a:ext cx="12239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dirty="0">
                <a:solidFill>
                  <a:srgbClr val="FF3300"/>
                </a:solidFill>
              </a:rPr>
              <a:t>锯谷盗</a:t>
            </a:r>
          </a:p>
        </p:txBody>
      </p:sp>
      <p:pic>
        <p:nvPicPr>
          <p:cNvPr id="2" name="图片 1">
            <a:extLst>
              <a:ext uri="{FF2B5EF4-FFF2-40B4-BE49-F238E27FC236}">
                <a16:creationId xmlns:a16="http://schemas.microsoft.com/office/drawing/2014/main" id="{C31FE71B-C5E5-59B9-9990-74CBB6CD481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9D654EF4-AB7A-DD05-2BBF-65BF8D754B53}"/>
              </a:ext>
            </a:extLst>
          </p:cNvPr>
          <p:cNvSpPr txBox="1"/>
          <p:nvPr/>
        </p:nvSpPr>
        <p:spPr>
          <a:xfrm>
            <a:off x="384175" y="1149031"/>
            <a:ext cx="4770921" cy="523220"/>
          </a:xfrm>
          <a:prstGeom prst="rect">
            <a:avLst/>
          </a:prstGeom>
          <a:solidFill>
            <a:schemeClr val="bg1">
              <a:lumMod val="95000"/>
            </a:schemeClr>
          </a:solidFill>
          <a:ln>
            <a:noFill/>
          </a:ln>
          <a:effectLst/>
        </p:spPr>
        <p:style>
          <a:lnRef idx="0">
            <a:schemeClr val="accent5"/>
          </a:lnRef>
          <a:fillRef idx="3">
            <a:schemeClr val="accent5"/>
          </a:fillRef>
          <a:effectRef idx="3">
            <a:schemeClr val="accent5"/>
          </a:effectRef>
          <a:fontRef idx="minor">
            <a:schemeClr val="lt1"/>
          </a:fontRef>
        </p:style>
        <p:txBody>
          <a:bodyPr rtlCol="0" anchor="ctr"/>
          <a:lstStyle>
            <a:defPPr>
              <a:defRPr lang="zh-CN"/>
            </a:defPPr>
            <a:lvl1pPr algn="ctr">
              <a:defRPr sz="2800">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zh-CN" dirty="0"/>
              <a:t> </a:t>
            </a:r>
            <a:r>
              <a:rPr lang="zh-CN" altLang="en-US" dirty="0"/>
              <a:t>农户储粮常见的储粮害虫</a:t>
            </a:r>
          </a:p>
        </p:txBody>
      </p:sp>
      <p:pic>
        <p:nvPicPr>
          <p:cNvPr id="7170" name="Picture 2">
            <a:extLst>
              <a:ext uri="{FF2B5EF4-FFF2-40B4-BE49-F238E27FC236}">
                <a16:creationId xmlns:a16="http://schemas.microsoft.com/office/drawing/2014/main" id="{6BEAD0C0-C241-243E-4E6A-A87A102414E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95873" y="1985711"/>
            <a:ext cx="1106487" cy="189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14">
            <a:extLst>
              <a:ext uri="{FF2B5EF4-FFF2-40B4-BE49-F238E27FC236}">
                <a16:creationId xmlns:a16="http://schemas.microsoft.com/office/drawing/2014/main" id="{A59712C1-EADE-9187-ADC1-FCF6639A3AC6}"/>
              </a:ext>
            </a:extLst>
          </p:cNvPr>
          <p:cNvSpPr txBox="1">
            <a:spLocks noChangeArrowheads="1"/>
          </p:cNvSpPr>
          <p:nvPr/>
        </p:nvSpPr>
        <p:spPr bwMode="auto">
          <a:xfrm>
            <a:off x="7065801" y="3965154"/>
            <a:ext cx="122396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dirty="0">
                <a:solidFill>
                  <a:srgbClr val="FF3300"/>
                </a:solidFill>
              </a:rPr>
              <a:t>赤拟谷盗</a:t>
            </a:r>
          </a:p>
        </p:txBody>
      </p:sp>
      <p:sp>
        <p:nvSpPr>
          <p:cNvPr id="8" name="文本框 7">
            <a:extLst>
              <a:ext uri="{FF2B5EF4-FFF2-40B4-BE49-F238E27FC236}">
                <a16:creationId xmlns:a16="http://schemas.microsoft.com/office/drawing/2014/main" id="{A3D7DFD5-6080-95E1-66FF-97A8624D46BE}"/>
              </a:ext>
            </a:extLst>
          </p:cNvPr>
          <p:cNvSpPr txBox="1"/>
          <p:nvPr/>
        </p:nvSpPr>
        <p:spPr>
          <a:xfrm>
            <a:off x="5174694" y="1198828"/>
            <a:ext cx="6093500" cy="369332"/>
          </a:xfrm>
          <a:prstGeom prst="rect">
            <a:avLst/>
          </a:prstGeom>
          <a:noFill/>
        </p:spPr>
        <p:txBody>
          <a:bodyPr wrap="square">
            <a:spAutoFit/>
          </a:bodyPr>
          <a:lstStyle/>
          <a:p>
            <a:r>
              <a:rPr lang="en-US" altLang="zh-CN" dirty="0">
                <a:effectLst/>
                <a:latin typeface="Segoe UI Web (West European)"/>
              </a:rPr>
              <a:t>Common stored grain pests</a:t>
            </a:r>
          </a:p>
        </p:txBody>
      </p:sp>
      <p:sp>
        <p:nvSpPr>
          <p:cNvPr id="9" name="文本框 8">
            <a:extLst>
              <a:ext uri="{FF2B5EF4-FFF2-40B4-BE49-F238E27FC236}">
                <a16:creationId xmlns:a16="http://schemas.microsoft.com/office/drawing/2014/main" id="{8CB89038-E13C-98CF-4B33-067738D42061}"/>
              </a:ext>
            </a:extLst>
          </p:cNvPr>
          <p:cNvSpPr txBox="1"/>
          <p:nvPr/>
        </p:nvSpPr>
        <p:spPr>
          <a:xfrm>
            <a:off x="821565" y="4216633"/>
            <a:ext cx="2212907" cy="646331"/>
          </a:xfrm>
          <a:prstGeom prst="rect">
            <a:avLst/>
          </a:prstGeom>
          <a:noFill/>
        </p:spPr>
        <p:txBody>
          <a:bodyPr wrap="square">
            <a:spAutoFit/>
          </a:bodyPr>
          <a:lstStyle/>
          <a:p>
            <a:r>
              <a:rPr lang="en-US" altLang="zh-CN" sz="1800" dirty="0">
                <a:effectLst/>
                <a:latin typeface="等线" panose="02010600030101010101" pitchFamily="2" charset="-122"/>
                <a:cs typeface="Times New Roman" panose="02020603050405020304" pitchFamily="18" charset="0"/>
              </a:rPr>
              <a:t>Sitophilus </a:t>
            </a:r>
            <a:r>
              <a:rPr lang="en-US" altLang="zh-CN" sz="1800" dirty="0" err="1">
                <a:effectLst/>
                <a:latin typeface="等线" panose="02010600030101010101" pitchFamily="2" charset="-122"/>
                <a:cs typeface="Times New Roman" panose="02020603050405020304" pitchFamily="18" charset="0"/>
              </a:rPr>
              <a:t>zeamais</a:t>
            </a:r>
            <a:r>
              <a:rPr lang="zh-CN" altLang="zh-CN" sz="1800" dirty="0">
                <a:effectLst/>
                <a:ea typeface="等线" panose="02010600030101010101" pitchFamily="2" charset="-122"/>
                <a:cs typeface="Times New Roman" panose="02020603050405020304" pitchFamily="18" charset="0"/>
              </a:rPr>
              <a:t>（</a:t>
            </a:r>
            <a:r>
              <a:rPr lang="en-US" altLang="zh-CN" sz="1800" dirty="0" err="1">
                <a:effectLst/>
                <a:ea typeface="等线" panose="02010600030101010101" pitchFamily="2" charset="-122"/>
                <a:cs typeface="Times New Roman" panose="02020603050405020304" pitchFamily="18" charset="0"/>
              </a:rPr>
              <a:t>Motschulsky</a:t>
            </a:r>
            <a:r>
              <a:rPr lang="zh-CN" altLang="zh-CN" sz="1800" dirty="0">
                <a:effectLst/>
                <a:ea typeface="等线" panose="02010600030101010101" pitchFamily="2" charset="-122"/>
                <a:cs typeface="Times New Roman" panose="02020603050405020304" pitchFamily="18" charset="0"/>
              </a:rPr>
              <a:t>）</a:t>
            </a:r>
            <a:endParaRPr lang="zh-CN" altLang="en-US" dirty="0"/>
          </a:p>
        </p:txBody>
      </p:sp>
      <p:sp>
        <p:nvSpPr>
          <p:cNvPr id="14" name="文本框 13">
            <a:extLst>
              <a:ext uri="{FF2B5EF4-FFF2-40B4-BE49-F238E27FC236}">
                <a16:creationId xmlns:a16="http://schemas.microsoft.com/office/drawing/2014/main" id="{A4DA6C9F-CF5A-D27B-C79F-1889ECDE32E8}"/>
              </a:ext>
            </a:extLst>
          </p:cNvPr>
          <p:cNvSpPr txBox="1"/>
          <p:nvPr/>
        </p:nvSpPr>
        <p:spPr>
          <a:xfrm>
            <a:off x="3431934" y="4291624"/>
            <a:ext cx="2565990" cy="646331"/>
          </a:xfrm>
          <a:prstGeom prst="rect">
            <a:avLst/>
          </a:prstGeom>
          <a:noFill/>
        </p:spPr>
        <p:txBody>
          <a:bodyPr wrap="square">
            <a:spAutoFit/>
          </a:bodyPr>
          <a:lstStyle/>
          <a:p>
            <a:pPr algn="ctr"/>
            <a:r>
              <a:rPr lang="zh-CN" altLang="en-US" dirty="0"/>
              <a:t>Rhizopertha dominica (Fabricius)</a:t>
            </a:r>
          </a:p>
        </p:txBody>
      </p:sp>
      <p:sp>
        <p:nvSpPr>
          <p:cNvPr id="16" name="文本框 15">
            <a:extLst>
              <a:ext uri="{FF2B5EF4-FFF2-40B4-BE49-F238E27FC236}">
                <a16:creationId xmlns:a16="http://schemas.microsoft.com/office/drawing/2014/main" id="{7B68CF43-8B40-0A19-636C-2395B85E57E1}"/>
              </a:ext>
            </a:extLst>
          </p:cNvPr>
          <p:cNvSpPr txBox="1"/>
          <p:nvPr/>
        </p:nvSpPr>
        <p:spPr>
          <a:xfrm>
            <a:off x="6417568" y="4333208"/>
            <a:ext cx="2389293" cy="646331"/>
          </a:xfrm>
          <a:prstGeom prst="rect">
            <a:avLst/>
          </a:prstGeom>
          <a:noFill/>
        </p:spPr>
        <p:txBody>
          <a:bodyPr wrap="square">
            <a:spAutoFit/>
          </a:bodyPr>
          <a:lstStyle/>
          <a:p>
            <a:pPr algn="ctr"/>
            <a:r>
              <a:rPr lang="zh-CN" altLang="en-US" dirty="0"/>
              <a:t>Tribolium castaneum (Herbst)</a:t>
            </a:r>
          </a:p>
        </p:txBody>
      </p:sp>
      <p:sp>
        <p:nvSpPr>
          <p:cNvPr id="20" name="文本框 19">
            <a:extLst>
              <a:ext uri="{FF2B5EF4-FFF2-40B4-BE49-F238E27FC236}">
                <a16:creationId xmlns:a16="http://schemas.microsoft.com/office/drawing/2014/main" id="{69A34315-CC72-15FA-FA3E-90167F557628}"/>
              </a:ext>
            </a:extLst>
          </p:cNvPr>
          <p:cNvSpPr txBox="1"/>
          <p:nvPr/>
        </p:nvSpPr>
        <p:spPr>
          <a:xfrm>
            <a:off x="9215339" y="4352802"/>
            <a:ext cx="2881745" cy="646331"/>
          </a:xfrm>
          <a:prstGeom prst="rect">
            <a:avLst/>
          </a:prstGeom>
          <a:noFill/>
        </p:spPr>
        <p:txBody>
          <a:bodyPr wrap="square">
            <a:spAutoFit/>
          </a:bodyPr>
          <a:lstStyle/>
          <a:p>
            <a:pPr algn="ctr"/>
            <a:r>
              <a:rPr lang="zh-CN" altLang="en-US" dirty="0"/>
              <a:t>Oryzaephilus surinamensis (Linnaeus)</a:t>
            </a:r>
          </a:p>
        </p:txBody>
      </p:sp>
      <p:sp>
        <p:nvSpPr>
          <p:cNvPr id="23" name="Text Box 15">
            <a:extLst>
              <a:ext uri="{FF2B5EF4-FFF2-40B4-BE49-F238E27FC236}">
                <a16:creationId xmlns:a16="http://schemas.microsoft.com/office/drawing/2014/main" id="{48934010-709B-84E8-8C53-7348DC857EB9}"/>
              </a:ext>
            </a:extLst>
          </p:cNvPr>
          <p:cNvSpPr txBox="1">
            <a:spLocks noChangeArrowheads="1"/>
          </p:cNvSpPr>
          <p:nvPr/>
        </p:nvSpPr>
        <p:spPr bwMode="auto">
          <a:xfrm>
            <a:off x="10033063" y="5924236"/>
            <a:ext cx="9366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b="1" dirty="0">
                <a:solidFill>
                  <a:srgbClr val="FF3300"/>
                </a:solidFill>
              </a:rPr>
              <a:t>麦   娥</a:t>
            </a:r>
          </a:p>
        </p:txBody>
      </p:sp>
      <p:pic>
        <p:nvPicPr>
          <p:cNvPr id="24" name="Picture 16">
            <a:extLst>
              <a:ext uri="{FF2B5EF4-FFF2-40B4-BE49-F238E27FC236}">
                <a16:creationId xmlns:a16="http://schemas.microsoft.com/office/drawing/2014/main" id="{451C45B5-A5DA-1E4C-DCC0-EDD690B7FC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456719" y="4879247"/>
            <a:ext cx="206692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文本框 24">
            <a:extLst>
              <a:ext uri="{FF2B5EF4-FFF2-40B4-BE49-F238E27FC236}">
                <a16:creationId xmlns:a16="http://schemas.microsoft.com/office/drawing/2014/main" id="{EF4D705A-E3D2-0486-03F0-EA18FB505731}"/>
              </a:ext>
            </a:extLst>
          </p:cNvPr>
          <p:cNvSpPr txBox="1"/>
          <p:nvPr/>
        </p:nvSpPr>
        <p:spPr>
          <a:xfrm>
            <a:off x="9456719" y="6182713"/>
            <a:ext cx="2126694" cy="646331"/>
          </a:xfrm>
          <a:prstGeom prst="rect">
            <a:avLst/>
          </a:prstGeom>
          <a:noFill/>
        </p:spPr>
        <p:txBody>
          <a:bodyPr wrap="square">
            <a:spAutoFit/>
          </a:bodyPr>
          <a:lstStyle/>
          <a:p>
            <a:pPr algn="ctr"/>
            <a:r>
              <a:rPr lang="zh-CN" altLang="en-US" dirty="0"/>
              <a:t>Sitotroga cerealella (Olivier)</a:t>
            </a:r>
          </a:p>
        </p:txBody>
      </p:sp>
    </p:spTree>
    <p:extLst>
      <p:ext uri="{BB962C8B-B14F-4D97-AF65-F5344CB8AC3E}">
        <p14:creationId xmlns:p14="http://schemas.microsoft.com/office/powerpoint/2010/main" val="11116137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8EB91282-0C67-A6D7-DA33-26E38D17719E}"/>
              </a:ext>
            </a:extLst>
          </p:cNvPr>
          <p:cNvSpPr txBox="1">
            <a:spLocks noChangeArrowheads="1"/>
          </p:cNvSpPr>
          <p:nvPr/>
        </p:nvSpPr>
        <p:spPr bwMode="auto">
          <a:xfrm>
            <a:off x="278297" y="1276871"/>
            <a:ext cx="3644346" cy="523220"/>
          </a:xfrm>
          <a:prstGeom prst="rect">
            <a:avLst/>
          </a:prstGeom>
          <a:solidFill>
            <a:schemeClr val="bg1">
              <a:lumMod val="95000"/>
            </a:schemeClr>
          </a:solidFill>
          <a:ln>
            <a:noFill/>
          </a:ln>
          <a:effectLst/>
        </p:spPr>
        <p:style>
          <a:lnRef idx="0">
            <a:schemeClr val="accent5"/>
          </a:lnRef>
          <a:fillRef idx="3">
            <a:schemeClr val="accent5"/>
          </a:fillRef>
          <a:effectRef idx="3">
            <a:schemeClr val="accent5"/>
          </a:effectRef>
          <a:fontRef idx="minor">
            <a:schemeClr val="lt1"/>
          </a:fontRef>
        </p:style>
        <p:txBody>
          <a:bodyPr rtlCol="0" anchor="ctr"/>
          <a:lstStyle>
            <a:defPPr>
              <a:defRPr lang="zh-CN"/>
            </a:defPPr>
            <a:lvl1pPr algn="ctr">
              <a:defRPr sz="2800">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中国虫粮等级划分</a:t>
            </a:r>
          </a:p>
        </p:txBody>
      </p:sp>
      <p:graphicFrame>
        <p:nvGraphicFramePr>
          <p:cNvPr id="127049" name="Group 73">
            <a:extLst>
              <a:ext uri="{FF2B5EF4-FFF2-40B4-BE49-F238E27FC236}">
                <a16:creationId xmlns:a16="http://schemas.microsoft.com/office/drawing/2014/main" id="{23BEFC8A-2E71-49D8-AEBD-D6B61520EE50}"/>
              </a:ext>
            </a:extLst>
          </p:cNvPr>
          <p:cNvGraphicFramePr>
            <a:graphicFrameLocks noGrp="1"/>
          </p:cNvGraphicFramePr>
          <p:nvPr>
            <p:ph/>
            <p:extLst>
              <p:ext uri="{D42A27DB-BD31-4B8C-83A1-F6EECF244321}">
                <p14:modId xmlns:p14="http://schemas.microsoft.com/office/powerpoint/2010/main" val="76092607"/>
              </p:ext>
            </p:extLst>
          </p:nvPr>
        </p:nvGraphicFramePr>
        <p:xfrm>
          <a:off x="389744" y="2051727"/>
          <a:ext cx="11467480" cy="4728965"/>
        </p:xfrm>
        <a:graphic>
          <a:graphicData uri="http://schemas.openxmlformats.org/drawingml/2006/table">
            <a:tbl>
              <a:tblPr/>
              <a:tblGrid>
                <a:gridCol w="2866870">
                  <a:extLst>
                    <a:ext uri="{9D8B030D-6E8A-4147-A177-3AD203B41FA5}">
                      <a16:colId xmlns:a16="http://schemas.microsoft.com/office/drawing/2014/main" val="20000"/>
                    </a:ext>
                  </a:extLst>
                </a:gridCol>
                <a:gridCol w="2866870">
                  <a:extLst>
                    <a:ext uri="{9D8B030D-6E8A-4147-A177-3AD203B41FA5}">
                      <a16:colId xmlns:a16="http://schemas.microsoft.com/office/drawing/2014/main" val="20001"/>
                    </a:ext>
                  </a:extLst>
                </a:gridCol>
                <a:gridCol w="2866870">
                  <a:extLst>
                    <a:ext uri="{9D8B030D-6E8A-4147-A177-3AD203B41FA5}">
                      <a16:colId xmlns:a16="http://schemas.microsoft.com/office/drawing/2014/main" val="20002"/>
                    </a:ext>
                  </a:extLst>
                </a:gridCol>
                <a:gridCol w="2866870">
                  <a:extLst>
                    <a:ext uri="{9D8B030D-6E8A-4147-A177-3AD203B41FA5}">
                      <a16:colId xmlns:a16="http://schemas.microsoft.com/office/drawing/2014/main" val="20003"/>
                    </a:ext>
                  </a:extLst>
                </a:gridCol>
              </a:tblGrid>
              <a:tr h="112879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黑体" pitchFamily="2" charset="-122"/>
                          <a:ea typeface="黑体" pitchFamily="2" charset="-122"/>
                        </a:rPr>
                        <a:t>粮油种类</a:t>
                      </a:r>
                      <a:r>
                        <a:rPr kumimoji="0" lang="zh-CN" altLang="en-US" sz="2400" b="0" i="0" u="none" strike="noStrike" cap="none" normalizeH="0" baseline="0" dirty="0">
                          <a:ln>
                            <a:noFill/>
                          </a:ln>
                          <a:solidFill>
                            <a:schemeClr val="tx1"/>
                          </a:solidFill>
                          <a:effectLst/>
                          <a:latin typeface="黑体" pitchFamily="2" charset="-122"/>
                          <a:ea typeface="黑体" pitchFamily="2" charset="-122"/>
                        </a:rPr>
                        <a:t> </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黑体" pitchFamily="2" charset="-122"/>
                          <a:ea typeface="黑体" pitchFamily="2" charset="-122"/>
                        </a:rPr>
                        <a:t>虫粮等级</a:t>
                      </a:r>
                      <a:r>
                        <a:rPr kumimoji="0" lang="zh-CN" altLang="en-US" sz="2400" b="0" i="0" u="none" strike="noStrike" cap="none" normalizeH="0" baseline="0" dirty="0">
                          <a:ln>
                            <a:noFill/>
                          </a:ln>
                          <a:solidFill>
                            <a:schemeClr val="tx1"/>
                          </a:solidFill>
                          <a:effectLst/>
                          <a:latin typeface="黑体" pitchFamily="2" charset="-122"/>
                          <a:ea typeface="黑体" pitchFamily="2" charset="-122"/>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黑体" pitchFamily="2" charset="-122"/>
                          <a:ea typeface="黑体" pitchFamily="2" charset="-122"/>
                        </a:rPr>
                        <a:t>害虫密度</a:t>
                      </a:r>
                      <a:r>
                        <a:rPr kumimoji="0" lang="zh-CN" altLang="en-US" sz="2400" b="0" i="0" u="none" strike="noStrike" cap="none" normalizeH="0" baseline="0" dirty="0">
                          <a:ln>
                            <a:noFill/>
                          </a:ln>
                          <a:solidFill>
                            <a:schemeClr val="tx1"/>
                          </a:solidFill>
                          <a:effectLst/>
                          <a:latin typeface="黑体" pitchFamily="2" charset="-122"/>
                          <a:ea typeface="黑体" pitchFamily="2" charset="-122"/>
                        </a:rPr>
                        <a:t> </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cap="none" normalizeH="0" baseline="0" dirty="0">
                          <a:ln>
                            <a:noFill/>
                          </a:ln>
                          <a:solidFill>
                            <a:schemeClr val="tx1"/>
                          </a:solidFill>
                          <a:effectLst/>
                          <a:latin typeface="黑体" pitchFamily="2" charset="-122"/>
                          <a:ea typeface="黑体" pitchFamily="2" charset="-122"/>
                        </a:rPr>
                        <a:t>主要害虫</a:t>
                      </a:r>
                      <a:r>
                        <a:rPr kumimoji="0" lang="zh-CN" altLang="en-US" sz="2400" b="0" i="0" u="none" strike="noStrike" cap="none" normalizeH="0" baseline="0" dirty="0">
                          <a:ln>
                            <a:noFill/>
                          </a:ln>
                          <a:solidFill>
                            <a:schemeClr val="tx1"/>
                          </a:solidFill>
                          <a:effectLst/>
                          <a:latin typeface="黑体" pitchFamily="2" charset="-122"/>
                          <a:ea typeface="黑体" pitchFamily="2" charset="-122"/>
                        </a:rPr>
                        <a:t> </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13125">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原</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粮 </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 </a:t>
                      </a: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基本无虫</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kern="1200" cap="none" normalizeH="0" baseline="0">
                          <a:ln>
                            <a:noFill/>
                          </a:ln>
                          <a:solidFill>
                            <a:schemeClr val="tx1"/>
                          </a:solidFill>
                          <a:effectLst/>
                          <a:latin typeface="黑体" pitchFamily="2" charset="-122"/>
                          <a:ea typeface="黑体" pitchFamily="2" charset="-122"/>
                          <a:cs typeface="+mn-cs"/>
                        </a:rPr>
                        <a:t>≤5</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kern="1200" cap="none" normalizeH="0" baseline="0">
                          <a:ln>
                            <a:noFill/>
                          </a:ln>
                          <a:solidFill>
                            <a:schemeClr val="tx1"/>
                          </a:solidFill>
                          <a:effectLst/>
                          <a:latin typeface="黑体" pitchFamily="2" charset="-122"/>
                          <a:ea typeface="黑体" pitchFamily="2" charset="-122"/>
                          <a:cs typeface="+mn-cs"/>
                        </a:rPr>
                        <a:t>≤2</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4922">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 </a:t>
                      </a: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一般虫粮</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6</a:t>
                      </a: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a:t>
                      </a: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30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3</a:t>
                      </a: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a:t>
                      </a: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10</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77201">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 </a:t>
                      </a: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严重虫粮</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a:t>
                      </a: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30</a:t>
                      </a: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a:t>
                      </a: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10</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492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成品粮</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400" b="1" i="0" u="none" strike="noStrike" kern="1200" cap="none" normalizeH="0" baseline="0" dirty="0">
                          <a:ln>
                            <a:noFill/>
                          </a:ln>
                          <a:solidFill>
                            <a:schemeClr val="tx1"/>
                          </a:solidFill>
                          <a:effectLst/>
                          <a:latin typeface="黑体" pitchFamily="2" charset="-122"/>
                          <a:ea typeface="黑体" pitchFamily="2" charset="-122"/>
                          <a:cs typeface="+mn-cs"/>
                        </a:rPr>
                        <a:t> </a:t>
                      </a:r>
                      <a:r>
                        <a:rPr kumimoji="0" lang="zh-CN" altLang="en-US" sz="2400" b="1" i="0" u="none" strike="noStrike" kern="1200" cap="none" normalizeH="0" baseline="0" dirty="0">
                          <a:ln>
                            <a:noFill/>
                          </a:ln>
                          <a:solidFill>
                            <a:schemeClr val="tx1"/>
                          </a:solidFill>
                          <a:effectLst/>
                          <a:latin typeface="黑体" pitchFamily="2" charset="-122"/>
                          <a:ea typeface="黑体" pitchFamily="2" charset="-122"/>
                          <a:cs typeface="+mn-cs"/>
                        </a:rPr>
                        <a:t>应无虫</a:t>
                      </a: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0004"/>
                  </a:ext>
                </a:extLst>
              </a:tr>
            </a:tbl>
          </a:graphicData>
        </a:graphic>
      </p:graphicFrame>
      <p:pic>
        <p:nvPicPr>
          <p:cNvPr id="2" name="图片 1">
            <a:extLst>
              <a:ext uri="{FF2B5EF4-FFF2-40B4-BE49-F238E27FC236}">
                <a16:creationId xmlns:a16="http://schemas.microsoft.com/office/drawing/2014/main" id="{C8E6663C-E957-96FF-75B9-2F58B50F2F1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27B14298-F58F-E8B4-2202-EE1D5FB74982}"/>
              </a:ext>
            </a:extLst>
          </p:cNvPr>
          <p:cNvSpPr txBox="1"/>
          <p:nvPr/>
        </p:nvSpPr>
        <p:spPr>
          <a:xfrm>
            <a:off x="4096063" y="1371911"/>
            <a:ext cx="6093500" cy="369332"/>
          </a:xfrm>
          <a:prstGeom prst="rect">
            <a:avLst/>
          </a:prstGeom>
          <a:noFill/>
        </p:spPr>
        <p:txBody>
          <a:bodyPr wrap="square">
            <a:spAutoFit/>
          </a:bodyPr>
          <a:lstStyle/>
          <a:p>
            <a:r>
              <a:rPr lang="en-US" altLang="zh-CN" dirty="0">
                <a:effectLst/>
                <a:latin typeface="Segoe UI Web (West European)"/>
              </a:rPr>
              <a:t>Classification of grain damaged by pests in China</a:t>
            </a:r>
          </a:p>
        </p:txBody>
      </p:sp>
      <p:sp>
        <p:nvSpPr>
          <p:cNvPr id="6" name="文本框 5">
            <a:extLst>
              <a:ext uri="{FF2B5EF4-FFF2-40B4-BE49-F238E27FC236}">
                <a16:creationId xmlns:a16="http://schemas.microsoft.com/office/drawing/2014/main" id="{2CFCD5F6-1975-98E1-A574-9A375F023361}"/>
              </a:ext>
            </a:extLst>
          </p:cNvPr>
          <p:cNvSpPr txBox="1"/>
          <p:nvPr/>
        </p:nvSpPr>
        <p:spPr>
          <a:xfrm>
            <a:off x="685806" y="2826582"/>
            <a:ext cx="6093500" cy="369332"/>
          </a:xfrm>
          <a:prstGeom prst="rect">
            <a:avLst/>
          </a:prstGeom>
          <a:noFill/>
        </p:spPr>
        <p:txBody>
          <a:bodyPr wrap="square">
            <a:spAutoFit/>
          </a:bodyPr>
          <a:lstStyle/>
          <a:p>
            <a:r>
              <a:rPr lang="en-US" altLang="zh-CN" dirty="0">
                <a:effectLst/>
                <a:latin typeface="Segoe UI Web (West European)"/>
              </a:rPr>
              <a:t>Types of grains and oils</a:t>
            </a:r>
          </a:p>
        </p:txBody>
      </p:sp>
      <p:sp>
        <p:nvSpPr>
          <p:cNvPr id="8" name="文本框 7">
            <a:extLst>
              <a:ext uri="{FF2B5EF4-FFF2-40B4-BE49-F238E27FC236}">
                <a16:creationId xmlns:a16="http://schemas.microsoft.com/office/drawing/2014/main" id="{93875B26-B6C3-C5A5-474C-47BC4FF3090A}"/>
              </a:ext>
            </a:extLst>
          </p:cNvPr>
          <p:cNvSpPr txBox="1"/>
          <p:nvPr/>
        </p:nvSpPr>
        <p:spPr>
          <a:xfrm>
            <a:off x="4380875" y="2767734"/>
            <a:ext cx="6093500" cy="369332"/>
          </a:xfrm>
          <a:prstGeom prst="rect">
            <a:avLst/>
          </a:prstGeom>
          <a:noFill/>
        </p:spPr>
        <p:txBody>
          <a:bodyPr wrap="square">
            <a:spAutoFit/>
          </a:bodyPr>
          <a:lstStyle/>
          <a:p>
            <a:r>
              <a:rPr lang="en-US" altLang="zh-CN" dirty="0">
                <a:effectLst/>
                <a:latin typeface="Segoe UI Web (West European)"/>
              </a:rPr>
              <a:t>grade</a:t>
            </a:r>
          </a:p>
        </p:txBody>
      </p:sp>
      <p:sp>
        <p:nvSpPr>
          <p:cNvPr id="10" name="文本框 9">
            <a:extLst>
              <a:ext uri="{FF2B5EF4-FFF2-40B4-BE49-F238E27FC236}">
                <a16:creationId xmlns:a16="http://schemas.microsoft.com/office/drawing/2014/main" id="{470F4009-96B7-4ED7-2A13-61D7D9EBE315}"/>
              </a:ext>
            </a:extLst>
          </p:cNvPr>
          <p:cNvSpPr txBox="1"/>
          <p:nvPr/>
        </p:nvSpPr>
        <p:spPr>
          <a:xfrm>
            <a:off x="6779306" y="2811743"/>
            <a:ext cx="6093500" cy="369332"/>
          </a:xfrm>
          <a:prstGeom prst="rect">
            <a:avLst/>
          </a:prstGeom>
          <a:noFill/>
        </p:spPr>
        <p:txBody>
          <a:bodyPr wrap="square">
            <a:spAutoFit/>
          </a:bodyPr>
          <a:lstStyle/>
          <a:p>
            <a:r>
              <a:rPr lang="en-US" altLang="zh-CN" dirty="0">
                <a:effectLst/>
                <a:latin typeface="Segoe UI Web (West European)"/>
              </a:rPr>
              <a:t>Pest density</a:t>
            </a:r>
          </a:p>
        </p:txBody>
      </p:sp>
      <p:sp>
        <p:nvSpPr>
          <p:cNvPr id="12" name="文本框 11">
            <a:extLst>
              <a:ext uri="{FF2B5EF4-FFF2-40B4-BE49-F238E27FC236}">
                <a16:creationId xmlns:a16="http://schemas.microsoft.com/office/drawing/2014/main" id="{1A6D148F-E051-114A-34F2-827CAC3A4D02}"/>
              </a:ext>
            </a:extLst>
          </p:cNvPr>
          <p:cNvSpPr txBox="1"/>
          <p:nvPr/>
        </p:nvSpPr>
        <p:spPr>
          <a:xfrm>
            <a:off x="9818557" y="2767733"/>
            <a:ext cx="5733736" cy="369332"/>
          </a:xfrm>
          <a:prstGeom prst="rect">
            <a:avLst/>
          </a:prstGeom>
          <a:noFill/>
        </p:spPr>
        <p:txBody>
          <a:bodyPr wrap="square">
            <a:spAutoFit/>
          </a:bodyPr>
          <a:lstStyle/>
          <a:p>
            <a:r>
              <a:rPr lang="en-US" altLang="zh-CN" dirty="0">
                <a:effectLst/>
                <a:latin typeface="Segoe UI Web (West European)"/>
              </a:rPr>
              <a:t>Major pests</a:t>
            </a:r>
          </a:p>
        </p:txBody>
      </p:sp>
      <p:sp>
        <p:nvSpPr>
          <p:cNvPr id="14" name="文本框 13">
            <a:extLst>
              <a:ext uri="{FF2B5EF4-FFF2-40B4-BE49-F238E27FC236}">
                <a16:creationId xmlns:a16="http://schemas.microsoft.com/office/drawing/2014/main" id="{98282372-EEBC-C14C-2F9C-5CEB18A7B8F1}"/>
              </a:ext>
            </a:extLst>
          </p:cNvPr>
          <p:cNvSpPr txBox="1"/>
          <p:nvPr/>
        </p:nvSpPr>
        <p:spPr>
          <a:xfrm>
            <a:off x="3372678" y="3666574"/>
            <a:ext cx="7772400" cy="369332"/>
          </a:xfrm>
          <a:prstGeom prst="rect">
            <a:avLst/>
          </a:prstGeom>
          <a:noFill/>
        </p:spPr>
        <p:txBody>
          <a:bodyPr wrap="square">
            <a:spAutoFit/>
          </a:bodyPr>
          <a:lstStyle/>
          <a:p>
            <a:r>
              <a:rPr lang="en-US" altLang="zh-CN" dirty="0">
                <a:effectLst/>
                <a:latin typeface="Segoe UI Web (West European)"/>
              </a:rPr>
              <a:t>Basically insect-free </a:t>
            </a:r>
            <a:r>
              <a:rPr lang="en-US" altLang="zh-CN" dirty="0">
                <a:latin typeface="Segoe UI Web (West European)"/>
              </a:rPr>
              <a:t>grain</a:t>
            </a:r>
            <a:endParaRPr lang="en-US" altLang="zh-CN" dirty="0">
              <a:effectLst/>
              <a:latin typeface="Segoe UI Web (West European)"/>
            </a:endParaRPr>
          </a:p>
        </p:txBody>
      </p:sp>
      <p:sp>
        <p:nvSpPr>
          <p:cNvPr id="16" name="文本框 15">
            <a:extLst>
              <a:ext uri="{FF2B5EF4-FFF2-40B4-BE49-F238E27FC236}">
                <a16:creationId xmlns:a16="http://schemas.microsoft.com/office/drawing/2014/main" id="{68802CAA-EB48-D40B-8740-8DCBE257833D}"/>
              </a:ext>
            </a:extLst>
          </p:cNvPr>
          <p:cNvSpPr txBox="1"/>
          <p:nvPr/>
        </p:nvSpPr>
        <p:spPr>
          <a:xfrm>
            <a:off x="3151682" y="5526079"/>
            <a:ext cx="7772400" cy="369332"/>
          </a:xfrm>
          <a:prstGeom prst="rect">
            <a:avLst/>
          </a:prstGeom>
          <a:noFill/>
        </p:spPr>
        <p:txBody>
          <a:bodyPr wrap="square">
            <a:spAutoFit/>
          </a:bodyPr>
          <a:lstStyle/>
          <a:p>
            <a:r>
              <a:rPr lang="en-US" altLang="zh-CN" dirty="0">
                <a:effectLst/>
                <a:latin typeface="Segoe UI Web (West European)"/>
              </a:rPr>
              <a:t>Grain with severe insect infestation</a:t>
            </a:r>
          </a:p>
        </p:txBody>
      </p:sp>
      <p:sp>
        <p:nvSpPr>
          <p:cNvPr id="17" name="文本框 16">
            <a:extLst>
              <a:ext uri="{FF2B5EF4-FFF2-40B4-BE49-F238E27FC236}">
                <a16:creationId xmlns:a16="http://schemas.microsoft.com/office/drawing/2014/main" id="{B0F12E00-CF49-C339-45E7-DD4F83028F12}"/>
              </a:ext>
            </a:extLst>
          </p:cNvPr>
          <p:cNvSpPr txBox="1"/>
          <p:nvPr/>
        </p:nvSpPr>
        <p:spPr>
          <a:xfrm>
            <a:off x="3151682" y="4519747"/>
            <a:ext cx="7772400" cy="369332"/>
          </a:xfrm>
          <a:prstGeom prst="rect">
            <a:avLst/>
          </a:prstGeom>
          <a:noFill/>
        </p:spPr>
        <p:txBody>
          <a:bodyPr wrap="square">
            <a:spAutoFit/>
          </a:bodyPr>
          <a:lstStyle/>
          <a:p>
            <a:r>
              <a:rPr lang="en-US" altLang="zh-CN" dirty="0">
                <a:effectLst/>
                <a:latin typeface="Segoe UI Web (West European)"/>
              </a:rPr>
              <a:t>Grain with  insect infestation</a:t>
            </a:r>
          </a:p>
        </p:txBody>
      </p:sp>
      <p:sp>
        <p:nvSpPr>
          <p:cNvPr id="19" name="文本框 18">
            <a:extLst>
              <a:ext uri="{FF2B5EF4-FFF2-40B4-BE49-F238E27FC236}">
                <a16:creationId xmlns:a16="http://schemas.microsoft.com/office/drawing/2014/main" id="{914096D5-74A6-7D4E-07ED-8046C03341DC}"/>
              </a:ext>
            </a:extLst>
          </p:cNvPr>
          <p:cNvSpPr txBox="1"/>
          <p:nvPr/>
        </p:nvSpPr>
        <p:spPr>
          <a:xfrm>
            <a:off x="1124262" y="6426199"/>
            <a:ext cx="7772400" cy="369332"/>
          </a:xfrm>
          <a:prstGeom prst="rect">
            <a:avLst/>
          </a:prstGeom>
          <a:noFill/>
        </p:spPr>
        <p:txBody>
          <a:bodyPr wrap="square">
            <a:spAutoFit/>
          </a:bodyPr>
          <a:lstStyle/>
          <a:p>
            <a:r>
              <a:rPr lang="en-US" altLang="zh-CN" dirty="0">
                <a:effectLst/>
                <a:latin typeface="Segoe UI Web (West European)"/>
              </a:rPr>
              <a:t>Finished grain</a:t>
            </a:r>
          </a:p>
        </p:txBody>
      </p:sp>
      <p:sp>
        <p:nvSpPr>
          <p:cNvPr id="21" name="文本框 20">
            <a:extLst>
              <a:ext uri="{FF2B5EF4-FFF2-40B4-BE49-F238E27FC236}">
                <a16:creationId xmlns:a16="http://schemas.microsoft.com/office/drawing/2014/main" id="{01A1F6F3-E6F8-890C-BC22-B8F6DD756C81}"/>
              </a:ext>
            </a:extLst>
          </p:cNvPr>
          <p:cNvSpPr txBox="1"/>
          <p:nvPr/>
        </p:nvSpPr>
        <p:spPr>
          <a:xfrm>
            <a:off x="1281784" y="5022913"/>
            <a:ext cx="7772400" cy="369332"/>
          </a:xfrm>
          <a:prstGeom prst="rect">
            <a:avLst/>
          </a:prstGeom>
          <a:noFill/>
        </p:spPr>
        <p:txBody>
          <a:bodyPr wrap="square">
            <a:spAutoFit/>
          </a:bodyPr>
          <a:lstStyle/>
          <a:p>
            <a:r>
              <a:rPr lang="en-US" altLang="zh-CN" dirty="0">
                <a:effectLst/>
                <a:latin typeface="Segoe UI Web (West European)"/>
              </a:rPr>
              <a:t>Raw grain</a:t>
            </a:r>
            <a:endParaRPr lang="zh-CN" altLang="en-US" dirty="0"/>
          </a:p>
        </p:txBody>
      </p:sp>
      <p:sp>
        <p:nvSpPr>
          <p:cNvPr id="23" name="文本框 22">
            <a:extLst>
              <a:ext uri="{FF2B5EF4-FFF2-40B4-BE49-F238E27FC236}">
                <a16:creationId xmlns:a16="http://schemas.microsoft.com/office/drawing/2014/main" id="{A73A20C4-DA26-0581-F87B-43D89EEC3DC8}"/>
              </a:ext>
            </a:extLst>
          </p:cNvPr>
          <p:cNvSpPr txBox="1"/>
          <p:nvPr/>
        </p:nvSpPr>
        <p:spPr>
          <a:xfrm>
            <a:off x="4740640" y="6205895"/>
            <a:ext cx="7772400" cy="369332"/>
          </a:xfrm>
          <a:prstGeom prst="rect">
            <a:avLst/>
          </a:prstGeom>
          <a:noFill/>
        </p:spPr>
        <p:txBody>
          <a:bodyPr wrap="square">
            <a:spAutoFit/>
          </a:bodyPr>
          <a:lstStyle/>
          <a:p>
            <a:r>
              <a:rPr lang="en-US" altLang="zh-CN" dirty="0">
                <a:effectLst/>
                <a:latin typeface="Segoe UI Web (West European)"/>
              </a:rPr>
              <a:t>There should be no pests</a:t>
            </a:r>
          </a:p>
        </p:txBody>
      </p:sp>
    </p:spTree>
    <p:extLst>
      <p:ext uri="{BB962C8B-B14F-4D97-AF65-F5344CB8AC3E}">
        <p14:creationId xmlns:p14="http://schemas.microsoft.com/office/powerpoint/2010/main" val="6447374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55C65D4-9FB0-60A2-7FCB-FA8D563BC3A5}"/>
              </a:ext>
            </a:extLst>
          </p:cNvPr>
          <p:cNvPicPr>
            <a:picLocks noChangeAspect="1"/>
          </p:cNvPicPr>
          <p:nvPr/>
        </p:nvPicPr>
        <p:blipFill>
          <a:blip r:embed="rId3"/>
          <a:stretch>
            <a:fillRect/>
          </a:stretch>
        </p:blipFill>
        <p:spPr>
          <a:xfrm>
            <a:off x="10166052" y="1280623"/>
            <a:ext cx="1805446" cy="1795471"/>
          </a:xfrm>
          <a:prstGeom prst="rect">
            <a:avLst/>
          </a:prstGeom>
        </p:spPr>
      </p:pic>
      <p:pic>
        <p:nvPicPr>
          <p:cNvPr id="2" name="图片 1">
            <a:extLst>
              <a:ext uri="{FF2B5EF4-FFF2-40B4-BE49-F238E27FC236}">
                <a16:creationId xmlns:a16="http://schemas.microsoft.com/office/drawing/2014/main" id="{94A132E8-1B4B-181D-FBC5-5C75DDFC8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0" name="Text Box 2">
            <a:extLst>
              <a:ext uri="{FF2B5EF4-FFF2-40B4-BE49-F238E27FC236}">
                <a16:creationId xmlns:a16="http://schemas.microsoft.com/office/drawing/2014/main" id="{18FEFA7D-D08A-9BB9-679B-B01752D124F1}"/>
              </a:ext>
            </a:extLst>
          </p:cNvPr>
          <p:cNvSpPr txBox="1">
            <a:spLocks noChangeArrowheads="1"/>
          </p:cNvSpPr>
          <p:nvPr/>
        </p:nvSpPr>
        <p:spPr bwMode="auto">
          <a:xfrm>
            <a:off x="214103" y="1229006"/>
            <a:ext cx="3644346" cy="523220"/>
          </a:xfrm>
          <a:prstGeom prst="rect">
            <a:avLst/>
          </a:prstGeom>
          <a:solidFill>
            <a:schemeClr val="bg1">
              <a:lumMod val="95000"/>
            </a:schemeClr>
          </a:solidFill>
          <a:ln>
            <a:noFill/>
          </a:ln>
          <a:effectLst/>
        </p:spPr>
        <p:style>
          <a:lnRef idx="0">
            <a:schemeClr val="accent5"/>
          </a:lnRef>
          <a:fillRef idx="3">
            <a:schemeClr val="accent5"/>
          </a:fillRef>
          <a:effectRef idx="3">
            <a:schemeClr val="accent5"/>
          </a:effectRef>
          <a:fontRef idx="minor">
            <a:schemeClr val="lt1"/>
          </a:fontRef>
        </p:style>
        <p:txBody>
          <a:bodyPr rtlCol="0" anchor="ctr"/>
          <a:lstStyle>
            <a:defPPr>
              <a:defRPr lang="zh-CN"/>
            </a:defPPr>
            <a:lvl1pPr algn="ctr">
              <a:defRPr sz="2800">
                <a:solidFill>
                  <a:srgbClr val="FF0000"/>
                </a:solidFill>
                <a:latin typeface="黑体" panose="02010609060101010101" pitchFamily="49" charset="-122"/>
                <a:ea typeface="黑体" panose="02010609060101010101" pitchFamily="49" charset="-12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dirty="0"/>
              <a:t>防治储粮害虫的方法</a:t>
            </a:r>
          </a:p>
        </p:txBody>
      </p:sp>
      <p:sp>
        <p:nvSpPr>
          <p:cNvPr id="11" name="矩形 1">
            <a:extLst>
              <a:ext uri="{FF2B5EF4-FFF2-40B4-BE49-F238E27FC236}">
                <a16:creationId xmlns:a16="http://schemas.microsoft.com/office/drawing/2014/main" id="{46E4E229-7DF5-4542-35D2-A5A798CD0FD4}"/>
              </a:ext>
            </a:extLst>
          </p:cNvPr>
          <p:cNvSpPr>
            <a:spLocks noChangeArrowheads="1"/>
          </p:cNvSpPr>
          <p:nvPr/>
        </p:nvSpPr>
        <p:spPr bwMode="auto">
          <a:xfrm>
            <a:off x="275018" y="1823366"/>
            <a:ext cx="10047193" cy="470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anose="05000000000000000000" pitchFamily="2" charset="2"/>
              <a:buChar char="Ø"/>
            </a:pPr>
            <a:r>
              <a:rPr lang="en-US" altLang="zh-CN" sz="2400" dirty="0">
                <a:solidFill>
                  <a:srgbClr val="FF0000"/>
                </a:solidFill>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日光暴晒杀虫</a:t>
            </a:r>
            <a:endParaRPr lang="en-US" altLang="zh-CN" sz="2400" dirty="0">
              <a:solidFill>
                <a:srgbClr val="FF0000"/>
              </a:solidFill>
              <a:latin typeface="微软雅黑" panose="020B0503020204020204" pitchFamily="34" charset="-122"/>
              <a:ea typeface="微软雅黑" panose="020B0503020204020204" pitchFamily="34" charset="-122"/>
            </a:endParaRPr>
          </a:p>
          <a:p>
            <a:pPr marL="542925" indent="-357188">
              <a:lnSpc>
                <a:spcPct val="150000"/>
              </a:lnSpc>
            </a:pPr>
            <a:r>
              <a:rPr lang="en-US" altLang="zh-CN" sz="2400" dirty="0">
                <a:latin typeface="微软雅黑" panose="020B0503020204020204" pitchFamily="34" charset="-122"/>
                <a:ea typeface="微软雅黑" panose="020B0503020204020204" pitchFamily="34" charset="-122"/>
              </a:rPr>
              <a:t>    </a:t>
            </a:r>
            <a:r>
              <a:rPr lang="zh-CN" altLang="en-US" dirty="0"/>
              <a:t>一般情况下温度</a:t>
            </a:r>
            <a:r>
              <a:rPr lang="en-US" altLang="zh-CN" dirty="0"/>
              <a:t>50℃</a:t>
            </a:r>
            <a:r>
              <a:rPr lang="zh-CN" altLang="en-US" dirty="0"/>
              <a:t>左右持续</a:t>
            </a:r>
            <a:r>
              <a:rPr lang="en-US" altLang="zh-CN" dirty="0"/>
              <a:t>2</a:t>
            </a:r>
            <a:r>
              <a:rPr lang="zh-CN" altLang="en-US" dirty="0"/>
              <a:t>～</a:t>
            </a:r>
            <a:r>
              <a:rPr lang="en-US" altLang="zh-CN" dirty="0"/>
              <a:t>4</a:t>
            </a:r>
            <a:r>
              <a:rPr lang="zh-CN" altLang="en-US" dirty="0"/>
              <a:t>小时，即可将害虫全部杀死（注意：对稻谷不能采用日光曝晒！）。</a:t>
            </a:r>
            <a:r>
              <a:rPr lang="en-GB" altLang="zh-CN" sz="2000" dirty="0"/>
              <a:t>Normally if the temperature is around 50 ℃ for 2-4 hours, all pests can be killed (Note: paddy cannot be exposed to the sunlight directly!)</a:t>
            </a:r>
            <a:endParaRPr lang="en-US" altLang="zh-CN" sz="20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en-US" altLang="zh-CN" sz="2400" dirty="0">
                <a:solidFill>
                  <a:srgbClr val="FF0000"/>
                </a:solidFill>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压盖粮面防虫</a:t>
            </a:r>
            <a:endParaRPr lang="en-US" altLang="zh-CN" sz="2400" dirty="0">
              <a:solidFill>
                <a:srgbClr val="FF0000"/>
              </a:solidFill>
              <a:latin typeface="微软雅黑" panose="020B0503020204020204" pitchFamily="34" charset="-122"/>
              <a:ea typeface="微软雅黑" panose="020B0503020204020204" pitchFamily="34" charset="-122"/>
            </a:endParaRPr>
          </a:p>
          <a:p>
            <a:pPr marL="542925">
              <a:lnSpc>
                <a:spcPct val="150000"/>
              </a:lnSpc>
            </a:pPr>
            <a:r>
              <a:rPr lang="zh-CN" altLang="en-US" dirty="0">
                <a:latin typeface="微软雅黑" panose="020B0503020204020204" pitchFamily="34" charset="-122"/>
                <a:ea typeface="微软雅黑" panose="020B0503020204020204" pitchFamily="34" charset="-122"/>
              </a:rPr>
              <a:t>用来防治蛾类</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主要是麦蛾</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成虫，阻止其在粮面产卵；并能使粮粒内羽化出来的成虫无法活动而死亡。同时可以预防害虫感染。</a:t>
            </a:r>
            <a:r>
              <a:rPr lang="en-GB" altLang="zh-CN" dirty="0">
                <a:latin typeface="微软雅黑" panose="020B0503020204020204" pitchFamily="34" charset="-122"/>
                <a:ea typeface="微软雅黑" panose="020B0503020204020204" pitchFamily="34" charset="-122"/>
              </a:rPr>
              <a:t>For controlling the adult moths (mainly wheat moths) to prevent them from laying eggs on the grain surface. It can make the adult insects that emerge from the grain unable to move and die. It can also prevent pest infections.</a:t>
            </a:r>
            <a:endParaRPr lang="zh-CN" altLang="zh-CN" dirty="0">
              <a:latin typeface="微软雅黑" panose="020B0503020204020204" pitchFamily="34" charset="-122"/>
              <a:ea typeface="微软雅黑" panose="020B0503020204020204" pitchFamily="34" charset="-122"/>
            </a:endParaRPr>
          </a:p>
        </p:txBody>
      </p:sp>
      <p:pic>
        <p:nvPicPr>
          <p:cNvPr id="20" name="Picture 16">
            <a:extLst>
              <a:ext uri="{FF2B5EF4-FFF2-40B4-BE49-F238E27FC236}">
                <a16:creationId xmlns:a16="http://schemas.microsoft.com/office/drawing/2014/main" id="{4796357B-562E-E4E3-7584-434715190B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5328" y="3438590"/>
            <a:ext cx="1548960" cy="78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图片 5">
            <a:extLst>
              <a:ext uri="{FF2B5EF4-FFF2-40B4-BE49-F238E27FC236}">
                <a16:creationId xmlns:a16="http://schemas.microsoft.com/office/drawing/2014/main" id="{E55D10F3-52EF-647E-17F4-1A650E0320AE}"/>
              </a:ext>
            </a:extLst>
          </p:cNvPr>
          <p:cNvPicPr>
            <a:picLocks noChangeAspect="1"/>
          </p:cNvPicPr>
          <p:nvPr/>
        </p:nvPicPr>
        <p:blipFill>
          <a:blip r:embed="rId6"/>
          <a:stretch>
            <a:fillRect/>
          </a:stretch>
        </p:blipFill>
        <p:spPr>
          <a:xfrm>
            <a:off x="10932336" y="5690629"/>
            <a:ext cx="1103522" cy="1099523"/>
          </a:xfrm>
          <a:prstGeom prst="rect">
            <a:avLst/>
          </a:prstGeom>
        </p:spPr>
      </p:pic>
      <p:pic>
        <p:nvPicPr>
          <p:cNvPr id="9" name="图片 8">
            <a:extLst>
              <a:ext uri="{FF2B5EF4-FFF2-40B4-BE49-F238E27FC236}">
                <a16:creationId xmlns:a16="http://schemas.microsoft.com/office/drawing/2014/main" id="{35D7477E-7551-DB10-E599-68EBB410B63E}"/>
              </a:ext>
            </a:extLst>
          </p:cNvPr>
          <p:cNvPicPr>
            <a:picLocks noChangeAspect="1"/>
          </p:cNvPicPr>
          <p:nvPr/>
        </p:nvPicPr>
        <p:blipFill>
          <a:blip r:embed="rId7"/>
          <a:stretch>
            <a:fillRect/>
          </a:stretch>
        </p:blipFill>
        <p:spPr>
          <a:xfrm>
            <a:off x="10824042" y="3618092"/>
            <a:ext cx="1211816" cy="1116771"/>
          </a:xfrm>
          <a:prstGeom prst="rect">
            <a:avLst/>
          </a:prstGeom>
        </p:spPr>
      </p:pic>
      <p:pic>
        <p:nvPicPr>
          <p:cNvPr id="13" name="图片 12">
            <a:extLst>
              <a:ext uri="{FF2B5EF4-FFF2-40B4-BE49-F238E27FC236}">
                <a16:creationId xmlns:a16="http://schemas.microsoft.com/office/drawing/2014/main" id="{6AEEB4CE-1B14-07C6-00AF-BA7AA6896AB5}"/>
              </a:ext>
            </a:extLst>
          </p:cNvPr>
          <p:cNvPicPr>
            <a:picLocks noChangeAspect="1"/>
          </p:cNvPicPr>
          <p:nvPr/>
        </p:nvPicPr>
        <p:blipFill>
          <a:blip r:embed="rId8"/>
          <a:stretch>
            <a:fillRect/>
          </a:stretch>
        </p:blipFill>
        <p:spPr>
          <a:xfrm>
            <a:off x="10199984" y="4894311"/>
            <a:ext cx="1248116" cy="1056878"/>
          </a:xfrm>
          <a:prstGeom prst="rect">
            <a:avLst/>
          </a:prstGeom>
        </p:spPr>
      </p:pic>
      <p:sp>
        <p:nvSpPr>
          <p:cNvPr id="5" name="文本框 4">
            <a:extLst>
              <a:ext uri="{FF2B5EF4-FFF2-40B4-BE49-F238E27FC236}">
                <a16:creationId xmlns:a16="http://schemas.microsoft.com/office/drawing/2014/main" id="{F7CB34FD-FD82-A1CF-D0E1-21260DA771C8}"/>
              </a:ext>
            </a:extLst>
          </p:cNvPr>
          <p:cNvSpPr txBox="1"/>
          <p:nvPr/>
        </p:nvSpPr>
        <p:spPr>
          <a:xfrm>
            <a:off x="4072552" y="1377023"/>
            <a:ext cx="6093500" cy="369332"/>
          </a:xfrm>
          <a:prstGeom prst="rect">
            <a:avLst/>
          </a:prstGeom>
          <a:noFill/>
        </p:spPr>
        <p:txBody>
          <a:bodyPr wrap="square">
            <a:spAutoFit/>
          </a:bodyPr>
          <a:lstStyle/>
          <a:p>
            <a:r>
              <a:rPr lang="en-US" altLang="zh-CN" dirty="0">
                <a:effectLst/>
                <a:latin typeface="Segoe UI Web (West European)"/>
              </a:rPr>
              <a:t>Methods of controlling stored grain pests</a:t>
            </a:r>
          </a:p>
        </p:txBody>
      </p:sp>
      <p:sp>
        <p:nvSpPr>
          <p:cNvPr id="12" name="文本框 11">
            <a:extLst>
              <a:ext uri="{FF2B5EF4-FFF2-40B4-BE49-F238E27FC236}">
                <a16:creationId xmlns:a16="http://schemas.microsoft.com/office/drawing/2014/main" id="{B244B72B-1771-BE21-6290-61610C9A62CD}"/>
              </a:ext>
            </a:extLst>
          </p:cNvPr>
          <p:cNvSpPr txBox="1"/>
          <p:nvPr/>
        </p:nvSpPr>
        <p:spPr>
          <a:xfrm>
            <a:off x="2875923" y="1993692"/>
            <a:ext cx="6093500" cy="369332"/>
          </a:xfrm>
          <a:prstGeom prst="rect">
            <a:avLst/>
          </a:prstGeom>
          <a:noFill/>
        </p:spPr>
        <p:txBody>
          <a:bodyPr wrap="square">
            <a:spAutoFit/>
          </a:bodyPr>
          <a:lstStyle/>
          <a:p>
            <a:r>
              <a:rPr lang="en-US" altLang="zh-CN" dirty="0">
                <a:effectLst/>
                <a:latin typeface="Segoe UI Web (West European)"/>
              </a:rPr>
              <a:t>Pest control by exposure to sunlight </a:t>
            </a:r>
          </a:p>
        </p:txBody>
      </p:sp>
      <p:sp>
        <p:nvSpPr>
          <p:cNvPr id="15" name="文本框 14">
            <a:extLst>
              <a:ext uri="{FF2B5EF4-FFF2-40B4-BE49-F238E27FC236}">
                <a16:creationId xmlns:a16="http://schemas.microsoft.com/office/drawing/2014/main" id="{D72BCBEE-988C-D206-3320-C3A57BA22D26}"/>
              </a:ext>
            </a:extLst>
          </p:cNvPr>
          <p:cNvSpPr txBox="1"/>
          <p:nvPr/>
        </p:nvSpPr>
        <p:spPr>
          <a:xfrm>
            <a:off x="2875923" y="4024879"/>
            <a:ext cx="6093500" cy="369332"/>
          </a:xfrm>
          <a:prstGeom prst="rect">
            <a:avLst/>
          </a:prstGeom>
          <a:noFill/>
        </p:spPr>
        <p:txBody>
          <a:bodyPr wrap="square">
            <a:spAutoFit/>
          </a:bodyPr>
          <a:lstStyle/>
          <a:p>
            <a:r>
              <a:rPr lang="en-US" altLang="zh-CN" dirty="0">
                <a:latin typeface="Segoe UI Web (West European)"/>
              </a:rPr>
              <a:t>Covering</a:t>
            </a:r>
            <a:r>
              <a:rPr lang="en-US" altLang="zh-CN" dirty="0">
                <a:effectLst/>
                <a:latin typeface="Segoe UI Web (West European)"/>
              </a:rPr>
              <a:t> the grain surface to prevent insects</a:t>
            </a:r>
          </a:p>
        </p:txBody>
      </p:sp>
      <p:pic>
        <p:nvPicPr>
          <p:cNvPr id="3" name="图片 2">
            <a:extLst>
              <a:ext uri="{FF2B5EF4-FFF2-40B4-BE49-F238E27FC236}">
                <a16:creationId xmlns:a16="http://schemas.microsoft.com/office/drawing/2014/main" id="{BF8C1542-D0EF-B64D-F4CE-44FE9B5DD39F}"/>
              </a:ext>
            </a:extLst>
          </p:cNvPr>
          <p:cNvPicPr>
            <a:picLocks noChangeAspect="1"/>
          </p:cNvPicPr>
          <p:nvPr/>
        </p:nvPicPr>
        <p:blipFill>
          <a:blip r:embed="rId9"/>
          <a:stretch>
            <a:fillRect/>
          </a:stretch>
        </p:blipFill>
        <p:spPr>
          <a:xfrm>
            <a:off x="9842202" y="3331481"/>
            <a:ext cx="647699" cy="955621"/>
          </a:xfrm>
          <a:prstGeom prst="rect">
            <a:avLst/>
          </a:prstGeom>
        </p:spPr>
      </p:pic>
    </p:spTree>
    <p:extLst>
      <p:ext uri="{BB962C8B-B14F-4D97-AF65-F5344CB8AC3E}">
        <p14:creationId xmlns:p14="http://schemas.microsoft.com/office/powerpoint/2010/main" val="31128369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a16="http://schemas.microsoft.com/office/drawing/2014/main" id="{03A25CA3-2C31-3A02-250B-2800EBFC522B}"/>
              </a:ext>
            </a:extLst>
          </p:cNvPr>
          <p:cNvPicPr>
            <a:picLocks noChangeAspect="1"/>
          </p:cNvPicPr>
          <p:nvPr/>
        </p:nvPicPr>
        <p:blipFill>
          <a:blip r:embed="rId2"/>
          <a:stretch>
            <a:fillRect/>
          </a:stretch>
        </p:blipFill>
        <p:spPr>
          <a:xfrm>
            <a:off x="9974336" y="5191860"/>
            <a:ext cx="1224340" cy="895144"/>
          </a:xfrm>
          <a:prstGeom prst="rect">
            <a:avLst/>
          </a:prstGeom>
        </p:spPr>
      </p:pic>
      <p:sp>
        <p:nvSpPr>
          <p:cNvPr id="10" name="矩形 1">
            <a:extLst>
              <a:ext uri="{FF2B5EF4-FFF2-40B4-BE49-F238E27FC236}">
                <a16:creationId xmlns:a16="http://schemas.microsoft.com/office/drawing/2014/main" id="{A0BA4A11-8B19-3615-27BA-3E902F07D1BB}"/>
              </a:ext>
            </a:extLst>
          </p:cNvPr>
          <p:cNvSpPr>
            <a:spLocks noChangeArrowheads="1"/>
          </p:cNvSpPr>
          <p:nvPr/>
        </p:nvSpPr>
        <p:spPr bwMode="auto">
          <a:xfrm>
            <a:off x="460145" y="888955"/>
            <a:ext cx="8670775" cy="5854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anose="05000000000000000000" pitchFamily="2" charset="2"/>
              <a:buChar char="Ø"/>
            </a:pPr>
            <a:r>
              <a:rPr lang="en-US" altLang="zh-CN" sz="2400" dirty="0">
                <a:solidFill>
                  <a:srgbClr val="FF0000"/>
                </a:solidFill>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筛子除虫</a:t>
            </a:r>
            <a:endParaRPr lang="en-US" altLang="zh-CN" sz="2400" dirty="0">
              <a:solidFill>
                <a:srgbClr val="FF0000"/>
              </a:solidFill>
              <a:latin typeface="微软雅黑" panose="020B0503020204020204" pitchFamily="34" charset="-122"/>
              <a:ea typeface="微软雅黑" panose="020B0503020204020204" pitchFamily="34" charset="-122"/>
            </a:endParaRPr>
          </a:p>
          <a:p>
            <a:pPr marL="542925" indent="-357188">
              <a:lnSpc>
                <a:spcPct val="150000"/>
              </a:lnSpc>
            </a:pPr>
            <a:r>
              <a:rPr lang="en-US" altLang="zh-CN" sz="2000" dirty="0">
                <a:latin typeface="微软雅黑" panose="020B0503020204020204" pitchFamily="34" charset="-122"/>
                <a:ea typeface="微软雅黑" panose="020B0503020204020204" pitchFamily="34" charset="-122"/>
              </a:rPr>
              <a:t>    </a:t>
            </a:r>
            <a:r>
              <a:rPr lang="zh-CN" altLang="en-US" sz="2000" dirty="0"/>
              <a:t>利用粮粒和害虫的大小形状不同，用适当大小筛孔的筛子，通过过筛使它们分开。在筛中粮食厚度以</a:t>
            </a:r>
            <a:r>
              <a:rPr lang="en-US" altLang="zh-CN" sz="2000" dirty="0"/>
              <a:t>2</a:t>
            </a:r>
            <a:r>
              <a:rPr lang="zh-CN" altLang="en-US" sz="2000" dirty="0"/>
              <a:t>－</a:t>
            </a:r>
            <a:r>
              <a:rPr lang="en-US" altLang="zh-CN" sz="2000" dirty="0"/>
              <a:t>3</a:t>
            </a:r>
            <a:r>
              <a:rPr lang="zh-CN" altLang="en-US" sz="2000" dirty="0"/>
              <a:t>厘米为宜。</a:t>
            </a:r>
            <a:r>
              <a:rPr lang="en-GB" altLang="zh-CN" sz="2000" dirty="0"/>
              <a:t>For different sizes and shapes of grains and pests, using the sieve with proper sized holes to separate them through sieving. It is advisable the thickness of grain in the sieve is 2-3 </a:t>
            </a:r>
            <a:r>
              <a:rPr lang="en-GB" altLang="zh-CN" sz="2000" dirty="0" err="1"/>
              <a:t>centimeters</a:t>
            </a:r>
            <a:r>
              <a:rPr lang="en-GB" altLang="zh-CN" sz="2000" dirty="0"/>
              <a:t>.</a:t>
            </a:r>
            <a:endParaRPr lang="en-US" altLang="zh-CN" sz="2400" dirty="0">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pitchFamily="2" charset="2"/>
              <a:buChar char="Ø"/>
            </a:pPr>
            <a:r>
              <a:rPr lang="en-US" altLang="zh-CN" sz="2400" dirty="0">
                <a:solidFill>
                  <a:srgbClr val="FF0000"/>
                </a:solidFill>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风车除虫</a:t>
            </a:r>
            <a:endParaRPr lang="en-US" altLang="zh-CN" sz="2400" dirty="0">
              <a:solidFill>
                <a:srgbClr val="FF0000"/>
              </a:solidFill>
              <a:latin typeface="微软雅黑" panose="020B0503020204020204" pitchFamily="34" charset="-122"/>
              <a:ea typeface="微软雅黑" panose="020B0503020204020204" pitchFamily="34" charset="-122"/>
            </a:endParaRPr>
          </a:p>
          <a:p>
            <a:pPr marL="542925">
              <a:lnSpc>
                <a:spcPct val="150000"/>
              </a:lnSpc>
            </a:pPr>
            <a:r>
              <a:rPr lang="zh-CN" altLang="en-US" sz="2000" dirty="0">
                <a:latin typeface="微软雅黑" panose="020B0503020204020204" pitchFamily="34" charset="-122"/>
                <a:ea typeface="微软雅黑" panose="020B0503020204020204" pitchFamily="34" charset="-122"/>
              </a:rPr>
              <a:t>由于比重和形状不同，比重轻的害虫、尘杂被风吹至较远的地方，比重大的粮粒落到较近的地方，使害虫与粮粒分离</a:t>
            </a:r>
            <a:r>
              <a:rPr lang="zh-CN" altLang="en-US" sz="2400" dirty="0">
                <a:latin typeface="微软雅黑" panose="020B0503020204020204" pitchFamily="34" charset="-122"/>
                <a:ea typeface="微软雅黑" panose="020B0503020204020204" pitchFamily="34" charset="-122"/>
              </a:rPr>
              <a:t>。</a:t>
            </a:r>
            <a:r>
              <a:rPr lang="en-GB" altLang="zh-CN" sz="2000" dirty="0">
                <a:latin typeface="微软雅黑" panose="020B0503020204020204" pitchFamily="34" charset="-122"/>
                <a:ea typeface="微软雅黑" panose="020B0503020204020204" pitchFamily="34" charset="-122"/>
              </a:rPr>
              <a:t>Due to different densities and shapes, pests and dust with lighter densities are blown farther away by the wind, while grains with heavier densities fall closer, which could separate pests from grains.</a:t>
            </a:r>
            <a:endParaRPr lang="zh-CN" altLang="zh-CN" sz="2400" dirty="0">
              <a:latin typeface="微软雅黑" panose="020B0503020204020204" pitchFamily="34" charset="-122"/>
              <a:ea typeface="微软雅黑" panose="020B0503020204020204" pitchFamily="34" charset="-122"/>
            </a:endParaRPr>
          </a:p>
        </p:txBody>
      </p:sp>
      <p:pic>
        <p:nvPicPr>
          <p:cNvPr id="2" name="图片 1">
            <a:extLst>
              <a:ext uri="{FF2B5EF4-FFF2-40B4-BE49-F238E27FC236}">
                <a16:creationId xmlns:a16="http://schemas.microsoft.com/office/drawing/2014/main" id="{47B2DF59-8749-D586-FAD5-6BFA72837B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22" name="图片 21">
            <a:extLst>
              <a:ext uri="{FF2B5EF4-FFF2-40B4-BE49-F238E27FC236}">
                <a16:creationId xmlns:a16="http://schemas.microsoft.com/office/drawing/2014/main" id="{EC0AB372-DB11-C5C5-C397-D892E381BAB2}"/>
              </a:ext>
            </a:extLst>
          </p:cNvPr>
          <p:cNvPicPr>
            <a:picLocks noChangeAspect="1"/>
          </p:cNvPicPr>
          <p:nvPr/>
        </p:nvPicPr>
        <p:blipFill>
          <a:blip r:embed="rId4"/>
          <a:stretch>
            <a:fillRect/>
          </a:stretch>
        </p:blipFill>
        <p:spPr>
          <a:xfrm>
            <a:off x="9886494" y="3285277"/>
            <a:ext cx="1312182" cy="1345457"/>
          </a:xfrm>
          <a:prstGeom prst="rect">
            <a:avLst/>
          </a:prstGeom>
        </p:spPr>
      </p:pic>
      <p:pic>
        <p:nvPicPr>
          <p:cNvPr id="26" name="图片 25">
            <a:extLst>
              <a:ext uri="{FF2B5EF4-FFF2-40B4-BE49-F238E27FC236}">
                <a16:creationId xmlns:a16="http://schemas.microsoft.com/office/drawing/2014/main" id="{E3D637E3-B743-C537-0E3B-F2CE8AD82CA8}"/>
              </a:ext>
            </a:extLst>
          </p:cNvPr>
          <p:cNvPicPr>
            <a:picLocks noChangeAspect="1"/>
          </p:cNvPicPr>
          <p:nvPr/>
        </p:nvPicPr>
        <p:blipFill>
          <a:blip r:embed="rId5"/>
          <a:stretch>
            <a:fillRect/>
          </a:stretch>
        </p:blipFill>
        <p:spPr>
          <a:xfrm>
            <a:off x="9652888" y="1666140"/>
            <a:ext cx="1816552" cy="1345458"/>
          </a:xfrm>
          <a:prstGeom prst="rect">
            <a:avLst/>
          </a:prstGeom>
        </p:spPr>
      </p:pic>
      <p:sp>
        <p:nvSpPr>
          <p:cNvPr id="4" name="文本框 3">
            <a:extLst>
              <a:ext uri="{FF2B5EF4-FFF2-40B4-BE49-F238E27FC236}">
                <a16:creationId xmlns:a16="http://schemas.microsoft.com/office/drawing/2014/main" id="{DCFD467E-9F2F-B403-8F1B-F249DFD8DC31}"/>
              </a:ext>
            </a:extLst>
          </p:cNvPr>
          <p:cNvSpPr txBox="1"/>
          <p:nvPr/>
        </p:nvSpPr>
        <p:spPr>
          <a:xfrm>
            <a:off x="2387699" y="1087341"/>
            <a:ext cx="6093500" cy="369332"/>
          </a:xfrm>
          <a:prstGeom prst="rect">
            <a:avLst/>
          </a:prstGeom>
          <a:noFill/>
        </p:spPr>
        <p:txBody>
          <a:bodyPr wrap="square">
            <a:spAutoFit/>
          </a:bodyPr>
          <a:lstStyle/>
          <a:p>
            <a:r>
              <a:rPr lang="en-US" altLang="zh-CN" dirty="0">
                <a:effectLst/>
                <a:latin typeface="Segoe UI Web (West European)"/>
              </a:rPr>
              <a:t>Use a sieve to remove pests</a:t>
            </a:r>
          </a:p>
        </p:txBody>
      </p:sp>
      <p:sp>
        <p:nvSpPr>
          <p:cNvPr id="6" name="文本框 5">
            <a:extLst>
              <a:ext uri="{FF2B5EF4-FFF2-40B4-BE49-F238E27FC236}">
                <a16:creationId xmlns:a16="http://schemas.microsoft.com/office/drawing/2014/main" id="{24B7FD74-8023-8484-EF1B-43FC43EDD0D5}"/>
              </a:ext>
            </a:extLst>
          </p:cNvPr>
          <p:cNvSpPr txBox="1"/>
          <p:nvPr/>
        </p:nvSpPr>
        <p:spPr>
          <a:xfrm>
            <a:off x="2387699" y="3915616"/>
            <a:ext cx="6093500" cy="369332"/>
          </a:xfrm>
          <a:prstGeom prst="rect">
            <a:avLst/>
          </a:prstGeom>
          <a:noFill/>
        </p:spPr>
        <p:txBody>
          <a:bodyPr wrap="square">
            <a:spAutoFit/>
          </a:bodyPr>
          <a:lstStyle/>
          <a:p>
            <a:r>
              <a:rPr lang="en-US" altLang="zh-CN" dirty="0">
                <a:effectLst/>
                <a:latin typeface="Segoe UI Web (West European)"/>
              </a:rPr>
              <a:t>Use windmills to remove insects</a:t>
            </a:r>
          </a:p>
        </p:txBody>
      </p:sp>
      <p:sp>
        <p:nvSpPr>
          <p:cNvPr id="5" name="文本框 4">
            <a:extLst>
              <a:ext uri="{FF2B5EF4-FFF2-40B4-BE49-F238E27FC236}">
                <a16:creationId xmlns:a16="http://schemas.microsoft.com/office/drawing/2014/main" id="{659F5044-3CDC-0196-4A8F-77B6C4360A75}"/>
              </a:ext>
            </a:extLst>
          </p:cNvPr>
          <p:cNvSpPr txBox="1"/>
          <p:nvPr/>
        </p:nvSpPr>
        <p:spPr>
          <a:xfrm>
            <a:off x="9974336" y="6189785"/>
            <a:ext cx="1987292" cy="369332"/>
          </a:xfrm>
          <a:prstGeom prst="rect">
            <a:avLst/>
          </a:prstGeom>
          <a:noFill/>
        </p:spPr>
        <p:txBody>
          <a:bodyPr wrap="square">
            <a:spAutoFit/>
          </a:bodyPr>
          <a:lstStyle/>
          <a:p>
            <a:r>
              <a:rPr lang="en-US" altLang="zh-CN" dirty="0">
                <a:effectLst/>
                <a:latin typeface="Segoe UI Web (West European)"/>
              </a:rPr>
              <a:t>Manual windmill</a:t>
            </a:r>
          </a:p>
        </p:txBody>
      </p:sp>
      <p:sp>
        <p:nvSpPr>
          <p:cNvPr id="8" name="文本框 7">
            <a:extLst>
              <a:ext uri="{FF2B5EF4-FFF2-40B4-BE49-F238E27FC236}">
                <a16:creationId xmlns:a16="http://schemas.microsoft.com/office/drawing/2014/main" id="{CA2C49E7-998A-8843-43B6-561A52CB820F}"/>
              </a:ext>
            </a:extLst>
          </p:cNvPr>
          <p:cNvSpPr txBox="1"/>
          <p:nvPr/>
        </p:nvSpPr>
        <p:spPr>
          <a:xfrm>
            <a:off x="9652889" y="4719747"/>
            <a:ext cx="2446962" cy="369332"/>
          </a:xfrm>
          <a:prstGeom prst="rect">
            <a:avLst/>
          </a:prstGeom>
          <a:noFill/>
        </p:spPr>
        <p:txBody>
          <a:bodyPr wrap="square">
            <a:spAutoFit/>
          </a:bodyPr>
          <a:lstStyle/>
          <a:p>
            <a:r>
              <a:rPr lang="en-US" altLang="zh-CN" dirty="0">
                <a:effectLst/>
                <a:latin typeface="Segoe UI Web (West European)"/>
              </a:rPr>
              <a:t>Motor-driven windmill</a:t>
            </a:r>
          </a:p>
        </p:txBody>
      </p:sp>
      <p:sp>
        <p:nvSpPr>
          <p:cNvPr id="3" name="文本框 7">
            <a:extLst>
              <a:ext uri="{FF2B5EF4-FFF2-40B4-BE49-F238E27FC236}">
                <a16:creationId xmlns:a16="http://schemas.microsoft.com/office/drawing/2014/main" id="{120DA639-8FBE-D538-B644-01912C900658}"/>
              </a:ext>
            </a:extLst>
          </p:cNvPr>
          <p:cNvSpPr txBox="1"/>
          <p:nvPr/>
        </p:nvSpPr>
        <p:spPr>
          <a:xfrm>
            <a:off x="10168031" y="1295482"/>
            <a:ext cx="1599902" cy="369332"/>
          </a:xfrm>
          <a:prstGeom prst="rect">
            <a:avLst/>
          </a:prstGeom>
          <a:noFill/>
        </p:spPr>
        <p:txBody>
          <a:bodyPr wrap="square">
            <a:spAutoFit/>
          </a:bodyPr>
          <a:lstStyle/>
          <a:p>
            <a:r>
              <a:rPr lang="en-US" altLang="zh-CN" dirty="0">
                <a:effectLst/>
                <a:latin typeface="Segoe UI Web (West European)"/>
              </a:rPr>
              <a:t>Sieve</a:t>
            </a:r>
          </a:p>
        </p:txBody>
      </p:sp>
    </p:spTree>
    <p:extLst>
      <p:ext uri="{BB962C8B-B14F-4D97-AF65-F5344CB8AC3E}">
        <p14:creationId xmlns:p14="http://schemas.microsoft.com/office/powerpoint/2010/main" val="27584145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C4592EC-5CEA-A497-02D9-3A8435FD4A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矩形 1">
            <a:extLst>
              <a:ext uri="{FF2B5EF4-FFF2-40B4-BE49-F238E27FC236}">
                <a16:creationId xmlns:a16="http://schemas.microsoft.com/office/drawing/2014/main" id="{634150BD-9CFD-0235-A0BB-1AE164C709D1}"/>
              </a:ext>
            </a:extLst>
          </p:cNvPr>
          <p:cNvSpPr>
            <a:spLocks noChangeArrowheads="1"/>
          </p:cNvSpPr>
          <p:nvPr/>
        </p:nvSpPr>
        <p:spPr bwMode="auto">
          <a:xfrm>
            <a:off x="751521" y="1331470"/>
            <a:ext cx="8670775" cy="22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lnSpc>
                <a:spcPct val="150000"/>
              </a:lnSpc>
              <a:buFont typeface="Wingdings" panose="05000000000000000000" pitchFamily="2" charset="2"/>
              <a:buChar char="Ø"/>
            </a:pPr>
            <a:r>
              <a:rPr lang="en-US" altLang="zh-CN" sz="2400" dirty="0">
                <a:solidFill>
                  <a:srgbClr val="FF0000"/>
                </a:solidFill>
                <a:latin typeface="微软雅黑" panose="020B0503020204020204" pitchFamily="34" charset="-122"/>
                <a:ea typeface="微软雅黑" panose="020B0503020204020204" pitchFamily="34" charset="-122"/>
              </a:rPr>
              <a:t>  </a:t>
            </a:r>
            <a:r>
              <a:rPr lang="zh-CN" altLang="en-US" sz="2400" dirty="0">
                <a:solidFill>
                  <a:srgbClr val="FF0000"/>
                </a:solidFill>
                <a:latin typeface="微软雅黑" panose="020B0503020204020204" pitchFamily="34" charset="-122"/>
                <a:ea typeface="微软雅黑" panose="020B0503020204020204" pitchFamily="34" charset="-122"/>
              </a:rPr>
              <a:t>化学防治方法</a:t>
            </a:r>
            <a:endParaRPr lang="en-US" altLang="zh-CN" sz="2400" dirty="0">
              <a:solidFill>
                <a:srgbClr val="FF0000"/>
              </a:solidFill>
              <a:latin typeface="微软雅黑" panose="020B0503020204020204" pitchFamily="34" charset="-122"/>
              <a:ea typeface="微软雅黑" panose="020B0503020204020204" pitchFamily="34" charset="-122"/>
            </a:endParaRPr>
          </a:p>
          <a:p>
            <a:pPr marL="542925" indent="-357188">
              <a:lnSpc>
                <a:spcPct val="150000"/>
              </a:lnSpc>
            </a:pPr>
            <a:r>
              <a:rPr lang="en-US" altLang="zh-CN" sz="2400" dirty="0">
                <a:latin typeface="微软雅黑" panose="020B0503020204020204" pitchFamily="34" charset="-122"/>
                <a:ea typeface="微软雅黑" panose="020B0503020204020204" pitchFamily="34" charset="-122"/>
              </a:rPr>
              <a:t>    </a:t>
            </a:r>
            <a:r>
              <a:rPr lang="zh-CN" altLang="en-US" sz="2400" dirty="0"/>
              <a:t>经过配方筛选和反复试验，开发了专门用于农村储粮的防虫药剂（堡良磷），主要成分溴氰</a:t>
            </a:r>
            <a:r>
              <a:rPr lang="en-US" altLang="zh-CN" sz="2400" dirty="0"/>
              <a:t>·</a:t>
            </a:r>
            <a:r>
              <a:rPr lang="zh-CN" altLang="en-US" sz="2400" dirty="0"/>
              <a:t>杀螟松 。</a:t>
            </a:r>
            <a:endParaRPr lang="en-GB" altLang="zh-CN" sz="2400" dirty="0"/>
          </a:p>
          <a:p>
            <a:pPr marL="542925" indent="-357188">
              <a:lnSpc>
                <a:spcPct val="150000"/>
              </a:lnSpc>
            </a:pPr>
            <a:r>
              <a:rPr lang="en-GB" altLang="zh-CN" sz="2400" dirty="0">
                <a:latin typeface="微软雅黑" panose="020B0503020204020204" pitchFamily="34" charset="-122"/>
                <a:ea typeface="微软雅黑" panose="020B0503020204020204" pitchFamily="34" charset="-122"/>
              </a:rPr>
              <a:t>    Pesticide for grain storage in rural areas</a:t>
            </a:r>
            <a:endParaRPr lang="zh-CN" altLang="zh-CN" sz="2400" dirty="0">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AC6AAC61-79D2-B0FD-CC03-DE9D5C3B56D4}"/>
              </a:ext>
            </a:extLst>
          </p:cNvPr>
          <p:cNvSpPr/>
          <p:nvPr/>
        </p:nvSpPr>
        <p:spPr>
          <a:xfrm>
            <a:off x="4448720" y="3739441"/>
            <a:ext cx="4726095" cy="2246769"/>
          </a:xfrm>
          <a:prstGeom prst="rect">
            <a:avLst/>
          </a:prstGeom>
        </p:spPr>
        <p:txBody>
          <a:bodyPr wrap="square">
            <a:spAutoFit/>
          </a:bodyPr>
          <a:lstStyle/>
          <a:p>
            <a:pPr marL="285750" indent="-285750">
              <a:spcAft>
                <a:spcPts val="600"/>
              </a:spcAft>
              <a:buFont typeface="Wingdings" panose="05000000000000000000" pitchFamily="2" charset="2"/>
              <a:buChar char="ü"/>
            </a:pPr>
            <a:r>
              <a:rPr lang="zh-CN" altLang="en-US" sz="2400" dirty="0">
                <a:solidFill>
                  <a:schemeClr val="accent6">
                    <a:lumMod val="50000"/>
                  </a:schemeClr>
                </a:solidFill>
                <a:latin typeface="微软雅黑" panose="020B0503020204020204" pitchFamily="34" charset="-122"/>
                <a:ea typeface="微软雅黑" panose="020B0503020204020204" pitchFamily="34" charset="-122"/>
              </a:rPr>
              <a:t>  配方独特，杀虫谱广</a:t>
            </a:r>
          </a:p>
          <a:p>
            <a:pPr marL="285750" indent="-285750">
              <a:spcAft>
                <a:spcPts val="600"/>
              </a:spcAft>
              <a:buFont typeface="Wingdings" panose="05000000000000000000" pitchFamily="2" charset="2"/>
              <a:buChar char="ü"/>
            </a:pPr>
            <a:r>
              <a:rPr lang="zh-CN" altLang="en-US" sz="2400" dirty="0">
                <a:solidFill>
                  <a:schemeClr val="accent6">
                    <a:lumMod val="50000"/>
                  </a:schemeClr>
                </a:solidFill>
                <a:latin typeface="微软雅黑" panose="020B0503020204020204" pitchFamily="34" charset="-122"/>
                <a:ea typeface="微软雅黑" panose="020B0503020204020204" pitchFamily="34" charset="-122"/>
              </a:rPr>
              <a:t>  微胶囊缓释技术，有效期长</a:t>
            </a:r>
          </a:p>
          <a:p>
            <a:pPr marL="285750" indent="-285750">
              <a:spcAft>
                <a:spcPts val="600"/>
              </a:spcAft>
              <a:buFont typeface="Wingdings" panose="05000000000000000000" pitchFamily="2" charset="2"/>
              <a:buChar char="ü"/>
            </a:pPr>
            <a:r>
              <a:rPr lang="zh-CN" altLang="en-US" sz="2400" dirty="0">
                <a:solidFill>
                  <a:schemeClr val="accent6">
                    <a:lumMod val="50000"/>
                  </a:schemeClr>
                </a:solidFill>
                <a:latin typeface="微软雅黑" panose="020B0503020204020204" pitchFamily="34" charset="-122"/>
                <a:ea typeface="微软雅黑" panose="020B0503020204020204" pitchFamily="34" charset="-122"/>
              </a:rPr>
              <a:t>  高效低毒，用量少</a:t>
            </a:r>
          </a:p>
          <a:p>
            <a:pPr marL="285750" indent="-285750">
              <a:spcAft>
                <a:spcPts val="600"/>
              </a:spcAft>
              <a:buFont typeface="Wingdings" panose="05000000000000000000" pitchFamily="2" charset="2"/>
              <a:buChar char="ü"/>
            </a:pPr>
            <a:r>
              <a:rPr lang="zh-CN" altLang="en-US" sz="2400" dirty="0">
                <a:solidFill>
                  <a:schemeClr val="accent6">
                    <a:lumMod val="50000"/>
                  </a:schemeClr>
                </a:solidFill>
                <a:latin typeface="微软雅黑" panose="020B0503020204020204" pitchFamily="34" charset="-122"/>
                <a:ea typeface="微软雅黑" panose="020B0503020204020204" pitchFamily="34" charset="-122"/>
              </a:rPr>
              <a:t>  符合国家卫生标准</a:t>
            </a:r>
          </a:p>
          <a:p>
            <a:pPr marL="285750" indent="-285750">
              <a:spcAft>
                <a:spcPts val="600"/>
              </a:spcAft>
              <a:buFont typeface="Wingdings" panose="05000000000000000000" pitchFamily="2" charset="2"/>
              <a:buChar char="ü"/>
            </a:pPr>
            <a:r>
              <a:rPr lang="zh-CN" altLang="en-US" sz="2400" dirty="0">
                <a:solidFill>
                  <a:schemeClr val="accent6">
                    <a:lumMod val="50000"/>
                  </a:schemeClr>
                </a:solidFill>
                <a:latin typeface="微软雅黑" panose="020B0503020204020204" pitchFamily="34" charset="-122"/>
                <a:ea typeface="微软雅黑" panose="020B0503020204020204" pitchFamily="34" charset="-122"/>
              </a:rPr>
              <a:t>  没有安全隐患</a:t>
            </a:r>
          </a:p>
        </p:txBody>
      </p:sp>
      <p:pic>
        <p:nvPicPr>
          <p:cNvPr id="7" name="图片 6">
            <a:extLst>
              <a:ext uri="{FF2B5EF4-FFF2-40B4-BE49-F238E27FC236}">
                <a16:creationId xmlns:a16="http://schemas.microsoft.com/office/drawing/2014/main" id="{C5692830-385E-2E1A-9C25-B37198AEE8AC}"/>
              </a:ext>
            </a:extLst>
          </p:cNvPr>
          <p:cNvPicPr>
            <a:picLocks noChangeAspect="1"/>
          </p:cNvPicPr>
          <p:nvPr/>
        </p:nvPicPr>
        <p:blipFill>
          <a:blip r:embed="rId3"/>
          <a:stretch>
            <a:fillRect/>
          </a:stretch>
        </p:blipFill>
        <p:spPr>
          <a:xfrm>
            <a:off x="8829415" y="2729946"/>
            <a:ext cx="3233918" cy="3968899"/>
          </a:xfrm>
          <a:prstGeom prst="rect">
            <a:avLst/>
          </a:prstGeom>
        </p:spPr>
      </p:pic>
      <p:sp>
        <p:nvSpPr>
          <p:cNvPr id="4" name="文本框 3">
            <a:extLst>
              <a:ext uri="{FF2B5EF4-FFF2-40B4-BE49-F238E27FC236}">
                <a16:creationId xmlns:a16="http://schemas.microsoft.com/office/drawing/2014/main" id="{ED7CF320-C67D-4283-6B36-76ADF2519698}"/>
              </a:ext>
            </a:extLst>
          </p:cNvPr>
          <p:cNvSpPr txBox="1"/>
          <p:nvPr/>
        </p:nvSpPr>
        <p:spPr>
          <a:xfrm>
            <a:off x="3451485" y="1508259"/>
            <a:ext cx="6093500" cy="369332"/>
          </a:xfrm>
          <a:prstGeom prst="rect">
            <a:avLst/>
          </a:prstGeom>
          <a:noFill/>
        </p:spPr>
        <p:txBody>
          <a:bodyPr wrap="square">
            <a:spAutoFit/>
          </a:bodyPr>
          <a:lstStyle/>
          <a:p>
            <a:r>
              <a:rPr lang="en-US" altLang="zh-CN" dirty="0">
                <a:effectLst/>
                <a:latin typeface="Segoe UI Web (West European)"/>
              </a:rPr>
              <a:t>Chemical control methods</a:t>
            </a:r>
          </a:p>
        </p:txBody>
      </p:sp>
      <p:sp>
        <p:nvSpPr>
          <p:cNvPr id="3" name="文本框 2">
            <a:extLst>
              <a:ext uri="{FF2B5EF4-FFF2-40B4-BE49-F238E27FC236}">
                <a16:creationId xmlns:a16="http://schemas.microsoft.com/office/drawing/2014/main" id="{DCB59934-AE18-62E4-BEDC-D8E607DCAD09}"/>
              </a:ext>
            </a:extLst>
          </p:cNvPr>
          <p:cNvSpPr txBox="1"/>
          <p:nvPr/>
        </p:nvSpPr>
        <p:spPr>
          <a:xfrm>
            <a:off x="545568" y="3768832"/>
            <a:ext cx="6093500" cy="369332"/>
          </a:xfrm>
          <a:prstGeom prst="rect">
            <a:avLst/>
          </a:prstGeom>
          <a:noFill/>
        </p:spPr>
        <p:txBody>
          <a:bodyPr wrap="square">
            <a:spAutoFit/>
          </a:bodyPr>
          <a:lstStyle/>
          <a:p>
            <a:r>
              <a:rPr lang="en-US" altLang="zh-CN" dirty="0">
                <a:effectLst/>
                <a:latin typeface="Segoe UI Web (West European)"/>
              </a:rPr>
              <a:t>Broad spectrum of insecticidal insects</a:t>
            </a:r>
          </a:p>
        </p:txBody>
      </p:sp>
      <p:sp>
        <p:nvSpPr>
          <p:cNvPr id="8" name="文本框 7">
            <a:extLst>
              <a:ext uri="{FF2B5EF4-FFF2-40B4-BE49-F238E27FC236}">
                <a16:creationId xmlns:a16="http://schemas.microsoft.com/office/drawing/2014/main" id="{DD649254-1DC3-43D7-4626-32951FD8B684}"/>
              </a:ext>
            </a:extLst>
          </p:cNvPr>
          <p:cNvSpPr txBox="1"/>
          <p:nvPr/>
        </p:nvSpPr>
        <p:spPr>
          <a:xfrm>
            <a:off x="2293850" y="4205854"/>
            <a:ext cx="2315270" cy="369332"/>
          </a:xfrm>
          <a:prstGeom prst="rect">
            <a:avLst/>
          </a:prstGeom>
          <a:noFill/>
        </p:spPr>
        <p:txBody>
          <a:bodyPr wrap="square">
            <a:spAutoFit/>
          </a:bodyPr>
          <a:lstStyle/>
          <a:p>
            <a:r>
              <a:rPr lang="en-US" altLang="zh-CN" dirty="0">
                <a:effectLst/>
                <a:latin typeface="Segoe UI Web (West European)"/>
              </a:rPr>
              <a:t>Long validity period</a:t>
            </a:r>
          </a:p>
        </p:txBody>
      </p:sp>
      <p:sp>
        <p:nvSpPr>
          <p:cNvPr id="10" name="文本框 9">
            <a:extLst>
              <a:ext uri="{FF2B5EF4-FFF2-40B4-BE49-F238E27FC236}">
                <a16:creationId xmlns:a16="http://schemas.microsoft.com/office/drawing/2014/main" id="{6E9BC1EE-49FD-68F6-9D0B-FC7F43D4CD12}"/>
              </a:ext>
            </a:extLst>
          </p:cNvPr>
          <p:cNvSpPr txBox="1"/>
          <p:nvPr/>
        </p:nvSpPr>
        <p:spPr>
          <a:xfrm>
            <a:off x="1117145" y="4678159"/>
            <a:ext cx="3383887" cy="369332"/>
          </a:xfrm>
          <a:prstGeom prst="rect">
            <a:avLst/>
          </a:prstGeom>
          <a:noFill/>
        </p:spPr>
        <p:txBody>
          <a:bodyPr wrap="square">
            <a:spAutoFit/>
          </a:bodyPr>
          <a:lstStyle/>
          <a:p>
            <a:r>
              <a:rPr lang="en-US" altLang="zh-CN" dirty="0">
                <a:effectLst/>
                <a:latin typeface="Segoe UI Web (West European)"/>
              </a:rPr>
              <a:t>High efficiency and low toxicity</a:t>
            </a:r>
          </a:p>
        </p:txBody>
      </p:sp>
      <p:sp>
        <p:nvSpPr>
          <p:cNvPr id="12" name="文本框 11">
            <a:extLst>
              <a:ext uri="{FF2B5EF4-FFF2-40B4-BE49-F238E27FC236}">
                <a16:creationId xmlns:a16="http://schemas.microsoft.com/office/drawing/2014/main" id="{439693AB-7617-D619-546C-EBAEE4D25CED}"/>
              </a:ext>
            </a:extLst>
          </p:cNvPr>
          <p:cNvSpPr txBox="1"/>
          <p:nvPr/>
        </p:nvSpPr>
        <p:spPr>
          <a:xfrm>
            <a:off x="2460280" y="5560654"/>
            <a:ext cx="2060351" cy="369332"/>
          </a:xfrm>
          <a:prstGeom prst="rect">
            <a:avLst/>
          </a:prstGeom>
          <a:noFill/>
        </p:spPr>
        <p:txBody>
          <a:bodyPr wrap="square">
            <a:spAutoFit/>
          </a:bodyPr>
          <a:lstStyle/>
          <a:p>
            <a:r>
              <a:rPr lang="en-US" altLang="zh-CN" dirty="0">
                <a:effectLst/>
                <a:latin typeface="Segoe UI Web (West European)"/>
              </a:rPr>
              <a:t>no safety hazards</a:t>
            </a:r>
            <a:endParaRPr lang="zh-CN" altLang="en-US" dirty="0"/>
          </a:p>
        </p:txBody>
      </p:sp>
      <p:sp>
        <p:nvSpPr>
          <p:cNvPr id="14" name="文本框 13">
            <a:extLst>
              <a:ext uri="{FF2B5EF4-FFF2-40B4-BE49-F238E27FC236}">
                <a16:creationId xmlns:a16="http://schemas.microsoft.com/office/drawing/2014/main" id="{A643EFE9-812C-53E0-376D-B97264496B53}"/>
              </a:ext>
            </a:extLst>
          </p:cNvPr>
          <p:cNvSpPr txBox="1"/>
          <p:nvPr/>
        </p:nvSpPr>
        <p:spPr>
          <a:xfrm>
            <a:off x="1395235" y="5116059"/>
            <a:ext cx="3213885" cy="369332"/>
          </a:xfrm>
          <a:prstGeom prst="rect">
            <a:avLst/>
          </a:prstGeom>
          <a:noFill/>
        </p:spPr>
        <p:txBody>
          <a:bodyPr wrap="square">
            <a:spAutoFit/>
          </a:bodyPr>
          <a:lstStyle/>
          <a:p>
            <a:r>
              <a:rPr lang="en-US" altLang="zh-CN" dirty="0">
                <a:effectLst/>
                <a:latin typeface="Segoe UI Web (West European)"/>
              </a:rPr>
              <a:t>Meet the hygienic standards</a:t>
            </a:r>
          </a:p>
        </p:txBody>
      </p:sp>
    </p:spTree>
    <p:extLst>
      <p:ext uri="{BB962C8B-B14F-4D97-AF65-F5344CB8AC3E}">
        <p14:creationId xmlns:p14="http://schemas.microsoft.com/office/powerpoint/2010/main" val="2300444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31E65650-C32F-3381-F96E-FD6A14F0C4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3" name="文本框 12">
            <a:extLst>
              <a:ext uri="{FF2B5EF4-FFF2-40B4-BE49-F238E27FC236}">
                <a16:creationId xmlns:a16="http://schemas.microsoft.com/office/drawing/2014/main" id="{C021DE37-0125-45AE-8D52-DF549E19CB1D}"/>
              </a:ext>
            </a:extLst>
          </p:cNvPr>
          <p:cNvSpPr txBox="1"/>
          <p:nvPr/>
        </p:nvSpPr>
        <p:spPr>
          <a:xfrm>
            <a:off x="768625" y="2754690"/>
            <a:ext cx="6705602" cy="390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stStyle>
          <a:p>
            <a:pPr marL="542925" indent="-542925">
              <a:buClr>
                <a:srgbClr val="FF0000"/>
              </a:buClr>
            </a:pPr>
            <a:r>
              <a:rPr lang="zh-CN" altLang="en-US" dirty="0">
                <a:solidFill>
                  <a:schemeClr val="tx1"/>
                </a:solidFill>
              </a:rPr>
              <a:t>堡良磷用药量与原粮的比例为</a:t>
            </a:r>
            <a:r>
              <a:rPr lang="en-US" altLang="zh-CN" dirty="0">
                <a:solidFill>
                  <a:schemeClr val="tx1"/>
                </a:solidFill>
              </a:rPr>
              <a:t>1</a:t>
            </a:r>
            <a:r>
              <a:rPr lang="zh-CN" altLang="en-US" dirty="0">
                <a:solidFill>
                  <a:schemeClr val="tx1"/>
                </a:solidFill>
              </a:rPr>
              <a:t>：</a:t>
            </a:r>
            <a:r>
              <a:rPr lang="en-US" altLang="zh-CN" dirty="0">
                <a:solidFill>
                  <a:schemeClr val="tx1"/>
                </a:solidFill>
              </a:rPr>
              <a:t>2500</a:t>
            </a:r>
            <a:r>
              <a:rPr lang="zh-CN" altLang="en-US" dirty="0">
                <a:solidFill>
                  <a:schemeClr val="tx1"/>
                </a:solidFill>
              </a:rPr>
              <a:t>。即每袋</a:t>
            </a:r>
            <a:r>
              <a:rPr lang="en-US" altLang="zh-CN" dirty="0">
                <a:solidFill>
                  <a:schemeClr val="tx1"/>
                </a:solidFill>
              </a:rPr>
              <a:t>100</a:t>
            </a:r>
            <a:r>
              <a:rPr lang="zh-CN" altLang="en-US" dirty="0">
                <a:solidFill>
                  <a:schemeClr val="tx1"/>
                </a:solidFill>
              </a:rPr>
              <a:t>克的堡良磷可拌和原粮</a:t>
            </a:r>
            <a:r>
              <a:rPr lang="en-US" altLang="zh-CN" dirty="0">
                <a:solidFill>
                  <a:schemeClr val="tx1"/>
                </a:solidFill>
              </a:rPr>
              <a:t>250</a:t>
            </a:r>
            <a:r>
              <a:rPr lang="zh-CN" altLang="en-US" dirty="0">
                <a:solidFill>
                  <a:schemeClr val="tx1"/>
                </a:solidFill>
              </a:rPr>
              <a:t>公斤。</a:t>
            </a:r>
            <a:endParaRPr lang="en-US" altLang="zh-CN" dirty="0">
              <a:solidFill>
                <a:schemeClr val="tx1"/>
              </a:solidFill>
            </a:endParaRPr>
          </a:p>
          <a:p>
            <a:pPr marL="542925" indent="-542925"/>
            <a:endParaRPr lang="zh-CN" altLang="en-US" dirty="0">
              <a:solidFill>
                <a:schemeClr val="tx1"/>
              </a:solidFill>
            </a:endParaRPr>
          </a:p>
          <a:p>
            <a:pPr marL="542925" indent="-542925">
              <a:buClr>
                <a:srgbClr val="FF0000"/>
              </a:buClr>
            </a:pPr>
            <a:r>
              <a:rPr lang="zh-CN" altLang="en-US" dirty="0">
                <a:solidFill>
                  <a:schemeClr val="tx1"/>
                </a:solidFill>
              </a:rPr>
              <a:t>拌粉时，可戴纱布手套、风镜和纱布口罩，以防药粉污染皮肤或进入呼吸道。</a:t>
            </a:r>
            <a:endParaRPr lang="en-US" altLang="zh-CN" dirty="0">
              <a:solidFill>
                <a:schemeClr val="tx1"/>
              </a:solidFill>
            </a:endParaRPr>
          </a:p>
          <a:p>
            <a:pPr marL="542925" indent="-542925"/>
            <a:endParaRPr lang="zh-CN" altLang="en-US" dirty="0">
              <a:solidFill>
                <a:schemeClr val="tx1"/>
              </a:solidFill>
            </a:endParaRPr>
          </a:p>
          <a:p>
            <a:pPr marL="542925" indent="-542925">
              <a:buClr>
                <a:srgbClr val="FF0000"/>
              </a:buClr>
            </a:pPr>
            <a:r>
              <a:rPr lang="zh-CN" altLang="en-US" dirty="0">
                <a:solidFill>
                  <a:schemeClr val="tx1"/>
                </a:solidFill>
              </a:rPr>
              <a:t>如发现人员中毒，应及时送医院治疗。</a:t>
            </a:r>
          </a:p>
        </p:txBody>
      </p:sp>
      <p:grpSp>
        <p:nvGrpSpPr>
          <p:cNvPr id="14" name="组合 13">
            <a:extLst>
              <a:ext uri="{FF2B5EF4-FFF2-40B4-BE49-F238E27FC236}">
                <a16:creationId xmlns:a16="http://schemas.microsoft.com/office/drawing/2014/main" id="{6DE946A4-2BB8-31F5-C4FF-FF6446AC6909}"/>
              </a:ext>
            </a:extLst>
          </p:cNvPr>
          <p:cNvGrpSpPr/>
          <p:nvPr/>
        </p:nvGrpSpPr>
        <p:grpSpPr>
          <a:xfrm>
            <a:off x="3653813" y="1552465"/>
            <a:ext cx="4257735" cy="613954"/>
            <a:chOff x="248193" y="862149"/>
            <a:chExt cx="3941171" cy="613954"/>
          </a:xfrm>
        </p:grpSpPr>
        <p:sp>
          <p:nvSpPr>
            <p:cNvPr id="15" name="剪去对角的矩形 5">
              <a:extLst>
                <a:ext uri="{FF2B5EF4-FFF2-40B4-BE49-F238E27FC236}">
                  <a16:creationId xmlns:a16="http://schemas.microsoft.com/office/drawing/2014/main" id="{5185A4A2-887A-CC8F-C770-CE8A7272257A}"/>
                </a:ext>
              </a:extLst>
            </p:cNvPr>
            <p:cNvSpPr/>
            <p:nvPr/>
          </p:nvSpPr>
          <p:spPr>
            <a:xfrm>
              <a:off x="248193" y="862149"/>
              <a:ext cx="3941171" cy="613954"/>
            </a:xfrm>
            <a:prstGeom prst="snip2DiagRect">
              <a:avLst/>
            </a:prstGeom>
            <a:ln w="28575">
              <a:solidFill>
                <a:schemeClr val="accent6">
                  <a:lumMod val="50000"/>
                </a:schemeClr>
              </a:solidFill>
            </a:ln>
            <a:effectLst>
              <a:outerShdw blurRad="63500" sx="102000" sy="102000" algn="c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b="1">
                <a:solidFill>
                  <a:srgbClr val="FF0000"/>
                </a:solidFill>
              </a:endParaRPr>
            </a:p>
          </p:txBody>
        </p:sp>
        <p:sp>
          <p:nvSpPr>
            <p:cNvPr id="16" name="矩形 15">
              <a:extLst>
                <a:ext uri="{FF2B5EF4-FFF2-40B4-BE49-F238E27FC236}">
                  <a16:creationId xmlns:a16="http://schemas.microsoft.com/office/drawing/2014/main" id="{C62E6E18-486F-5B8D-71DC-1925FADD3C2F}"/>
                </a:ext>
              </a:extLst>
            </p:cNvPr>
            <p:cNvSpPr/>
            <p:nvPr/>
          </p:nvSpPr>
          <p:spPr>
            <a:xfrm>
              <a:off x="1167774" y="938294"/>
              <a:ext cx="2165189" cy="523220"/>
            </a:xfrm>
            <a:prstGeom prst="rect">
              <a:avLst/>
            </a:prstGeom>
          </p:spPr>
          <p:txBody>
            <a:bodyPr wrap="none">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拌堡良磷防虫</a:t>
              </a:r>
            </a:p>
          </p:txBody>
        </p:sp>
      </p:grpSp>
      <p:pic>
        <p:nvPicPr>
          <p:cNvPr id="4" name="图片 3">
            <a:extLst>
              <a:ext uri="{FF2B5EF4-FFF2-40B4-BE49-F238E27FC236}">
                <a16:creationId xmlns:a16="http://schemas.microsoft.com/office/drawing/2014/main" id="{DA88CEDF-28D1-AB3A-D2B6-E08B0906C2A3}"/>
              </a:ext>
            </a:extLst>
          </p:cNvPr>
          <p:cNvPicPr>
            <a:picLocks noChangeAspect="1"/>
          </p:cNvPicPr>
          <p:nvPr/>
        </p:nvPicPr>
        <p:blipFill>
          <a:blip r:embed="rId3"/>
          <a:stretch>
            <a:fillRect/>
          </a:stretch>
        </p:blipFill>
        <p:spPr>
          <a:xfrm>
            <a:off x="8488650" y="2791132"/>
            <a:ext cx="2749191" cy="1564807"/>
          </a:xfrm>
          <a:prstGeom prst="rect">
            <a:avLst/>
          </a:prstGeom>
        </p:spPr>
      </p:pic>
      <p:pic>
        <p:nvPicPr>
          <p:cNvPr id="6" name="图片 5">
            <a:extLst>
              <a:ext uri="{FF2B5EF4-FFF2-40B4-BE49-F238E27FC236}">
                <a16:creationId xmlns:a16="http://schemas.microsoft.com/office/drawing/2014/main" id="{281EAC4B-9770-64BA-7B3A-18F10B97EEEC}"/>
              </a:ext>
            </a:extLst>
          </p:cNvPr>
          <p:cNvPicPr>
            <a:picLocks noChangeAspect="1"/>
          </p:cNvPicPr>
          <p:nvPr/>
        </p:nvPicPr>
        <p:blipFill>
          <a:blip r:embed="rId4"/>
          <a:stretch>
            <a:fillRect/>
          </a:stretch>
        </p:blipFill>
        <p:spPr>
          <a:xfrm>
            <a:off x="8532189" y="4949151"/>
            <a:ext cx="2705652" cy="1564807"/>
          </a:xfrm>
          <a:prstGeom prst="rect">
            <a:avLst/>
          </a:prstGeom>
        </p:spPr>
      </p:pic>
      <p:sp>
        <p:nvSpPr>
          <p:cNvPr id="3" name="文本框 2">
            <a:extLst>
              <a:ext uri="{FF2B5EF4-FFF2-40B4-BE49-F238E27FC236}">
                <a16:creationId xmlns:a16="http://schemas.microsoft.com/office/drawing/2014/main" id="{F6A1DB6B-599C-67F5-CC4C-A531ED4B7A44}"/>
              </a:ext>
            </a:extLst>
          </p:cNvPr>
          <p:cNvSpPr txBox="1"/>
          <p:nvPr/>
        </p:nvSpPr>
        <p:spPr>
          <a:xfrm>
            <a:off x="3503911" y="2283279"/>
            <a:ext cx="6093500" cy="369332"/>
          </a:xfrm>
          <a:prstGeom prst="rect">
            <a:avLst/>
          </a:prstGeom>
          <a:noFill/>
        </p:spPr>
        <p:txBody>
          <a:bodyPr wrap="square">
            <a:spAutoFit/>
          </a:bodyPr>
          <a:lstStyle/>
          <a:p>
            <a:r>
              <a:rPr lang="en-US" altLang="zh-CN" dirty="0">
                <a:effectLst/>
                <a:latin typeface="Segoe UI Web (West European)"/>
              </a:rPr>
              <a:t>Mix </a:t>
            </a:r>
            <a:r>
              <a:rPr lang="en-US" altLang="zh-CN" dirty="0" err="1">
                <a:effectLst/>
                <a:latin typeface="Segoe UI Web (West European)"/>
              </a:rPr>
              <a:t>Baoliang</a:t>
            </a:r>
            <a:r>
              <a:rPr lang="en-US" altLang="zh-CN" dirty="0">
                <a:effectLst/>
                <a:latin typeface="Segoe UI Web (West European)"/>
              </a:rPr>
              <a:t> Phosphorus to prevent insects</a:t>
            </a:r>
          </a:p>
        </p:txBody>
      </p:sp>
      <p:sp>
        <p:nvSpPr>
          <p:cNvPr id="5" name="文本框 4">
            <a:extLst>
              <a:ext uri="{FF2B5EF4-FFF2-40B4-BE49-F238E27FC236}">
                <a16:creationId xmlns:a16="http://schemas.microsoft.com/office/drawing/2014/main" id="{EB8AF262-B13E-DD56-E894-CBE4A0A6EAC9}"/>
              </a:ext>
            </a:extLst>
          </p:cNvPr>
          <p:cNvSpPr txBox="1"/>
          <p:nvPr/>
        </p:nvSpPr>
        <p:spPr>
          <a:xfrm>
            <a:off x="1378227" y="3836058"/>
            <a:ext cx="6096000" cy="369332"/>
          </a:xfrm>
          <a:prstGeom prst="rect">
            <a:avLst/>
          </a:prstGeom>
          <a:noFill/>
        </p:spPr>
        <p:txBody>
          <a:bodyPr wrap="square">
            <a:spAutoFit/>
          </a:bodyPr>
          <a:lstStyle/>
          <a:p>
            <a:r>
              <a:rPr lang="en-US" altLang="zh-CN" dirty="0">
                <a:effectLst/>
                <a:latin typeface="Segoe UI Web (West European)"/>
              </a:rPr>
              <a:t>The ratio of dosage to grain is 1:2500</a:t>
            </a:r>
          </a:p>
        </p:txBody>
      </p:sp>
      <p:sp>
        <p:nvSpPr>
          <p:cNvPr id="8" name="文本框 7">
            <a:extLst>
              <a:ext uri="{FF2B5EF4-FFF2-40B4-BE49-F238E27FC236}">
                <a16:creationId xmlns:a16="http://schemas.microsoft.com/office/drawing/2014/main" id="{4A330EA8-0D53-B58A-BB99-84480FCBDC7A}"/>
              </a:ext>
            </a:extLst>
          </p:cNvPr>
          <p:cNvSpPr txBox="1"/>
          <p:nvPr/>
        </p:nvSpPr>
        <p:spPr>
          <a:xfrm>
            <a:off x="1343290" y="5522120"/>
            <a:ext cx="6096000" cy="369332"/>
          </a:xfrm>
          <a:prstGeom prst="rect">
            <a:avLst/>
          </a:prstGeom>
          <a:noFill/>
        </p:spPr>
        <p:txBody>
          <a:bodyPr wrap="square">
            <a:spAutoFit/>
          </a:bodyPr>
          <a:lstStyle/>
          <a:p>
            <a:r>
              <a:rPr lang="en-US" altLang="zh-CN" dirty="0">
                <a:effectLst/>
                <a:latin typeface="Segoe UI Web (West European)"/>
              </a:rPr>
              <a:t>Wear gauze gloves, goggles, and a gauze mask</a:t>
            </a:r>
          </a:p>
        </p:txBody>
      </p:sp>
      <p:sp>
        <p:nvSpPr>
          <p:cNvPr id="11" name="文本框 10">
            <a:extLst>
              <a:ext uri="{FF2B5EF4-FFF2-40B4-BE49-F238E27FC236}">
                <a16:creationId xmlns:a16="http://schemas.microsoft.com/office/drawing/2014/main" id="{5AEDD5BB-D3DC-5840-E4F3-3D4BDD960BED}"/>
              </a:ext>
            </a:extLst>
          </p:cNvPr>
          <p:cNvSpPr txBox="1"/>
          <p:nvPr/>
        </p:nvSpPr>
        <p:spPr>
          <a:xfrm>
            <a:off x="1316184" y="6563341"/>
            <a:ext cx="9684326" cy="369332"/>
          </a:xfrm>
          <a:prstGeom prst="rect">
            <a:avLst/>
          </a:prstGeom>
          <a:noFill/>
        </p:spPr>
        <p:txBody>
          <a:bodyPr wrap="square">
            <a:spAutoFit/>
          </a:bodyPr>
          <a:lstStyle/>
          <a:p>
            <a:r>
              <a:rPr lang="en-US" altLang="zh-CN" dirty="0">
                <a:effectLst/>
                <a:latin typeface="Segoe UI Web (West European)"/>
              </a:rPr>
              <a:t>If a person is found to be poisoned, should be sent to the hospital for treatment in time</a:t>
            </a:r>
          </a:p>
        </p:txBody>
      </p:sp>
    </p:spTree>
    <p:extLst>
      <p:ext uri="{BB962C8B-B14F-4D97-AF65-F5344CB8AC3E}">
        <p14:creationId xmlns:p14="http://schemas.microsoft.com/office/powerpoint/2010/main" val="24496251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613010" y="2701944"/>
            <a:ext cx="8346500" cy="3283076"/>
            <a:chOff x="2453249" y="1563244"/>
            <a:chExt cx="8427860" cy="3283076"/>
          </a:xfrm>
        </p:grpSpPr>
        <p:sp>
          <p:nvSpPr>
            <p:cNvPr id="12" name="矩形 11"/>
            <p:cNvSpPr/>
            <p:nvPr/>
          </p:nvSpPr>
          <p:spPr>
            <a:xfrm flipH="1">
              <a:off x="2453249" y="1563244"/>
              <a:ext cx="8427859" cy="3283076"/>
            </a:xfrm>
            <a:prstGeom prst="rect">
              <a:avLst/>
            </a:prstGeom>
            <a:gradFill>
              <a:gsLst>
                <a:gs pos="0">
                  <a:schemeClr val="accent4">
                    <a:tint val="66000"/>
                    <a:satMod val="16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561213" y="2092875"/>
              <a:ext cx="8319896" cy="2223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42925" indent="-542925">
                <a:lnSpc>
                  <a:spcPct val="150000"/>
                </a:lnSpc>
                <a:buClr>
                  <a:srgbClr val="FF0000"/>
                </a:buClr>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堡良磷主要用于原粮和种子粮的防虫，不可用于成品粮；</a:t>
              </a:r>
            </a:p>
            <a:p>
              <a:pPr marL="542925" indent="-542925">
                <a:lnSpc>
                  <a:spcPct val="150000"/>
                </a:lnSpc>
                <a:buClr>
                  <a:srgbClr val="FF0000"/>
                </a:buClr>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使用堡良磷时，粮食一定要干燥（符合安全水分标准）；</a:t>
              </a:r>
            </a:p>
            <a:p>
              <a:pPr marL="542925" indent="-542925">
                <a:lnSpc>
                  <a:spcPct val="150000"/>
                </a:lnSpc>
                <a:buClr>
                  <a:srgbClr val="FF0000"/>
                </a:buClr>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适用于粮食无虫或基本无虫；</a:t>
              </a:r>
            </a:p>
            <a:p>
              <a:pPr marL="542925" indent="-542925">
                <a:lnSpc>
                  <a:spcPct val="150000"/>
                </a:lnSpc>
                <a:buClr>
                  <a:srgbClr val="FF0000"/>
                </a:buClr>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工作结束后，及时更换衣服</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用肥皂洗手和洗脸。</a:t>
              </a:r>
            </a:p>
          </p:txBody>
        </p:sp>
      </p:grpSp>
      <p:grpSp>
        <p:nvGrpSpPr>
          <p:cNvPr id="10" name="组合 9"/>
          <p:cNvGrpSpPr/>
          <p:nvPr/>
        </p:nvGrpSpPr>
        <p:grpSpPr>
          <a:xfrm>
            <a:off x="881034" y="1255018"/>
            <a:ext cx="888275" cy="888275"/>
            <a:chOff x="653143" y="2612571"/>
            <a:chExt cx="888275" cy="888275"/>
          </a:xfrm>
          <a:scene3d>
            <a:camera prst="perspectiveFront" fov="3300000">
              <a:rot lat="486000" lon="20400000" rev="174000"/>
            </a:camera>
            <a:lightRig rig="harsh" dir="t">
              <a:rot lat="0" lon="0" rev="3000000"/>
            </a:lightRig>
          </a:scene3d>
        </p:grpSpPr>
        <p:sp>
          <p:nvSpPr>
            <p:cNvPr id="8" name="椭圆 7"/>
            <p:cNvSpPr/>
            <p:nvPr/>
          </p:nvSpPr>
          <p:spPr>
            <a:xfrm>
              <a:off x="653143" y="2612571"/>
              <a:ext cx="888275" cy="888275"/>
            </a:xfrm>
            <a:prstGeom prst="ellipse">
              <a:avLst/>
            </a:prstGeom>
            <a:solidFill>
              <a:srgbClr val="FFFF00"/>
            </a:solidFill>
            <a:ln w="76200">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lumMod val="95000"/>
                    <a:lumOff val="5000"/>
                  </a:schemeClr>
                </a:solidFill>
                <a:latin typeface="+mj-lt"/>
              </a:endParaRPr>
            </a:p>
          </p:txBody>
        </p:sp>
        <p:sp>
          <p:nvSpPr>
            <p:cNvPr id="9" name="文本框 8"/>
            <p:cNvSpPr txBox="1"/>
            <p:nvPr/>
          </p:nvSpPr>
          <p:spPr>
            <a:xfrm>
              <a:off x="862148" y="2671987"/>
              <a:ext cx="444138" cy="769441"/>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r>
                <a:rPr lang="zh-CN" altLang="en-US" sz="4400" b="1" dirty="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3" name="矩形 2"/>
          <p:cNvSpPr/>
          <p:nvPr/>
        </p:nvSpPr>
        <p:spPr>
          <a:xfrm>
            <a:off x="1978315" y="1343617"/>
            <a:ext cx="1253058" cy="1077218"/>
          </a:xfrm>
          <a:prstGeom prst="rect">
            <a:avLst/>
          </a:prstGeom>
        </p:spPr>
        <p:txBody>
          <a:bodyPr wrap="square">
            <a:spAutoFit/>
          </a:bodyPr>
          <a:lstStyle/>
          <a:p>
            <a:r>
              <a:rPr lang="zh-CN" altLang="en-US" sz="3200" b="1" dirty="0">
                <a:solidFill>
                  <a:srgbClr val="C00000"/>
                </a:solidFill>
                <a:latin typeface="微软雅黑" panose="020B0503020204020204" pitchFamily="34" charset="-122"/>
                <a:ea typeface="微软雅黑" panose="020B0503020204020204" pitchFamily="34" charset="-122"/>
              </a:rPr>
              <a:t>注意事项</a:t>
            </a:r>
          </a:p>
        </p:txBody>
      </p:sp>
      <p:pic>
        <p:nvPicPr>
          <p:cNvPr id="2" name="图片 1">
            <a:extLst>
              <a:ext uri="{FF2B5EF4-FFF2-40B4-BE49-F238E27FC236}">
                <a16:creationId xmlns:a16="http://schemas.microsoft.com/office/drawing/2014/main" id="{BDEE82A7-452D-45FB-1324-793F0A757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3" name="文本框 12">
            <a:extLst>
              <a:ext uri="{FF2B5EF4-FFF2-40B4-BE49-F238E27FC236}">
                <a16:creationId xmlns:a16="http://schemas.microsoft.com/office/drawing/2014/main" id="{AB3006E4-4549-5CC1-2B98-E9A806D9206C}"/>
              </a:ext>
            </a:extLst>
          </p:cNvPr>
          <p:cNvSpPr txBox="1"/>
          <p:nvPr/>
        </p:nvSpPr>
        <p:spPr>
          <a:xfrm>
            <a:off x="7756296" y="1514332"/>
            <a:ext cx="2916701" cy="584775"/>
          </a:xfrm>
          <a:prstGeom prst="rect">
            <a:avLst/>
          </a:prstGeom>
          <a:noFill/>
        </p:spPr>
        <p:txBody>
          <a:bodyPr wrap="square">
            <a:spAutoFit/>
          </a:bodyPr>
          <a:lstStyle/>
          <a:p>
            <a:r>
              <a:rPr lang="zh-CN" altLang="en-US" sz="3200" b="1" dirty="0"/>
              <a:t>Finished grain</a:t>
            </a:r>
          </a:p>
        </p:txBody>
      </p:sp>
      <p:pic>
        <p:nvPicPr>
          <p:cNvPr id="16" name="图片 15">
            <a:extLst>
              <a:ext uri="{FF2B5EF4-FFF2-40B4-BE49-F238E27FC236}">
                <a16:creationId xmlns:a16="http://schemas.microsoft.com/office/drawing/2014/main" id="{C65AB936-F56E-0B62-F951-A085EA02812A}"/>
              </a:ext>
            </a:extLst>
          </p:cNvPr>
          <p:cNvPicPr>
            <a:picLocks noChangeAspect="1"/>
          </p:cNvPicPr>
          <p:nvPr/>
        </p:nvPicPr>
        <p:blipFill>
          <a:blip r:embed="rId3"/>
          <a:stretch>
            <a:fillRect/>
          </a:stretch>
        </p:blipFill>
        <p:spPr>
          <a:xfrm>
            <a:off x="10561913" y="1427052"/>
            <a:ext cx="749053" cy="759334"/>
          </a:xfrm>
          <a:prstGeom prst="rect">
            <a:avLst/>
          </a:prstGeom>
        </p:spPr>
      </p:pic>
      <p:sp>
        <p:nvSpPr>
          <p:cNvPr id="6" name="文本框 5">
            <a:extLst>
              <a:ext uri="{FF2B5EF4-FFF2-40B4-BE49-F238E27FC236}">
                <a16:creationId xmlns:a16="http://schemas.microsoft.com/office/drawing/2014/main" id="{1AE324EA-2B3B-D5AD-1A77-6C31637996CF}"/>
              </a:ext>
            </a:extLst>
          </p:cNvPr>
          <p:cNvSpPr txBox="1"/>
          <p:nvPr/>
        </p:nvSpPr>
        <p:spPr>
          <a:xfrm>
            <a:off x="3139507" y="1612601"/>
            <a:ext cx="6093500" cy="369332"/>
          </a:xfrm>
          <a:prstGeom prst="rect">
            <a:avLst/>
          </a:prstGeom>
          <a:noFill/>
        </p:spPr>
        <p:txBody>
          <a:bodyPr wrap="square">
            <a:spAutoFit/>
          </a:bodyPr>
          <a:lstStyle/>
          <a:p>
            <a:r>
              <a:rPr lang="en-US" altLang="zh-CN" dirty="0">
                <a:effectLst/>
                <a:latin typeface="Segoe UI Web (West European)"/>
              </a:rPr>
              <a:t>Cautions</a:t>
            </a:r>
          </a:p>
        </p:txBody>
      </p:sp>
      <p:sp>
        <p:nvSpPr>
          <p:cNvPr id="25" name="文本框 24">
            <a:extLst>
              <a:ext uri="{FF2B5EF4-FFF2-40B4-BE49-F238E27FC236}">
                <a16:creationId xmlns:a16="http://schemas.microsoft.com/office/drawing/2014/main" id="{B11BAACA-DA65-B184-72E4-194AF83CE17F}"/>
              </a:ext>
            </a:extLst>
          </p:cNvPr>
          <p:cNvSpPr txBox="1"/>
          <p:nvPr/>
        </p:nvSpPr>
        <p:spPr>
          <a:xfrm>
            <a:off x="135698" y="3397525"/>
            <a:ext cx="4118939" cy="369332"/>
          </a:xfrm>
          <a:prstGeom prst="rect">
            <a:avLst/>
          </a:prstGeom>
          <a:noFill/>
        </p:spPr>
        <p:txBody>
          <a:bodyPr wrap="square">
            <a:spAutoFit/>
          </a:bodyPr>
          <a:lstStyle/>
          <a:p>
            <a:r>
              <a:rPr lang="en-US" altLang="zh-CN" dirty="0">
                <a:effectLst/>
                <a:latin typeface="Segoe UI Web (West European)"/>
              </a:rPr>
              <a:t>cannot be used for finished grains</a:t>
            </a:r>
            <a:endParaRPr lang="zh-CN" altLang="en-US" dirty="0"/>
          </a:p>
        </p:txBody>
      </p:sp>
      <p:sp>
        <p:nvSpPr>
          <p:cNvPr id="26" name="文本框 25">
            <a:extLst>
              <a:ext uri="{FF2B5EF4-FFF2-40B4-BE49-F238E27FC236}">
                <a16:creationId xmlns:a16="http://schemas.microsoft.com/office/drawing/2014/main" id="{FC931928-5F6B-EF1F-F9B2-A37C2ADDD54F}"/>
              </a:ext>
            </a:extLst>
          </p:cNvPr>
          <p:cNvSpPr txBox="1"/>
          <p:nvPr/>
        </p:nvSpPr>
        <p:spPr>
          <a:xfrm>
            <a:off x="232491" y="3945872"/>
            <a:ext cx="3877360" cy="369332"/>
          </a:xfrm>
          <a:prstGeom prst="rect">
            <a:avLst/>
          </a:prstGeom>
          <a:noFill/>
        </p:spPr>
        <p:txBody>
          <a:bodyPr wrap="square">
            <a:spAutoFit/>
          </a:bodyPr>
          <a:lstStyle/>
          <a:p>
            <a:r>
              <a:rPr lang="en-US" altLang="zh-CN" dirty="0">
                <a:effectLst/>
                <a:latin typeface="Segoe UI Web (West European)"/>
              </a:rPr>
              <a:t>Dry grain with the safe water ratio</a:t>
            </a:r>
          </a:p>
        </p:txBody>
      </p:sp>
      <p:sp>
        <p:nvSpPr>
          <p:cNvPr id="27" name="文本框 26">
            <a:extLst>
              <a:ext uri="{FF2B5EF4-FFF2-40B4-BE49-F238E27FC236}">
                <a16:creationId xmlns:a16="http://schemas.microsoft.com/office/drawing/2014/main" id="{336E4C85-A2AE-9AF0-3E8D-032216B601D3}"/>
              </a:ext>
            </a:extLst>
          </p:cNvPr>
          <p:cNvSpPr txBox="1"/>
          <p:nvPr/>
        </p:nvSpPr>
        <p:spPr>
          <a:xfrm>
            <a:off x="446420" y="4504523"/>
            <a:ext cx="3634030" cy="369332"/>
          </a:xfrm>
          <a:prstGeom prst="rect">
            <a:avLst/>
          </a:prstGeom>
          <a:noFill/>
        </p:spPr>
        <p:txBody>
          <a:bodyPr wrap="square">
            <a:spAutoFit/>
          </a:bodyPr>
          <a:lstStyle/>
          <a:p>
            <a:r>
              <a:rPr lang="en-US" altLang="zh-CN" dirty="0">
                <a:effectLst/>
                <a:latin typeface="Segoe UI Web (West European)"/>
              </a:rPr>
              <a:t>Suitable for grain without pests</a:t>
            </a:r>
          </a:p>
        </p:txBody>
      </p:sp>
      <p:sp>
        <p:nvSpPr>
          <p:cNvPr id="28" name="文本框 27">
            <a:extLst>
              <a:ext uri="{FF2B5EF4-FFF2-40B4-BE49-F238E27FC236}">
                <a16:creationId xmlns:a16="http://schemas.microsoft.com/office/drawing/2014/main" id="{1F39246C-0F36-EEEA-0FDE-A2511A1DB6E1}"/>
              </a:ext>
            </a:extLst>
          </p:cNvPr>
          <p:cNvSpPr txBox="1"/>
          <p:nvPr/>
        </p:nvSpPr>
        <p:spPr>
          <a:xfrm>
            <a:off x="-81154" y="5038226"/>
            <a:ext cx="4118938" cy="369332"/>
          </a:xfrm>
          <a:prstGeom prst="rect">
            <a:avLst/>
          </a:prstGeom>
          <a:noFill/>
        </p:spPr>
        <p:txBody>
          <a:bodyPr wrap="square">
            <a:spAutoFit/>
          </a:bodyPr>
          <a:lstStyle/>
          <a:p>
            <a:r>
              <a:rPr lang="en-US" altLang="zh-CN" dirty="0">
                <a:effectLst/>
                <a:latin typeface="Segoe UI Web (West European)"/>
              </a:rPr>
              <a:t>Change clothes, wash hands and face</a:t>
            </a:r>
            <a:endParaRPr lang="zh-CN" altLang="en-US" dirty="0"/>
          </a:p>
        </p:txBody>
      </p:sp>
    </p:spTree>
    <p:extLst>
      <p:ext uri="{BB962C8B-B14F-4D97-AF65-F5344CB8AC3E}">
        <p14:creationId xmlns:p14="http://schemas.microsoft.com/office/powerpoint/2010/main" val="42162354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219988" y="2390130"/>
            <a:ext cx="9720331" cy="1477328"/>
            <a:chOff x="2489917" y="1588690"/>
            <a:chExt cx="9720331" cy="2009295"/>
          </a:xfrm>
        </p:grpSpPr>
        <p:sp>
          <p:nvSpPr>
            <p:cNvPr id="12" name="矩形 11"/>
            <p:cNvSpPr/>
            <p:nvPr/>
          </p:nvSpPr>
          <p:spPr>
            <a:xfrm flipH="1">
              <a:off x="2489917" y="1588690"/>
              <a:ext cx="9720331" cy="2009295"/>
            </a:xfrm>
            <a:prstGeom prst="rect">
              <a:avLst/>
            </a:prstGeom>
            <a:gradFill>
              <a:gsLst>
                <a:gs pos="0">
                  <a:schemeClr val="accent4">
                    <a:tint val="66000"/>
                    <a:satMod val="16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615324" y="1777164"/>
              <a:ext cx="9469515" cy="995638"/>
            </a:xfrm>
            <a:prstGeom prst="rect">
              <a:avLst/>
            </a:prstGeom>
          </p:spPr>
          <p:txBody>
            <a:bodyPr wrap="square">
              <a:spAutoFit/>
            </a:bodyPr>
            <a:lstStyle/>
            <a:p>
              <a:pPr>
                <a:lnSpc>
                  <a:spcPts val="3800"/>
                </a:lnSpc>
                <a:spcAft>
                  <a:spcPts val="600"/>
                </a:spcAft>
              </a:pPr>
              <a:r>
                <a:rPr lang="zh-CN" altLang="en-US" sz="2400" dirty="0">
                  <a:latin typeface="微软雅黑" panose="020B0503020204020204" pitchFamily="34" charset="-122"/>
                  <a:ea typeface="微软雅黑" panose="020B0503020204020204" pitchFamily="34" charset="-122"/>
                </a:rPr>
                <a:t>中国对化学药剂的管理非常严格，严禁购买三证不全的储粮药剂。</a:t>
              </a:r>
              <a:endParaRPr lang="en-US" altLang="zh-CN" sz="2400" dirty="0">
                <a:latin typeface="微软雅黑" panose="020B0503020204020204" pitchFamily="34" charset="-122"/>
                <a:ea typeface="微软雅黑" panose="020B0503020204020204" pitchFamily="34" charset="-122"/>
              </a:endParaRPr>
            </a:p>
            <a:p>
              <a:pPr>
                <a:lnSpc>
                  <a:spcPts val="3800"/>
                </a:lnSpc>
                <a:spcAft>
                  <a:spcPts val="600"/>
                </a:spcAft>
              </a:pPr>
              <a:r>
                <a:rPr lang="zh-CN" altLang="en-US" sz="2400" dirty="0">
                  <a:latin typeface="微软雅黑" panose="020B0503020204020204" pitchFamily="34" charset="-122"/>
                  <a:ea typeface="微软雅黑" panose="020B0503020204020204" pitchFamily="34" charset="-122"/>
                </a:rPr>
                <a:t>（农药生产许可证或者农药生产批准文件、农药标准、农药登记证）</a:t>
              </a:r>
            </a:p>
          </p:txBody>
        </p:sp>
      </p:grpSp>
      <p:grpSp>
        <p:nvGrpSpPr>
          <p:cNvPr id="10" name="组合 9"/>
          <p:cNvGrpSpPr/>
          <p:nvPr/>
        </p:nvGrpSpPr>
        <p:grpSpPr>
          <a:xfrm>
            <a:off x="499802" y="1391678"/>
            <a:ext cx="888275" cy="888275"/>
            <a:chOff x="653143" y="2612571"/>
            <a:chExt cx="888275" cy="888275"/>
          </a:xfrm>
          <a:scene3d>
            <a:camera prst="perspectiveFront" fov="3300000">
              <a:rot lat="486000" lon="20400000" rev="174000"/>
            </a:camera>
            <a:lightRig rig="harsh" dir="t">
              <a:rot lat="0" lon="0" rev="3000000"/>
            </a:lightRig>
          </a:scene3d>
        </p:grpSpPr>
        <p:sp>
          <p:nvSpPr>
            <p:cNvPr id="8" name="椭圆 7"/>
            <p:cNvSpPr/>
            <p:nvPr/>
          </p:nvSpPr>
          <p:spPr>
            <a:xfrm>
              <a:off x="653143" y="2612571"/>
              <a:ext cx="888275" cy="888275"/>
            </a:xfrm>
            <a:prstGeom prst="ellipse">
              <a:avLst/>
            </a:prstGeom>
            <a:solidFill>
              <a:srgbClr val="FFFF00"/>
            </a:solidFill>
            <a:ln w="76200">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lumMod val="95000"/>
                    <a:lumOff val="5000"/>
                  </a:schemeClr>
                </a:solidFill>
                <a:latin typeface="+mj-lt"/>
              </a:endParaRPr>
            </a:p>
          </p:txBody>
        </p:sp>
        <p:sp>
          <p:nvSpPr>
            <p:cNvPr id="9" name="文本框 8"/>
            <p:cNvSpPr txBox="1"/>
            <p:nvPr/>
          </p:nvSpPr>
          <p:spPr>
            <a:xfrm>
              <a:off x="862148" y="2671987"/>
              <a:ext cx="444138" cy="769441"/>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r>
                <a:rPr lang="zh-CN" altLang="en-US" sz="4400" b="1" dirty="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3" name="矩形 2"/>
          <p:cNvSpPr/>
          <p:nvPr/>
        </p:nvSpPr>
        <p:spPr>
          <a:xfrm>
            <a:off x="1388077" y="1235130"/>
            <a:ext cx="1005403" cy="1077218"/>
          </a:xfrm>
          <a:prstGeom prst="rect">
            <a:avLst/>
          </a:prstGeom>
        </p:spPr>
        <p:txBody>
          <a:bodyPr wrap="none">
            <a:spAutoFit/>
          </a:bodyPr>
          <a:lstStyle/>
          <a:p>
            <a:r>
              <a:rPr lang="zh-CN" altLang="en-US" sz="3200" b="1" dirty="0">
                <a:solidFill>
                  <a:srgbClr val="C00000"/>
                </a:solidFill>
                <a:latin typeface="微软雅黑" panose="020B0503020204020204" pitchFamily="34" charset="-122"/>
                <a:ea typeface="微软雅黑" panose="020B0503020204020204" pitchFamily="34" charset="-122"/>
              </a:rPr>
              <a:t>注意</a:t>
            </a:r>
            <a:br>
              <a:rPr lang="en-US" altLang="zh-CN" sz="3200" b="1" dirty="0">
                <a:solidFill>
                  <a:srgbClr val="C00000"/>
                </a:solidFill>
                <a:latin typeface="微软雅黑" panose="020B0503020204020204" pitchFamily="34" charset="-122"/>
                <a:ea typeface="微软雅黑" panose="020B0503020204020204" pitchFamily="34" charset="-122"/>
              </a:rPr>
            </a:br>
            <a:r>
              <a:rPr lang="zh-CN" altLang="en-US" sz="3200" b="1" dirty="0">
                <a:solidFill>
                  <a:srgbClr val="C00000"/>
                </a:solidFill>
                <a:latin typeface="微软雅黑" panose="020B0503020204020204" pitchFamily="34" charset="-122"/>
                <a:ea typeface="微软雅黑" panose="020B0503020204020204" pitchFamily="34" charset="-122"/>
              </a:rPr>
              <a:t>事项</a:t>
            </a:r>
          </a:p>
        </p:txBody>
      </p:sp>
      <p:sp>
        <p:nvSpPr>
          <p:cNvPr id="13" name="矩形 12"/>
          <p:cNvSpPr/>
          <p:nvPr/>
        </p:nvSpPr>
        <p:spPr>
          <a:xfrm>
            <a:off x="2393480" y="5343276"/>
            <a:ext cx="7317107" cy="579646"/>
          </a:xfrm>
          <a:prstGeom prst="rect">
            <a:avLst/>
          </a:prstGeom>
        </p:spPr>
        <p:txBody>
          <a:bodyPr wrap="square">
            <a:spAutoFit/>
          </a:bodyPr>
          <a:lstStyle/>
          <a:p>
            <a:pPr>
              <a:lnSpc>
                <a:spcPts val="3800"/>
              </a:lnSpc>
              <a:spcAft>
                <a:spcPts val="600"/>
              </a:spcAft>
            </a:pPr>
            <a:r>
              <a:rPr lang="zh-CN" altLang="en-US" sz="3200" b="1" dirty="0">
                <a:solidFill>
                  <a:srgbClr val="FF0000"/>
                </a:solidFill>
                <a:latin typeface="微软雅黑" panose="020B0503020204020204" pitchFamily="34" charset="-122"/>
                <a:ea typeface="微软雅黑" panose="020B0503020204020204" pitchFamily="34" charset="-122"/>
              </a:rPr>
              <a:t>农户储粮不要使用磷化铝进行熏蒸杀虫！</a:t>
            </a:r>
          </a:p>
        </p:txBody>
      </p:sp>
      <p:pic>
        <p:nvPicPr>
          <p:cNvPr id="2" name="图片 1">
            <a:extLst>
              <a:ext uri="{FF2B5EF4-FFF2-40B4-BE49-F238E27FC236}">
                <a16:creationId xmlns:a16="http://schemas.microsoft.com/office/drawing/2014/main" id="{212D4B28-986C-90AE-9B82-904C65DF99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46038" y="1011573"/>
            <a:ext cx="2034383" cy="1779771"/>
          </a:xfrm>
          <a:prstGeom prst="rect">
            <a:avLst/>
          </a:prstGeom>
          <a:ln>
            <a:noFill/>
          </a:ln>
          <a:effectLst>
            <a:outerShdw blurRad="292100" dist="139700" dir="2700000" algn="tl" rotWithShape="0">
              <a:srgbClr val="333333">
                <a:alpha val="65000"/>
              </a:srgbClr>
            </a:outerShdw>
          </a:effectLst>
        </p:spPr>
      </p:pic>
      <p:sp>
        <p:nvSpPr>
          <p:cNvPr id="11" name="禁止符 10">
            <a:extLst>
              <a:ext uri="{FF2B5EF4-FFF2-40B4-BE49-F238E27FC236}">
                <a16:creationId xmlns:a16="http://schemas.microsoft.com/office/drawing/2014/main" id="{0A91D9E7-1D58-1899-C16C-B4C93BE44DA6}"/>
              </a:ext>
            </a:extLst>
          </p:cNvPr>
          <p:cNvSpPr/>
          <p:nvPr/>
        </p:nvSpPr>
        <p:spPr>
          <a:xfrm>
            <a:off x="10358084" y="1391678"/>
            <a:ext cx="976031" cy="916165"/>
          </a:xfrm>
          <a:prstGeom prst="noSmoking">
            <a:avLst/>
          </a:prstGeom>
          <a:solidFill>
            <a:srgbClr val="FF0000"/>
          </a:solidFill>
          <a:ln w="57150">
            <a:solidFill>
              <a:schemeClr val="tx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pic>
        <p:nvPicPr>
          <p:cNvPr id="16" name="图片 15">
            <a:extLst>
              <a:ext uri="{FF2B5EF4-FFF2-40B4-BE49-F238E27FC236}">
                <a16:creationId xmlns:a16="http://schemas.microsoft.com/office/drawing/2014/main" id="{ED346F47-FF52-8530-2342-EF3689E437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文本框 5">
            <a:extLst>
              <a:ext uri="{FF2B5EF4-FFF2-40B4-BE49-F238E27FC236}">
                <a16:creationId xmlns:a16="http://schemas.microsoft.com/office/drawing/2014/main" id="{E637D800-AD3E-2EF0-0163-61F847D278A9}"/>
              </a:ext>
            </a:extLst>
          </p:cNvPr>
          <p:cNvSpPr txBox="1"/>
          <p:nvPr/>
        </p:nvSpPr>
        <p:spPr>
          <a:xfrm>
            <a:off x="2628612" y="1681140"/>
            <a:ext cx="6093500" cy="369332"/>
          </a:xfrm>
          <a:prstGeom prst="rect">
            <a:avLst/>
          </a:prstGeom>
          <a:noFill/>
        </p:spPr>
        <p:txBody>
          <a:bodyPr wrap="square">
            <a:spAutoFit/>
          </a:bodyPr>
          <a:lstStyle/>
          <a:p>
            <a:r>
              <a:rPr lang="en-US" altLang="zh-CN" dirty="0">
                <a:latin typeface="Segoe UI Web (West European)"/>
              </a:rPr>
              <a:t>C</a:t>
            </a:r>
            <a:r>
              <a:rPr lang="en-US" altLang="zh-CN" dirty="0">
                <a:effectLst/>
                <a:latin typeface="Segoe UI Web (West European)"/>
              </a:rPr>
              <a:t>autions</a:t>
            </a:r>
          </a:p>
        </p:txBody>
      </p:sp>
      <p:sp>
        <p:nvSpPr>
          <p:cNvPr id="15" name="文本框 14">
            <a:extLst>
              <a:ext uri="{FF2B5EF4-FFF2-40B4-BE49-F238E27FC236}">
                <a16:creationId xmlns:a16="http://schemas.microsoft.com/office/drawing/2014/main" id="{A511AAB4-2C1C-329D-1D90-ECD0A4096AD1}"/>
              </a:ext>
            </a:extLst>
          </p:cNvPr>
          <p:cNvSpPr txBox="1"/>
          <p:nvPr/>
        </p:nvSpPr>
        <p:spPr>
          <a:xfrm>
            <a:off x="2584476" y="6022232"/>
            <a:ext cx="6935113" cy="646331"/>
          </a:xfrm>
          <a:prstGeom prst="rect">
            <a:avLst/>
          </a:prstGeom>
          <a:noFill/>
        </p:spPr>
        <p:txBody>
          <a:bodyPr wrap="square">
            <a:spAutoFit/>
          </a:bodyPr>
          <a:lstStyle/>
          <a:p>
            <a:r>
              <a:rPr lang="en-US" altLang="zh-CN" dirty="0">
                <a:solidFill>
                  <a:srgbClr val="FF0000"/>
                </a:solidFill>
                <a:effectLst/>
                <a:latin typeface="Segoe UI Web (West European)"/>
              </a:rPr>
              <a:t>The aluminum phosphide for fumigation and insecticide is not applicable for smallholder grain storage! </a:t>
            </a:r>
          </a:p>
        </p:txBody>
      </p:sp>
      <p:sp>
        <p:nvSpPr>
          <p:cNvPr id="7" name="TextBox 6">
            <a:extLst>
              <a:ext uri="{FF2B5EF4-FFF2-40B4-BE49-F238E27FC236}">
                <a16:creationId xmlns:a16="http://schemas.microsoft.com/office/drawing/2014/main" id="{96AF4E30-5D5C-49D7-5754-F686C51A5B46}"/>
              </a:ext>
            </a:extLst>
          </p:cNvPr>
          <p:cNvSpPr txBox="1"/>
          <p:nvPr/>
        </p:nvSpPr>
        <p:spPr>
          <a:xfrm>
            <a:off x="379641" y="3866703"/>
            <a:ext cx="11147963" cy="1015663"/>
          </a:xfrm>
          <a:prstGeom prst="rect">
            <a:avLst/>
          </a:prstGeom>
          <a:noFill/>
        </p:spPr>
        <p:txBody>
          <a:bodyPr wrap="square">
            <a:spAutoFit/>
          </a:bodyPr>
          <a:lstStyle/>
          <a:p>
            <a:r>
              <a:rPr lang="en-GB" sz="2000" dirty="0"/>
              <a:t>The management of chemical agents is very strict in China. It is strictly prohibited to purchase grain storage agents without three certificates: Pesticide Production License or Pesticide Production Approval Document, Pesticide Standards, Pesticide Registration Certificate)</a:t>
            </a:r>
          </a:p>
        </p:txBody>
      </p:sp>
    </p:spTree>
    <p:extLst>
      <p:ext uri="{BB962C8B-B14F-4D97-AF65-F5344CB8AC3E}">
        <p14:creationId xmlns:p14="http://schemas.microsoft.com/office/powerpoint/2010/main" val="501920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2902226" y="2163513"/>
            <a:ext cx="5371612" cy="4284132"/>
            <a:chOff x="3660990" y="1334645"/>
            <a:chExt cx="5803961" cy="5126954"/>
          </a:xfrm>
        </p:grpSpPr>
        <p:grpSp>
          <p:nvGrpSpPr>
            <p:cNvPr id="6" name="组合 5"/>
            <p:cNvGrpSpPr/>
            <p:nvPr/>
          </p:nvGrpSpPr>
          <p:grpSpPr>
            <a:xfrm>
              <a:off x="3660990" y="1334645"/>
              <a:ext cx="5209652" cy="5126954"/>
              <a:chOff x="3491173" y="721292"/>
              <a:chExt cx="5209652" cy="5126954"/>
            </a:xfrm>
          </p:grpSpPr>
          <p:sp>
            <p:nvSpPr>
              <p:cNvPr id="7" name="空心弧 6"/>
              <p:cNvSpPr/>
              <p:nvPr/>
            </p:nvSpPr>
            <p:spPr>
              <a:xfrm>
                <a:off x="3865742" y="1387731"/>
                <a:ext cx="4460515" cy="4460515"/>
              </a:xfrm>
              <a:prstGeom prst="blockArc">
                <a:avLst>
                  <a:gd name="adj1" fmla="val 9000000"/>
                  <a:gd name="adj2" fmla="val 16200000"/>
                  <a:gd name="adj3" fmla="val 4637"/>
                </a:avLst>
              </a:prstGeom>
              <a:solidFill>
                <a:schemeClr val="accent4">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8" name="空心弧 7"/>
              <p:cNvSpPr/>
              <p:nvPr/>
            </p:nvSpPr>
            <p:spPr>
              <a:xfrm>
                <a:off x="3865742" y="1387731"/>
                <a:ext cx="4460515" cy="4460515"/>
              </a:xfrm>
              <a:prstGeom prst="blockArc">
                <a:avLst>
                  <a:gd name="adj1" fmla="val 1800000"/>
                  <a:gd name="adj2" fmla="val 9000000"/>
                  <a:gd name="adj3" fmla="val 4637"/>
                </a:avLst>
              </a:prstGeom>
              <a:solidFill>
                <a:schemeClr val="accent5">
                  <a:lumMod val="40000"/>
                  <a:lumOff val="6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9" name="空心弧 8"/>
              <p:cNvSpPr/>
              <p:nvPr/>
            </p:nvSpPr>
            <p:spPr>
              <a:xfrm>
                <a:off x="3865742" y="1387731"/>
                <a:ext cx="4460515" cy="4460515"/>
              </a:xfrm>
              <a:prstGeom prst="blockArc">
                <a:avLst>
                  <a:gd name="adj1" fmla="val 16200000"/>
                  <a:gd name="adj2" fmla="val 1800000"/>
                  <a:gd name="adj3" fmla="val 4637"/>
                </a:avLst>
              </a:prstGeom>
              <a:solidFill>
                <a:schemeClr val="accent6">
                  <a:lumMod val="60000"/>
                  <a:lumOff val="40000"/>
                </a:schemeClr>
              </a:solid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0" name="任意多边形 9"/>
              <p:cNvSpPr/>
              <p:nvPr/>
            </p:nvSpPr>
            <p:spPr>
              <a:xfrm>
                <a:off x="5070077" y="2592066"/>
                <a:ext cx="2051843" cy="2051843"/>
              </a:xfrm>
              <a:custGeom>
                <a:avLst/>
                <a:gdLst>
                  <a:gd name="connsiteX0" fmla="*/ 0 w 2051843"/>
                  <a:gd name="connsiteY0" fmla="*/ 1025922 h 2051843"/>
                  <a:gd name="connsiteX1" fmla="*/ 1025922 w 2051843"/>
                  <a:gd name="connsiteY1" fmla="*/ 0 h 2051843"/>
                  <a:gd name="connsiteX2" fmla="*/ 2051844 w 2051843"/>
                  <a:gd name="connsiteY2" fmla="*/ 1025922 h 2051843"/>
                  <a:gd name="connsiteX3" fmla="*/ 1025922 w 2051843"/>
                  <a:gd name="connsiteY3" fmla="*/ 2051844 h 2051843"/>
                  <a:gd name="connsiteX4" fmla="*/ 0 w 2051843"/>
                  <a:gd name="connsiteY4" fmla="*/ 1025922 h 2051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1843" h="2051843">
                    <a:moveTo>
                      <a:pt x="0" y="1025922"/>
                    </a:moveTo>
                    <a:cubicBezTo>
                      <a:pt x="0" y="459321"/>
                      <a:pt x="459321" y="0"/>
                      <a:pt x="1025922" y="0"/>
                    </a:cubicBezTo>
                    <a:cubicBezTo>
                      <a:pt x="1592523" y="0"/>
                      <a:pt x="2051844" y="459321"/>
                      <a:pt x="2051844" y="1025922"/>
                    </a:cubicBezTo>
                    <a:cubicBezTo>
                      <a:pt x="2051844" y="1592523"/>
                      <a:pt x="1592523" y="2051844"/>
                      <a:pt x="1025922" y="2051844"/>
                    </a:cubicBezTo>
                    <a:cubicBezTo>
                      <a:pt x="459321" y="2051844"/>
                      <a:pt x="0" y="1592523"/>
                      <a:pt x="0" y="1025922"/>
                    </a:cubicBezTo>
                    <a:close/>
                  </a:path>
                </a:pathLst>
              </a:custGeom>
              <a:solidFill>
                <a:schemeClr val="accent2">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43665" tIns="343665" rIns="343665" bIns="343665" numCol="1" spcCol="1270" anchor="ctr" anchorCtr="0">
                <a:noAutofit/>
              </a:bodyPr>
              <a:lstStyle/>
              <a:p>
                <a:pPr lvl="0" algn="ctr" defTabSz="1511300">
                  <a:lnSpc>
                    <a:spcPct val="90000"/>
                  </a:lnSpc>
                  <a:spcBef>
                    <a:spcPct val="0"/>
                  </a:spcBef>
                  <a:spcAft>
                    <a:spcPct val="35000"/>
                  </a:spcAft>
                </a:pPr>
                <a:r>
                  <a:rPr lang="zh-CN" altLang="en-US" sz="4800" b="1" kern="1200" dirty="0">
                    <a:solidFill>
                      <a:srgbClr val="FF0000"/>
                    </a:solidFill>
                    <a:latin typeface="微软雅黑" panose="020B0503020204020204" pitchFamily="34" charset="-122"/>
                    <a:ea typeface="微软雅黑" panose="020B0503020204020204" pitchFamily="34" charset="-122"/>
                  </a:rPr>
                  <a:t>粮食</a:t>
                </a:r>
              </a:p>
            </p:txBody>
          </p:sp>
          <p:sp>
            <p:nvSpPr>
              <p:cNvPr id="11" name="任意多边形 10"/>
              <p:cNvSpPr/>
              <p:nvPr/>
            </p:nvSpPr>
            <p:spPr>
              <a:xfrm>
                <a:off x="5377854" y="721292"/>
                <a:ext cx="1436290" cy="143629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pitchFamily="34" charset="-122"/>
                    <a:ea typeface="微软雅黑" panose="020B0503020204020204" pitchFamily="34" charset="-122"/>
                  </a:rPr>
                  <a:t>干燥</a:t>
                </a:r>
              </a:p>
            </p:txBody>
          </p:sp>
          <p:sp>
            <p:nvSpPr>
              <p:cNvPr id="12" name="任意多边形 11"/>
              <p:cNvSpPr/>
              <p:nvPr/>
            </p:nvSpPr>
            <p:spPr>
              <a:xfrm>
                <a:off x="7264535" y="3989119"/>
                <a:ext cx="1436290" cy="143629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pitchFamily="34" charset="-122"/>
                    <a:ea typeface="微软雅黑" panose="020B0503020204020204" pitchFamily="34" charset="-122"/>
                  </a:rPr>
                  <a:t>干净</a:t>
                </a:r>
              </a:p>
            </p:txBody>
          </p:sp>
          <p:sp>
            <p:nvSpPr>
              <p:cNvPr id="13" name="任意多边形 12"/>
              <p:cNvSpPr/>
              <p:nvPr/>
            </p:nvSpPr>
            <p:spPr>
              <a:xfrm>
                <a:off x="3491173" y="3989119"/>
                <a:ext cx="1436290" cy="1436290"/>
              </a:xfrm>
              <a:custGeom>
                <a:avLst/>
                <a:gdLst>
                  <a:gd name="connsiteX0" fmla="*/ 0 w 1436290"/>
                  <a:gd name="connsiteY0" fmla="*/ 718145 h 1436290"/>
                  <a:gd name="connsiteX1" fmla="*/ 718145 w 1436290"/>
                  <a:gd name="connsiteY1" fmla="*/ 0 h 1436290"/>
                  <a:gd name="connsiteX2" fmla="*/ 1436290 w 1436290"/>
                  <a:gd name="connsiteY2" fmla="*/ 718145 h 1436290"/>
                  <a:gd name="connsiteX3" fmla="*/ 718145 w 1436290"/>
                  <a:gd name="connsiteY3" fmla="*/ 1436290 h 1436290"/>
                  <a:gd name="connsiteX4" fmla="*/ 0 w 1436290"/>
                  <a:gd name="connsiteY4" fmla="*/ 718145 h 14362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290" h="1436290">
                    <a:moveTo>
                      <a:pt x="0" y="718145"/>
                    </a:moveTo>
                    <a:cubicBezTo>
                      <a:pt x="0" y="321524"/>
                      <a:pt x="321524" y="0"/>
                      <a:pt x="718145" y="0"/>
                    </a:cubicBezTo>
                    <a:cubicBezTo>
                      <a:pt x="1114766" y="0"/>
                      <a:pt x="1436290" y="321524"/>
                      <a:pt x="1436290" y="718145"/>
                    </a:cubicBezTo>
                    <a:cubicBezTo>
                      <a:pt x="1436290" y="1114766"/>
                      <a:pt x="1114766" y="1436290"/>
                      <a:pt x="718145" y="1436290"/>
                    </a:cubicBezTo>
                    <a:cubicBezTo>
                      <a:pt x="321524" y="1436290"/>
                      <a:pt x="0" y="1114766"/>
                      <a:pt x="0" y="718145"/>
                    </a:cubicBezTo>
                    <a:close/>
                  </a:path>
                </a:pathLst>
              </a:custGeom>
              <a:solidFill>
                <a:schemeClr val="accent6">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50980" tIns="250980" rIns="250980" bIns="250980" numCol="1" spcCol="1270" anchor="ctr" anchorCtr="0">
                <a:noAutofit/>
              </a:bodyPr>
              <a:lstStyle/>
              <a:p>
                <a:pPr lvl="0" algn="ctr" defTabSz="1422400">
                  <a:lnSpc>
                    <a:spcPct val="90000"/>
                  </a:lnSpc>
                  <a:spcBef>
                    <a:spcPct val="0"/>
                  </a:spcBef>
                  <a:spcAft>
                    <a:spcPct val="35000"/>
                  </a:spcAft>
                </a:pPr>
                <a:r>
                  <a:rPr lang="zh-CN" altLang="en-US" sz="3200" kern="1200" dirty="0">
                    <a:latin typeface="微软雅黑" panose="020B0503020204020204" pitchFamily="34" charset="-122"/>
                    <a:ea typeface="微软雅黑" panose="020B0503020204020204" pitchFamily="34" charset="-122"/>
                  </a:rPr>
                  <a:t>饱满</a:t>
                </a:r>
              </a:p>
            </p:txBody>
          </p:sp>
        </p:grpSp>
        <p:cxnSp>
          <p:nvCxnSpPr>
            <p:cNvPr id="23" name="直接箭头连接符 22"/>
            <p:cNvCxnSpPr>
              <a:stCxn id="11" idx="2"/>
            </p:cNvCxnSpPr>
            <p:nvPr/>
          </p:nvCxnSpPr>
          <p:spPr>
            <a:xfrm>
              <a:off x="6983961" y="2052790"/>
              <a:ext cx="1512113" cy="0"/>
            </a:xfrm>
            <a:prstGeom prst="straightConnector1">
              <a:avLst/>
            </a:prstGeom>
            <a:ln w="38100">
              <a:solidFill>
                <a:schemeClr val="accent6">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直接箭头连接符 23"/>
            <p:cNvCxnSpPr>
              <a:stCxn id="12" idx="2"/>
            </p:cNvCxnSpPr>
            <p:nvPr/>
          </p:nvCxnSpPr>
          <p:spPr>
            <a:xfrm>
              <a:off x="8870642" y="5320617"/>
              <a:ext cx="594309" cy="0"/>
            </a:xfrm>
            <a:prstGeom prst="straightConnector1">
              <a:avLst/>
            </a:prstGeom>
            <a:ln w="38100">
              <a:solidFill>
                <a:schemeClr val="accent6">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2" name="矩形 31"/>
          <p:cNvSpPr/>
          <p:nvPr/>
        </p:nvSpPr>
        <p:spPr>
          <a:xfrm>
            <a:off x="7378901" y="1866337"/>
            <a:ext cx="4813099" cy="1794530"/>
          </a:xfrm>
          <a:prstGeom prst="rect">
            <a:avLst/>
          </a:prstGeom>
        </p:spPr>
        <p:txBody>
          <a:bodyPr wrap="square">
            <a:spAutoFit/>
          </a:bodyPr>
          <a:lstStyle/>
          <a:p>
            <a:pPr marL="342900" indent="-342900">
              <a:lnSpc>
                <a:spcPts val="3400"/>
              </a:lnSpc>
              <a:buFont typeface="Wingdings" panose="05000000000000000000" pitchFamily="2" charset="2"/>
              <a:buChar char="p"/>
            </a:pPr>
            <a:r>
              <a:rPr lang="zh-CN" altLang="en-US" sz="2200" dirty="0">
                <a:latin typeface="微软雅黑" panose="020B0503020204020204" pitchFamily="34" charset="-122"/>
                <a:ea typeface="微软雅黑" panose="020B0503020204020204" pitchFamily="34" charset="-122"/>
              </a:rPr>
              <a:t>场地要干净、干燥。</a:t>
            </a:r>
            <a:endParaRPr lang="en-US" altLang="zh-CN" sz="2200" dirty="0">
              <a:latin typeface="微软雅黑" panose="020B0503020204020204" pitchFamily="34" charset="-122"/>
              <a:ea typeface="微软雅黑" panose="020B0503020204020204" pitchFamily="34" charset="-122"/>
            </a:endParaRPr>
          </a:p>
          <a:p>
            <a:pPr marL="342900" indent="-342900">
              <a:lnSpc>
                <a:spcPts val="3400"/>
              </a:lnSpc>
              <a:buFont typeface="Wingdings" panose="05000000000000000000" pitchFamily="2" charset="2"/>
              <a:buChar char="p"/>
            </a:pPr>
            <a:r>
              <a:rPr lang="zh-CN" altLang="en-US" sz="2200" dirty="0">
                <a:latin typeface="微软雅黑" panose="020B0503020204020204" pitchFamily="34" charset="-122"/>
                <a:ea typeface="微软雅黑" panose="020B0503020204020204" pitchFamily="34" charset="-122"/>
              </a:rPr>
              <a:t>不能在柏油路上晾晒。</a:t>
            </a:r>
          </a:p>
          <a:p>
            <a:pPr marL="342900" indent="-342900">
              <a:lnSpc>
                <a:spcPts val="3400"/>
              </a:lnSpc>
              <a:buFont typeface="Wingdings" panose="05000000000000000000" pitchFamily="2" charset="2"/>
              <a:buChar char="p"/>
            </a:pPr>
            <a:r>
              <a:rPr lang="zh-CN" altLang="en-US" sz="2200" dirty="0">
                <a:latin typeface="微软雅黑" panose="020B0503020204020204" pitchFamily="34" charset="-122"/>
                <a:ea typeface="微软雅黑" panose="020B0503020204020204" pitchFamily="34" charset="-122"/>
              </a:rPr>
              <a:t>待储粮食的水分在安全水分以内。</a:t>
            </a:r>
            <a:endParaRPr lang="en-US" altLang="zh-CN" sz="2200" dirty="0">
              <a:latin typeface="微软雅黑" panose="020B0503020204020204" pitchFamily="34" charset="-122"/>
              <a:ea typeface="微软雅黑" panose="020B0503020204020204" pitchFamily="34" charset="-122"/>
            </a:endParaRPr>
          </a:p>
          <a:p>
            <a:pPr marL="342900" indent="-342900">
              <a:lnSpc>
                <a:spcPts val="3400"/>
              </a:lnSpc>
              <a:buFont typeface="Wingdings" panose="05000000000000000000" pitchFamily="2" charset="2"/>
              <a:buChar char="p"/>
            </a:pPr>
            <a:r>
              <a:rPr lang="zh-CN" altLang="zh-CN" sz="2200" dirty="0">
                <a:latin typeface="微软雅黑" panose="020B0503020204020204" pitchFamily="34" charset="-122"/>
                <a:ea typeface="微软雅黑" panose="020B0503020204020204" pitchFamily="34" charset="-122"/>
              </a:rPr>
              <a:t>干的粮食用牙咬会发出清脆的声响。</a:t>
            </a:r>
            <a:endParaRPr lang="en-US" altLang="zh-CN" sz="2200" dirty="0">
              <a:latin typeface="微软雅黑" panose="020B0503020204020204" pitchFamily="34" charset="-122"/>
              <a:ea typeface="微软雅黑" panose="020B0503020204020204" pitchFamily="34" charset="-122"/>
            </a:endParaRPr>
          </a:p>
        </p:txBody>
      </p:sp>
      <p:sp>
        <p:nvSpPr>
          <p:cNvPr id="33" name="矩形 32"/>
          <p:cNvSpPr/>
          <p:nvPr/>
        </p:nvSpPr>
        <p:spPr>
          <a:xfrm>
            <a:off x="8306896" y="4437236"/>
            <a:ext cx="3341765" cy="2230547"/>
          </a:xfrm>
          <a:prstGeom prst="rect">
            <a:avLst/>
          </a:prstGeom>
        </p:spPr>
        <p:txBody>
          <a:bodyPr wrap="square">
            <a:spAutoFit/>
          </a:bodyPr>
          <a:lstStyle/>
          <a:p>
            <a:pPr marL="342900" indent="-342900">
              <a:lnSpc>
                <a:spcPts val="3400"/>
              </a:lnSpc>
              <a:buFont typeface="Wingdings" panose="05000000000000000000" pitchFamily="2" charset="2"/>
              <a:buChar char="p"/>
            </a:pPr>
            <a:r>
              <a:rPr lang="zh-CN" altLang="zh-CN" sz="2200" dirty="0">
                <a:latin typeface="微软雅黑" panose="020B0503020204020204" pitchFamily="34" charset="-122"/>
                <a:ea typeface="微软雅黑" panose="020B0503020204020204" pitchFamily="34" charset="-122"/>
              </a:rPr>
              <a:t>杂质少。</a:t>
            </a:r>
            <a:r>
              <a:rPr lang="zh-CN" altLang="en-US" sz="2200" dirty="0">
                <a:latin typeface="微软雅黑" panose="020B0503020204020204" pitchFamily="34" charset="-122"/>
                <a:ea typeface="微软雅黑" panose="020B0503020204020204" pitchFamily="34" charset="-122"/>
              </a:rPr>
              <a:t>将</a:t>
            </a:r>
            <a:r>
              <a:rPr lang="zh-CN" altLang="zh-CN" sz="2200" dirty="0">
                <a:latin typeface="微软雅黑" panose="020B0503020204020204" pitchFamily="34" charset="-122"/>
                <a:ea typeface="微软雅黑" panose="020B0503020204020204" pitchFamily="34" charset="-122"/>
              </a:rPr>
              <a:t>粮食中</a:t>
            </a:r>
            <a:r>
              <a:rPr lang="zh-CN" altLang="en-US" sz="2200" dirty="0">
                <a:latin typeface="微软雅黑" panose="020B0503020204020204" pitchFamily="34" charset="-122"/>
                <a:ea typeface="微软雅黑" panose="020B0503020204020204" pitchFamily="34" charset="-122"/>
              </a:rPr>
              <a:t>秸杆、谷（麦）壳、杂草、泥土、石块等清理干净；</a:t>
            </a:r>
            <a:endParaRPr lang="en-US" altLang="zh-CN" sz="2200" dirty="0">
              <a:latin typeface="微软雅黑" panose="020B0503020204020204" pitchFamily="34" charset="-122"/>
              <a:ea typeface="微软雅黑" panose="020B0503020204020204" pitchFamily="34" charset="-122"/>
            </a:endParaRPr>
          </a:p>
          <a:p>
            <a:pPr marL="342900" indent="-342900">
              <a:lnSpc>
                <a:spcPts val="3400"/>
              </a:lnSpc>
              <a:buFont typeface="Wingdings" panose="05000000000000000000" pitchFamily="2" charset="2"/>
              <a:buChar char="p"/>
            </a:pPr>
            <a:r>
              <a:rPr lang="zh-CN" altLang="zh-CN" sz="2200" dirty="0">
                <a:latin typeface="微软雅黑" panose="020B0503020204020204" pitchFamily="34" charset="-122"/>
                <a:ea typeface="微软雅黑" panose="020B0503020204020204" pitchFamily="34" charset="-122"/>
              </a:rPr>
              <a:t>可用手工、风车、过筛、风力等方法</a:t>
            </a:r>
            <a:r>
              <a:rPr lang="zh-CN" altLang="en-US" sz="2200" dirty="0">
                <a:latin typeface="微软雅黑" panose="020B0503020204020204" pitchFamily="34" charset="-122"/>
                <a:ea typeface="微软雅黑" panose="020B0503020204020204" pitchFamily="34" charset="-122"/>
              </a:rPr>
              <a:t>。</a:t>
            </a:r>
          </a:p>
        </p:txBody>
      </p:sp>
      <p:sp>
        <p:nvSpPr>
          <p:cNvPr id="34" name="矩形 33"/>
          <p:cNvSpPr/>
          <p:nvPr/>
        </p:nvSpPr>
        <p:spPr>
          <a:xfrm>
            <a:off x="235452" y="2163513"/>
            <a:ext cx="2320109" cy="3102581"/>
          </a:xfrm>
          <a:prstGeom prst="rect">
            <a:avLst/>
          </a:prstGeom>
        </p:spPr>
        <p:txBody>
          <a:bodyPr wrap="square">
            <a:spAutoFit/>
          </a:bodyPr>
          <a:lstStyle/>
          <a:p>
            <a:pPr marL="342900" indent="-342900">
              <a:lnSpc>
                <a:spcPts val="3400"/>
              </a:lnSpc>
              <a:buFont typeface="Wingdings" panose="05000000000000000000" pitchFamily="2" charset="2"/>
              <a:buChar char="p"/>
            </a:pPr>
            <a:r>
              <a:rPr lang="zh-CN" altLang="en-US" sz="2200" dirty="0">
                <a:latin typeface="微软雅黑" panose="020B0503020204020204" pitchFamily="34" charset="-122"/>
                <a:ea typeface="微软雅黑" panose="020B0503020204020204" pitchFamily="34" charset="-122"/>
              </a:rPr>
              <a:t>粮食应充分成熟后收割，</a:t>
            </a:r>
            <a:r>
              <a:rPr lang="zh-CN" altLang="zh-CN" sz="2200" dirty="0">
                <a:latin typeface="微软雅黑" panose="020B0503020204020204" pitchFamily="34" charset="-122"/>
                <a:ea typeface="微软雅黑" panose="020B0503020204020204" pitchFamily="34" charset="-122"/>
              </a:rPr>
              <a:t>粮食的籽粒充分成熟</a:t>
            </a:r>
            <a:r>
              <a:rPr lang="zh-CN" altLang="en-US" sz="2200" dirty="0">
                <a:latin typeface="微软雅黑" panose="020B0503020204020204" pitchFamily="34" charset="-122"/>
                <a:ea typeface="微软雅黑" panose="020B0503020204020204" pitchFamily="34" charset="-122"/>
              </a:rPr>
              <a:t>，</a:t>
            </a:r>
            <a:r>
              <a:rPr lang="zh-CN" altLang="zh-CN" sz="2200" dirty="0">
                <a:latin typeface="微软雅黑" panose="020B0503020204020204" pitchFamily="34" charset="-122"/>
                <a:ea typeface="微软雅黑" panose="020B0503020204020204" pitchFamily="34" charset="-122"/>
              </a:rPr>
              <a:t>干瘪粒越少越好</a:t>
            </a:r>
            <a:r>
              <a:rPr lang="zh-CN" altLang="en-US" sz="2200" dirty="0">
                <a:latin typeface="微软雅黑" panose="020B0503020204020204" pitchFamily="34" charset="-122"/>
                <a:ea typeface="微软雅黑" panose="020B0503020204020204" pitchFamily="34" charset="-122"/>
              </a:rPr>
              <a:t>；</a:t>
            </a:r>
            <a:endParaRPr lang="en-US" altLang="zh-CN" sz="2200" dirty="0">
              <a:latin typeface="微软雅黑" panose="020B0503020204020204" pitchFamily="34" charset="-122"/>
              <a:ea typeface="微软雅黑" panose="020B0503020204020204" pitchFamily="34" charset="-122"/>
            </a:endParaRPr>
          </a:p>
          <a:p>
            <a:pPr marL="342900" indent="-342900">
              <a:lnSpc>
                <a:spcPts val="3400"/>
              </a:lnSpc>
              <a:buFont typeface="Wingdings" panose="05000000000000000000" pitchFamily="2" charset="2"/>
              <a:buChar char="p"/>
            </a:pPr>
            <a:r>
              <a:rPr lang="zh-CN" altLang="en-US" sz="2200" dirty="0">
                <a:latin typeface="微软雅黑" panose="020B0503020204020204" pitchFamily="34" charset="-122"/>
                <a:ea typeface="微软雅黑" panose="020B0503020204020204" pitchFamily="34" charset="-122"/>
              </a:rPr>
              <a:t>待储的粮食</a:t>
            </a:r>
            <a:r>
              <a:rPr lang="zh-CN" altLang="zh-CN" sz="2200" dirty="0">
                <a:latin typeface="微软雅黑" panose="020B0503020204020204" pitchFamily="34" charset="-122"/>
                <a:ea typeface="微软雅黑" panose="020B0503020204020204" pitchFamily="34" charset="-122"/>
              </a:rPr>
              <a:t>破碎粒越少越好</a:t>
            </a:r>
            <a:endParaRPr lang="zh-CN" altLang="en-US" sz="2200" dirty="0">
              <a:latin typeface="微软雅黑" panose="020B0503020204020204" pitchFamily="34" charset="-122"/>
              <a:ea typeface="微软雅黑" panose="020B0503020204020204" pitchFamily="34" charset="-122"/>
            </a:endParaRPr>
          </a:p>
        </p:txBody>
      </p:sp>
      <p:cxnSp>
        <p:nvCxnSpPr>
          <p:cNvPr id="46" name="肘形连接符 45"/>
          <p:cNvCxnSpPr>
            <a:cxnSpLocks/>
            <a:endCxn id="34" idx="2"/>
          </p:cNvCxnSpPr>
          <p:nvPr/>
        </p:nvCxnSpPr>
        <p:spPr>
          <a:xfrm rot="10800000">
            <a:off x="1395507" y="5266095"/>
            <a:ext cx="1397338" cy="228135"/>
          </a:xfrm>
          <a:prstGeom prst="bentConnector2">
            <a:avLst/>
          </a:prstGeom>
          <a:ln w="38100">
            <a:solidFill>
              <a:schemeClr val="accent6">
                <a:lumMod val="50000"/>
              </a:schemeClr>
            </a:solidFill>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矩形 65"/>
          <p:cNvSpPr/>
          <p:nvPr/>
        </p:nvSpPr>
        <p:spPr>
          <a:xfrm>
            <a:off x="3566875" y="1157513"/>
            <a:ext cx="3467616" cy="584775"/>
          </a:xfrm>
          <a:prstGeom prst="rect">
            <a:avLst/>
          </a:prstGeom>
        </p:spPr>
        <p:txBody>
          <a:bodyPr wrap="none">
            <a:spAutoFit/>
          </a:bodyPr>
          <a:lstStyle/>
          <a:p>
            <a:r>
              <a:rPr lang="zh-CN" altLang="en-US" sz="3200" b="1" dirty="0">
                <a:solidFill>
                  <a:srgbClr val="C00000"/>
                </a:solidFill>
                <a:latin typeface="微软雅黑" panose="020B0503020204020204" pitchFamily="34" charset="-122"/>
                <a:ea typeface="微软雅黑" panose="020B0503020204020204" pitchFamily="34" charset="-122"/>
              </a:rPr>
              <a:t>对粮食的基本要求</a:t>
            </a:r>
          </a:p>
        </p:txBody>
      </p:sp>
      <p:pic>
        <p:nvPicPr>
          <p:cNvPr id="2" name="图片 1">
            <a:extLst>
              <a:ext uri="{FF2B5EF4-FFF2-40B4-BE49-F238E27FC236}">
                <a16:creationId xmlns:a16="http://schemas.microsoft.com/office/drawing/2014/main" id="{64572A73-CD5D-20AA-76D9-213F41DC9E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19" name="Rectangle 9">
            <a:extLst>
              <a:ext uri="{FF2B5EF4-FFF2-40B4-BE49-F238E27FC236}">
                <a16:creationId xmlns:a16="http://schemas.microsoft.com/office/drawing/2014/main" id="{084D185B-860F-AEDC-4A53-51DF175F118F}"/>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 name="文本框 4">
            <a:extLst>
              <a:ext uri="{FF2B5EF4-FFF2-40B4-BE49-F238E27FC236}">
                <a16:creationId xmlns:a16="http://schemas.microsoft.com/office/drawing/2014/main" id="{F4911C25-711E-ACA6-8A90-434AA14E005C}"/>
              </a:ext>
            </a:extLst>
          </p:cNvPr>
          <p:cNvSpPr txBox="1"/>
          <p:nvPr/>
        </p:nvSpPr>
        <p:spPr>
          <a:xfrm>
            <a:off x="3910847" y="1625243"/>
            <a:ext cx="3148304" cy="369332"/>
          </a:xfrm>
          <a:prstGeom prst="rect">
            <a:avLst/>
          </a:prstGeom>
          <a:noFill/>
        </p:spPr>
        <p:txBody>
          <a:bodyPr wrap="square">
            <a:spAutoFit/>
          </a:bodyPr>
          <a:lstStyle/>
          <a:p>
            <a:r>
              <a:rPr lang="en-US" altLang="zh-CN" dirty="0">
                <a:effectLst/>
                <a:latin typeface="Segoe UI Web (West European)"/>
              </a:rPr>
              <a:t>Basic requirement for grain </a:t>
            </a:r>
          </a:p>
        </p:txBody>
      </p:sp>
      <p:sp>
        <p:nvSpPr>
          <p:cNvPr id="15" name="文本框 14">
            <a:extLst>
              <a:ext uri="{FF2B5EF4-FFF2-40B4-BE49-F238E27FC236}">
                <a16:creationId xmlns:a16="http://schemas.microsoft.com/office/drawing/2014/main" id="{5F3C801C-ED71-34F1-5FF4-5FCDD4302363}"/>
              </a:ext>
            </a:extLst>
          </p:cNvPr>
          <p:cNvSpPr txBox="1"/>
          <p:nvPr/>
        </p:nvSpPr>
        <p:spPr>
          <a:xfrm>
            <a:off x="5977662" y="2252094"/>
            <a:ext cx="6228412" cy="369332"/>
          </a:xfrm>
          <a:prstGeom prst="rect">
            <a:avLst/>
          </a:prstGeom>
          <a:noFill/>
        </p:spPr>
        <p:txBody>
          <a:bodyPr wrap="square">
            <a:spAutoFit/>
          </a:bodyPr>
          <a:lstStyle/>
          <a:p>
            <a:r>
              <a:rPr lang="en-US" altLang="zh-CN" dirty="0">
                <a:latin typeface="Segoe UI Web (West European)"/>
              </a:rPr>
              <a:t>Dry</a:t>
            </a:r>
            <a:endParaRPr lang="en-US" altLang="zh-CN" dirty="0">
              <a:effectLst/>
              <a:latin typeface="Segoe UI Web (West European)"/>
            </a:endParaRPr>
          </a:p>
        </p:txBody>
      </p:sp>
      <p:sp>
        <p:nvSpPr>
          <p:cNvPr id="17" name="文本框 16">
            <a:extLst>
              <a:ext uri="{FF2B5EF4-FFF2-40B4-BE49-F238E27FC236}">
                <a16:creationId xmlns:a16="http://schemas.microsoft.com/office/drawing/2014/main" id="{F06FDBA1-712C-E288-0BEB-F173FB4F655F}"/>
              </a:ext>
            </a:extLst>
          </p:cNvPr>
          <p:cNvSpPr txBox="1"/>
          <p:nvPr/>
        </p:nvSpPr>
        <p:spPr>
          <a:xfrm>
            <a:off x="3248893" y="6177952"/>
            <a:ext cx="6228412" cy="369332"/>
          </a:xfrm>
          <a:prstGeom prst="rect">
            <a:avLst/>
          </a:prstGeom>
          <a:noFill/>
        </p:spPr>
        <p:txBody>
          <a:bodyPr wrap="square">
            <a:spAutoFit/>
          </a:bodyPr>
          <a:lstStyle/>
          <a:p>
            <a:r>
              <a:rPr lang="en-US" altLang="zh-CN" dirty="0">
                <a:effectLst/>
                <a:latin typeface="Segoe UI Web (West European)"/>
              </a:rPr>
              <a:t>Full</a:t>
            </a:r>
          </a:p>
        </p:txBody>
      </p:sp>
      <p:sp>
        <p:nvSpPr>
          <p:cNvPr id="22" name="文本框 21">
            <a:extLst>
              <a:ext uri="{FF2B5EF4-FFF2-40B4-BE49-F238E27FC236}">
                <a16:creationId xmlns:a16="http://schemas.microsoft.com/office/drawing/2014/main" id="{54507F2E-7E4D-D57C-BB34-7DD3C4FDFDEC}"/>
              </a:ext>
            </a:extLst>
          </p:cNvPr>
          <p:cNvSpPr txBox="1"/>
          <p:nvPr/>
        </p:nvSpPr>
        <p:spPr>
          <a:xfrm>
            <a:off x="6671244" y="6209247"/>
            <a:ext cx="6228412" cy="369332"/>
          </a:xfrm>
          <a:prstGeom prst="rect">
            <a:avLst/>
          </a:prstGeom>
          <a:noFill/>
        </p:spPr>
        <p:txBody>
          <a:bodyPr wrap="square">
            <a:spAutoFit/>
          </a:bodyPr>
          <a:lstStyle/>
          <a:p>
            <a:r>
              <a:rPr lang="en-US" altLang="zh-CN" dirty="0">
                <a:effectLst/>
                <a:latin typeface="Segoe UI Web (West European)"/>
              </a:rPr>
              <a:t>clean</a:t>
            </a:r>
          </a:p>
        </p:txBody>
      </p:sp>
      <p:sp>
        <p:nvSpPr>
          <p:cNvPr id="26" name="文本框 25">
            <a:extLst>
              <a:ext uri="{FF2B5EF4-FFF2-40B4-BE49-F238E27FC236}">
                <a16:creationId xmlns:a16="http://schemas.microsoft.com/office/drawing/2014/main" id="{A05983AA-6595-44F8-8A5A-9733E34812B2}"/>
              </a:ext>
            </a:extLst>
          </p:cNvPr>
          <p:cNvSpPr txBox="1"/>
          <p:nvPr/>
        </p:nvSpPr>
        <p:spPr>
          <a:xfrm>
            <a:off x="4924856" y="5340257"/>
            <a:ext cx="6453264" cy="369332"/>
          </a:xfrm>
          <a:prstGeom prst="rect">
            <a:avLst/>
          </a:prstGeom>
          <a:noFill/>
        </p:spPr>
        <p:txBody>
          <a:bodyPr wrap="square">
            <a:spAutoFit/>
          </a:bodyPr>
          <a:lstStyle/>
          <a:p>
            <a:r>
              <a:rPr lang="en-US" altLang="zh-CN" dirty="0">
                <a:effectLst/>
                <a:latin typeface="Segoe UI Web (West European)"/>
              </a:rPr>
              <a:t>grain</a:t>
            </a:r>
          </a:p>
        </p:txBody>
      </p:sp>
      <p:sp>
        <p:nvSpPr>
          <p:cNvPr id="4" name="文本框 14">
            <a:extLst>
              <a:ext uri="{FF2B5EF4-FFF2-40B4-BE49-F238E27FC236}">
                <a16:creationId xmlns:a16="http://schemas.microsoft.com/office/drawing/2014/main" id="{B9576563-2311-0700-A8DE-07D389406512}"/>
              </a:ext>
            </a:extLst>
          </p:cNvPr>
          <p:cNvSpPr txBox="1"/>
          <p:nvPr/>
        </p:nvSpPr>
        <p:spPr>
          <a:xfrm>
            <a:off x="7159804" y="733208"/>
            <a:ext cx="5046269" cy="1200329"/>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Segoe UI Web (West European)"/>
              </a:rPr>
              <a:t>Dry and clean place.</a:t>
            </a:r>
          </a:p>
          <a:p>
            <a:pPr marL="285750" indent="-285750">
              <a:buFont typeface="Arial" panose="020B0604020202020204" pitchFamily="34" charset="0"/>
              <a:buChar char="•"/>
            </a:pPr>
            <a:r>
              <a:rPr lang="en-US" altLang="zh-CN" dirty="0">
                <a:effectLst/>
                <a:latin typeface="Segoe UI Web (West European)"/>
              </a:rPr>
              <a:t>Do not airing on the asphalt road.</a:t>
            </a:r>
          </a:p>
          <a:p>
            <a:pPr marL="285750" indent="-285750">
              <a:buFont typeface="Arial" panose="020B0604020202020204" pitchFamily="34" charset="0"/>
              <a:buChar char="•"/>
            </a:pPr>
            <a:r>
              <a:rPr lang="en-US" altLang="zh-CN" dirty="0">
                <a:latin typeface="Segoe UI Web (West European)"/>
              </a:rPr>
              <a:t>Grain to be stored with safe water ratio.</a:t>
            </a:r>
          </a:p>
          <a:p>
            <a:pPr marL="285750" indent="-285750">
              <a:buFont typeface="Arial" panose="020B0604020202020204" pitchFamily="34" charset="0"/>
              <a:buChar char="•"/>
            </a:pPr>
            <a:r>
              <a:rPr lang="en-US" altLang="zh-CN" dirty="0">
                <a:effectLst/>
                <a:latin typeface="Segoe UI Web (West European)"/>
              </a:rPr>
              <a:t>Clear sound when the dry grain is bit</a:t>
            </a:r>
          </a:p>
        </p:txBody>
      </p:sp>
      <p:sp>
        <p:nvSpPr>
          <p:cNvPr id="14" name="文本框 14">
            <a:extLst>
              <a:ext uri="{FF2B5EF4-FFF2-40B4-BE49-F238E27FC236}">
                <a16:creationId xmlns:a16="http://schemas.microsoft.com/office/drawing/2014/main" id="{D5525DC5-EBF1-DD18-EBA4-718F417ED28F}"/>
              </a:ext>
            </a:extLst>
          </p:cNvPr>
          <p:cNvSpPr txBox="1"/>
          <p:nvPr/>
        </p:nvSpPr>
        <p:spPr>
          <a:xfrm>
            <a:off x="7448517" y="3638804"/>
            <a:ext cx="4689552" cy="923330"/>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Segoe UI Web (West European)"/>
              </a:rPr>
              <a:t>Less impurities without straw, husk, weeds, dirt, stones.</a:t>
            </a:r>
          </a:p>
          <a:p>
            <a:pPr marL="285750" indent="-285750">
              <a:buFont typeface="Arial" panose="020B0604020202020204" pitchFamily="34" charset="0"/>
              <a:buChar char="•"/>
            </a:pPr>
            <a:r>
              <a:rPr lang="en-US" altLang="zh-CN" dirty="0">
                <a:latin typeface="Segoe UI Web (West European)"/>
              </a:rPr>
              <a:t>By hands, windmill, sieving, etc.</a:t>
            </a:r>
          </a:p>
        </p:txBody>
      </p:sp>
      <p:sp>
        <p:nvSpPr>
          <p:cNvPr id="16" name="文本框 14">
            <a:extLst>
              <a:ext uri="{FF2B5EF4-FFF2-40B4-BE49-F238E27FC236}">
                <a16:creationId xmlns:a16="http://schemas.microsoft.com/office/drawing/2014/main" id="{751B4FA1-1290-677A-447D-389F98E39025}"/>
              </a:ext>
            </a:extLst>
          </p:cNvPr>
          <p:cNvSpPr txBox="1"/>
          <p:nvPr/>
        </p:nvSpPr>
        <p:spPr>
          <a:xfrm>
            <a:off x="210785" y="1191939"/>
            <a:ext cx="3230777" cy="646331"/>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Segoe UI Web (West European)"/>
              </a:rPr>
              <a:t>Well-filled grain.</a:t>
            </a:r>
          </a:p>
          <a:p>
            <a:pPr marL="285750" indent="-285750">
              <a:buFont typeface="Arial" panose="020B0604020202020204" pitchFamily="34" charset="0"/>
              <a:buChar char="•"/>
            </a:pPr>
            <a:r>
              <a:rPr lang="en-US" altLang="zh-CN" dirty="0">
                <a:latin typeface="Segoe UI Web (West European)"/>
              </a:rPr>
              <a:t>Less fragmentized grains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6" descr="小家鼠">
            <a:extLst>
              <a:ext uri="{FF2B5EF4-FFF2-40B4-BE49-F238E27FC236}">
                <a16:creationId xmlns:a16="http://schemas.microsoft.com/office/drawing/2014/main" id="{F7083D88-B2E6-4661-121A-853300EC4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0661" y="1215788"/>
            <a:ext cx="2564807" cy="102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0B79718D-3CCE-30D6-1343-79942E4D2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Text Box 12">
            <a:extLst>
              <a:ext uri="{FF2B5EF4-FFF2-40B4-BE49-F238E27FC236}">
                <a16:creationId xmlns:a16="http://schemas.microsoft.com/office/drawing/2014/main" id="{313DE014-1891-E491-B843-DAE5856A7AAC}"/>
              </a:ext>
            </a:extLst>
          </p:cNvPr>
          <p:cNvSpPr txBox="1">
            <a:spLocks noChangeArrowheads="1"/>
          </p:cNvSpPr>
          <p:nvPr/>
        </p:nvSpPr>
        <p:spPr bwMode="auto">
          <a:xfrm>
            <a:off x="196713" y="1353960"/>
            <a:ext cx="5111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effectLst>
                  <a:outerShdw blurRad="38100" dist="38100" dir="2700000" algn="tl">
                    <a:srgbClr val="C0C0C0"/>
                  </a:outerShdw>
                </a:effectLst>
                <a:latin typeface="楷体_GB2312" panose="02010609030101010101" pitchFamily="49" charset="-122"/>
                <a:ea typeface="楷体_GB2312" panose="02010609030101010101" pitchFamily="49" charset="-122"/>
              </a:rPr>
              <a:t>（二）防鼠害</a:t>
            </a:r>
          </a:p>
        </p:txBody>
      </p:sp>
      <p:sp>
        <p:nvSpPr>
          <p:cNvPr id="8" name="文本框 7">
            <a:extLst>
              <a:ext uri="{FF2B5EF4-FFF2-40B4-BE49-F238E27FC236}">
                <a16:creationId xmlns:a16="http://schemas.microsoft.com/office/drawing/2014/main" id="{A120C8C6-6697-B034-A464-32973F262BE2}"/>
              </a:ext>
            </a:extLst>
          </p:cNvPr>
          <p:cNvSpPr txBox="1"/>
          <p:nvPr/>
        </p:nvSpPr>
        <p:spPr>
          <a:xfrm>
            <a:off x="796659" y="2604867"/>
            <a:ext cx="10891757" cy="335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542925" indent="-542925">
              <a:lnSpc>
                <a:spcPct val="150000"/>
              </a:lnSpc>
              <a:buClr>
                <a:srgbClr val="FF0000"/>
              </a:buClr>
              <a:buFont typeface="Wingdings" panose="05000000000000000000" pitchFamily="2" charset="2"/>
              <a:buChar char="Ø"/>
              <a:defRPr sz="2400">
                <a:latin typeface="微软雅黑" panose="020B0503020204020204" pitchFamily="34" charset="-122"/>
                <a:ea typeface="微软雅黑" panose="020B0503020204020204" pitchFamily="34" charset="-122"/>
              </a:defRPr>
            </a:lvl1pPr>
          </a:lstStyle>
          <a:p>
            <a:r>
              <a:rPr lang="zh-CN" altLang="en-US" dirty="0"/>
              <a:t>老鼠不但偷吃我们的粮食，而且还会污染粮食，对我们的身体健康造成危害。</a:t>
            </a:r>
            <a:endParaRPr lang="en-US" altLang="zh-CN" dirty="0"/>
          </a:p>
          <a:p>
            <a:r>
              <a:rPr lang="zh-CN" altLang="en-US" dirty="0"/>
              <a:t>据统计，全球每年因老鼠损失贮粮</a:t>
            </a:r>
            <a:r>
              <a:rPr lang="en-US" altLang="zh-CN" dirty="0"/>
              <a:t>3500</a:t>
            </a:r>
            <a:r>
              <a:rPr lang="zh-CN" altLang="en-US" dirty="0"/>
              <a:t>多万吨，因鼠害减产</a:t>
            </a:r>
            <a:r>
              <a:rPr lang="en-US" altLang="zh-CN" dirty="0"/>
              <a:t>5000</a:t>
            </a:r>
            <a:r>
              <a:rPr lang="zh-CN" altLang="en-US" dirty="0"/>
              <a:t>万吨，损失严重。</a:t>
            </a:r>
            <a:endParaRPr lang="en-US" altLang="zh-CN" dirty="0"/>
          </a:p>
          <a:p>
            <a:r>
              <a:rPr lang="zh-CN" altLang="en-US" dirty="0"/>
              <a:t>老鼠还是各种鼠源性疾病的传染源。全球</a:t>
            </a:r>
            <a:r>
              <a:rPr lang="en-US" altLang="zh-CN" dirty="0"/>
              <a:t>90%</a:t>
            </a:r>
            <a:r>
              <a:rPr lang="zh-CN" altLang="en-US" dirty="0"/>
              <a:t>的鼠种，携带着</a:t>
            </a:r>
            <a:r>
              <a:rPr lang="en-US" altLang="zh-CN" dirty="0"/>
              <a:t>200</a:t>
            </a:r>
            <a:r>
              <a:rPr lang="zh-CN" altLang="en-US" dirty="0"/>
              <a:t>多种病原体，能使人致病的病原体主要有</a:t>
            </a:r>
            <a:r>
              <a:rPr lang="en-US" altLang="zh-CN" dirty="0"/>
              <a:t>57</a:t>
            </a:r>
            <a:r>
              <a:rPr lang="zh-CN" altLang="en-US" dirty="0"/>
              <a:t>种。</a:t>
            </a:r>
            <a:endParaRPr lang="en-US" altLang="zh-CN" dirty="0"/>
          </a:p>
          <a:p>
            <a:r>
              <a:rPr lang="zh-CN" altLang="en-US" dirty="0"/>
              <a:t>解决防鼠问题，</a:t>
            </a:r>
            <a:r>
              <a:rPr lang="zh-CN" altLang="en-US" dirty="0">
                <a:solidFill>
                  <a:srgbClr val="00B0F0"/>
                </a:solidFill>
              </a:rPr>
              <a:t>粮仓（装具）是关键</a:t>
            </a:r>
            <a:r>
              <a:rPr lang="zh-CN" altLang="en-US" dirty="0"/>
              <a:t>。</a:t>
            </a:r>
          </a:p>
        </p:txBody>
      </p:sp>
      <p:sp>
        <p:nvSpPr>
          <p:cNvPr id="5" name="文本框 4">
            <a:extLst>
              <a:ext uri="{FF2B5EF4-FFF2-40B4-BE49-F238E27FC236}">
                <a16:creationId xmlns:a16="http://schemas.microsoft.com/office/drawing/2014/main" id="{5B653E6F-2EDF-99E5-6479-3AB89AF9FF7D}"/>
              </a:ext>
            </a:extLst>
          </p:cNvPr>
          <p:cNvSpPr txBox="1"/>
          <p:nvPr/>
        </p:nvSpPr>
        <p:spPr>
          <a:xfrm>
            <a:off x="1444613" y="6135090"/>
            <a:ext cx="8963107" cy="369332"/>
          </a:xfrm>
          <a:prstGeom prst="rect">
            <a:avLst/>
          </a:prstGeom>
          <a:noFill/>
        </p:spPr>
        <p:txBody>
          <a:bodyPr wrap="square">
            <a:spAutoFit/>
          </a:bodyPr>
          <a:lstStyle/>
          <a:p>
            <a:r>
              <a:rPr lang="en-US" altLang="zh-CN" dirty="0">
                <a:effectLst/>
                <a:latin typeface="Segoe UI Web (West European)"/>
              </a:rPr>
              <a:t>Prevent grain storage from the rodent infestation, </a:t>
            </a:r>
            <a:r>
              <a:rPr lang="en-US" altLang="zh-CN" dirty="0">
                <a:solidFill>
                  <a:schemeClr val="accent1"/>
                </a:solidFill>
                <a:effectLst/>
                <a:latin typeface="Segoe UI Web (West European)"/>
              </a:rPr>
              <a:t>grain equipment is the crucial</a:t>
            </a:r>
            <a:r>
              <a:rPr lang="en-US" altLang="zh-CN" dirty="0">
                <a:effectLst/>
                <a:latin typeface="Segoe UI Web (West European)"/>
              </a:rPr>
              <a:t>.</a:t>
            </a:r>
          </a:p>
        </p:txBody>
      </p:sp>
      <p:sp>
        <p:nvSpPr>
          <p:cNvPr id="3" name="文本框 4">
            <a:extLst>
              <a:ext uri="{FF2B5EF4-FFF2-40B4-BE49-F238E27FC236}">
                <a16:creationId xmlns:a16="http://schemas.microsoft.com/office/drawing/2014/main" id="{CCD6C09F-8CE7-A254-14AB-3CC5025C3482}"/>
              </a:ext>
            </a:extLst>
          </p:cNvPr>
          <p:cNvSpPr txBox="1"/>
          <p:nvPr/>
        </p:nvSpPr>
        <p:spPr>
          <a:xfrm>
            <a:off x="3035396" y="1598119"/>
            <a:ext cx="6093500" cy="369332"/>
          </a:xfrm>
          <a:prstGeom prst="rect">
            <a:avLst/>
          </a:prstGeom>
          <a:noFill/>
        </p:spPr>
        <p:txBody>
          <a:bodyPr wrap="square">
            <a:spAutoFit/>
          </a:bodyPr>
          <a:lstStyle/>
          <a:p>
            <a:r>
              <a:rPr lang="en-US" altLang="zh-CN" dirty="0">
                <a:effectLst/>
                <a:latin typeface="Segoe UI Web (West European)"/>
              </a:rPr>
              <a:t>Prevent rodent infestation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a:extLst>
              <a:ext uri="{FF2B5EF4-FFF2-40B4-BE49-F238E27FC236}">
                <a16:creationId xmlns:a16="http://schemas.microsoft.com/office/drawing/2014/main" id="{C9A21E7B-F110-6BEE-9740-87D373181A31}"/>
              </a:ext>
            </a:extLst>
          </p:cNvPr>
          <p:cNvSpPr txBox="1">
            <a:spLocks noChangeArrowheads="1"/>
          </p:cNvSpPr>
          <p:nvPr/>
        </p:nvSpPr>
        <p:spPr bwMode="auto">
          <a:xfrm>
            <a:off x="1418674" y="2279373"/>
            <a:ext cx="9766162" cy="390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542925" indent="-542925">
              <a:lnSpc>
                <a:spcPct val="150000"/>
              </a:lnSpc>
              <a:buClr>
                <a:srgbClr val="FF0000"/>
              </a:buClr>
              <a:buFont typeface="Wingdings" panose="05000000000000000000" pitchFamily="2" charset="2"/>
              <a:buChar char="Ø"/>
              <a:defRPr sz="2400">
                <a:latin typeface="微软雅黑" panose="020B0503020204020204" pitchFamily="34" charset="-122"/>
                <a:ea typeface="微软雅黑" panose="020B0503020204020204" pitchFamily="34" charset="-122"/>
              </a:defRPr>
            </a:lvl1pPr>
          </a:lstStyle>
          <a:p>
            <a:r>
              <a:rPr lang="zh-CN" altLang="en-US" dirty="0"/>
              <a:t>环境防鼠：粮仓周围不堆放杂物，保持环境干净、整洁。</a:t>
            </a:r>
            <a:endParaRPr lang="en-US" altLang="zh-CN" dirty="0"/>
          </a:p>
          <a:p>
            <a:endParaRPr lang="en-US" altLang="zh-CN" dirty="0"/>
          </a:p>
          <a:p>
            <a:pPr indent="0">
              <a:buNone/>
            </a:pPr>
            <a:r>
              <a:rPr lang="zh-CN" altLang="zh-CN" dirty="0">
                <a:solidFill>
                  <a:srgbClr val="FF0000"/>
                </a:solidFill>
              </a:rPr>
              <a:t>堵：</a:t>
            </a:r>
            <a:r>
              <a:rPr lang="zh-CN" altLang="zh-CN" dirty="0"/>
              <a:t>经常清除杂物，搞好室内外卫生。把室内外鼠洞堵死、墙根压实，使老鼠无藏身之地，才易被发现并便于捕杀。</a:t>
            </a:r>
            <a:endParaRPr lang="en-US" altLang="zh-CN" dirty="0"/>
          </a:p>
          <a:p>
            <a:pPr indent="0">
              <a:buNone/>
            </a:pPr>
            <a:endParaRPr lang="zh-CN" altLang="zh-CN" dirty="0"/>
          </a:p>
          <a:p>
            <a:pPr indent="0">
              <a:buNone/>
            </a:pPr>
            <a:r>
              <a:rPr lang="zh-CN" altLang="zh-CN" dirty="0">
                <a:solidFill>
                  <a:srgbClr val="FF0000"/>
                </a:solidFill>
              </a:rPr>
              <a:t>查：</a:t>
            </a:r>
            <a:r>
              <a:rPr lang="zh-CN" altLang="zh-CN" dirty="0"/>
              <a:t>查鼠洞，摸清老鼠常走的鼠道和活动场所，为下毒饵、放捕鼠器提供线索。</a:t>
            </a:r>
          </a:p>
        </p:txBody>
      </p:sp>
      <p:sp>
        <p:nvSpPr>
          <p:cNvPr id="182276" name="Text Box 4">
            <a:extLst>
              <a:ext uri="{FF2B5EF4-FFF2-40B4-BE49-F238E27FC236}">
                <a16:creationId xmlns:a16="http://schemas.microsoft.com/office/drawing/2014/main" id="{426EB506-C311-4F0E-34F4-25BA7ACDBE6A}"/>
              </a:ext>
            </a:extLst>
          </p:cNvPr>
          <p:cNvSpPr txBox="1">
            <a:spLocks noChangeArrowheads="1"/>
          </p:cNvSpPr>
          <p:nvPr/>
        </p:nvSpPr>
        <p:spPr bwMode="auto">
          <a:xfrm>
            <a:off x="257865" y="1374452"/>
            <a:ext cx="51117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solidFill>
                  <a:srgbClr val="0000FF"/>
                </a:solidFill>
                <a:effectLst>
                  <a:outerShdw blurRad="38100" dist="38100" dir="2700000" algn="tl">
                    <a:srgbClr val="C0C0C0"/>
                  </a:outerShdw>
                </a:effectLst>
                <a:latin typeface="Arial" charset="0"/>
                <a:ea typeface="楷体_GB2312" pitchFamily="49" charset="-122"/>
              </a:rPr>
              <a:t>具体措施</a:t>
            </a:r>
          </a:p>
        </p:txBody>
      </p:sp>
      <p:pic>
        <p:nvPicPr>
          <p:cNvPr id="2" name="图片 1">
            <a:extLst>
              <a:ext uri="{FF2B5EF4-FFF2-40B4-BE49-F238E27FC236}">
                <a16:creationId xmlns:a16="http://schemas.microsoft.com/office/drawing/2014/main" id="{0B79718D-3CCE-30D6-1343-79942E4D2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D58C9373-3E5E-5169-260D-AC38F46A6699}"/>
              </a:ext>
            </a:extLst>
          </p:cNvPr>
          <p:cNvSpPr txBox="1"/>
          <p:nvPr/>
        </p:nvSpPr>
        <p:spPr>
          <a:xfrm>
            <a:off x="2012429" y="1467638"/>
            <a:ext cx="6093500" cy="369332"/>
          </a:xfrm>
          <a:prstGeom prst="rect">
            <a:avLst/>
          </a:prstGeom>
          <a:noFill/>
        </p:spPr>
        <p:txBody>
          <a:bodyPr wrap="square">
            <a:spAutoFit/>
          </a:bodyPr>
          <a:lstStyle/>
          <a:p>
            <a:r>
              <a:rPr lang="en-US" altLang="zh-CN" dirty="0">
                <a:effectLst/>
                <a:latin typeface="Segoe UI Web (West European)"/>
              </a:rPr>
              <a:t>Ways to prevent rodent infestation</a:t>
            </a:r>
          </a:p>
        </p:txBody>
      </p:sp>
      <p:sp>
        <p:nvSpPr>
          <p:cNvPr id="6" name="文本框 5">
            <a:extLst>
              <a:ext uri="{FF2B5EF4-FFF2-40B4-BE49-F238E27FC236}">
                <a16:creationId xmlns:a16="http://schemas.microsoft.com/office/drawing/2014/main" id="{45EE1C08-B751-96CB-0A51-1E92534445E0}"/>
              </a:ext>
            </a:extLst>
          </p:cNvPr>
          <p:cNvSpPr txBox="1"/>
          <p:nvPr/>
        </p:nvSpPr>
        <p:spPr>
          <a:xfrm>
            <a:off x="1960550" y="2780509"/>
            <a:ext cx="7060160" cy="369332"/>
          </a:xfrm>
          <a:prstGeom prst="rect">
            <a:avLst/>
          </a:prstGeom>
          <a:noFill/>
        </p:spPr>
        <p:txBody>
          <a:bodyPr wrap="square">
            <a:spAutoFit/>
          </a:bodyPr>
          <a:lstStyle/>
          <a:p>
            <a:r>
              <a:rPr lang="en-US" altLang="zh-CN" dirty="0">
                <a:effectLst/>
                <a:latin typeface="Segoe UI Web (West European)"/>
              </a:rPr>
              <a:t>Environment: clean and tidy granary without sundries nearby</a:t>
            </a:r>
          </a:p>
        </p:txBody>
      </p:sp>
      <p:sp>
        <p:nvSpPr>
          <p:cNvPr id="5" name="文本框 4">
            <a:extLst>
              <a:ext uri="{FF2B5EF4-FFF2-40B4-BE49-F238E27FC236}">
                <a16:creationId xmlns:a16="http://schemas.microsoft.com/office/drawing/2014/main" id="{903EC410-FC94-2387-2B72-46B393D8115B}"/>
              </a:ext>
            </a:extLst>
          </p:cNvPr>
          <p:cNvSpPr txBox="1"/>
          <p:nvPr/>
        </p:nvSpPr>
        <p:spPr>
          <a:xfrm>
            <a:off x="2003003" y="6182197"/>
            <a:ext cx="6102926" cy="369332"/>
          </a:xfrm>
          <a:prstGeom prst="rect">
            <a:avLst/>
          </a:prstGeom>
          <a:noFill/>
        </p:spPr>
        <p:txBody>
          <a:bodyPr wrap="square">
            <a:spAutoFit/>
          </a:bodyPr>
          <a:lstStyle/>
          <a:p>
            <a:r>
              <a:rPr lang="en-US" altLang="zh-CN" dirty="0">
                <a:effectLst/>
                <a:latin typeface="Segoe UI Web (West European)"/>
              </a:rPr>
              <a:t>Examine rodent burrows  </a:t>
            </a:r>
          </a:p>
        </p:txBody>
      </p:sp>
      <p:sp>
        <p:nvSpPr>
          <p:cNvPr id="8" name="文本框 7">
            <a:extLst>
              <a:ext uri="{FF2B5EF4-FFF2-40B4-BE49-F238E27FC236}">
                <a16:creationId xmlns:a16="http://schemas.microsoft.com/office/drawing/2014/main" id="{D094E508-1157-EA1E-183E-7DFE985E05E1}"/>
              </a:ext>
            </a:extLst>
          </p:cNvPr>
          <p:cNvSpPr txBox="1"/>
          <p:nvPr/>
        </p:nvSpPr>
        <p:spPr>
          <a:xfrm>
            <a:off x="2012429" y="4482462"/>
            <a:ext cx="6102926" cy="369332"/>
          </a:xfrm>
          <a:prstGeom prst="rect">
            <a:avLst/>
          </a:prstGeom>
          <a:noFill/>
        </p:spPr>
        <p:txBody>
          <a:bodyPr wrap="square">
            <a:spAutoFit/>
          </a:bodyPr>
          <a:lstStyle/>
          <a:p>
            <a:r>
              <a:rPr lang="en-US" altLang="zh-CN" dirty="0">
                <a:latin typeface="Segoe UI Web (West European)"/>
              </a:rPr>
              <a:t>O</a:t>
            </a:r>
            <a:r>
              <a:rPr lang="en-US" altLang="zh-CN" dirty="0">
                <a:effectLst/>
                <a:latin typeface="Segoe UI Web (West European)"/>
              </a:rPr>
              <a:t>bstruction for rodents</a:t>
            </a:r>
          </a:p>
        </p:txBody>
      </p:sp>
    </p:spTree>
    <p:extLst>
      <p:ext uri="{BB962C8B-B14F-4D97-AF65-F5344CB8AC3E}">
        <p14:creationId xmlns:p14="http://schemas.microsoft.com/office/powerpoint/2010/main" val="35742926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a:extLst>
              <a:ext uri="{FF2B5EF4-FFF2-40B4-BE49-F238E27FC236}">
                <a16:creationId xmlns:a16="http://schemas.microsoft.com/office/drawing/2014/main" id="{C9A21E7B-F110-6BEE-9740-87D373181A31}"/>
              </a:ext>
            </a:extLst>
          </p:cNvPr>
          <p:cNvSpPr txBox="1">
            <a:spLocks noChangeArrowheads="1"/>
          </p:cNvSpPr>
          <p:nvPr/>
        </p:nvSpPr>
        <p:spPr bwMode="auto">
          <a:xfrm>
            <a:off x="35258" y="961411"/>
            <a:ext cx="8694952" cy="520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542925" indent="-542925">
              <a:lnSpc>
                <a:spcPct val="150000"/>
              </a:lnSpc>
              <a:buClr>
                <a:srgbClr val="FF0000"/>
              </a:buClr>
              <a:buFont typeface="Wingdings" panose="05000000000000000000" pitchFamily="2" charset="2"/>
              <a:buChar char="Ø"/>
              <a:defRPr sz="2400">
                <a:latin typeface="微软雅黑" panose="020B0503020204020204" pitchFamily="34" charset="-122"/>
                <a:ea typeface="微软雅黑" panose="020B0503020204020204" pitchFamily="34" charset="-122"/>
              </a:defRPr>
            </a:lvl1pPr>
          </a:lstStyle>
          <a:p>
            <a:r>
              <a:rPr lang="zh-CN" altLang="en-US" dirty="0"/>
              <a:t>器械防鼠</a:t>
            </a:r>
            <a:endParaRPr lang="en-US" altLang="zh-CN" dirty="0"/>
          </a:p>
          <a:p>
            <a:pPr marL="0" indent="0">
              <a:buNone/>
            </a:pPr>
            <a:r>
              <a:rPr lang="zh-CN" altLang="en-US" sz="1800" dirty="0"/>
              <a:t>放置鼠夹、鼠笼、粘鼠板等防治鼠害。</a:t>
            </a:r>
            <a:r>
              <a:rPr lang="zh-CN" altLang="zh-CN" sz="1800" dirty="0"/>
              <a:t>用特制捕鼠用具如捕鼠笼、鼠夹、粘鼠胶等诱捕。安放鼠笼（夹）要放在鼠洞口，应与鼠洞有一定距离，有时用些伪装，可以提高捕杀效果；鼠笼上的诱饵要新鲜并勤换，应是鼠类爱吃的食物。一般第一个晚上老鼠不易上笼，二、三天后上笼率会提高。要勤查捕鼠器械，保持捕鼠器械干净、无异味。</a:t>
            </a:r>
            <a:r>
              <a:rPr lang="en-GB" altLang="zh-CN" sz="1800" dirty="0"/>
              <a:t>Placing the cage at the entrance of the mouse hole, at a certain distance from the hole. Sometimes camouflage is helpful. The bait on the rat cage should be fresh and frequently changed, which should be attractive food for mouse. Generally, it is not easy for mouse to get into cages on the first night, and the catching rate will be increased after two or three days. Checking the rat catching equipment frequently and keep it clean and odourless.</a:t>
            </a:r>
          </a:p>
          <a:p>
            <a:pPr indent="0">
              <a:buNone/>
            </a:pPr>
            <a:endParaRPr lang="zh-CN" altLang="en-US" sz="2000" dirty="0"/>
          </a:p>
        </p:txBody>
      </p:sp>
      <p:pic>
        <p:nvPicPr>
          <p:cNvPr id="2" name="图片 1">
            <a:extLst>
              <a:ext uri="{FF2B5EF4-FFF2-40B4-BE49-F238E27FC236}">
                <a16:creationId xmlns:a16="http://schemas.microsoft.com/office/drawing/2014/main" id="{0B79718D-3CCE-30D6-1343-79942E4D2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4" name="Picture 5">
            <a:extLst>
              <a:ext uri="{FF2B5EF4-FFF2-40B4-BE49-F238E27FC236}">
                <a16:creationId xmlns:a16="http://schemas.microsoft.com/office/drawing/2014/main" id="{24722E07-5932-3400-69C9-C86984D9BF60}"/>
              </a:ext>
            </a:extLst>
          </p:cNvPr>
          <p:cNvPicPr>
            <a:picLocks noChangeAspect="1" noChangeArrowheads="1"/>
          </p:cNvPicPr>
          <p:nvPr/>
        </p:nvPicPr>
        <p:blipFill>
          <a:blip r:embed="rId3" cstate="print">
            <a:lum bright="12000" contrast="12000"/>
            <a:extLst>
              <a:ext uri="{28A0092B-C50C-407E-A947-70E740481C1C}">
                <a14:useLocalDpi xmlns:a14="http://schemas.microsoft.com/office/drawing/2010/main" val="0"/>
              </a:ext>
            </a:extLst>
          </a:blip>
          <a:srcRect/>
          <a:stretch>
            <a:fillRect/>
          </a:stretch>
        </p:blipFill>
        <p:spPr bwMode="auto">
          <a:xfrm>
            <a:off x="7918880" y="5578866"/>
            <a:ext cx="1439055" cy="1142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a:extLst>
              <a:ext uri="{FF2B5EF4-FFF2-40B4-BE49-F238E27FC236}">
                <a16:creationId xmlns:a16="http://schemas.microsoft.com/office/drawing/2014/main" id="{CC6B01FC-316B-3F07-7193-85DD559AE8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30209" y="1569690"/>
            <a:ext cx="306705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a:extLst>
              <a:ext uri="{FF2B5EF4-FFF2-40B4-BE49-F238E27FC236}">
                <a16:creationId xmlns:a16="http://schemas.microsoft.com/office/drawing/2014/main" id="{2A1552F6-1794-66DD-9D73-BC12902F5EE0}"/>
              </a:ext>
            </a:extLst>
          </p:cNvPr>
          <p:cNvPicPr>
            <a:picLocks noChangeAspect="1"/>
          </p:cNvPicPr>
          <p:nvPr/>
        </p:nvPicPr>
        <p:blipFill>
          <a:blip r:embed="rId5"/>
          <a:stretch>
            <a:fillRect/>
          </a:stretch>
        </p:blipFill>
        <p:spPr>
          <a:xfrm>
            <a:off x="9683645" y="4545890"/>
            <a:ext cx="1903751" cy="1835374"/>
          </a:xfrm>
          <a:prstGeom prst="rect">
            <a:avLst/>
          </a:prstGeom>
        </p:spPr>
      </p:pic>
      <p:sp>
        <p:nvSpPr>
          <p:cNvPr id="6" name="文本框 5">
            <a:extLst>
              <a:ext uri="{FF2B5EF4-FFF2-40B4-BE49-F238E27FC236}">
                <a16:creationId xmlns:a16="http://schemas.microsoft.com/office/drawing/2014/main" id="{9BEA9EB5-0BCF-FFC4-0550-91A997EE0898}"/>
              </a:ext>
            </a:extLst>
          </p:cNvPr>
          <p:cNvSpPr txBox="1"/>
          <p:nvPr/>
        </p:nvSpPr>
        <p:spPr>
          <a:xfrm>
            <a:off x="1956761" y="1112797"/>
            <a:ext cx="6093500" cy="369332"/>
          </a:xfrm>
          <a:prstGeom prst="rect">
            <a:avLst/>
          </a:prstGeom>
          <a:noFill/>
        </p:spPr>
        <p:txBody>
          <a:bodyPr wrap="square">
            <a:spAutoFit/>
          </a:bodyPr>
          <a:lstStyle/>
          <a:p>
            <a:r>
              <a:rPr lang="en-US" altLang="zh-CN" dirty="0">
                <a:effectLst/>
                <a:latin typeface="Segoe UI Web (West European)"/>
              </a:rPr>
              <a:t>Use instruments to prevent </a:t>
            </a:r>
            <a:r>
              <a:rPr lang="en-US" altLang="zh-CN" dirty="0">
                <a:latin typeface="Segoe UI Web (West European)"/>
              </a:rPr>
              <a:t>h</a:t>
            </a:r>
            <a:r>
              <a:rPr lang="en-US" altLang="zh-CN" dirty="0">
                <a:effectLst/>
                <a:latin typeface="Segoe UI Web (West European)"/>
              </a:rPr>
              <a:t>azards of rodent infestation</a:t>
            </a:r>
          </a:p>
        </p:txBody>
      </p:sp>
      <p:sp>
        <p:nvSpPr>
          <p:cNvPr id="8" name="文本框 7">
            <a:extLst>
              <a:ext uri="{FF2B5EF4-FFF2-40B4-BE49-F238E27FC236}">
                <a16:creationId xmlns:a16="http://schemas.microsoft.com/office/drawing/2014/main" id="{B9097B59-B727-C79A-97A1-D16AA4709E4C}"/>
              </a:ext>
            </a:extLst>
          </p:cNvPr>
          <p:cNvSpPr txBox="1"/>
          <p:nvPr/>
        </p:nvSpPr>
        <p:spPr>
          <a:xfrm>
            <a:off x="9985661" y="6488668"/>
            <a:ext cx="1601735" cy="369332"/>
          </a:xfrm>
          <a:prstGeom prst="rect">
            <a:avLst/>
          </a:prstGeom>
          <a:noFill/>
        </p:spPr>
        <p:txBody>
          <a:bodyPr wrap="square">
            <a:spAutoFit/>
          </a:bodyPr>
          <a:lstStyle/>
          <a:p>
            <a:r>
              <a:rPr lang="en-US" altLang="zh-CN" dirty="0">
                <a:effectLst/>
                <a:latin typeface="Segoe UI Web (West European)"/>
              </a:rPr>
              <a:t>Mouse traps</a:t>
            </a:r>
          </a:p>
        </p:txBody>
      </p:sp>
      <p:sp>
        <p:nvSpPr>
          <p:cNvPr id="10" name="文本框 9">
            <a:extLst>
              <a:ext uri="{FF2B5EF4-FFF2-40B4-BE49-F238E27FC236}">
                <a16:creationId xmlns:a16="http://schemas.microsoft.com/office/drawing/2014/main" id="{BCE7B0A3-DCAF-7A5D-C73B-C1F40155BD7B}"/>
              </a:ext>
            </a:extLst>
          </p:cNvPr>
          <p:cNvSpPr txBox="1"/>
          <p:nvPr/>
        </p:nvSpPr>
        <p:spPr>
          <a:xfrm>
            <a:off x="6399098" y="6242703"/>
            <a:ext cx="2086130" cy="369332"/>
          </a:xfrm>
          <a:prstGeom prst="rect">
            <a:avLst/>
          </a:prstGeom>
          <a:noFill/>
        </p:spPr>
        <p:txBody>
          <a:bodyPr wrap="square">
            <a:spAutoFit/>
          </a:bodyPr>
          <a:lstStyle/>
          <a:p>
            <a:r>
              <a:rPr lang="en-US" altLang="zh-CN" dirty="0">
                <a:effectLst/>
                <a:latin typeface="Segoe UI Web (West European)"/>
              </a:rPr>
              <a:t>Sticky rat board</a:t>
            </a:r>
          </a:p>
        </p:txBody>
      </p:sp>
      <p:sp>
        <p:nvSpPr>
          <p:cNvPr id="12" name="文本框 11">
            <a:extLst>
              <a:ext uri="{FF2B5EF4-FFF2-40B4-BE49-F238E27FC236}">
                <a16:creationId xmlns:a16="http://schemas.microsoft.com/office/drawing/2014/main" id="{D5C010D8-D18F-7B44-F8DB-3E90B63B109E}"/>
              </a:ext>
            </a:extLst>
          </p:cNvPr>
          <p:cNvSpPr txBox="1"/>
          <p:nvPr/>
        </p:nvSpPr>
        <p:spPr>
          <a:xfrm>
            <a:off x="9724100" y="1197647"/>
            <a:ext cx="2124856" cy="369332"/>
          </a:xfrm>
          <a:prstGeom prst="rect">
            <a:avLst/>
          </a:prstGeom>
          <a:noFill/>
        </p:spPr>
        <p:txBody>
          <a:bodyPr wrap="square">
            <a:spAutoFit/>
          </a:bodyPr>
          <a:lstStyle/>
          <a:p>
            <a:r>
              <a:rPr lang="en-US" altLang="zh-CN" dirty="0">
                <a:effectLst/>
                <a:latin typeface="Segoe UI Web (West European)"/>
              </a:rPr>
              <a:t>Mousetrap cage</a:t>
            </a:r>
          </a:p>
        </p:txBody>
      </p:sp>
    </p:spTree>
    <p:extLst>
      <p:ext uri="{BB962C8B-B14F-4D97-AF65-F5344CB8AC3E}">
        <p14:creationId xmlns:p14="http://schemas.microsoft.com/office/powerpoint/2010/main" val="414579505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a:extLst>
              <a:ext uri="{FF2B5EF4-FFF2-40B4-BE49-F238E27FC236}">
                <a16:creationId xmlns:a16="http://schemas.microsoft.com/office/drawing/2014/main" id="{C9A21E7B-F110-6BEE-9740-87D373181A31}"/>
              </a:ext>
            </a:extLst>
          </p:cNvPr>
          <p:cNvSpPr txBox="1">
            <a:spLocks noChangeArrowheads="1"/>
          </p:cNvSpPr>
          <p:nvPr/>
        </p:nvSpPr>
        <p:spPr bwMode="auto">
          <a:xfrm>
            <a:off x="649573" y="1991499"/>
            <a:ext cx="6560696" cy="335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542925" indent="-542925">
              <a:lnSpc>
                <a:spcPct val="150000"/>
              </a:lnSpc>
              <a:buClr>
                <a:srgbClr val="FF0000"/>
              </a:buClr>
              <a:buFont typeface="Wingdings" panose="05000000000000000000" pitchFamily="2" charset="2"/>
              <a:buChar char="Ø"/>
              <a:defRPr sz="2400">
                <a:latin typeface="微软雅黑" panose="020B0503020204020204" pitchFamily="34" charset="-122"/>
                <a:ea typeface="微软雅黑" panose="020B0503020204020204" pitchFamily="34" charset="-122"/>
              </a:defRPr>
            </a:lvl1pPr>
          </a:lstStyle>
          <a:p>
            <a:r>
              <a:rPr lang="zh-CN" altLang="en-US" dirty="0"/>
              <a:t>生物防鼠</a:t>
            </a:r>
            <a:endParaRPr lang="en-US" altLang="zh-CN" dirty="0"/>
          </a:p>
          <a:p>
            <a:pPr indent="0">
              <a:buNone/>
            </a:pPr>
            <a:r>
              <a:rPr lang="zh-CN" altLang="en-US" b="0" i="0" dirty="0">
                <a:solidFill>
                  <a:srgbClr val="000000"/>
                </a:solidFill>
                <a:effectLst/>
                <a:latin typeface="PingFangSC-Regular"/>
              </a:rPr>
              <a:t>猫是老鼠的主要天敌。猫善跳跃和攀登，眼睛调节焦距的能力很强，在漆黑的夜里也能“洞察一切”。猫的耳廓可自由转动，爪锋利，能伸缩，掌部有肉垫，行走无声，常常出其不意地奔到老鼠跟前，置鼠于死地。</a:t>
            </a:r>
            <a:endParaRPr lang="zh-CN" altLang="en-US" dirty="0"/>
          </a:p>
        </p:txBody>
      </p:sp>
      <p:pic>
        <p:nvPicPr>
          <p:cNvPr id="2" name="图片 1">
            <a:extLst>
              <a:ext uri="{FF2B5EF4-FFF2-40B4-BE49-F238E27FC236}">
                <a16:creationId xmlns:a16="http://schemas.microsoft.com/office/drawing/2014/main" id="{0B79718D-3CCE-30D6-1343-79942E4D2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11" name="图片 10">
            <a:extLst>
              <a:ext uri="{FF2B5EF4-FFF2-40B4-BE49-F238E27FC236}">
                <a16:creationId xmlns:a16="http://schemas.microsoft.com/office/drawing/2014/main" id="{B4CF559A-BFF5-B960-A90D-535BC50E6DF3}"/>
              </a:ext>
            </a:extLst>
          </p:cNvPr>
          <p:cNvPicPr>
            <a:picLocks noChangeAspect="1"/>
          </p:cNvPicPr>
          <p:nvPr/>
        </p:nvPicPr>
        <p:blipFill>
          <a:blip r:embed="rId3"/>
          <a:stretch>
            <a:fillRect/>
          </a:stretch>
        </p:blipFill>
        <p:spPr>
          <a:xfrm>
            <a:off x="7874200" y="2657709"/>
            <a:ext cx="3488345" cy="2438947"/>
          </a:xfrm>
          <a:prstGeom prst="rect">
            <a:avLst/>
          </a:prstGeom>
        </p:spPr>
      </p:pic>
      <p:sp>
        <p:nvSpPr>
          <p:cNvPr id="4" name="文本框 3">
            <a:extLst>
              <a:ext uri="{FF2B5EF4-FFF2-40B4-BE49-F238E27FC236}">
                <a16:creationId xmlns:a16="http://schemas.microsoft.com/office/drawing/2014/main" id="{B947AE07-228B-DEFE-CB17-3D4313B5327B}"/>
              </a:ext>
            </a:extLst>
          </p:cNvPr>
          <p:cNvSpPr txBox="1"/>
          <p:nvPr/>
        </p:nvSpPr>
        <p:spPr>
          <a:xfrm>
            <a:off x="2944319" y="2151607"/>
            <a:ext cx="6093500" cy="369332"/>
          </a:xfrm>
          <a:prstGeom prst="rect">
            <a:avLst/>
          </a:prstGeom>
          <a:noFill/>
        </p:spPr>
        <p:txBody>
          <a:bodyPr wrap="square">
            <a:spAutoFit/>
          </a:bodyPr>
          <a:lstStyle/>
          <a:p>
            <a:r>
              <a:rPr lang="en-US" altLang="zh-CN" dirty="0">
                <a:effectLst/>
                <a:latin typeface="Segoe UI Web (West European)"/>
              </a:rPr>
              <a:t>Biological methods to prevent rodent infestation</a:t>
            </a:r>
          </a:p>
        </p:txBody>
      </p:sp>
      <p:sp>
        <p:nvSpPr>
          <p:cNvPr id="5" name="文本框 4">
            <a:extLst>
              <a:ext uri="{FF2B5EF4-FFF2-40B4-BE49-F238E27FC236}">
                <a16:creationId xmlns:a16="http://schemas.microsoft.com/office/drawing/2014/main" id="{A31E6F7F-CE33-F148-0845-C7697249CB2C}"/>
              </a:ext>
            </a:extLst>
          </p:cNvPr>
          <p:cNvSpPr txBox="1"/>
          <p:nvPr/>
        </p:nvSpPr>
        <p:spPr>
          <a:xfrm>
            <a:off x="1288472" y="5793570"/>
            <a:ext cx="4031673" cy="369332"/>
          </a:xfrm>
          <a:prstGeom prst="rect">
            <a:avLst/>
          </a:prstGeom>
          <a:noFill/>
        </p:spPr>
        <p:txBody>
          <a:bodyPr wrap="square">
            <a:spAutoFit/>
          </a:bodyPr>
          <a:lstStyle/>
          <a:p>
            <a:r>
              <a:rPr lang="zh-CN" altLang="en-US" b="0" i="0" dirty="0">
                <a:solidFill>
                  <a:srgbClr val="FF0000"/>
                </a:solidFill>
                <a:effectLst/>
                <a:latin typeface="PingFangSC-Regular"/>
              </a:rPr>
              <a:t>养猫是农户最简单、</a:t>
            </a:r>
            <a:r>
              <a:rPr lang="zh-CN" altLang="en-US" dirty="0">
                <a:solidFill>
                  <a:srgbClr val="FF0000"/>
                </a:solidFill>
                <a:latin typeface="PingFangSC-Regular"/>
              </a:rPr>
              <a:t>有效的防鼠方法</a:t>
            </a:r>
            <a:endParaRPr lang="zh-CN" altLang="en-US" dirty="0">
              <a:solidFill>
                <a:srgbClr val="FF0000"/>
              </a:solidFill>
            </a:endParaRPr>
          </a:p>
        </p:txBody>
      </p:sp>
      <p:sp>
        <p:nvSpPr>
          <p:cNvPr id="7" name="文本框 6">
            <a:extLst>
              <a:ext uri="{FF2B5EF4-FFF2-40B4-BE49-F238E27FC236}">
                <a16:creationId xmlns:a16="http://schemas.microsoft.com/office/drawing/2014/main" id="{228B0371-5785-C8C1-D7D2-C46A7EFB5B68}"/>
              </a:ext>
            </a:extLst>
          </p:cNvPr>
          <p:cNvSpPr txBox="1"/>
          <p:nvPr/>
        </p:nvSpPr>
        <p:spPr>
          <a:xfrm>
            <a:off x="1288471" y="6211669"/>
            <a:ext cx="10074073" cy="369332"/>
          </a:xfrm>
          <a:prstGeom prst="rect">
            <a:avLst/>
          </a:prstGeom>
          <a:noFill/>
        </p:spPr>
        <p:txBody>
          <a:bodyPr wrap="square">
            <a:spAutoFit/>
          </a:bodyPr>
          <a:lstStyle/>
          <a:p>
            <a:r>
              <a:rPr lang="en-US" altLang="zh-CN" dirty="0">
                <a:effectLst/>
                <a:latin typeface="Segoe UI Web (West European)"/>
              </a:rPr>
              <a:t>Raising cats is the simplest and most effective way for farmers to prevent mouses</a:t>
            </a:r>
          </a:p>
        </p:txBody>
      </p:sp>
    </p:spTree>
    <p:extLst>
      <p:ext uri="{BB962C8B-B14F-4D97-AF65-F5344CB8AC3E}">
        <p14:creationId xmlns:p14="http://schemas.microsoft.com/office/powerpoint/2010/main" val="8622055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2">
            <a:extLst>
              <a:ext uri="{FF2B5EF4-FFF2-40B4-BE49-F238E27FC236}">
                <a16:creationId xmlns:a16="http://schemas.microsoft.com/office/drawing/2014/main" id="{C9A21E7B-F110-6BEE-9740-87D373181A31}"/>
              </a:ext>
            </a:extLst>
          </p:cNvPr>
          <p:cNvSpPr txBox="1">
            <a:spLocks noChangeArrowheads="1"/>
          </p:cNvSpPr>
          <p:nvPr/>
        </p:nvSpPr>
        <p:spPr bwMode="auto">
          <a:xfrm>
            <a:off x="445300" y="1476478"/>
            <a:ext cx="8461077" cy="390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542925" indent="-542925">
              <a:lnSpc>
                <a:spcPct val="150000"/>
              </a:lnSpc>
              <a:buClr>
                <a:srgbClr val="FF0000"/>
              </a:buClr>
              <a:buFont typeface="Wingdings" panose="05000000000000000000" pitchFamily="2" charset="2"/>
              <a:buChar char="Ø"/>
              <a:defRPr sz="2400">
                <a:latin typeface="微软雅黑" panose="020B0503020204020204" pitchFamily="34" charset="-122"/>
                <a:ea typeface="微软雅黑" panose="020B0503020204020204" pitchFamily="34" charset="-122"/>
              </a:defRPr>
            </a:lvl1pPr>
          </a:lstStyle>
          <a:p>
            <a:r>
              <a:rPr lang="zh-CN" altLang="en-US" dirty="0"/>
              <a:t>化学防鼠</a:t>
            </a:r>
            <a:endParaRPr lang="en-US" altLang="zh-CN" dirty="0"/>
          </a:p>
          <a:p>
            <a:pPr indent="0">
              <a:buNone/>
            </a:pPr>
            <a:r>
              <a:rPr lang="zh-CN" altLang="zh-CN" dirty="0"/>
              <a:t>饿：保管好食物，断绝鼠粮，清除垃圾，迫使老鼠食诱饵。</a:t>
            </a:r>
          </a:p>
          <a:p>
            <a:pPr indent="0">
              <a:buNone/>
            </a:pPr>
            <a:r>
              <a:rPr lang="zh-CN" altLang="en-US" dirty="0"/>
              <a:t>采用当地允许使用的杀鼠药剂治鼠。灭鼠一般应采用安全、高效的慢性灭鼠药，如杀鼠迷、敌鼠钠盐、溴敌隆等。通常可用小麦、稻谷、碎玉米等原粮作诱饵（要勤换诱饵），不宜用熟食，更不能用饼干、方便面等，以免被人误食。毒饵必须选用一般食品不用的深蓝或黑色作为警告色。 </a:t>
            </a:r>
            <a:endParaRPr lang="en-US" altLang="zh-CN" dirty="0"/>
          </a:p>
        </p:txBody>
      </p:sp>
      <p:pic>
        <p:nvPicPr>
          <p:cNvPr id="2" name="图片 1">
            <a:extLst>
              <a:ext uri="{FF2B5EF4-FFF2-40B4-BE49-F238E27FC236}">
                <a16:creationId xmlns:a16="http://schemas.microsoft.com/office/drawing/2014/main" id="{0B79718D-3CCE-30D6-1343-79942E4D2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Rectangle 7">
            <a:extLst>
              <a:ext uri="{FF2B5EF4-FFF2-40B4-BE49-F238E27FC236}">
                <a16:creationId xmlns:a16="http://schemas.microsoft.com/office/drawing/2014/main" id="{8900B56A-4549-3CE3-318D-387BD09F6EE8}"/>
              </a:ext>
            </a:extLst>
          </p:cNvPr>
          <p:cNvSpPr>
            <a:spLocks noChangeArrowheads="1"/>
          </p:cNvSpPr>
          <p:nvPr/>
        </p:nvSpPr>
        <p:spPr bwMode="auto">
          <a:xfrm>
            <a:off x="1217637" y="5654846"/>
            <a:ext cx="5171606" cy="936625"/>
          </a:xfrm>
          <a:prstGeom prst="rect">
            <a:avLst/>
          </a:prstGeom>
          <a:noFill/>
          <a:ln w="57150" cmpd="thinThick">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ea typeface="楷体_GB2312" panose="02010609030101010101" pitchFamily="49" charset="-122"/>
              </a:rPr>
              <a:t>注意：必须是当地允许使用的杀鼠剂</a:t>
            </a:r>
          </a:p>
          <a:p>
            <a:pPr eaLnBrk="1" hangingPunct="1"/>
            <a:r>
              <a:rPr lang="zh-CN" altLang="en-US" sz="2400" b="1" dirty="0">
                <a:ea typeface="楷体_GB2312" panose="02010609030101010101" pitchFamily="49" charset="-122"/>
              </a:rPr>
              <a:t>           尤其注意儿童和牲畜的安全</a:t>
            </a:r>
          </a:p>
        </p:txBody>
      </p:sp>
      <p:pic>
        <p:nvPicPr>
          <p:cNvPr id="6" name="图片 5">
            <a:extLst>
              <a:ext uri="{FF2B5EF4-FFF2-40B4-BE49-F238E27FC236}">
                <a16:creationId xmlns:a16="http://schemas.microsoft.com/office/drawing/2014/main" id="{1C464BB5-FF63-A76B-FFCD-8F2FC3A7F510}"/>
              </a:ext>
            </a:extLst>
          </p:cNvPr>
          <p:cNvPicPr>
            <a:picLocks noChangeAspect="1"/>
          </p:cNvPicPr>
          <p:nvPr/>
        </p:nvPicPr>
        <p:blipFill>
          <a:blip r:embed="rId3"/>
          <a:stretch>
            <a:fillRect/>
          </a:stretch>
        </p:blipFill>
        <p:spPr>
          <a:xfrm>
            <a:off x="9524993" y="3205583"/>
            <a:ext cx="2278577" cy="1806097"/>
          </a:xfrm>
          <a:prstGeom prst="rect">
            <a:avLst/>
          </a:prstGeom>
        </p:spPr>
      </p:pic>
      <p:pic>
        <p:nvPicPr>
          <p:cNvPr id="8" name="图片 7">
            <a:extLst>
              <a:ext uri="{FF2B5EF4-FFF2-40B4-BE49-F238E27FC236}">
                <a16:creationId xmlns:a16="http://schemas.microsoft.com/office/drawing/2014/main" id="{227C113E-4057-4659-4AFF-D366BE6B0A11}"/>
              </a:ext>
            </a:extLst>
          </p:cNvPr>
          <p:cNvPicPr>
            <a:picLocks noChangeAspect="1"/>
          </p:cNvPicPr>
          <p:nvPr/>
        </p:nvPicPr>
        <p:blipFill>
          <a:blip r:embed="rId4"/>
          <a:stretch>
            <a:fillRect/>
          </a:stretch>
        </p:blipFill>
        <p:spPr>
          <a:xfrm>
            <a:off x="9749879" y="1258697"/>
            <a:ext cx="2053691" cy="1579282"/>
          </a:xfrm>
          <a:prstGeom prst="rect">
            <a:avLst/>
          </a:prstGeom>
        </p:spPr>
      </p:pic>
      <p:sp>
        <p:nvSpPr>
          <p:cNvPr id="9" name="文本框 8">
            <a:extLst>
              <a:ext uri="{FF2B5EF4-FFF2-40B4-BE49-F238E27FC236}">
                <a16:creationId xmlns:a16="http://schemas.microsoft.com/office/drawing/2014/main" id="{F7635147-C662-BDBA-6C65-65643850225C}"/>
              </a:ext>
            </a:extLst>
          </p:cNvPr>
          <p:cNvSpPr txBox="1"/>
          <p:nvPr/>
        </p:nvSpPr>
        <p:spPr>
          <a:xfrm>
            <a:off x="6514150" y="5722008"/>
            <a:ext cx="4998295" cy="369332"/>
          </a:xfrm>
          <a:prstGeom prst="rect">
            <a:avLst/>
          </a:prstGeom>
          <a:noFill/>
        </p:spPr>
        <p:txBody>
          <a:bodyPr wrap="square">
            <a:spAutoFit/>
          </a:bodyPr>
          <a:lstStyle/>
          <a:p>
            <a:r>
              <a:rPr lang="en-US" altLang="zh-CN" dirty="0">
                <a:effectLst/>
                <a:latin typeface="Segoe UI Web (West European)"/>
              </a:rPr>
              <a:t>The rodenticide must be </a:t>
            </a:r>
            <a:r>
              <a:rPr lang="en-US" altLang="zh-CN" dirty="0">
                <a:latin typeface="Segoe UI Web (West European)"/>
              </a:rPr>
              <a:t>permitted locally </a:t>
            </a:r>
            <a:endParaRPr lang="en-US" altLang="zh-CN" dirty="0">
              <a:effectLst/>
              <a:latin typeface="Segoe UI Web (West European)"/>
            </a:endParaRPr>
          </a:p>
        </p:txBody>
      </p:sp>
      <p:sp>
        <p:nvSpPr>
          <p:cNvPr id="11" name="文本框 10">
            <a:extLst>
              <a:ext uri="{FF2B5EF4-FFF2-40B4-BE49-F238E27FC236}">
                <a16:creationId xmlns:a16="http://schemas.microsoft.com/office/drawing/2014/main" id="{0A91C1D5-630B-9271-0FBB-A371C1C1B815}"/>
              </a:ext>
            </a:extLst>
          </p:cNvPr>
          <p:cNvSpPr txBox="1"/>
          <p:nvPr/>
        </p:nvSpPr>
        <p:spPr>
          <a:xfrm>
            <a:off x="6514150" y="6216024"/>
            <a:ext cx="5414327" cy="369332"/>
          </a:xfrm>
          <a:prstGeom prst="rect">
            <a:avLst/>
          </a:prstGeom>
          <a:noFill/>
        </p:spPr>
        <p:txBody>
          <a:bodyPr wrap="square">
            <a:spAutoFit/>
          </a:bodyPr>
          <a:lstStyle/>
          <a:p>
            <a:r>
              <a:rPr lang="en-US" altLang="zh-CN" dirty="0">
                <a:effectLst/>
                <a:latin typeface="Segoe UI Web (West European)"/>
              </a:rPr>
              <a:t>Pay attention to the safety of children and livestock</a:t>
            </a:r>
          </a:p>
        </p:txBody>
      </p:sp>
      <p:sp>
        <p:nvSpPr>
          <p:cNvPr id="13" name="文本框 12">
            <a:extLst>
              <a:ext uri="{FF2B5EF4-FFF2-40B4-BE49-F238E27FC236}">
                <a16:creationId xmlns:a16="http://schemas.microsoft.com/office/drawing/2014/main" id="{84B85B8B-E639-BE91-E0B3-3A393582EE1E}"/>
              </a:ext>
            </a:extLst>
          </p:cNvPr>
          <p:cNvSpPr txBox="1"/>
          <p:nvPr/>
        </p:nvSpPr>
        <p:spPr>
          <a:xfrm>
            <a:off x="2812877" y="1648073"/>
            <a:ext cx="6093500" cy="369332"/>
          </a:xfrm>
          <a:prstGeom prst="rect">
            <a:avLst/>
          </a:prstGeom>
          <a:noFill/>
        </p:spPr>
        <p:txBody>
          <a:bodyPr wrap="square">
            <a:spAutoFit/>
          </a:bodyPr>
          <a:lstStyle/>
          <a:p>
            <a:r>
              <a:rPr lang="en-US" altLang="zh-CN" dirty="0">
                <a:effectLst/>
                <a:latin typeface="Segoe UI Web (West European)"/>
              </a:rPr>
              <a:t>Prevent rodent infestation with chemicals</a:t>
            </a:r>
          </a:p>
        </p:txBody>
      </p:sp>
      <p:sp>
        <p:nvSpPr>
          <p:cNvPr id="5" name="文本框 4">
            <a:extLst>
              <a:ext uri="{FF2B5EF4-FFF2-40B4-BE49-F238E27FC236}">
                <a16:creationId xmlns:a16="http://schemas.microsoft.com/office/drawing/2014/main" id="{822BA9A5-B3D2-4C0C-8C16-F11C9D6B9C82}"/>
              </a:ext>
            </a:extLst>
          </p:cNvPr>
          <p:cNvSpPr txBox="1"/>
          <p:nvPr/>
        </p:nvSpPr>
        <p:spPr>
          <a:xfrm>
            <a:off x="1217637" y="6123158"/>
            <a:ext cx="6096000" cy="369332"/>
          </a:xfrm>
          <a:prstGeom prst="rect">
            <a:avLst/>
          </a:prstGeom>
          <a:noFill/>
        </p:spPr>
        <p:txBody>
          <a:bodyPr wrap="square">
            <a:spAutoFit/>
          </a:bodyPr>
          <a:lstStyle/>
          <a:p>
            <a:r>
              <a:rPr lang="en-US" altLang="zh-CN" dirty="0">
                <a:latin typeface="Segoe UI Web (West European)"/>
              </a:rPr>
              <a:t>C</a:t>
            </a:r>
            <a:r>
              <a:rPr lang="en-US" altLang="zh-CN" dirty="0">
                <a:effectLst/>
                <a:latin typeface="Segoe UI Web (West European)"/>
              </a:rPr>
              <a:t>autions</a:t>
            </a:r>
          </a:p>
        </p:txBody>
      </p:sp>
    </p:spTree>
    <p:extLst>
      <p:ext uri="{BB962C8B-B14F-4D97-AF65-F5344CB8AC3E}">
        <p14:creationId xmlns:p14="http://schemas.microsoft.com/office/powerpoint/2010/main" val="27168914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9" name="Picture 6" descr="小家鼠">
            <a:extLst>
              <a:ext uri="{FF2B5EF4-FFF2-40B4-BE49-F238E27FC236}">
                <a16:creationId xmlns:a16="http://schemas.microsoft.com/office/drawing/2014/main" id="{F7083D88-B2E6-4661-121A-853300EC4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6126" y="1287112"/>
            <a:ext cx="1997067" cy="79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0B79718D-3CCE-30D6-1343-79942E4D2E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4" name="组合 3">
            <a:extLst>
              <a:ext uri="{FF2B5EF4-FFF2-40B4-BE49-F238E27FC236}">
                <a16:creationId xmlns:a16="http://schemas.microsoft.com/office/drawing/2014/main" id="{A1D5BD26-AEA2-1B3F-12E5-0E7481204CEF}"/>
              </a:ext>
            </a:extLst>
          </p:cNvPr>
          <p:cNvGrpSpPr/>
          <p:nvPr/>
        </p:nvGrpSpPr>
        <p:grpSpPr>
          <a:xfrm>
            <a:off x="499802" y="1391678"/>
            <a:ext cx="888275" cy="888275"/>
            <a:chOff x="653143" y="2612571"/>
            <a:chExt cx="888275" cy="888275"/>
          </a:xfrm>
          <a:scene3d>
            <a:camera prst="perspectiveFront" fov="3300000">
              <a:rot lat="486000" lon="20400000" rev="174000"/>
            </a:camera>
            <a:lightRig rig="harsh" dir="t">
              <a:rot lat="0" lon="0" rev="3000000"/>
            </a:lightRig>
          </a:scene3d>
        </p:grpSpPr>
        <p:sp>
          <p:nvSpPr>
            <p:cNvPr id="5" name="椭圆 4">
              <a:extLst>
                <a:ext uri="{FF2B5EF4-FFF2-40B4-BE49-F238E27FC236}">
                  <a16:creationId xmlns:a16="http://schemas.microsoft.com/office/drawing/2014/main" id="{8BD6AE07-2986-2F32-4F88-D4BFFBBB3769}"/>
                </a:ext>
              </a:extLst>
            </p:cNvPr>
            <p:cNvSpPr/>
            <p:nvPr/>
          </p:nvSpPr>
          <p:spPr>
            <a:xfrm>
              <a:off x="653143" y="2612571"/>
              <a:ext cx="888275" cy="888275"/>
            </a:xfrm>
            <a:prstGeom prst="ellipse">
              <a:avLst/>
            </a:prstGeom>
            <a:solidFill>
              <a:srgbClr val="FFFF00"/>
            </a:solidFill>
            <a:ln w="76200">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solidFill>
                  <a:schemeClr val="tx1">
                    <a:lumMod val="95000"/>
                    <a:lumOff val="5000"/>
                  </a:schemeClr>
                </a:solidFill>
                <a:latin typeface="+mj-lt"/>
              </a:endParaRPr>
            </a:p>
          </p:txBody>
        </p:sp>
        <p:sp>
          <p:nvSpPr>
            <p:cNvPr id="7" name="文本框 6">
              <a:extLst>
                <a:ext uri="{FF2B5EF4-FFF2-40B4-BE49-F238E27FC236}">
                  <a16:creationId xmlns:a16="http://schemas.microsoft.com/office/drawing/2014/main" id="{31B2ACD3-5180-6598-9D36-B0C556921C64}"/>
                </a:ext>
              </a:extLst>
            </p:cNvPr>
            <p:cNvSpPr txBox="1"/>
            <p:nvPr/>
          </p:nvSpPr>
          <p:spPr>
            <a:xfrm>
              <a:off x="862148" y="2671987"/>
              <a:ext cx="444138" cy="769441"/>
            </a:xfrm>
            <a:prstGeom prst="rect">
              <a:avLst/>
            </a:prstGeom>
            <a:noFill/>
            <a:ln>
              <a:noFill/>
            </a:ln>
            <a:effectLst>
              <a:outerShdw blurRad="225425" dist="50800" dir="5220000" algn="ctr">
                <a:srgbClr val="000000">
                  <a:alpha val="33000"/>
                </a:srgbClr>
              </a:outerShdw>
            </a:effectLst>
            <a:sp3d extrusionH="254000" contourW="19050">
              <a:bevelT w="82550" h="44450" prst="angle"/>
              <a:bevelB w="82550" h="44450" prst="angle"/>
              <a:contourClr>
                <a:srgbClr val="FFFFFF"/>
              </a:contourClr>
            </a:sp3d>
          </p:spPr>
          <p:txBody>
            <a:bodyPr wrap="square" rtlCol="0">
              <a:spAutoFit/>
            </a:bodyPr>
            <a:lstStyle/>
            <a:p>
              <a:r>
                <a:rPr lang="zh-CN" altLang="en-US" sz="4400" b="1" dirty="0">
                  <a:solidFill>
                    <a:schemeClr val="tx1">
                      <a:lumMod val="95000"/>
                      <a:lumOff val="5000"/>
                    </a:schemeClr>
                  </a:solidFill>
                  <a:latin typeface="微软雅黑" panose="020B0503020204020204" pitchFamily="34" charset="-122"/>
                  <a:ea typeface="微软雅黑" panose="020B0503020204020204" pitchFamily="34" charset="-122"/>
                </a:rPr>
                <a:t>！</a:t>
              </a:r>
              <a:endParaRPr lang="zh-CN" altLang="en-US" sz="1600" b="1"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sp>
        <p:nvSpPr>
          <p:cNvPr id="8" name="矩形 7">
            <a:extLst>
              <a:ext uri="{FF2B5EF4-FFF2-40B4-BE49-F238E27FC236}">
                <a16:creationId xmlns:a16="http://schemas.microsoft.com/office/drawing/2014/main" id="{BF50F77D-AD08-A6CD-0EB8-FF372E6F9B91}"/>
              </a:ext>
            </a:extLst>
          </p:cNvPr>
          <p:cNvSpPr/>
          <p:nvPr/>
        </p:nvSpPr>
        <p:spPr>
          <a:xfrm>
            <a:off x="1388077" y="1235130"/>
            <a:ext cx="1005403" cy="1077218"/>
          </a:xfrm>
          <a:prstGeom prst="rect">
            <a:avLst/>
          </a:prstGeom>
        </p:spPr>
        <p:txBody>
          <a:bodyPr wrap="none">
            <a:spAutoFit/>
          </a:bodyPr>
          <a:lstStyle/>
          <a:p>
            <a:r>
              <a:rPr lang="zh-CN" altLang="en-US" sz="3200" b="1" dirty="0">
                <a:solidFill>
                  <a:srgbClr val="C00000"/>
                </a:solidFill>
                <a:latin typeface="微软雅黑" panose="020B0503020204020204" pitchFamily="34" charset="-122"/>
                <a:ea typeface="微软雅黑" panose="020B0503020204020204" pitchFamily="34" charset="-122"/>
              </a:rPr>
              <a:t>注意</a:t>
            </a:r>
            <a:br>
              <a:rPr lang="en-US" altLang="zh-CN" sz="3200" b="1" dirty="0">
                <a:solidFill>
                  <a:srgbClr val="C00000"/>
                </a:solidFill>
                <a:latin typeface="微软雅黑" panose="020B0503020204020204" pitchFamily="34" charset="-122"/>
                <a:ea typeface="微软雅黑" panose="020B0503020204020204" pitchFamily="34" charset="-122"/>
              </a:rPr>
            </a:br>
            <a:r>
              <a:rPr lang="zh-CN" altLang="en-US" sz="3200" b="1" dirty="0">
                <a:solidFill>
                  <a:srgbClr val="C00000"/>
                </a:solidFill>
                <a:latin typeface="微软雅黑" panose="020B0503020204020204" pitchFamily="34" charset="-122"/>
                <a:ea typeface="微软雅黑" panose="020B0503020204020204" pitchFamily="34" charset="-122"/>
              </a:rPr>
              <a:t>事项</a:t>
            </a:r>
          </a:p>
        </p:txBody>
      </p:sp>
      <p:grpSp>
        <p:nvGrpSpPr>
          <p:cNvPr id="9" name="组合 8">
            <a:extLst>
              <a:ext uri="{FF2B5EF4-FFF2-40B4-BE49-F238E27FC236}">
                <a16:creationId xmlns:a16="http://schemas.microsoft.com/office/drawing/2014/main" id="{31A20120-F2F2-16E3-570C-D81C2990AE4D}"/>
              </a:ext>
            </a:extLst>
          </p:cNvPr>
          <p:cNvGrpSpPr/>
          <p:nvPr/>
        </p:nvGrpSpPr>
        <p:grpSpPr>
          <a:xfrm>
            <a:off x="239413" y="2488841"/>
            <a:ext cx="11713174" cy="4178414"/>
            <a:chOff x="2453249" y="1602348"/>
            <a:chExt cx="10449519" cy="4101654"/>
          </a:xfrm>
        </p:grpSpPr>
        <p:sp>
          <p:nvSpPr>
            <p:cNvPr id="10" name="矩形 9">
              <a:extLst>
                <a:ext uri="{FF2B5EF4-FFF2-40B4-BE49-F238E27FC236}">
                  <a16:creationId xmlns:a16="http://schemas.microsoft.com/office/drawing/2014/main" id="{E318442A-95AD-3166-B7E5-41007FE085D7}"/>
                </a:ext>
              </a:extLst>
            </p:cNvPr>
            <p:cNvSpPr/>
            <p:nvPr/>
          </p:nvSpPr>
          <p:spPr>
            <a:xfrm flipH="1">
              <a:off x="2453249" y="1602348"/>
              <a:ext cx="10449519" cy="4101654"/>
            </a:xfrm>
            <a:prstGeom prst="rect">
              <a:avLst/>
            </a:prstGeom>
            <a:gradFill>
              <a:gsLst>
                <a:gs pos="0">
                  <a:schemeClr val="accent4">
                    <a:tint val="66000"/>
                    <a:satMod val="16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73F28B8-6686-E2E0-EDA0-C70CE05324BC}"/>
                </a:ext>
              </a:extLst>
            </p:cNvPr>
            <p:cNvSpPr/>
            <p:nvPr/>
          </p:nvSpPr>
          <p:spPr>
            <a:xfrm>
              <a:off x="2625655" y="1632352"/>
              <a:ext cx="9772762" cy="320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42925" lvl="0" indent="-542925">
                <a:lnSpc>
                  <a:spcPct val="150000"/>
                </a:lnSpc>
                <a:buClr>
                  <a:srgbClr val="FF0000"/>
                </a:buClr>
                <a:buFont typeface="Wingdings" panose="05000000000000000000" pitchFamily="2" charset="2"/>
                <a:buChar char="Ø"/>
                <a:tabLst>
                  <a:tab pos="571500" algn="l"/>
                </a:tabLst>
              </a:pPr>
              <a:r>
                <a:rPr lang="zh-CN" altLang="zh-CN" sz="2000" dirty="0">
                  <a:latin typeface="微软雅黑" panose="020B0503020204020204" pitchFamily="34" charset="-122"/>
                  <a:ea typeface="微软雅黑" panose="020B0503020204020204" pitchFamily="34" charset="-122"/>
                </a:rPr>
                <a:t>一定要购买</a:t>
              </a:r>
              <a:r>
                <a:rPr lang="zh-CN" altLang="en-US" sz="2000" dirty="0">
                  <a:latin typeface="微软雅黑" panose="020B0503020204020204" pitchFamily="34" charset="-122"/>
                  <a:ea typeface="微软雅黑" panose="020B0503020204020204" pitchFamily="34" charset="-122"/>
                </a:rPr>
                <a:t>当地允许</a:t>
              </a:r>
              <a:r>
                <a:rPr lang="zh-CN" altLang="zh-CN" sz="2000" dirty="0">
                  <a:latin typeface="微软雅黑" panose="020B0503020204020204" pitchFamily="34" charset="-122"/>
                  <a:ea typeface="微软雅黑" panose="020B0503020204020204" pitchFamily="34" charset="-122"/>
                </a:rPr>
                <a:t>能使用的鼠药，应到防疫</a:t>
              </a:r>
              <a:r>
                <a:rPr lang="zh-CN" altLang="en-US" sz="2000" dirty="0">
                  <a:latin typeface="微软雅黑" panose="020B0503020204020204" pitchFamily="34" charset="-122"/>
                  <a:ea typeface="微软雅黑" panose="020B0503020204020204" pitchFamily="34" charset="-122"/>
                </a:rPr>
                <a:t>部门</a:t>
              </a:r>
              <a:r>
                <a:rPr lang="zh-CN" altLang="zh-CN" sz="2000" dirty="0">
                  <a:latin typeface="微软雅黑" panose="020B0503020204020204" pitchFamily="34" charset="-122"/>
                  <a:ea typeface="微软雅黑" panose="020B0503020204020204" pitchFamily="34" charset="-122"/>
                </a:rPr>
                <a:t>或</a:t>
              </a:r>
              <a:r>
                <a:rPr lang="zh-CN" altLang="en-US" sz="2000" dirty="0">
                  <a:latin typeface="微软雅黑" panose="020B0503020204020204" pitchFamily="34" charset="-122"/>
                  <a:ea typeface="微软雅黑" panose="020B0503020204020204" pitchFamily="34" charset="-122"/>
                </a:rPr>
                <a:t>正规的销售点</a:t>
              </a:r>
              <a:r>
                <a:rPr lang="zh-CN" altLang="zh-CN" sz="2000" dirty="0">
                  <a:latin typeface="微软雅黑" panose="020B0503020204020204" pitchFamily="34" charset="-122"/>
                  <a:ea typeface="微软雅黑" panose="020B0503020204020204" pitchFamily="34" charset="-122"/>
                </a:rPr>
                <a:t>购买鼠药，不要从小商贩那里购买</a:t>
              </a:r>
              <a:r>
                <a:rPr lang="zh-CN" altLang="en-US" sz="2000" dirty="0">
                  <a:latin typeface="微软雅黑" panose="020B0503020204020204" pitchFamily="34" charset="-122"/>
                  <a:ea typeface="微软雅黑" panose="020B0503020204020204" pitchFamily="34" charset="-122"/>
                </a:rPr>
                <a:t>当地</a:t>
              </a:r>
              <a:r>
                <a:rPr lang="zh-CN" altLang="zh-CN" sz="2000" dirty="0">
                  <a:latin typeface="微软雅黑" panose="020B0503020204020204" pitchFamily="34" charset="-122"/>
                  <a:ea typeface="微软雅黑" panose="020B0503020204020204" pitchFamily="34" charset="-122"/>
                </a:rPr>
                <a:t>禁止使用的急性鼠药（剧毒鼠药）。</a:t>
              </a:r>
              <a:r>
                <a:rPr lang="en-GB" altLang="zh-CN" sz="2000" dirty="0">
                  <a:latin typeface="微软雅黑" panose="020B0503020204020204" pitchFamily="34" charset="-122"/>
                  <a:ea typeface="微软雅黑" panose="020B0503020204020204" pitchFamily="34" charset="-122"/>
                </a:rPr>
                <a:t>Local permission of </a:t>
              </a:r>
              <a:r>
                <a:rPr lang="en-US" altLang="zh-CN" sz="2000" dirty="0">
                  <a:latin typeface="微软雅黑" panose="020B0503020204020204" pitchFamily="34" charset="-122"/>
                  <a:ea typeface="微软雅黑" panose="020B0503020204020204" pitchFamily="34" charset="-122"/>
                </a:rPr>
                <a:t>rodenticide </a:t>
              </a:r>
              <a:endParaRPr lang="zh-CN" altLang="zh-CN" sz="2000" dirty="0">
                <a:latin typeface="微软雅黑" panose="020B0503020204020204" pitchFamily="34" charset="-122"/>
                <a:ea typeface="微软雅黑" panose="020B0503020204020204" pitchFamily="34" charset="-122"/>
              </a:endParaRPr>
            </a:p>
            <a:p>
              <a:pPr marL="542925" lvl="0" indent="-542925">
                <a:lnSpc>
                  <a:spcPct val="150000"/>
                </a:lnSpc>
                <a:buClr>
                  <a:srgbClr val="FF0000"/>
                </a:buClr>
                <a:buFont typeface="Wingdings" panose="05000000000000000000" pitchFamily="2" charset="2"/>
                <a:buChar char="Ø"/>
                <a:tabLst>
                  <a:tab pos="571500" algn="l"/>
                </a:tabLst>
              </a:pPr>
              <a:r>
                <a:rPr lang="zh-CN" altLang="zh-CN" sz="2000" dirty="0">
                  <a:latin typeface="微软雅黑" panose="020B0503020204020204" pitchFamily="34" charset="-122"/>
                  <a:ea typeface="微软雅黑" panose="020B0503020204020204" pitchFamily="34" charset="-122"/>
                </a:rPr>
                <a:t>不能同食物、饲料混放，以防人畜误食中毒。</a:t>
              </a:r>
              <a:r>
                <a:rPr lang="en-GB" altLang="zh-CN" sz="2000" dirty="0">
                  <a:latin typeface="微软雅黑" panose="020B0503020204020204" pitchFamily="34" charset="-122"/>
                  <a:ea typeface="微软雅黑" panose="020B0503020204020204" pitchFamily="34" charset="-122"/>
                </a:rPr>
                <a:t>Away from food and forage</a:t>
              </a:r>
              <a:endParaRPr lang="zh-CN" altLang="zh-CN" sz="2000" dirty="0">
                <a:latin typeface="微软雅黑" panose="020B0503020204020204" pitchFamily="34" charset="-122"/>
                <a:ea typeface="微软雅黑" panose="020B0503020204020204" pitchFamily="34" charset="-122"/>
              </a:endParaRPr>
            </a:p>
            <a:p>
              <a:pPr marL="542925" lvl="0" indent="-542925">
                <a:lnSpc>
                  <a:spcPct val="150000"/>
                </a:lnSpc>
                <a:buClr>
                  <a:srgbClr val="FF0000"/>
                </a:buClr>
                <a:buFont typeface="Wingdings" panose="05000000000000000000" pitchFamily="2" charset="2"/>
                <a:buChar char="Ø"/>
                <a:tabLst>
                  <a:tab pos="571500" algn="l"/>
                </a:tabLst>
              </a:pPr>
              <a:r>
                <a:rPr lang="zh-CN" altLang="zh-CN" sz="2000" dirty="0">
                  <a:latin typeface="微软雅黑" panose="020B0503020204020204" pitchFamily="34" charset="-122"/>
                  <a:ea typeface="微软雅黑" panose="020B0503020204020204" pitchFamily="34" charset="-122"/>
                </a:rPr>
                <a:t>要按规定用量投放毒饵，且要投到安全隐蔽的地方。居民点投放毒饵。灭鼠期间要照顾好幼儿。同时管好禽畜，数天后将鼠药全部收回，集中处理，并组织人员收集和掩埋鼠尸。</a:t>
              </a:r>
              <a:r>
                <a:rPr lang="en-GB" altLang="zh-CN" sz="2000" dirty="0">
                  <a:latin typeface="微软雅黑" panose="020B0503020204020204" pitchFamily="34" charset="-122"/>
                  <a:ea typeface="微软雅黑" panose="020B0503020204020204" pitchFamily="34" charset="-122"/>
                </a:rPr>
                <a:t>Following instructions and use it in safe ways</a:t>
              </a:r>
              <a:endParaRPr lang="zh-CN" altLang="zh-CN" sz="2000" dirty="0">
                <a:latin typeface="微软雅黑" panose="020B0503020204020204" pitchFamily="34" charset="-122"/>
                <a:ea typeface="微软雅黑" panose="020B0503020204020204" pitchFamily="34" charset="-122"/>
              </a:endParaRPr>
            </a:p>
            <a:p>
              <a:pPr marL="542925" lvl="0" indent="-542925">
                <a:lnSpc>
                  <a:spcPct val="150000"/>
                </a:lnSpc>
                <a:buClr>
                  <a:srgbClr val="FF0000"/>
                </a:buClr>
                <a:buFont typeface="Wingdings" panose="05000000000000000000" pitchFamily="2" charset="2"/>
                <a:buChar char="Ø"/>
                <a:tabLst>
                  <a:tab pos="571500" algn="l"/>
                </a:tabLst>
              </a:pPr>
              <a:r>
                <a:rPr lang="zh-CN" altLang="zh-CN" sz="2000" dirty="0">
                  <a:latin typeface="微软雅黑" panose="020B0503020204020204" pitchFamily="34" charset="-122"/>
                  <a:ea typeface="微软雅黑" panose="020B0503020204020204" pitchFamily="34" charset="-122"/>
                </a:rPr>
                <a:t>发现有人中毒应立即送往医院救治。</a:t>
              </a:r>
              <a:r>
                <a:rPr lang="en-GB" altLang="zh-CN" sz="2000" dirty="0">
                  <a:latin typeface="微软雅黑" panose="020B0503020204020204" pitchFamily="34" charset="-122"/>
                  <a:ea typeface="微软雅黑" panose="020B0503020204020204" pitchFamily="34" charset="-122"/>
                </a:rPr>
                <a:t>Emergency treatment in hospital for poisoning </a:t>
              </a:r>
              <a:endParaRPr lang="zh-CN" altLang="en-US" sz="2400" dirty="0">
                <a:latin typeface="微软雅黑" panose="020B0503020204020204" pitchFamily="34" charset="-122"/>
                <a:ea typeface="微软雅黑" panose="020B0503020204020204" pitchFamily="34" charset="-122"/>
              </a:endParaRPr>
            </a:p>
          </p:txBody>
        </p:sp>
      </p:grpSp>
      <p:sp>
        <p:nvSpPr>
          <p:cNvPr id="6" name="文本框 5">
            <a:extLst>
              <a:ext uri="{FF2B5EF4-FFF2-40B4-BE49-F238E27FC236}">
                <a16:creationId xmlns:a16="http://schemas.microsoft.com/office/drawing/2014/main" id="{B1A5BBA6-6953-E97B-C0C8-A5FDE50EE0F1}"/>
              </a:ext>
            </a:extLst>
          </p:cNvPr>
          <p:cNvSpPr txBox="1"/>
          <p:nvPr/>
        </p:nvSpPr>
        <p:spPr>
          <a:xfrm>
            <a:off x="2628612" y="1589073"/>
            <a:ext cx="6093500" cy="369332"/>
          </a:xfrm>
          <a:prstGeom prst="rect">
            <a:avLst/>
          </a:prstGeom>
          <a:noFill/>
        </p:spPr>
        <p:txBody>
          <a:bodyPr wrap="square">
            <a:spAutoFit/>
          </a:bodyPr>
          <a:lstStyle/>
          <a:p>
            <a:r>
              <a:rPr lang="en-US" altLang="zh-CN" dirty="0">
                <a:latin typeface="Segoe UI Web (West European)"/>
              </a:rPr>
              <a:t>C</a:t>
            </a:r>
            <a:r>
              <a:rPr lang="en-US" altLang="zh-CN" dirty="0">
                <a:effectLst/>
                <a:latin typeface="Segoe UI Web (West European)"/>
              </a:rPr>
              <a:t>autions</a:t>
            </a:r>
          </a:p>
        </p:txBody>
      </p:sp>
    </p:spTree>
    <p:extLst>
      <p:ext uri="{BB962C8B-B14F-4D97-AF65-F5344CB8AC3E}">
        <p14:creationId xmlns:p14="http://schemas.microsoft.com/office/powerpoint/2010/main" val="3194904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fla_3">
            <a:extLst>
              <a:ext uri="{FF2B5EF4-FFF2-40B4-BE49-F238E27FC236}">
                <a16:creationId xmlns:a16="http://schemas.microsoft.com/office/drawing/2014/main" id="{4F4AD5B2-51AD-1497-6224-7711476823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19294" y="4471944"/>
            <a:ext cx="47339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 Box 10">
            <a:extLst>
              <a:ext uri="{FF2B5EF4-FFF2-40B4-BE49-F238E27FC236}">
                <a16:creationId xmlns:a16="http://schemas.microsoft.com/office/drawing/2014/main" id="{EB758DCD-1EED-D447-4048-EE16090BE87B}"/>
              </a:ext>
            </a:extLst>
          </p:cNvPr>
          <p:cNvSpPr txBox="1">
            <a:spLocks noChangeArrowheads="1"/>
          </p:cNvSpPr>
          <p:nvPr/>
        </p:nvSpPr>
        <p:spPr bwMode="auto">
          <a:xfrm>
            <a:off x="2085854" y="2142983"/>
            <a:ext cx="3580327" cy="461665"/>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en-US" sz="2400" b="1" dirty="0">
                <a:ea typeface="楷体_GB2312" panose="02010609030101010101" pitchFamily="49" charset="-122"/>
              </a:rPr>
              <a:t>最重要的防霉措施：</a:t>
            </a:r>
            <a:r>
              <a:rPr lang="zh-CN" altLang="en-US" sz="2400" b="1" dirty="0">
                <a:solidFill>
                  <a:srgbClr val="FF3300"/>
                </a:solidFill>
                <a:ea typeface="楷体_GB2312" panose="02010609030101010101" pitchFamily="49" charset="-122"/>
              </a:rPr>
              <a:t>干燥</a:t>
            </a:r>
          </a:p>
        </p:txBody>
      </p:sp>
      <p:sp>
        <p:nvSpPr>
          <p:cNvPr id="9" name="Text Box 4">
            <a:extLst>
              <a:ext uri="{FF2B5EF4-FFF2-40B4-BE49-F238E27FC236}">
                <a16:creationId xmlns:a16="http://schemas.microsoft.com/office/drawing/2014/main" id="{A4F1D496-58E2-8968-A83F-D89BFB65F115}"/>
              </a:ext>
            </a:extLst>
          </p:cNvPr>
          <p:cNvSpPr txBox="1">
            <a:spLocks noChangeArrowheads="1"/>
          </p:cNvSpPr>
          <p:nvPr/>
        </p:nvSpPr>
        <p:spPr bwMode="auto">
          <a:xfrm>
            <a:off x="1619484" y="2842524"/>
            <a:ext cx="6523319" cy="654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400" b="1" dirty="0">
                <a:solidFill>
                  <a:srgbClr val="FF0000"/>
                </a:solidFill>
                <a:ea typeface="楷体_GB2312" panose="02010609030101010101" pitchFamily="49" charset="-122"/>
              </a:rPr>
              <a:t>   </a:t>
            </a:r>
            <a:r>
              <a:rPr lang="en-US" altLang="zh-CN" sz="2800" b="1" dirty="0">
                <a:solidFill>
                  <a:srgbClr val="FF0000"/>
                </a:solidFill>
                <a:ea typeface="楷体_GB2312" panose="02010609030101010101" pitchFamily="49" charset="-122"/>
              </a:rPr>
              <a:t>★</a:t>
            </a:r>
            <a:r>
              <a:rPr lang="en-US" altLang="zh-CN" sz="2400" b="1" dirty="0">
                <a:solidFill>
                  <a:srgbClr val="FF0000"/>
                </a:solidFill>
                <a:ea typeface="楷体_GB2312" panose="02010609030101010101" pitchFamily="49" charset="-122"/>
              </a:rPr>
              <a:t> </a:t>
            </a:r>
            <a:r>
              <a:rPr lang="zh-CN" altLang="en-US" sz="2400" b="1" dirty="0">
                <a:solidFill>
                  <a:srgbClr val="FF0000"/>
                </a:solidFill>
                <a:ea typeface="楷体_GB2312" panose="02010609030101010101" pitchFamily="49" charset="-122"/>
              </a:rPr>
              <a:t>粮食必须干燥到安全水分才能安全储藏</a:t>
            </a:r>
          </a:p>
        </p:txBody>
      </p:sp>
      <p:pic>
        <p:nvPicPr>
          <p:cNvPr id="2" name="图片 1">
            <a:extLst>
              <a:ext uri="{FF2B5EF4-FFF2-40B4-BE49-F238E27FC236}">
                <a16:creationId xmlns:a16="http://schemas.microsoft.com/office/drawing/2014/main" id="{550DF901-15F8-35D8-34D7-42B2CA081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84AE93CD-1298-FAD6-2D84-A166B01D5BC5}"/>
              </a:ext>
            </a:extLst>
          </p:cNvPr>
          <p:cNvSpPr txBox="1"/>
          <p:nvPr/>
        </p:nvSpPr>
        <p:spPr>
          <a:xfrm>
            <a:off x="692851" y="4129602"/>
            <a:ext cx="6387547" cy="22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stStyle>
          <a:p>
            <a:r>
              <a:rPr lang="zh-CN" altLang="zh-CN" dirty="0"/>
              <a:t>霉菌很小</a:t>
            </a:r>
            <a:endParaRPr lang="en-US" altLang="zh-CN" dirty="0"/>
          </a:p>
          <a:p>
            <a:pPr marL="185737" indent="0">
              <a:buNone/>
            </a:pPr>
            <a:r>
              <a:rPr lang="zh-CN" altLang="zh-CN" dirty="0">
                <a:solidFill>
                  <a:schemeClr val="tx1"/>
                </a:solidFill>
              </a:rPr>
              <a:t>当粮食发霉时，我们可看到粮食上会“长毛”，这就是霉菌。</a:t>
            </a:r>
            <a:r>
              <a:rPr lang="zh-CN" altLang="en-US" dirty="0">
                <a:solidFill>
                  <a:schemeClr val="tx1"/>
                </a:solidFill>
              </a:rPr>
              <a:t>右图</a:t>
            </a:r>
            <a:r>
              <a:rPr lang="zh-CN" altLang="zh-CN" dirty="0">
                <a:solidFill>
                  <a:schemeClr val="tx1"/>
                </a:solidFill>
              </a:rPr>
              <a:t>是在高倍显微镜下看到的霉菌图像。</a:t>
            </a:r>
          </a:p>
        </p:txBody>
      </p:sp>
      <p:sp>
        <p:nvSpPr>
          <p:cNvPr id="3" name="Text Box 12">
            <a:extLst>
              <a:ext uri="{FF2B5EF4-FFF2-40B4-BE49-F238E27FC236}">
                <a16:creationId xmlns:a16="http://schemas.microsoft.com/office/drawing/2014/main" id="{A23A65DE-5D5E-451A-3C5B-7B03FE9CA3FD}"/>
              </a:ext>
            </a:extLst>
          </p:cNvPr>
          <p:cNvSpPr txBox="1">
            <a:spLocks noChangeArrowheads="1"/>
          </p:cNvSpPr>
          <p:nvPr/>
        </p:nvSpPr>
        <p:spPr bwMode="auto">
          <a:xfrm>
            <a:off x="262974" y="1268207"/>
            <a:ext cx="51117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zh-CN" altLang="en-US" sz="2800" b="1" dirty="0">
                <a:effectLst>
                  <a:outerShdw blurRad="38100" dist="38100" dir="2700000" algn="tl">
                    <a:srgbClr val="C0C0C0"/>
                  </a:outerShdw>
                </a:effectLst>
                <a:latin typeface="楷体_GB2312" panose="02010609030101010101" pitchFamily="49" charset="-122"/>
                <a:ea typeface="楷体_GB2312" panose="02010609030101010101" pitchFamily="49" charset="-122"/>
              </a:rPr>
              <a:t>（三）防霉变</a:t>
            </a:r>
          </a:p>
        </p:txBody>
      </p:sp>
      <p:sp>
        <p:nvSpPr>
          <p:cNvPr id="8" name="文本框 7">
            <a:extLst>
              <a:ext uri="{FF2B5EF4-FFF2-40B4-BE49-F238E27FC236}">
                <a16:creationId xmlns:a16="http://schemas.microsoft.com/office/drawing/2014/main" id="{6CBF7D38-3E76-476D-7400-99FD93968A22}"/>
              </a:ext>
            </a:extLst>
          </p:cNvPr>
          <p:cNvSpPr txBox="1"/>
          <p:nvPr/>
        </p:nvSpPr>
        <p:spPr>
          <a:xfrm>
            <a:off x="2558554" y="1360658"/>
            <a:ext cx="2322590" cy="369332"/>
          </a:xfrm>
          <a:prstGeom prst="rect">
            <a:avLst/>
          </a:prstGeom>
          <a:noFill/>
        </p:spPr>
        <p:txBody>
          <a:bodyPr wrap="square">
            <a:spAutoFit/>
          </a:bodyPr>
          <a:lstStyle/>
          <a:p>
            <a:r>
              <a:rPr lang="en-US" altLang="zh-CN" dirty="0">
                <a:effectLst/>
                <a:latin typeface="Segoe UI Web (West European)"/>
              </a:rPr>
              <a:t>Mildew resistant</a:t>
            </a:r>
          </a:p>
        </p:txBody>
      </p:sp>
      <p:sp>
        <p:nvSpPr>
          <p:cNvPr id="11" name="文本框 10">
            <a:extLst>
              <a:ext uri="{FF2B5EF4-FFF2-40B4-BE49-F238E27FC236}">
                <a16:creationId xmlns:a16="http://schemas.microsoft.com/office/drawing/2014/main" id="{47F6CCDE-F257-2BD9-95C5-DF01C090E01A}"/>
              </a:ext>
            </a:extLst>
          </p:cNvPr>
          <p:cNvSpPr txBox="1"/>
          <p:nvPr/>
        </p:nvSpPr>
        <p:spPr>
          <a:xfrm>
            <a:off x="5859719" y="2183444"/>
            <a:ext cx="6093500" cy="369332"/>
          </a:xfrm>
          <a:prstGeom prst="rect">
            <a:avLst/>
          </a:prstGeom>
          <a:noFill/>
        </p:spPr>
        <p:txBody>
          <a:bodyPr wrap="square">
            <a:spAutoFit/>
          </a:bodyPr>
          <a:lstStyle/>
          <a:p>
            <a:r>
              <a:rPr lang="en-US" altLang="zh-CN" dirty="0">
                <a:effectLst/>
                <a:latin typeface="Segoe UI Web (West European)"/>
              </a:rPr>
              <a:t>The most important anti-mildew measure: drying</a:t>
            </a:r>
          </a:p>
        </p:txBody>
      </p:sp>
      <p:sp>
        <p:nvSpPr>
          <p:cNvPr id="13" name="文本框 12">
            <a:extLst>
              <a:ext uri="{FF2B5EF4-FFF2-40B4-BE49-F238E27FC236}">
                <a16:creationId xmlns:a16="http://schemas.microsoft.com/office/drawing/2014/main" id="{9AF07B7E-158C-A755-2826-7CAFFF25A9B8}"/>
              </a:ext>
            </a:extLst>
          </p:cNvPr>
          <p:cNvSpPr txBox="1"/>
          <p:nvPr/>
        </p:nvSpPr>
        <p:spPr>
          <a:xfrm>
            <a:off x="2395303" y="3537729"/>
            <a:ext cx="7401393" cy="369332"/>
          </a:xfrm>
          <a:prstGeom prst="rect">
            <a:avLst/>
          </a:prstGeom>
          <a:noFill/>
        </p:spPr>
        <p:txBody>
          <a:bodyPr wrap="square">
            <a:spAutoFit/>
          </a:bodyPr>
          <a:lstStyle/>
          <a:p>
            <a:r>
              <a:rPr lang="en-US" altLang="zh-CN" dirty="0">
                <a:effectLst/>
                <a:latin typeface="Segoe UI Web (West European)"/>
              </a:rPr>
              <a:t>Grain must be dried </a:t>
            </a:r>
            <a:r>
              <a:rPr lang="en-US" altLang="zh-CN" dirty="0">
                <a:latin typeface="Segoe UI Web (West European)"/>
              </a:rPr>
              <a:t>at the</a:t>
            </a:r>
            <a:r>
              <a:rPr lang="en-US" altLang="zh-CN" dirty="0">
                <a:effectLst/>
                <a:latin typeface="Segoe UI Web (West European)"/>
              </a:rPr>
              <a:t> safe moisture level for safe storage</a:t>
            </a:r>
          </a:p>
        </p:txBody>
      </p:sp>
      <p:sp>
        <p:nvSpPr>
          <p:cNvPr id="15" name="文本框 14">
            <a:extLst>
              <a:ext uri="{FF2B5EF4-FFF2-40B4-BE49-F238E27FC236}">
                <a16:creationId xmlns:a16="http://schemas.microsoft.com/office/drawing/2014/main" id="{7F9ABE6C-7EC5-30BA-6EC2-1F45BCC37C6E}"/>
              </a:ext>
            </a:extLst>
          </p:cNvPr>
          <p:cNvSpPr txBox="1"/>
          <p:nvPr/>
        </p:nvSpPr>
        <p:spPr>
          <a:xfrm>
            <a:off x="2627069" y="4297799"/>
            <a:ext cx="6093500" cy="369332"/>
          </a:xfrm>
          <a:prstGeom prst="rect">
            <a:avLst/>
          </a:prstGeom>
          <a:noFill/>
        </p:spPr>
        <p:txBody>
          <a:bodyPr wrap="square">
            <a:spAutoFit/>
          </a:bodyPr>
          <a:lstStyle/>
          <a:p>
            <a:r>
              <a:rPr lang="en-US" altLang="zh-CN" dirty="0">
                <a:latin typeface="Segoe UI Web (West European)"/>
              </a:rPr>
              <a:t>Tiny </a:t>
            </a:r>
            <a:r>
              <a:rPr lang="en-US" altLang="zh-CN" dirty="0" err="1">
                <a:latin typeface="Segoe UI Web (West European)"/>
              </a:rPr>
              <a:t>mould</a:t>
            </a:r>
            <a:endParaRPr lang="en-US" altLang="zh-CN" dirty="0">
              <a:effectLst/>
              <a:latin typeface="Segoe UI Web (West European)"/>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B1198DCA-9E12-73F0-3248-C964E7E4E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780" t="16536" r="39665" b="23416"/>
          <a:stretch>
            <a:fillRect/>
          </a:stretch>
        </p:blipFill>
        <p:spPr bwMode="auto">
          <a:xfrm>
            <a:off x="8825204" y="4202379"/>
            <a:ext cx="1961196" cy="2028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图片 1">
            <a:extLst>
              <a:ext uri="{FF2B5EF4-FFF2-40B4-BE49-F238E27FC236}">
                <a16:creationId xmlns:a16="http://schemas.microsoft.com/office/drawing/2014/main" id="{550DF901-15F8-35D8-34D7-42B2CA081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84AE93CD-1298-FAD6-2D84-A166B01D5BC5}"/>
              </a:ext>
            </a:extLst>
          </p:cNvPr>
          <p:cNvSpPr txBox="1"/>
          <p:nvPr/>
        </p:nvSpPr>
        <p:spPr>
          <a:xfrm>
            <a:off x="940905" y="1747115"/>
            <a:ext cx="7545549" cy="4377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342900" indent="-342900">
              <a:lnSpc>
                <a:spcPct val="150000"/>
              </a:lnSpc>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stStyle>
          <a:p>
            <a:r>
              <a:rPr lang="zh-CN" altLang="zh-CN" dirty="0"/>
              <a:t>霉菌广泛存在于各种粮食中</a:t>
            </a:r>
            <a:endParaRPr lang="en-US" altLang="zh-CN" dirty="0"/>
          </a:p>
          <a:p>
            <a:endParaRPr lang="en-US" altLang="zh-CN" dirty="0"/>
          </a:p>
          <a:p>
            <a:pPr marL="200025" indent="0">
              <a:buNone/>
            </a:pPr>
            <a:r>
              <a:rPr lang="zh-CN" altLang="zh-CN" sz="2000" dirty="0">
                <a:solidFill>
                  <a:schemeClr val="tx1"/>
                </a:solidFill>
              </a:rPr>
              <a:t>低水分粮食的变质，几乎都是曲霉活动造成的。有些曲霉在代谢过程中能产生毒素，如黄曲霉毒素而使粮食带毒，危害人体健康。</a:t>
            </a:r>
            <a:endParaRPr lang="en-GB" altLang="zh-CN" sz="2000" dirty="0">
              <a:solidFill>
                <a:schemeClr val="tx1"/>
              </a:solidFill>
            </a:endParaRPr>
          </a:p>
          <a:p>
            <a:pPr marL="200025" indent="0">
              <a:buNone/>
            </a:pPr>
            <a:r>
              <a:rPr lang="en-GB" altLang="zh-CN" sz="2000" dirty="0">
                <a:solidFill>
                  <a:schemeClr val="tx1"/>
                </a:solidFill>
              </a:rPr>
              <a:t>The deterioration of low moisture grains is almost entirely caused by the activity of Aspergillus. Some Aspergillus can produce toxins during the metabolic process, such as aflatoxin, which can poison food and pose a threat to human health.</a:t>
            </a:r>
            <a:endParaRPr lang="zh-CN" altLang="en-US" sz="2000" dirty="0">
              <a:solidFill>
                <a:schemeClr val="tx1"/>
              </a:solidFill>
            </a:endParaRPr>
          </a:p>
        </p:txBody>
      </p:sp>
      <p:pic>
        <p:nvPicPr>
          <p:cNvPr id="7" name="Picture 2">
            <a:extLst>
              <a:ext uri="{FF2B5EF4-FFF2-40B4-BE49-F238E27FC236}">
                <a16:creationId xmlns:a16="http://schemas.microsoft.com/office/drawing/2014/main" id="{DF953A17-89F5-C73B-6BA2-481D5C4FDF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14705" y="1839545"/>
            <a:ext cx="1971695" cy="2028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9">
            <a:extLst>
              <a:ext uri="{FF2B5EF4-FFF2-40B4-BE49-F238E27FC236}">
                <a16:creationId xmlns:a16="http://schemas.microsoft.com/office/drawing/2014/main" id="{76364EF5-4CD0-3671-4B65-39191D01A1B5}"/>
              </a:ext>
            </a:extLst>
          </p:cNvPr>
          <p:cNvSpPr txBox="1"/>
          <p:nvPr/>
        </p:nvSpPr>
        <p:spPr>
          <a:xfrm>
            <a:off x="1277911" y="2334899"/>
            <a:ext cx="5585226" cy="369332"/>
          </a:xfrm>
          <a:prstGeom prst="rect">
            <a:avLst/>
          </a:prstGeom>
          <a:noFill/>
        </p:spPr>
        <p:txBody>
          <a:bodyPr wrap="square">
            <a:spAutoFit/>
          </a:bodyPr>
          <a:lstStyle/>
          <a:p>
            <a:r>
              <a:rPr lang="en-US" altLang="zh-CN" dirty="0">
                <a:effectLst/>
                <a:latin typeface="Segoe UI Web (West European)"/>
              </a:rPr>
              <a:t>Mold is widely found in a variety of grains</a:t>
            </a:r>
          </a:p>
        </p:txBody>
      </p:sp>
    </p:spTree>
    <p:extLst>
      <p:ext uri="{BB962C8B-B14F-4D97-AF65-F5344CB8AC3E}">
        <p14:creationId xmlns:p14="http://schemas.microsoft.com/office/powerpoint/2010/main" val="19932134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4" name="Text Box 4">
            <a:extLst>
              <a:ext uri="{FF2B5EF4-FFF2-40B4-BE49-F238E27FC236}">
                <a16:creationId xmlns:a16="http://schemas.microsoft.com/office/drawing/2014/main" id="{6511AF49-30B9-FF97-4A60-8D5A5B910A58}"/>
              </a:ext>
            </a:extLst>
          </p:cNvPr>
          <p:cNvSpPr txBox="1">
            <a:spLocks noChangeArrowheads="1"/>
          </p:cNvSpPr>
          <p:nvPr/>
        </p:nvSpPr>
        <p:spPr bwMode="auto">
          <a:xfrm>
            <a:off x="151584" y="1466372"/>
            <a:ext cx="9701333"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542925" indent="-542925">
              <a:lnSpc>
                <a:spcPct val="150000"/>
              </a:lnSpc>
              <a:buClr>
                <a:srgbClr val="FF0000"/>
              </a:buClr>
              <a:buFont typeface="Wingdings" panose="05000000000000000000" pitchFamily="2" charset="2"/>
              <a:buChar char="Ø"/>
              <a:defRPr sz="2400">
                <a:solidFill>
                  <a:srgbClr val="FF0000"/>
                </a:solidFill>
                <a:latin typeface="微软雅黑" panose="020B0503020204020204" pitchFamily="34" charset="-122"/>
                <a:ea typeface="微软雅黑" panose="020B0503020204020204" pitchFamily="34" charset="-122"/>
              </a:defRPr>
            </a:lvl1pPr>
          </a:lstStyle>
          <a:p>
            <a:pPr>
              <a:lnSpc>
                <a:spcPct val="100000"/>
              </a:lnSpc>
              <a:spcBef>
                <a:spcPts val="1200"/>
              </a:spcBef>
            </a:pPr>
            <a:r>
              <a:rPr lang="zh-CN" altLang="en-US" sz="2000" dirty="0">
                <a:solidFill>
                  <a:schemeClr val="tx1"/>
                </a:solidFill>
              </a:rPr>
              <a:t>粮食上常见的霉菌有曲霉、青霉、毛霉和根霉，其中曲霉和青霉对储粮安全影响最大。</a:t>
            </a:r>
            <a:r>
              <a:rPr lang="en-GB" altLang="zh-CN" sz="2000" dirty="0">
                <a:solidFill>
                  <a:schemeClr val="tx1"/>
                </a:solidFill>
              </a:rPr>
              <a:t>Aspergillus and Penicillium have the greatest impact on the safety of grain storage</a:t>
            </a:r>
            <a:endParaRPr lang="en-US" altLang="zh-CN" sz="2000" dirty="0">
              <a:solidFill>
                <a:schemeClr val="tx1"/>
              </a:solidFill>
            </a:endParaRPr>
          </a:p>
          <a:p>
            <a:pPr>
              <a:lnSpc>
                <a:spcPct val="100000"/>
              </a:lnSpc>
              <a:spcBef>
                <a:spcPts val="1200"/>
              </a:spcBef>
            </a:pPr>
            <a:r>
              <a:rPr lang="zh-CN" altLang="en-US" sz="2000" dirty="0">
                <a:solidFill>
                  <a:schemeClr val="tx1"/>
                </a:solidFill>
              </a:rPr>
              <a:t>粮食发热霉变后，首先要查明原因，然后有的放矢地采取各种应急措施加以处理。</a:t>
            </a:r>
            <a:r>
              <a:rPr lang="en-GB" altLang="zh-CN" sz="2000" dirty="0">
                <a:solidFill>
                  <a:schemeClr val="tx1"/>
                </a:solidFill>
              </a:rPr>
              <a:t>After the grain is heated and mouldy, the first step is to identify the cause, and then take targeted emergency measures to deal with it.</a:t>
            </a:r>
            <a:endParaRPr lang="en-US" altLang="zh-CN" sz="2000" dirty="0">
              <a:solidFill>
                <a:schemeClr val="tx1"/>
              </a:solidFill>
            </a:endParaRPr>
          </a:p>
          <a:p>
            <a:pPr>
              <a:lnSpc>
                <a:spcPct val="100000"/>
              </a:lnSpc>
              <a:spcBef>
                <a:spcPts val="1200"/>
              </a:spcBef>
            </a:pPr>
            <a:r>
              <a:rPr lang="zh-CN" altLang="en-US" sz="2000" dirty="0">
                <a:solidFill>
                  <a:schemeClr val="tx1"/>
                </a:solidFill>
              </a:rPr>
              <a:t>发热霉变的粮食经过处理后，应单独存放。</a:t>
            </a:r>
            <a:r>
              <a:rPr lang="en-GB" altLang="zh-CN" sz="2000" dirty="0">
                <a:solidFill>
                  <a:schemeClr val="tx1"/>
                </a:solidFill>
              </a:rPr>
              <a:t>The heated and mouldy grains should be stored separately after processed.</a:t>
            </a:r>
            <a:endParaRPr lang="en-US" altLang="zh-CN" sz="2000" dirty="0">
              <a:solidFill>
                <a:schemeClr val="tx1"/>
              </a:solidFill>
            </a:endParaRPr>
          </a:p>
          <a:p>
            <a:pPr>
              <a:lnSpc>
                <a:spcPct val="100000"/>
              </a:lnSpc>
              <a:spcBef>
                <a:spcPts val="1200"/>
              </a:spcBef>
            </a:pPr>
            <a:r>
              <a:rPr lang="zh-CN" altLang="zh-CN" sz="2000" dirty="0">
                <a:solidFill>
                  <a:schemeClr val="tx1"/>
                </a:solidFill>
              </a:rPr>
              <a:t>对发热霉变粮食</a:t>
            </a:r>
            <a:r>
              <a:rPr lang="zh-CN" altLang="en-US" sz="2000" dirty="0">
                <a:solidFill>
                  <a:schemeClr val="tx1"/>
                </a:solidFill>
              </a:rPr>
              <a:t>应根据品质劣变情况和霉菌毒素的检测，确定取舍及用途。</a:t>
            </a:r>
            <a:r>
              <a:rPr lang="en-GB" altLang="zh-CN" sz="2000" dirty="0">
                <a:solidFill>
                  <a:schemeClr val="tx1"/>
                </a:solidFill>
              </a:rPr>
              <a:t>The selection and utilization of heated and mouldy grains should be determined based on quality deterioration and detection of fungal toxins.</a:t>
            </a:r>
            <a:endParaRPr lang="zh-CN" altLang="en-US" sz="2000" dirty="0">
              <a:solidFill>
                <a:schemeClr val="tx1"/>
              </a:solidFill>
            </a:endParaRPr>
          </a:p>
          <a:p>
            <a:pPr>
              <a:lnSpc>
                <a:spcPct val="100000"/>
              </a:lnSpc>
              <a:spcBef>
                <a:spcPts val="1200"/>
              </a:spcBef>
            </a:pPr>
            <a:r>
              <a:rPr lang="zh-CN" altLang="zh-CN" sz="2000" dirty="0">
                <a:solidFill>
                  <a:schemeClr val="tx1"/>
                </a:solidFill>
              </a:rPr>
              <a:t>使用防霉剂处理过的粮食，不得供人食用。</a:t>
            </a:r>
            <a:r>
              <a:rPr lang="en-GB" altLang="zh-CN" sz="2000" dirty="0">
                <a:solidFill>
                  <a:schemeClr val="tx1"/>
                </a:solidFill>
              </a:rPr>
              <a:t>Grain treated with antifungal agents shall not be consumed by humans.</a:t>
            </a:r>
            <a:endParaRPr lang="zh-CN" altLang="en-US" sz="2000" dirty="0">
              <a:solidFill>
                <a:schemeClr val="tx1"/>
              </a:solidFill>
            </a:endParaRPr>
          </a:p>
        </p:txBody>
      </p:sp>
      <p:pic>
        <p:nvPicPr>
          <p:cNvPr id="117768" name="Picture 8" descr="10819407_788716">
            <a:extLst>
              <a:ext uri="{FF2B5EF4-FFF2-40B4-BE49-F238E27FC236}">
                <a16:creationId xmlns:a16="http://schemas.microsoft.com/office/drawing/2014/main" id="{A0149C0A-36BC-5858-337B-20EDEDF60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3" r="47472" b="38240"/>
          <a:stretch>
            <a:fillRect/>
          </a:stretch>
        </p:blipFill>
        <p:spPr bwMode="auto">
          <a:xfrm>
            <a:off x="10425172" y="4205023"/>
            <a:ext cx="1615244" cy="1434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a:extLst>
              <a:ext uri="{FF2B5EF4-FFF2-40B4-BE49-F238E27FC236}">
                <a16:creationId xmlns:a16="http://schemas.microsoft.com/office/drawing/2014/main" id="{550DF901-15F8-35D8-34D7-42B2CA0816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pic>
        <p:nvPicPr>
          <p:cNvPr id="1028" name="Picture 4">
            <a:extLst>
              <a:ext uri="{FF2B5EF4-FFF2-40B4-BE49-F238E27FC236}">
                <a16:creationId xmlns:a16="http://schemas.microsoft.com/office/drawing/2014/main" id="{87EECE14-4AEC-99BB-A0E5-A73018D3E9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30603" y="1218950"/>
            <a:ext cx="2309813"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533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ext Box 3">
            <a:extLst>
              <a:ext uri="{FF2B5EF4-FFF2-40B4-BE49-F238E27FC236}">
                <a16:creationId xmlns:a16="http://schemas.microsoft.com/office/drawing/2014/main" id="{9C6F5F76-F3ED-11B6-B06D-084953D0BB37}"/>
              </a:ext>
            </a:extLst>
          </p:cNvPr>
          <p:cNvSpPr txBox="1">
            <a:spLocks noChangeArrowheads="1"/>
          </p:cNvSpPr>
          <p:nvPr/>
        </p:nvSpPr>
        <p:spPr bwMode="auto">
          <a:xfrm>
            <a:off x="3077766" y="3429000"/>
            <a:ext cx="8179848" cy="23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542925" indent="-542925">
              <a:lnSpc>
                <a:spcPct val="150000"/>
              </a:lnSpc>
              <a:buClr>
                <a:srgbClr val="FF0000"/>
              </a:buClr>
              <a:buFont typeface="Wingdings" panose="05000000000000000000" pitchFamily="2" charset="2"/>
              <a:buChar char="Ø"/>
              <a:defRPr sz="2400">
                <a:latin typeface="微软雅黑" panose="020B0503020204020204" pitchFamily="34" charset="-122"/>
                <a:ea typeface="微软雅黑" panose="020B0503020204020204" pitchFamily="34" charset="-122"/>
              </a:defRPr>
            </a:lvl1pPr>
          </a:lstStyle>
          <a:p>
            <a:pPr>
              <a:spcBef>
                <a:spcPts val="1200"/>
              </a:spcBef>
            </a:pPr>
            <a:r>
              <a:rPr lang="zh-CN" altLang="en-US" dirty="0">
                <a:solidFill>
                  <a:srgbClr val="FF0000"/>
                </a:solidFill>
              </a:rPr>
              <a:t>粮食含水量增高引发</a:t>
            </a:r>
            <a:r>
              <a:rPr lang="zh-CN" altLang="zh-CN" dirty="0">
                <a:solidFill>
                  <a:srgbClr val="FF0000"/>
                </a:solidFill>
              </a:rPr>
              <a:t>发热</a:t>
            </a:r>
            <a:r>
              <a:rPr lang="zh-CN" altLang="en-US" dirty="0">
                <a:solidFill>
                  <a:srgbClr val="FF0000"/>
                </a:solidFill>
              </a:rPr>
              <a:t>霉变：</a:t>
            </a:r>
            <a:r>
              <a:rPr lang="zh-CN" altLang="en-US" dirty="0"/>
              <a:t>应采取日晒降低水分。</a:t>
            </a:r>
            <a:endParaRPr lang="en-US" altLang="zh-CN" dirty="0"/>
          </a:p>
          <a:p>
            <a:pPr>
              <a:spcBef>
                <a:spcPts val="1200"/>
              </a:spcBef>
            </a:pPr>
            <a:r>
              <a:rPr lang="zh-CN" altLang="zh-CN" dirty="0">
                <a:solidFill>
                  <a:srgbClr val="FF0000"/>
                </a:solidFill>
              </a:rPr>
              <a:t>粮堆结露引起的上层发热霉变，</a:t>
            </a:r>
            <a:r>
              <a:rPr lang="zh-CN" altLang="zh-CN" dirty="0"/>
              <a:t>要勤翻粮面，降温散湿。若上层发热霉变严重，则需将霉变粮食取出单独处理，除湿散热。</a:t>
            </a:r>
            <a:endParaRPr lang="zh-CN" altLang="en-US" dirty="0"/>
          </a:p>
        </p:txBody>
      </p:sp>
      <p:pic>
        <p:nvPicPr>
          <p:cNvPr id="2" name="图片 1">
            <a:extLst>
              <a:ext uri="{FF2B5EF4-FFF2-40B4-BE49-F238E27FC236}">
                <a16:creationId xmlns:a16="http://schemas.microsoft.com/office/drawing/2014/main" id="{2BEEB251-1EB0-A5B8-3E52-0428D74B9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grpSp>
        <p:nvGrpSpPr>
          <p:cNvPr id="6" name="组合 5">
            <a:extLst>
              <a:ext uri="{FF2B5EF4-FFF2-40B4-BE49-F238E27FC236}">
                <a16:creationId xmlns:a16="http://schemas.microsoft.com/office/drawing/2014/main" id="{B5119E46-991F-A922-2707-57465839BE69}"/>
              </a:ext>
            </a:extLst>
          </p:cNvPr>
          <p:cNvGrpSpPr/>
          <p:nvPr/>
        </p:nvGrpSpPr>
        <p:grpSpPr>
          <a:xfrm>
            <a:off x="3675101" y="1586060"/>
            <a:ext cx="4257735" cy="613954"/>
            <a:chOff x="248193" y="862149"/>
            <a:chExt cx="3941171" cy="613954"/>
          </a:xfrm>
        </p:grpSpPr>
        <p:sp>
          <p:nvSpPr>
            <p:cNvPr id="7" name="剪去对角的矩形 5">
              <a:extLst>
                <a:ext uri="{FF2B5EF4-FFF2-40B4-BE49-F238E27FC236}">
                  <a16:creationId xmlns:a16="http://schemas.microsoft.com/office/drawing/2014/main" id="{93BE49BC-811D-D9A9-39B8-8A2F36CAEF1E}"/>
                </a:ext>
              </a:extLst>
            </p:cNvPr>
            <p:cNvSpPr/>
            <p:nvPr/>
          </p:nvSpPr>
          <p:spPr>
            <a:xfrm>
              <a:off x="248193" y="862149"/>
              <a:ext cx="3941171" cy="613954"/>
            </a:xfrm>
            <a:prstGeom prst="snip2DiagRect">
              <a:avLst/>
            </a:prstGeom>
            <a:ln w="28575">
              <a:solidFill>
                <a:schemeClr val="accent6">
                  <a:lumMod val="50000"/>
                </a:schemeClr>
              </a:solidFill>
            </a:ln>
            <a:effectLst>
              <a:outerShdw blurRad="63500" sx="102000" sy="102000" algn="c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b="1">
                <a:solidFill>
                  <a:srgbClr val="FF0000"/>
                </a:solidFill>
              </a:endParaRPr>
            </a:p>
          </p:txBody>
        </p:sp>
        <p:sp>
          <p:nvSpPr>
            <p:cNvPr id="8" name="矩形 7">
              <a:extLst>
                <a:ext uri="{FF2B5EF4-FFF2-40B4-BE49-F238E27FC236}">
                  <a16:creationId xmlns:a16="http://schemas.microsoft.com/office/drawing/2014/main" id="{B92DAC06-5130-B0C2-F755-170590F1EFF8}"/>
                </a:ext>
              </a:extLst>
            </p:cNvPr>
            <p:cNvSpPr/>
            <p:nvPr/>
          </p:nvSpPr>
          <p:spPr>
            <a:xfrm>
              <a:off x="515190" y="938294"/>
              <a:ext cx="3470357" cy="523220"/>
            </a:xfrm>
            <a:prstGeom prst="rect">
              <a:avLst/>
            </a:prstGeom>
          </p:spPr>
          <p:txBody>
            <a:bodyPr wrap="none">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储粮霉变具体处理方法</a:t>
              </a:r>
            </a:p>
          </p:txBody>
        </p:sp>
      </p:grpSp>
      <p:sp>
        <p:nvSpPr>
          <p:cNvPr id="4" name="文本框 3">
            <a:extLst>
              <a:ext uri="{FF2B5EF4-FFF2-40B4-BE49-F238E27FC236}">
                <a16:creationId xmlns:a16="http://schemas.microsoft.com/office/drawing/2014/main" id="{21E5816D-3F61-3D0F-5363-AFBE71A890E8}"/>
              </a:ext>
            </a:extLst>
          </p:cNvPr>
          <p:cNvSpPr txBox="1"/>
          <p:nvPr/>
        </p:nvSpPr>
        <p:spPr>
          <a:xfrm>
            <a:off x="3483566" y="2345177"/>
            <a:ext cx="5537144" cy="369332"/>
          </a:xfrm>
          <a:prstGeom prst="rect">
            <a:avLst/>
          </a:prstGeom>
          <a:noFill/>
        </p:spPr>
        <p:txBody>
          <a:bodyPr wrap="square">
            <a:spAutoFit/>
          </a:bodyPr>
          <a:lstStyle/>
          <a:p>
            <a:r>
              <a:rPr lang="en-US" altLang="zh-CN" dirty="0">
                <a:effectLst/>
                <a:latin typeface="Segoe UI Web (West European)"/>
              </a:rPr>
              <a:t>Specific treatment methods for </a:t>
            </a:r>
            <a:r>
              <a:rPr lang="en-US" altLang="zh-CN" dirty="0" err="1">
                <a:effectLst/>
                <a:latin typeface="Segoe UI Web (West European)"/>
              </a:rPr>
              <a:t>mouldy</a:t>
            </a:r>
            <a:r>
              <a:rPr lang="en-US" altLang="zh-CN" dirty="0">
                <a:effectLst/>
                <a:latin typeface="Segoe UI Web (West European)"/>
              </a:rPr>
              <a:t> grain</a:t>
            </a:r>
          </a:p>
        </p:txBody>
      </p:sp>
      <p:sp>
        <p:nvSpPr>
          <p:cNvPr id="9" name="文本框 8">
            <a:extLst>
              <a:ext uri="{FF2B5EF4-FFF2-40B4-BE49-F238E27FC236}">
                <a16:creationId xmlns:a16="http://schemas.microsoft.com/office/drawing/2014/main" id="{AFA5D44F-5CDA-8E0D-C8D7-941FA1B0E902}"/>
              </a:ext>
            </a:extLst>
          </p:cNvPr>
          <p:cNvSpPr txBox="1"/>
          <p:nvPr/>
        </p:nvSpPr>
        <p:spPr>
          <a:xfrm>
            <a:off x="1682099" y="3118496"/>
            <a:ext cx="9575515" cy="369332"/>
          </a:xfrm>
          <a:prstGeom prst="rect">
            <a:avLst/>
          </a:prstGeom>
          <a:noFill/>
        </p:spPr>
        <p:txBody>
          <a:bodyPr wrap="square">
            <a:spAutoFit/>
          </a:bodyPr>
          <a:lstStyle/>
          <a:p>
            <a:r>
              <a:rPr lang="en-US" altLang="zh-CN" dirty="0" err="1">
                <a:solidFill>
                  <a:srgbClr val="FF0000"/>
                </a:solidFill>
                <a:effectLst/>
                <a:latin typeface="Segoe UI Web (West European)"/>
              </a:rPr>
              <a:t>Mouldy</a:t>
            </a:r>
            <a:r>
              <a:rPr lang="en-US" altLang="zh-CN" dirty="0">
                <a:solidFill>
                  <a:srgbClr val="FF0000"/>
                </a:solidFill>
                <a:effectLst/>
                <a:latin typeface="Segoe UI Web (West European)"/>
              </a:rPr>
              <a:t> grain due to increasing of water content</a:t>
            </a:r>
            <a:r>
              <a:rPr lang="en-US" altLang="zh-CN" dirty="0">
                <a:effectLst/>
                <a:latin typeface="Segoe UI Web (West European)"/>
              </a:rPr>
              <a:t>: exposure to sunlight to reduce the moisture</a:t>
            </a:r>
          </a:p>
        </p:txBody>
      </p:sp>
      <p:sp>
        <p:nvSpPr>
          <p:cNvPr id="11" name="文本框 10">
            <a:extLst>
              <a:ext uri="{FF2B5EF4-FFF2-40B4-BE49-F238E27FC236}">
                <a16:creationId xmlns:a16="http://schemas.microsoft.com/office/drawing/2014/main" id="{D09A7AE3-4617-CC67-158E-50943209E8F5}"/>
              </a:ext>
            </a:extLst>
          </p:cNvPr>
          <p:cNvSpPr txBox="1"/>
          <p:nvPr/>
        </p:nvSpPr>
        <p:spPr>
          <a:xfrm>
            <a:off x="1682099" y="5951776"/>
            <a:ext cx="9575514" cy="923330"/>
          </a:xfrm>
          <a:prstGeom prst="rect">
            <a:avLst/>
          </a:prstGeom>
          <a:noFill/>
        </p:spPr>
        <p:txBody>
          <a:bodyPr wrap="square">
            <a:spAutoFit/>
          </a:bodyPr>
          <a:lstStyle/>
          <a:p>
            <a:r>
              <a:rPr lang="en-US" altLang="zh-CN" dirty="0" err="1">
                <a:solidFill>
                  <a:srgbClr val="FF0000"/>
                </a:solidFill>
                <a:effectLst/>
                <a:latin typeface="Segoe UI Web (West European)"/>
              </a:rPr>
              <a:t>Mouldy</a:t>
            </a:r>
            <a:r>
              <a:rPr lang="en-US" altLang="zh-CN" dirty="0">
                <a:solidFill>
                  <a:srgbClr val="FF0000"/>
                </a:solidFill>
                <a:effectLst/>
                <a:latin typeface="Segoe UI Web (West European)"/>
              </a:rPr>
              <a:t> grain due to </a:t>
            </a:r>
            <a:r>
              <a:rPr lang="en-US" altLang="zh-CN" dirty="0">
                <a:solidFill>
                  <a:srgbClr val="FF0000"/>
                </a:solidFill>
                <a:latin typeface="Segoe UI Web (West European)"/>
              </a:rPr>
              <a:t>c</a:t>
            </a:r>
            <a:r>
              <a:rPr lang="en-US" altLang="zh-CN" dirty="0">
                <a:solidFill>
                  <a:srgbClr val="FF0000"/>
                </a:solidFill>
                <a:effectLst/>
                <a:latin typeface="Segoe UI Web (West European)"/>
              </a:rPr>
              <a:t>ondensation of grain </a:t>
            </a:r>
            <a:r>
              <a:rPr lang="en-US" altLang="zh-CN" dirty="0">
                <a:solidFill>
                  <a:srgbClr val="FF0000"/>
                </a:solidFill>
                <a:latin typeface="Segoe UI Web (West European)"/>
              </a:rPr>
              <a:t>bulks:</a:t>
            </a:r>
            <a:r>
              <a:rPr lang="en-US" altLang="zh-CN" dirty="0">
                <a:latin typeface="Segoe UI Web (West European)"/>
              </a:rPr>
              <a:t> </a:t>
            </a:r>
            <a:r>
              <a:rPr lang="en-GB" altLang="zh-CN" dirty="0">
                <a:latin typeface="Segoe UI Web (West European)"/>
              </a:rPr>
              <a:t>flipping the grain surface, cooling and dispersing moisture. If the upper layer is severely heated and mouldy, the mouldy grains need to be taken out and treated separately for dehumidification and heat dissipation.</a:t>
            </a:r>
            <a:r>
              <a:rPr lang="en-US" altLang="zh-CN" dirty="0">
                <a:latin typeface="Segoe UI Web (West European)"/>
              </a:rPr>
              <a:t> </a:t>
            </a:r>
            <a:endParaRPr lang="en-US" altLang="zh-CN" dirty="0">
              <a:effectLst/>
              <a:latin typeface="Segoe UI Web (West Europe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6681166" y="5961546"/>
            <a:ext cx="2218027" cy="584775"/>
            <a:chOff x="8903062" y="5743612"/>
            <a:chExt cx="2218027" cy="584775"/>
          </a:xfrm>
        </p:grpSpPr>
        <p:sp>
          <p:nvSpPr>
            <p:cNvPr id="7" name="矩形 6"/>
            <p:cNvSpPr/>
            <p:nvPr/>
          </p:nvSpPr>
          <p:spPr>
            <a:xfrm>
              <a:off x="9294948" y="5743612"/>
              <a:ext cx="1826141" cy="584775"/>
            </a:xfrm>
            <a:prstGeom prst="rect">
              <a:avLst/>
            </a:prstGeom>
          </p:spPr>
          <p:txBody>
            <a:bodyPr wrap="none">
              <a:spAutoFit/>
            </a:bodyPr>
            <a:lstStyle/>
            <a:p>
              <a:r>
                <a:rPr lang="zh-CN" altLang="en-US" sz="3200" b="1" dirty="0">
                  <a:solidFill>
                    <a:srgbClr val="C00000"/>
                  </a:solidFill>
                  <a:latin typeface="微软雅黑" panose="020B0503020204020204" pitchFamily="34" charset="-122"/>
                  <a:ea typeface="微软雅黑" panose="020B0503020204020204" pitchFamily="34" charset="-122"/>
                </a:rPr>
                <a:t>定期检查</a:t>
              </a:r>
            </a:p>
          </p:txBody>
        </p:sp>
        <p:sp>
          <p:nvSpPr>
            <p:cNvPr id="8" name="燕尾形 7"/>
            <p:cNvSpPr/>
            <p:nvPr/>
          </p:nvSpPr>
          <p:spPr>
            <a:xfrm flipH="1">
              <a:off x="8903062" y="5855034"/>
              <a:ext cx="391886" cy="361929"/>
            </a:xfrm>
            <a:prstGeom prst="chevron">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solidFill>
                  <a:schemeClr val="tx1"/>
                </a:solidFill>
              </a:endParaRPr>
            </a:p>
          </p:txBody>
        </p:sp>
      </p:grpSp>
      <p:grpSp>
        <p:nvGrpSpPr>
          <p:cNvPr id="21" name="组合 20"/>
          <p:cNvGrpSpPr/>
          <p:nvPr/>
        </p:nvGrpSpPr>
        <p:grpSpPr>
          <a:xfrm>
            <a:off x="469127" y="1403636"/>
            <a:ext cx="6659789" cy="2432030"/>
            <a:chOff x="548640" y="1522211"/>
            <a:chExt cx="6659789" cy="2432030"/>
          </a:xfrm>
        </p:grpSpPr>
        <p:sp>
          <p:nvSpPr>
            <p:cNvPr id="14" name="矩形 13"/>
            <p:cNvSpPr/>
            <p:nvPr/>
          </p:nvSpPr>
          <p:spPr>
            <a:xfrm>
              <a:off x="548640" y="1522211"/>
              <a:ext cx="6659789" cy="2432030"/>
            </a:xfrm>
            <a:prstGeom prst="rect">
              <a:avLst/>
            </a:prstGeom>
            <a:gradFill>
              <a:gsLst>
                <a:gs pos="0">
                  <a:schemeClr val="accent4">
                    <a:tint val="66000"/>
                    <a:satMod val="16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26989" y="1759025"/>
              <a:ext cx="6096000" cy="830997"/>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做好仓房内清洁卫生：保持仓内干净，清除虫源、清除害虫的食物来源。</a:t>
              </a:r>
              <a:endParaRPr lang="en-US" altLang="zh-CN" sz="2400" dirty="0">
                <a:latin typeface="微软雅黑" panose="020B0503020204020204" pitchFamily="34" charset="-122"/>
                <a:ea typeface="微软雅黑" panose="020B0503020204020204" pitchFamily="34" charset="-122"/>
              </a:endParaRPr>
            </a:p>
          </p:txBody>
        </p:sp>
        <p:sp>
          <p:nvSpPr>
            <p:cNvPr id="10" name="矩形 9"/>
            <p:cNvSpPr/>
            <p:nvPr/>
          </p:nvSpPr>
          <p:spPr>
            <a:xfrm>
              <a:off x="926989" y="2590022"/>
              <a:ext cx="6096000" cy="1200329"/>
            </a:xfrm>
            <a:prstGeom prst="rect">
              <a:avLst/>
            </a:prstGeom>
          </p:spPr>
          <p:txBody>
            <a:bodyPr wrap="square">
              <a:spAutoFit/>
            </a:bodyPr>
            <a:lstStyle/>
            <a:p>
              <a:r>
                <a:rPr lang="zh-CN" altLang="en-US" sz="2400" dirty="0">
                  <a:latin typeface="微软雅黑" panose="020B0503020204020204" pitchFamily="34" charset="-122"/>
                  <a:ea typeface="微软雅黑" panose="020B0503020204020204" pitchFamily="34" charset="-122"/>
                </a:rPr>
                <a:t>装具底部应有防潮垫或仓底距离地面一定高度，能保持粮仓的干燥、防潮。</a:t>
              </a:r>
              <a:r>
                <a:rPr lang="zh-CN" altLang="zh-CN" sz="2400" dirty="0">
                  <a:latin typeface="微软雅黑" panose="020B0503020204020204" pitchFamily="34" charset="-122"/>
                  <a:ea typeface="微软雅黑" panose="020B0503020204020204" pitchFamily="34" charset="-122"/>
                </a:rPr>
                <a:t>储粮装具应具有防鼠功能</a:t>
              </a:r>
              <a:r>
                <a:rPr lang="zh-CN" altLang="en-US" sz="2400" dirty="0">
                  <a:latin typeface="微软雅黑" panose="020B0503020204020204" pitchFamily="34" charset="-122"/>
                  <a:ea typeface="微软雅黑" panose="020B0503020204020204" pitchFamily="34" charset="-122"/>
                </a:rPr>
                <a:t>。</a:t>
              </a:r>
            </a:p>
          </p:txBody>
        </p:sp>
      </p:grpSp>
      <p:grpSp>
        <p:nvGrpSpPr>
          <p:cNvPr id="16" name="组合 15"/>
          <p:cNvGrpSpPr/>
          <p:nvPr/>
        </p:nvGrpSpPr>
        <p:grpSpPr>
          <a:xfrm>
            <a:off x="1292601" y="4522742"/>
            <a:ext cx="2218027" cy="584775"/>
            <a:chOff x="926989" y="4193007"/>
            <a:chExt cx="2218027" cy="584775"/>
          </a:xfrm>
        </p:grpSpPr>
        <p:sp>
          <p:nvSpPr>
            <p:cNvPr id="6" name="矩形 5"/>
            <p:cNvSpPr/>
            <p:nvPr/>
          </p:nvSpPr>
          <p:spPr>
            <a:xfrm>
              <a:off x="926989" y="4193007"/>
              <a:ext cx="1826141" cy="584775"/>
            </a:xfrm>
            <a:prstGeom prst="rect">
              <a:avLst/>
            </a:prstGeom>
          </p:spPr>
          <p:txBody>
            <a:bodyPr wrap="none">
              <a:spAutoFit/>
            </a:bodyPr>
            <a:lstStyle/>
            <a:p>
              <a:r>
                <a:rPr lang="zh-CN" altLang="en-US" sz="3200" b="1" dirty="0">
                  <a:solidFill>
                    <a:srgbClr val="C00000"/>
                  </a:solidFill>
                  <a:latin typeface="微软雅黑" panose="020B0503020204020204" pitchFamily="34" charset="-122"/>
                  <a:ea typeface="微软雅黑" panose="020B0503020204020204" pitchFamily="34" charset="-122"/>
                </a:rPr>
                <a:t>做好隔离</a:t>
              </a:r>
            </a:p>
          </p:txBody>
        </p:sp>
        <p:sp>
          <p:nvSpPr>
            <p:cNvPr id="11" name="燕尾形 10"/>
            <p:cNvSpPr/>
            <p:nvPr/>
          </p:nvSpPr>
          <p:spPr>
            <a:xfrm>
              <a:off x="2753130" y="4304429"/>
              <a:ext cx="391886" cy="361929"/>
            </a:xfrm>
            <a:prstGeom prst="chevron">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solidFill>
                  <a:schemeClr val="tx1"/>
                </a:solidFill>
              </a:endParaRPr>
            </a:p>
          </p:txBody>
        </p:sp>
      </p:grpSp>
      <p:grpSp>
        <p:nvGrpSpPr>
          <p:cNvPr id="13" name="组合 12"/>
          <p:cNvGrpSpPr/>
          <p:nvPr/>
        </p:nvGrpSpPr>
        <p:grpSpPr>
          <a:xfrm>
            <a:off x="7128916" y="2271429"/>
            <a:ext cx="4269871" cy="584775"/>
            <a:chOff x="7391309" y="1984207"/>
            <a:chExt cx="4269871" cy="584775"/>
          </a:xfrm>
        </p:grpSpPr>
        <p:sp>
          <p:nvSpPr>
            <p:cNvPr id="5" name="矩形 4"/>
            <p:cNvSpPr/>
            <p:nvPr/>
          </p:nvSpPr>
          <p:spPr>
            <a:xfrm>
              <a:off x="7783195" y="1984207"/>
              <a:ext cx="3877985" cy="584775"/>
            </a:xfrm>
            <a:prstGeom prst="rect">
              <a:avLst/>
            </a:prstGeom>
          </p:spPr>
          <p:txBody>
            <a:bodyPr wrap="none">
              <a:spAutoFit/>
            </a:bodyPr>
            <a:lstStyle/>
            <a:p>
              <a:r>
                <a:rPr lang="zh-CN" altLang="en-US" sz="3200" b="1" dirty="0">
                  <a:solidFill>
                    <a:srgbClr val="C00000"/>
                  </a:solidFill>
                  <a:latin typeface="微软雅黑" panose="020B0503020204020204" pitchFamily="34" charset="-122"/>
                  <a:ea typeface="微软雅黑" panose="020B0503020204020204" pitchFamily="34" charset="-122"/>
                </a:rPr>
                <a:t>对仓房、装具的要求</a:t>
              </a:r>
            </a:p>
          </p:txBody>
        </p:sp>
        <p:sp>
          <p:nvSpPr>
            <p:cNvPr id="12" name="燕尾形 11"/>
            <p:cNvSpPr/>
            <p:nvPr/>
          </p:nvSpPr>
          <p:spPr>
            <a:xfrm flipH="1">
              <a:off x="7391309" y="2095631"/>
              <a:ext cx="391886" cy="361929"/>
            </a:xfrm>
            <a:prstGeom prst="chevron">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solidFill>
                  <a:schemeClr val="tx1"/>
                </a:solidFill>
              </a:endParaRPr>
            </a:p>
          </p:txBody>
        </p:sp>
      </p:grpSp>
      <p:grpSp>
        <p:nvGrpSpPr>
          <p:cNvPr id="22" name="组合 21"/>
          <p:cNvGrpSpPr/>
          <p:nvPr/>
        </p:nvGrpSpPr>
        <p:grpSpPr>
          <a:xfrm>
            <a:off x="3689832" y="4292164"/>
            <a:ext cx="7820966" cy="1003515"/>
            <a:chOff x="3689832" y="4191055"/>
            <a:chExt cx="7820966" cy="1003515"/>
          </a:xfrm>
        </p:grpSpPr>
        <p:sp>
          <p:nvSpPr>
            <p:cNvPr id="18" name="矩形 17"/>
            <p:cNvSpPr/>
            <p:nvPr/>
          </p:nvSpPr>
          <p:spPr>
            <a:xfrm flipH="1">
              <a:off x="3689832" y="4191055"/>
              <a:ext cx="7820966" cy="1003515"/>
            </a:xfrm>
            <a:prstGeom prst="rect">
              <a:avLst/>
            </a:prstGeom>
            <a:gradFill>
              <a:gsLst>
                <a:gs pos="0">
                  <a:schemeClr val="accent4">
                    <a:tint val="66000"/>
                    <a:satMod val="16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3689832" y="4483189"/>
              <a:ext cx="6340197"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有虫粮和无虫粮要分开，陈粮与新粮要分开。</a:t>
              </a:r>
            </a:p>
          </p:txBody>
        </p:sp>
      </p:grpSp>
      <p:grpSp>
        <p:nvGrpSpPr>
          <p:cNvPr id="23" name="组合 22"/>
          <p:cNvGrpSpPr/>
          <p:nvPr/>
        </p:nvGrpSpPr>
        <p:grpSpPr>
          <a:xfrm>
            <a:off x="3510628" y="5752177"/>
            <a:ext cx="3190904" cy="1003515"/>
            <a:chOff x="3640971" y="5645106"/>
            <a:chExt cx="3603155" cy="1003515"/>
          </a:xfrm>
        </p:grpSpPr>
        <p:sp>
          <p:nvSpPr>
            <p:cNvPr id="19" name="矩形 18"/>
            <p:cNvSpPr/>
            <p:nvPr/>
          </p:nvSpPr>
          <p:spPr>
            <a:xfrm>
              <a:off x="3640971" y="5645106"/>
              <a:ext cx="3603155" cy="1003515"/>
            </a:xfrm>
            <a:prstGeom prst="rect">
              <a:avLst/>
            </a:prstGeom>
            <a:gradFill>
              <a:gsLst>
                <a:gs pos="0">
                  <a:schemeClr val="accent4">
                    <a:tint val="66000"/>
                    <a:satMod val="160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3843972" y="5930300"/>
              <a:ext cx="3023585" cy="461665"/>
            </a:xfrm>
            <a:prstGeom prst="rect">
              <a:avLst/>
            </a:prstGeom>
          </p:spPr>
          <p:txBody>
            <a:bodyPr wrap="none">
              <a:spAutoFit/>
            </a:bodyPr>
            <a:lstStyle/>
            <a:p>
              <a:r>
                <a:rPr lang="zh-CN" altLang="en-US" sz="2400" dirty="0">
                  <a:latin typeface="微软雅黑" panose="020B0503020204020204" pitchFamily="34" charset="-122"/>
                  <a:ea typeface="微软雅黑" panose="020B0503020204020204" pitchFamily="34" charset="-122"/>
                </a:rPr>
                <a:t>发现问题及时处理。 </a:t>
              </a:r>
            </a:p>
          </p:txBody>
        </p:sp>
      </p:grpSp>
      <p:pic>
        <p:nvPicPr>
          <p:cNvPr id="2" name="图片 1">
            <a:extLst>
              <a:ext uri="{FF2B5EF4-FFF2-40B4-BE49-F238E27FC236}">
                <a16:creationId xmlns:a16="http://schemas.microsoft.com/office/drawing/2014/main" id="{6EB62B51-ECD6-592C-4EA6-65B46C62BA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E570B66F-5F13-6A5C-C718-DA0AE77720A1}"/>
              </a:ext>
            </a:extLst>
          </p:cNvPr>
          <p:cNvSpPr txBox="1"/>
          <p:nvPr/>
        </p:nvSpPr>
        <p:spPr>
          <a:xfrm>
            <a:off x="7986122" y="2921683"/>
            <a:ext cx="3347803" cy="646331"/>
          </a:xfrm>
          <a:prstGeom prst="rect">
            <a:avLst/>
          </a:prstGeom>
          <a:noFill/>
        </p:spPr>
        <p:txBody>
          <a:bodyPr wrap="square">
            <a:spAutoFit/>
          </a:bodyPr>
          <a:lstStyle/>
          <a:p>
            <a:r>
              <a:rPr lang="en-US" altLang="zh-CN" dirty="0">
                <a:effectLst/>
                <a:latin typeface="Segoe UI Web (West European)"/>
              </a:rPr>
              <a:t>Requirements for Warehouses and equipment</a:t>
            </a:r>
          </a:p>
        </p:txBody>
      </p:sp>
      <p:sp>
        <p:nvSpPr>
          <p:cNvPr id="25" name="文本框 24">
            <a:extLst>
              <a:ext uri="{FF2B5EF4-FFF2-40B4-BE49-F238E27FC236}">
                <a16:creationId xmlns:a16="http://schemas.microsoft.com/office/drawing/2014/main" id="{F101C4B6-C60A-A0A7-EA9B-91AF7EC0C485}"/>
              </a:ext>
            </a:extLst>
          </p:cNvPr>
          <p:cNvSpPr txBox="1"/>
          <p:nvPr/>
        </p:nvSpPr>
        <p:spPr>
          <a:xfrm>
            <a:off x="170839" y="4660850"/>
            <a:ext cx="1563146" cy="369332"/>
          </a:xfrm>
          <a:prstGeom prst="rect">
            <a:avLst/>
          </a:prstGeom>
          <a:noFill/>
        </p:spPr>
        <p:txBody>
          <a:bodyPr wrap="square">
            <a:spAutoFit/>
          </a:bodyPr>
          <a:lstStyle/>
          <a:p>
            <a:r>
              <a:rPr lang="en-US" altLang="zh-CN" dirty="0">
                <a:latin typeface="Segoe UI Web (West European)"/>
              </a:rPr>
              <a:t>Separation</a:t>
            </a:r>
            <a:endParaRPr lang="zh-CN" altLang="en-US" dirty="0"/>
          </a:p>
        </p:txBody>
      </p:sp>
      <p:sp>
        <p:nvSpPr>
          <p:cNvPr id="27" name="文本框 26">
            <a:extLst>
              <a:ext uri="{FF2B5EF4-FFF2-40B4-BE49-F238E27FC236}">
                <a16:creationId xmlns:a16="http://schemas.microsoft.com/office/drawing/2014/main" id="{1A257B03-8306-B1F8-0979-317C82C48D2E}"/>
              </a:ext>
            </a:extLst>
          </p:cNvPr>
          <p:cNvSpPr txBox="1"/>
          <p:nvPr/>
        </p:nvSpPr>
        <p:spPr>
          <a:xfrm>
            <a:off x="9058298" y="6083537"/>
            <a:ext cx="2275627" cy="369332"/>
          </a:xfrm>
          <a:prstGeom prst="rect">
            <a:avLst/>
          </a:prstGeom>
          <a:noFill/>
        </p:spPr>
        <p:txBody>
          <a:bodyPr wrap="square">
            <a:spAutoFit/>
          </a:bodyPr>
          <a:lstStyle/>
          <a:p>
            <a:r>
              <a:rPr lang="en-US" altLang="zh-CN" dirty="0">
                <a:effectLst/>
                <a:latin typeface="Segoe UI Web (West European)"/>
              </a:rPr>
              <a:t>Periodic </a:t>
            </a:r>
            <a:r>
              <a:rPr lang="en-US" altLang="zh-CN" dirty="0">
                <a:latin typeface="Segoe UI Web (West European)"/>
              </a:rPr>
              <a:t>C</a:t>
            </a:r>
            <a:r>
              <a:rPr lang="en-US" altLang="zh-CN" dirty="0">
                <a:effectLst/>
                <a:latin typeface="Segoe UI Web (West European)"/>
              </a:rPr>
              <a:t>heck</a:t>
            </a:r>
          </a:p>
        </p:txBody>
      </p:sp>
      <p:sp>
        <p:nvSpPr>
          <p:cNvPr id="3" name="文本框 14">
            <a:extLst>
              <a:ext uri="{FF2B5EF4-FFF2-40B4-BE49-F238E27FC236}">
                <a16:creationId xmlns:a16="http://schemas.microsoft.com/office/drawing/2014/main" id="{D5FAFF12-34B6-3505-8764-809B46799F5C}"/>
              </a:ext>
            </a:extLst>
          </p:cNvPr>
          <p:cNvSpPr txBox="1"/>
          <p:nvPr/>
        </p:nvSpPr>
        <p:spPr>
          <a:xfrm>
            <a:off x="6877109" y="934285"/>
            <a:ext cx="5051188" cy="1477328"/>
          </a:xfrm>
          <a:prstGeom prst="rect">
            <a:avLst/>
          </a:prstGeom>
          <a:noFill/>
        </p:spPr>
        <p:txBody>
          <a:bodyPr wrap="square">
            <a:spAutoFit/>
          </a:bodyPr>
          <a:lstStyle/>
          <a:p>
            <a:pPr marL="285750" indent="-285750">
              <a:buFont typeface="Arial" panose="020B0604020202020204" pitchFamily="34" charset="0"/>
              <a:buChar char="•"/>
            </a:pPr>
            <a:r>
              <a:rPr lang="en-US" altLang="zh-CN" dirty="0">
                <a:latin typeface="Segoe UI Web (West European)"/>
              </a:rPr>
              <a:t>Cleanliness of warehouse</a:t>
            </a:r>
          </a:p>
          <a:p>
            <a:pPr marL="285750" indent="-285750">
              <a:buFont typeface="Arial" panose="020B0604020202020204" pitchFamily="34" charset="0"/>
              <a:buChar char="•"/>
            </a:pPr>
            <a:r>
              <a:rPr lang="en-US" altLang="zh-CN" dirty="0">
                <a:latin typeface="Segoe UI Web (West European)"/>
              </a:rPr>
              <a:t>Moisture-proof pad at the bottom of storage equipment or t</a:t>
            </a:r>
            <a:r>
              <a:rPr lang="en-GB" altLang="zh-CN" dirty="0">
                <a:latin typeface="Segoe UI Web (West European)"/>
              </a:rPr>
              <a:t>he bottom at a certain height from the ground to keep dry and moisture-proof with the function of rodent prevention</a:t>
            </a:r>
            <a:endParaRPr lang="en-US" altLang="zh-CN" dirty="0">
              <a:latin typeface="Segoe UI Web (West European)"/>
            </a:endParaRPr>
          </a:p>
        </p:txBody>
      </p:sp>
      <p:sp>
        <p:nvSpPr>
          <p:cNvPr id="26" name="TextBox 25">
            <a:extLst>
              <a:ext uri="{FF2B5EF4-FFF2-40B4-BE49-F238E27FC236}">
                <a16:creationId xmlns:a16="http://schemas.microsoft.com/office/drawing/2014/main" id="{0484B6FC-A014-0B75-2AE2-38FC0D1BAE26}"/>
              </a:ext>
            </a:extLst>
          </p:cNvPr>
          <p:cNvSpPr txBox="1"/>
          <p:nvPr/>
        </p:nvSpPr>
        <p:spPr>
          <a:xfrm>
            <a:off x="3689832" y="5045963"/>
            <a:ext cx="6097712" cy="646331"/>
          </a:xfrm>
          <a:prstGeom prst="rect">
            <a:avLst/>
          </a:prstGeom>
          <a:noFill/>
        </p:spPr>
        <p:txBody>
          <a:bodyPr wrap="square">
            <a:spAutoFit/>
          </a:bodyPr>
          <a:lstStyle/>
          <a:p>
            <a:r>
              <a:rPr lang="en-GB" dirty="0"/>
              <a:t>Grains with pests separated from none-pest grains.</a:t>
            </a:r>
          </a:p>
          <a:p>
            <a:r>
              <a:rPr lang="en-GB" dirty="0"/>
              <a:t>Newly harvested grains separated from ageing grains.</a:t>
            </a:r>
          </a:p>
        </p:txBody>
      </p:sp>
      <p:sp>
        <p:nvSpPr>
          <p:cNvPr id="28" name="TextBox 27">
            <a:extLst>
              <a:ext uri="{FF2B5EF4-FFF2-40B4-BE49-F238E27FC236}">
                <a16:creationId xmlns:a16="http://schemas.microsoft.com/office/drawing/2014/main" id="{E0761C2E-3A03-E0C0-FC7B-A7C6CEC94F67}"/>
              </a:ext>
            </a:extLst>
          </p:cNvPr>
          <p:cNvSpPr txBox="1"/>
          <p:nvPr/>
        </p:nvSpPr>
        <p:spPr>
          <a:xfrm>
            <a:off x="250392" y="6009083"/>
            <a:ext cx="3180684" cy="646331"/>
          </a:xfrm>
          <a:prstGeom prst="rect">
            <a:avLst/>
          </a:prstGeom>
          <a:noFill/>
        </p:spPr>
        <p:txBody>
          <a:bodyPr wrap="square">
            <a:spAutoFit/>
          </a:bodyPr>
          <a:lstStyle/>
          <a:p>
            <a:r>
              <a:rPr lang="en-GB" dirty="0"/>
              <a:t>Problems are found and tackled timely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9" name="Text Box 3">
            <a:extLst>
              <a:ext uri="{FF2B5EF4-FFF2-40B4-BE49-F238E27FC236}">
                <a16:creationId xmlns:a16="http://schemas.microsoft.com/office/drawing/2014/main" id="{9C6F5F76-F3ED-11B6-B06D-084953D0BB37}"/>
              </a:ext>
            </a:extLst>
          </p:cNvPr>
          <p:cNvSpPr txBox="1">
            <a:spLocks noChangeArrowheads="1"/>
          </p:cNvSpPr>
          <p:nvPr/>
        </p:nvSpPr>
        <p:spPr bwMode="auto">
          <a:xfrm>
            <a:off x="3572441" y="1828388"/>
            <a:ext cx="8299770" cy="3812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marL="542925" indent="-542925">
              <a:lnSpc>
                <a:spcPct val="150000"/>
              </a:lnSpc>
              <a:buClr>
                <a:srgbClr val="FF0000"/>
              </a:buClr>
              <a:buFont typeface="Wingdings" panose="05000000000000000000" pitchFamily="2" charset="2"/>
              <a:buChar char="Ø"/>
              <a:defRPr sz="2400">
                <a:latin typeface="微软雅黑" panose="020B0503020204020204" pitchFamily="34" charset="-122"/>
                <a:ea typeface="微软雅黑" panose="020B0503020204020204" pitchFamily="34" charset="-122"/>
              </a:defRPr>
            </a:lvl1pPr>
          </a:lstStyle>
          <a:p>
            <a:pPr>
              <a:spcBef>
                <a:spcPts val="1200"/>
              </a:spcBef>
            </a:pPr>
            <a:r>
              <a:rPr lang="zh-CN" altLang="en-US" dirty="0">
                <a:solidFill>
                  <a:srgbClr val="FF0000"/>
                </a:solidFill>
              </a:rPr>
              <a:t>含杂过多引发霉变：</a:t>
            </a:r>
            <a:r>
              <a:rPr lang="zh-CN" altLang="zh-CN" dirty="0"/>
              <a:t>应采取过筛或风选等方法除杂</a:t>
            </a:r>
            <a:r>
              <a:rPr lang="zh-CN" altLang="en-US" dirty="0"/>
              <a:t>。</a:t>
            </a:r>
          </a:p>
          <a:p>
            <a:pPr>
              <a:spcBef>
                <a:spcPts val="1200"/>
              </a:spcBef>
            </a:pPr>
            <a:r>
              <a:rPr lang="zh-CN" altLang="en-US" dirty="0">
                <a:solidFill>
                  <a:srgbClr val="FF0000"/>
                </a:solidFill>
              </a:rPr>
              <a:t>虫害集聚引发霉变</a:t>
            </a:r>
            <a:r>
              <a:rPr lang="zh-CN" altLang="en-US" dirty="0"/>
              <a:t>：</a:t>
            </a:r>
            <a:r>
              <a:rPr lang="zh-CN" altLang="zh-CN" dirty="0"/>
              <a:t>应采取曝晒、过筛除虫等办法处理。</a:t>
            </a:r>
            <a:endParaRPr lang="en-US" altLang="zh-CN" dirty="0"/>
          </a:p>
          <a:p>
            <a:pPr>
              <a:spcBef>
                <a:spcPts val="1200"/>
              </a:spcBef>
            </a:pPr>
            <a:r>
              <a:rPr lang="zh-CN" altLang="en-US" dirty="0">
                <a:solidFill>
                  <a:srgbClr val="FF0000"/>
                </a:solidFill>
              </a:rPr>
              <a:t>下层粮食浸水、受潮等引发霉变：</a:t>
            </a:r>
            <a:r>
              <a:rPr lang="zh-CN" altLang="en-US" dirty="0"/>
              <a:t>应倒仓，将底部发热霉变的粮食取出单独处理，同时检查仓底和铺垫情况，及时处理所存在的问题。</a:t>
            </a:r>
            <a:endParaRPr lang="zh-CN" altLang="zh-CN" dirty="0"/>
          </a:p>
          <a:p>
            <a:pPr>
              <a:spcBef>
                <a:spcPts val="1200"/>
              </a:spcBef>
            </a:pPr>
            <a:r>
              <a:rPr lang="zh-CN" altLang="zh-CN" dirty="0">
                <a:solidFill>
                  <a:srgbClr val="FF0000"/>
                </a:solidFill>
              </a:rPr>
              <a:t>包装粮食发热霉变，</a:t>
            </a:r>
            <a:r>
              <a:rPr lang="zh-CN" altLang="zh-CN" dirty="0"/>
              <a:t>应将发热霉变粮包取出摊晾。</a:t>
            </a:r>
            <a:endParaRPr lang="zh-CN" altLang="en-US" dirty="0"/>
          </a:p>
        </p:txBody>
      </p:sp>
      <p:pic>
        <p:nvPicPr>
          <p:cNvPr id="2" name="图片 1">
            <a:extLst>
              <a:ext uri="{FF2B5EF4-FFF2-40B4-BE49-F238E27FC236}">
                <a16:creationId xmlns:a16="http://schemas.microsoft.com/office/drawing/2014/main" id="{2BEEB251-1EB0-A5B8-3E52-0428D74B9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a:extLst>
              <a:ext uri="{FF2B5EF4-FFF2-40B4-BE49-F238E27FC236}">
                <a16:creationId xmlns:a16="http://schemas.microsoft.com/office/drawing/2014/main" id="{9A03367B-C298-7E5E-2CCA-691AE33904D8}"/>
              </a:ext>
            </a:extLst>
          </p:cNvPr>
          <p:cNvSpPr txBox="1"/>
          <p:nvPr/>
        </p:nvSpPr>
        <p:spPr>
          <a:xfrm>
            <a:off x="672074" y="1468496"/>
            <a:ext cx="10978820" cy="369332"/>
          </a:xfrm>
          <a:prstGeom prst="rect">
            <a:avLst/>
          </a:prstGeom>
          <a:noFill/>
        </p:spPr>
        <p:txBody>
          <a:bodyPr wrap="square">
            <a:spAutoFit/>
          </a:bodyPr>
          <a:lstStyle/>
          <a:p>
            <a:r>
              <a:rPr lang="en-US" altLang="zh-CN" dirty="0" err="1">
                <a:solidFill>
                  <a:srgbClr val="FF0000"/>
                </a:solidFill>
                <a:effectLst/>
                <a:latin typeface="Segoe UI Web (West European)"/>
              </a:rPr>
              <a:t>Mouldy</a:t>
            </a:r>
            <a:r>
              <a:rPr lang="en-US" altLang="zh-CN" dirty="0">
                <a:solidFill>
                  <a:srgbClr val="FF0000"/>
                </a:solidFill>
                <a:effectLst/>
                <a:latin typeface="Segoe UI Web (West European)"/>
              </a:rPr>
              <a:t> grain </a:t>
            </a:r>
            <a:r>
              <a:rPr lang="en-US" altLang="zh-CN" dirty="0">
                <a:solidFill>
                  <a:srgbClr val="FF0000"/>
                </a:solidFill>
                <a:latin typeface="Segoe UI Web (West European)"/>
              </a:rPr>
              <a:t>due to e</a:t>
            </a:r>
            <a:r>
              <a:rPr lang="en-US" altLang="zh-CN" dirty="0">
                <a:solidFill>
                  <a:srgbClr val="FF0000"/>
                </a:solidFill>
                <a:effectLst/>
                <a:latin typeface="Segoe UI Web (West European)"/>
              </a:rPr>
              <a:t>xcessive levels of impurities</a:t>
            </a:r>
            <a:r>
              <a:rPr lang="en-US" altLang="zh-CN" dirty="0">
                <a:effectLst/>
                <a:latin typeface="Segoe UI Web (West European)"/>
              </a:rPr>
              <a:t>: removing impurities by sieving or winding  </a:t>
            </a:r>
          </a:p>
        </p:txBody>
      </p:sp>
      <p:sp>
        <p:nvSpPr>
          <p:cNvPr id="10" name="文本框 9">
            <a:extLst>
              <a:ext uri="{FF2B5EF4-FFF2-40B4-BE49-F238E27FC236}">
                <a16:creationId xmlns:a16="http://schemas.microsoft.com/office/drawing/2014/main" id="{0C712CF6-574D-3D36-A8BA-BF86B33C733F}"/>
              </a:ext>
            </a:extLst>
          </p:cNvPr>
          <p:cNvSpPr txBox="1"/>
          <p:nvPr/>
        </p:nvSpPr>
        <p:spPr>
          <a:xfrm>
            <a:off x="672074" y="2388244"/>
            <a:ext cx="10598677" cy="369332"/>
          </a:xfrm>
          <a:prstGeom prst="rect">
            <a:avLst/>
          </a:prstGeom>
          <a:noFill/>
        </p:spPr>
        <p:txBody>
          <a:bodyPr wrap="square">
            <a:spAutoFit/>
          </a:bodyPr>
          <a:lstStyle/>
          <a:p>
            <a:r>
              <a:rPr lang="en-US" altLang="zh-CN" dirty="0" err="1">
                <a:solidFill>
                  <a:srgbClr val="FF0000"/>
                </a:solidFill>
                <a:effectLst/>
                <a:latin typeface="Segoe UI Web (West European)"/>
              </a:rPr>
              <a:t>Mouldy</a:t>
            </a:r>
            <a:r>
              <a:rPr lang="en-US" altLang="zh-CN" dirty="0">
                <a:solidFill>
                  <a:srgbClr val="FF0000"/>
                </a:solidFill>
                <a:effectLst/>
                <a:latin typeface="Segoe UI Web (West European)"/>
              </a:rPr>
              <a:t> grain </a:t>
            </a:r>
            <a:r>
              <a:rPr lang="en-US" altLang="zh-CN" dirty="0">
                <a:solidFill>
                  <a:srgbClr val="FF0000"/>
                </a:solidFill>
                <a:latin typeface="Segoe UI Web (West European)"/>
              </a:rPr>
              <a:t>due to i</a:t>
            </a:r>
            <a:r>
              <a:rPr lang="en-US" altLang="zh-CN" dirty="0">
                <a:solidFill>
                  <a:srgbClr val="FF0000"/>
                </a:solidFill>
                <a:effectLst/>
                <a:latin typeface="Segoe UI Web (West European)"/>
              </a:rPr>
              <a:t>nsect pest accumulation: </a:t>
            </a:r>
            <a:r>
              <a:rPr lang="en-US" altLang="zh-CN" dirty="0">
                <a:effectLst/>
                <a:latin typeface="Segoe UI Web (West European)"/>
              </a:rPr>
              <a:t>exposure to sunlight and sieving </a:t>
            </a:r>
          </a:p>
        </p:txBody>
      </p:sp>
      <p:sp>
        <p:nvSpPr>
          <p:cNvPr id="14" name="文本框 13">
            <a:extLst>
              <a:ext uri="{FF2B5EF4-FFF2-40B4-BE49-F238E27FC236}">
                <a16:creationId xmlns:a16="http://schemas.microsoft.com/office/drawing/2014/main" id="{A4431BAE-A5F0-26F1-3B64-77F3F5FBB398}"/>
              </a:ext>
            </a:extLst>
          </p:cNvPr>
          <p:cNvSpPr txBox="1"/>
          <p:nvPr/>
        </p:nvSpPr>
        <p:spPr>
          <a:xfrm>
            <a:off x="672075" y="5651958"/>
            <a:ext cx="10598676" cy="923330"/>
          </a:xfrm>
          <a:prstGeom prst="rect">
            <a:avLst/>
          </a:prstGeom>
          <a:noFill/>
        </p:spPr>
        <p:txBody>
          <a:bodyPr wrap="square">
            <a:spAutoFit/>
          </a:bodyPr>
          <a:lstStyle/>
          <a:p>
            <a:r>
              <a:rPr lang="en-US" altLang="zh-CN" dirty="0" err="1">
                <a:solidFill>
                  <a:srgbClr val="FF0000"/>
                </a:solidFill>
                <a:effectLst/>
                <a:latin typeface="Segoe UI Web (West European)"/>
              </a:rPr>
              <a:t>Mouldy</a:t>
            </a:r>
            <a:r>
              <a:rPr lang="en-US" altLang="zh-CN" dirty="0">
                <a:solidFill>
                  <a:srgbClr val="FF0000"/>
                </a:solidFill>
                <a:effectLst/>
                <a:latin typeface="Segoe UI Web (West European)"/>
              </a:rPr>
              <a:t> grain </a:t>
            </a:r>
            <a:r>
              <a:rPr lang="en-US" altLang="zh-CN" dirty="0">
                <a:solidFill>
                  <a:srgbClr val="FF0000"/>
                </a:solidFill>
                <a:latin typeface="Segoe UI Web (West European)"/>
              </a:rPr>
              <a:t>due to damped g</a:t>
            </a:r>
            <a:r>
              <a:rPr lang="en-US" altLang="zh-CN" dirty="0">
                <a:solidFill>
                  <a:srgbClr val="FF0000"/>
                </a:solidFill>
                <a:effectLst/>
                <a:latin typeface="Segoe UI Web (West European)"/>
              </a:rPr>
              <a:t>rain at the bottom</a:t>
            </a:r>
            <a:r>
              <a:rPr lang="en-US" altLang="zh-CN" dirty="0">
                <a:effectLst/>
                <a:latin typeface="Segoe UI Web (West European)"/>
              </a:rPr>
              <a:t>: Cleaning t</a:t>
            </a:r>
            <a:r>
              <a:rPr lang="en-GB" altLang="zh-CN" dirty="0">
                <a:effectLst/>
                <a:latin typeface="Segoe UI Web (West European)"/>
              </a:rPr>
              <a:t>he whole warehouse, taking out the heated and mouldy grains at the bottom and treated them separately. At the same time, checking the condition of the warehouse bottom and bedding, and promptly address any existing issues.</a:t>
            </a:r>
            <a:endParaRPr lang="en-US" altLang="zh-CN" dirty="0">
              <a:effectLst/>
              <a:latin typeface="Segoe UI Web (West European)"/>
            </a:endParaRPr>
          </a:p>
        </p:txBody>
      </p:sp>
      <p:sp>
        <p:nvSpPr>
          <p:cNvPr id="16" name="文本框 15">
            <a:extLst>
              <a:ext uri="{FF2B5EF4-FFF2-40B4-BE49-F238E27FC236}">
                <a16:creationId xmlns:a16="http://schemas.microsoft.com/office/drawing/2014/main" id="{A4F3B5E9-5E4C-3900-243D-80FD83000DD6}"/>
              </a:ext>
            </a:extLst>
          </p:cNvPr>
          <p:cNvSpPr txBox="1"/>
          <p:nvPr/>
        </p:nvSpPr>
        <p:spPr>
          <a:xfrm>
            <a:off x="672073" y="4835507"/>
            <a:ext cx="10978819" cy="369332"/>
          </a:xfrm>
          <a:prstGeom prst="rect">
            <a:avLst/>
          </a:prstGeom>
          <a:noFill/>
        </p:spPr>
        <p:txBody>
          <a:bodyPr wrap="square">
            <a:spAutoFit/>
          </a:bodyPr>
          <a:lstStyle/>
          <a:p>
            <a:r>
              <a:rPr lang="en-US" altLang="zh-CN" dirty="0" err="1">
                <a:solidFill>
                  <a:srgbClr val="FF0000"/>
                </a:solidFill>
                <a:effectLst/>
                <a:latin typeface="Segoe UI Web (West European)"/>
              </a:rPr>
              <a:t>Mouldy</a:t>
            </a:r>
            <a:r>
              <a:rPr lang="en-US" altLang="zh-CN" dirty="0">
                <a:solidFill>
                  <a:srgbClr val="FF0000"/>
                </a:solidFill>
                <a:effectLst/>
                <a:latin typeface="Segoe UI Web (West European)"/>
              </a:rPr>
              <a:t> grain </a:t>
            </a:r>
            <a:r>
              <a:rPr lang="en-US" altLang="zh-CN" dirty="0">
                <a:solidFill>
                  <a:srgbClr val="FF0000"/>
                </a:solidFill>
                <a:latin typeface="Segoe UI Web (West European)"/>
              </a:rPr>
              <a:t>due to p</a:t>
            </a:r>
            <a:r>
              <a:rPr lang="en-US" altLang="zh-CN" dirty="0">
                <a:effectLst/>
                <a:latin typeface="Segoe UI Web (West European)"/>
              </a:rPr>
              <a:t>ackaged grain mildew: taking out the grain package for exposure to sunlight</a:t>
            </a:r>
          </a:p>
        </p:txBody>
      </p:sp>
    </p:spTree>
    <p:extLst>
      <p:ext uri="{BB962C8B-B14F-4D97-AF65-F5344CB8AC3E}">
        <p14:creationId xmlns:p14="http://schemas.microsoft.com/office/powerpoint/2010/main" val="2500919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BEEB251-1EB0-A5B8-3E52-0428D74B93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3" name="Rectangle 1">
            <a:extLst>
              <a:ext uri="{FF2B5EF4-FFF2-40B4-BE49-F238E27FC236}">
                <a16:creationId xmlns:a16="http://schemas.microsoft.com/office/drawing/2014/main" id="{31211C22-D2A3-654E-0E41-D77363265007}"/>
              </a:ext>
            </a:extLst>
          </p:cNvPr>
          <p:cNvSpPr>
            <a:spLocks noChangeArrowheads="1"/>
          </p:cNvSpPr>
          <p:nvPr/>
        </p:nvSpPr>
        <p:spPr bwMode="auto">
          <a:xfrm>
            <a:off x="591508" y="2889548"/>
            <a:ext cx="9785547" cy="2797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542925" lvl="1" indent="-542925">
              <a:lnSpc>
                <a:spcPct val="150000"/>
              </a:lnSpc>
              <a:buClr>
                <a:srgbClr val="FF0000"/>
              </a:buClr>
              <a:buFont typeface="Wingdings" panose="05000000000000000000" pitchFamily="2" charset="2"/>
              <a:buChar char="Ø"/>
            </a:pPr>
            <a:r>
              <a:rPr lang="zh-CN" altLang="zh-CN" sz="2400" dirty="0">
                <a:latin typeface="微软雅黑" panose="020B0503020204020204" pitchFamily="34" charset="-122"/>
                <a:ea typeface="微软雅黑" panose="020B0503020204020204" pitchFamily="34" charset="-122"/>
              </a:rPr>
              <a:t>粮堆温度检测</a:t>
            </a: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检测方法： 通过将手伸进粮堆进行感官检测。</a:t>
            </a:r>
            <a:endParaRPr lang="en-US" altLang="zh-CN" sz="2400" dirty="0">
              <a:latin typeface="微软雅黑" panose="020B0503020204020204" pitchFamily="34" charset="-122"/>
              <a:ea typeface="微软雅黑" panose="020B0503020204020204" pitchFamily="34" charset="-122"/>
            </a:endParaRPr>
          </a:p>
          <a:p>
            <a:pPr marL="542925" lvl="1" indent="-542925">
              <a:lnSpc>
                <a:spcPct val="150000"/>
              </a:lnSpc>
              <a:buClr>
                <a:srgbClr val="FF0000"/>
              </a:buClr>
              <a:buFont typeface="Wingdings" panose="05000000000000000000" pitchFamily="2" charset="2"/>
              <a:buChar char="Ø"/>
            </a:pPr>
            <a:endParaRPr lang="zh-CN" altLang="en-US" sz="2400" dirty="0">
              <a:latin typeface="微软雅黑" panose="020B0503020204020204" pitchFamily="34" charset="-122"/>
              <a:ea typeface="微软雅黑" panose="020B0503020204020204" pitchFamily="34" charset="-122"/>
            </a:endParaRPr>
          </a:p>
          <a:p>
            <a:pPr marL="542925" lvl="1" indent="-542925">
              <a:lnSpc>
                <a:spcPct val="150000"/>
              </a:lnSpc>
              <a:buClr>
                <a:srgbClr val="FF0000"/>
              </a:buClr>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水分检测              检测方法： 通过手抓或牙咬进行感官检测。</a:t>
            </a:r>
            <a:endParaRPr lang="en-US" altLang="zh-CN" sz="2400" dirty="0">
              <a:latin typeface="微软雅黑" panose="020B0503020204020204" pitchFamily="34" charset="-122"/>
              <a:ea typeface="微软雅黑" panose="020B0503020204020204" pitchFamily="34" charset="-122"/>
            </a:endParaRPr>
          </a:p>
          <a:p>
            <a:pPr marL="542925" lvl="1" indent="-542925">
              <a:lnSpc>
                <a:spcPct val="150000"/>
              </a:lnSpc>
              <a:buClr>
                <a:srgbClr val="FF0000"/>
              </a:buClr>
              <a:buFont typeface="Wingdings" panose="05000000000000000000" pitchFamily="2" charset="2"/>
              <a:buChar char="Ø"/>
            </a:pPr>
            <a:endParaRPr lang="zh-CN" altLang="en-US" sz="2400" dirty="0">
              <a:latin typeface="微软雅黑" panose="020B0503020204020204" pitchFamily="34" charset="-122"/>
              <a:ea typeface="微软雅黑" panose="020B0503020204020204" pitchFamily="34" charset="-122"/>
            </a:endParaRPr>
          </a:p>
          <a:p>
            <a:pPr marL="542925" lvl="1" indent="-542925">
              <a:lnSpc>
                <a:spcPct val="150000"/>
              </a:lnSpc>
              <a:buClr>
                <a:srgbClr val="FF0000"/>
              </a:buClr>
              <a:buFont typeface="Wingdings" panose="05000000000000000000" pitchFamily="2" charset="2"/>
              <a:buChar char="Ø"/>
            </a:pPr>
            <a:r>
              <a:rPr lang="zh-CN" altLang="en-US" sz="2400" dirty="0">
                <a:latin typeface="微软雅黑" panose="020B0503020204020204" pitchFamily="34" charset="-122"/>
                <a:ea typeface="微软雅黑" panose="020B0503020204020204" pitchFamily="34" charset="-122"/>
              </a:rPr>
              <a:t>虫口密度检测       检测方法： 定期检查有无害虫发生（可用筛子）。</a:t>
            </a:r>
          </a:p>
        </p:txBody>
      </p:sp>
      <p:grpSp>
        <p:nvGrpSpPr>
          <p:cNvPr id="4" name="组合 3">
            <a:extLst>
              <a:ext uri="{FF2B5EF4-FFF2-40B4-BE49-F238E27FC236}">
                <a16:creationId xmlns:a16="http://schemas.microsoft.com/office/drawing/2014/main" id="{C13C0036-1954-32A6-2FAF-F367EFD2D59A}"/>
              </a:ext>
            </a:extLst>
          </p:cNvPr>
          <p:cNvGrpSpPr/>
          <p:nvPr/>
        </p:nvGrpSpPr>
        <p:grpSpPr>
          <a:xfrm>
            <a:off x="3720083" y="1506181"/>
            <a:ext cx="4257738" cy="613954"/>
            <a:chOff x="248193" y="862149"/>
            <a:chExt cx="3941171" cy="613954"/>
          </a:xfrm>
        </p:grpSpPr>
        <p:sp>
          <p:nvSpPr>
            <p:cNvPr id="6" name="剪去对角的矩形 5">
              <a:extLst>
                <a:ext uri="{FF2B5EF4-FFF2-40B4-BE49-F238E27FC236}">
                  <a16:creationId xmlns:a16="http://schemas.microsoft.com/office/drawing/2014/main" id="{C84314D6-D759-F714-767C-90890FA00A71}"/>
                </a:ext>
              </a:extLst>
            </p:cNvPr>
            <p:cNvSpPr/>
            <p:nvPr/>
          </p:nvSpPr>
          <p:spPr>
            <a:xfrm>
              <a:off x="248193" y="862149"/>
              <a:ext cx="3941171" cy="613954"/>
            </a:xfrm>
            <a:prstGeom prst="snip2DiagRect">
              <a:avLst/>
            </a:prstGeom>
            <a:ln w="28575">
              <a:solidFill>
                <a:schemeClr val="accent6">
                  <a:lumMod val="50000"/>
                </a:schemeClr>
              </a:solidFill>
            </a:ln>
            <a:effectLst>
              <a:outerShdw blurRad="63500" sx="102000" sy="102000" algn="ctr"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sz="2000" b="1">
                <a:solidFill>
                  <a:srgbClr val="FF0000"/>
                </a:solidFill>
              </a:endParaRPr>
            </a:p>
          </p:txBody>
        </p:sp>
        <p:sp>
          <p:nvSpPr>
            <p:cNvPr id="7" name="矩形 6">
              <a:extLst>
                <a:ext uri="{FF2B5EF4-FFF2-40B4-BE49-F238E27FC236}">
                  <a16:creationId xmlns:a16="http://schemas.microsoft.com/office/drawing/2014/main" id="{D56E3269-4853-41FF-51AF-9C33B96617C4}"/>
                </a:ext>
              </a:extLst>
            </p:cNvPr>
            <p:cNvSpPr/>
            <p:nvPr/>
          </p:nvSpPr>
          <p:spPr>
            <a:xfrm>
              <a:off x="336836" y="938294"/>
              <a:ext cx="3827063" cy="523220"/>
            </a:xfrm>
            <a:prstGeom prst="rect">
              <a:avLst/>
            </a:prstGeom>
          </p:spPr>
          <p:txBody>
            <a:bodyPr wrap="none">
              <a:spAutoFit/>
            </a:bodyPr>
            <a:lstStyle/>
            <a:p>
              <a:pPr algn="ctr"/>
              <a:r>
                <a:rPr lang="zh-CN" altLang="en-US" sz="2800" b="1" dirty="0">
                  <a:solidFill>
                    <a:srgbClr val="FF0000"/>
                  </a:solidFill>
                  <a:latin typeface="微软雅黑" panose="020B0503020204020204" pitchFamily="34" charset="-122"/>
                  <a:ea typeface="微软雅黑" panose="020B0503020204020204" pitchFamily="34" charset="-122"/>
                </a:rPr>
                <a:t>储藏期间的其他注意事项</a:t>
              </a:r>
            </a:p>
          </p:txBody>
        </p:sp>
      </p:grpSp>
      <p:pic>
        <p:nvPicPr>
          <p:cNvPr id="9" name="图片 8">
            <a:extLst>
              <a:ext uri="{FF2B5EF4-FFF2-40B4-BE49-F238E27FC236}">
                <a16:creationId xmlns:a16="http://schemas.microsoft.com/office/drawing/2014/main" id="{19748A08-1953-B0E6-4067-13FEAF858D41}"/>
              </a:ext>
            </a:extLst>
          </p:cNvPr>
          <p:cNvPicPr>
            <a:picLocks noChangeAspect="1"/>
          </p:cNvPicPr>
          <p:nvPr/>
        </p:nvPicPr>
        <p:blipFill>
          <a:blip r:embed="rId3"/>
          <a:stretch>
            <a:fillRect/>
          </a:stretch>
        </p:blipFill>
        <p:spPr>
          <a:xfrm>
            <a:off x="10914960" y="4005677"/>
            <a:ext cx="680794" cy="1300184"/>
          </a:xfrm>
          <a:prstGeom prst="rect">
            <a:avLst/>
          </a:prstGeom>
        </p:spPr>
      </p:pic>
      <p:pic>
        <p:nvPicPr>
          <p:cNvPr id="11" name="图片 10">
            <a:extLst>
              <a:ext uri="{FF2B5EF4-FFF2-40B4-BE49-F238E27FC236}">
                <a16:creationId xmlns:a16="http://schemas.microsoft.com/office/drawing/2014/main" id="{A00E0DE2-E15A-1678-CBF5-5B150D049439}"/>
              </a:ext>
            </a:extLst>
          </p:cNvPr>
          <p:cNvPicPr>
            <a:picLocks noChangeAspect="1"/>
          </p:cNvPicPr>
          <p:nvPr/>
        </p:nvPicPr>
        <p:blipFill>
          <a:blip r:embed="rId4"/>
          <a:stretch>
            <a:fillRect/>
          </a:stretch>
        </p:blipFill>
        <p:spPr>
          <a:xfrm>
            <a:off x="10616536" y="2852323"/>
            <a:ext cx="979218" cy="997296"/>
          </a:xfrm>
          <a:prstGeom prst="rect">
            <a:avLst/>
          </a:prstGeom>
        </p:spPr>
      </p:pic>
      <p:pic>
        <p:nvPicPr>
          <p:cNvPr id="13" name="图片 12">
            <a:extLst>
              <a:ext uri="{FF2B5EF4-FFF2-40B4-BE49-F238E27FC236}">
                <a16:creationId xmlns:a16="http://schemas.microsoft.com/office/drawing/2014/main" id="{32A74E9A-720F-9CA3-4560-A050C7AAF078}"/>
              </a:ext>
            </a:extLst>
          </p:cNvPr>
          <p:cNvPicPr>
            <a:picLocks noChangeAspect="1"/>
          </p:cNvPicPr>
          <p:nvPr/>
        </p:nvPicPr>
        <p:blipFill>
          <a:blip r:embed="rId5"/>
          <a:stretch>
            <a:fillRect/>
          </a:stretch>
        </p:blipFill>
        <p:spPr>
          <a:xfrm>
            <a:off x="10765748" y="5676706"/>
            <a:ext cx="979218" cy="877389"/>
          </a:xfrm>
          <a:prstGeom prst="rect">
            <a:avLst/>
          </a:prstGeom>
        </p:spPr>
      </p:pic>
      <p:sp>
        <p:nvSpPr>
          <p:cNvPr id="8" name="文本框 7">
            <a:extLst>
              <a:ext uri="{FF2B5EF4-FFF2-40B4-BE49-F238E27FC236}">
                <a16:creationId xmlns:a16="http://schemas.microsoft.com/office/drawing/2014/main" id="{E19E7877-9394-819B-BA94-81ED8912F77C}"/>
              </a:ext>
            </a:extLst>
          </p:cNvPr>
          <p:cNvSpPr txBox="1"/>
          <p:nvPr/>
        </p:nvSpPr>
        <p:spPr>
          <a:xfrm>
            <a:off x="4211727" y="2181691"/>
            <a:ext cx="6093500" cy="369332"/>
          </a:xfrm>
          <a:prstGeom prst="rect">
            <a:avLst/>
          </a:prstGeom>
          <a:noFill/>
        </p:spPr>
        <p:txBody>
          <a:bodyPr wrap="square">
            <a:spAutoFit/>
          </a:bodyPr>
          <a:lstStyle/>
          <a:p>
            <a:r>
              <a:rPr lang="en-US" altLang="zh-CN" dirty="0">
                <a:effectLst/>
                <a:latin typeface="Segoe UI Web (West European)"/>
              </a:rPr>
              <a:t>Other cautions during grain storage</a:t>
            </a:r>
          </a:p>
        </p:txBody>
      </p:sp>
      <p:sp>
        <p:nvSpPr>
          <p:cNvPr id="12" name="文本框 11">
            <a:extLst>
              <a:ext uri="{FF2B5EF4-FFF2-40B4-BE49-F238E27FC236}">
                <a16:creationId xmlns:a16="http://schemas.microsoft.com/office/drawing/2014/main" id="{AC69AAC7-7AEA-B274-E1FC-A5D340885480}"/>
              </a:ext>
            </a:extLst>
          </p:cNvPr>
          <p:cNvSpPr txBox="1"/>
          <p:nvPr/>
        </p:nvSpPr>
        <p:spPr>
          <a:xfrm>
            <a:off x="1102514" y="3367323"/>
            <a:ext cx="8699031" cy="369332"/>
          </a:xfrm>
          <a:prstGeom prst="rect">
            <a:avLst/>
          </a:prstGeom>
          <a:noFill/>
        </p:spPr>
        <p:txBody>
          <a:bodyPr wrap="square">
            <a:spAutoFit/>
          </a:bodyPr>
          <a:lstStyle/>
          <a:p>
            <a:r>
              <a:rPr lang="en-US" altLang="zh-CN" dirty="0">
                <a:effectLst/>
                <a:latin typeface="Segoe UI Web (West European)"/>
              </a:rPr>
              <a:t>Check the temperature of the grain: </a:t>
            </a:r>
            <a:r>
              <a:rPr lang="en-GB" altLang="zh-CN" dirty="0">
                <a:latin typeface="Segoe UI Web (West European)"/>
              </a:rPr>
              <a:t>s</a:t>
            </a:r>
            <a:r>
              <a:rPr lang="en-GB" altLang="zh-CN" dirty="0">
                <a:effectLst/>
                <a:latin typeface="Segoe UI Web (West European)"/>
              </a:rPr>
              <a:t>ensory testing by reaching into the grain bulk</a:t>
            </a:r>
            <a:endParaRPr lang="en-US" altLang="zh-CN" dirty="0">
              <a:effectLst/>
              <a:latin typeface="Segoe UI Web (West European)"/>
            </a:endParaRPr>
          </a:p>
        </p:txBody>
      </p:sp>
      <p:sp>
        <p:nvSpPr>
          <p:cNvPr id="15" name="文本框 14">
            <a:extLst>
              <a:ext uri="{FF2B5EF4-FFF2-40B4-BE49-F238E27FC236}">
                <a16:creationId xmlns:a16="http://schemas.microsoft.com/office/drawing/2014/main" id="{84ECC6CB-4A6C-5065-09F9-186E5DBDAC5A}"/>
              </a:ext>
            </a:extLst>
          </p:cNvPr>
          <p:cNvSpPr txBox="1"/>
          <p:nvPr/>
        </p:nvSpPr>
        <p:spPr>
          <a:xfrm>
            <a:off x="1102515" y="4526960"/>
            <a:ext cx="8699030" cy="646331"/>
          </a:xfrm>
          <a:prstGeom prst="rect">
            <a:avLst/>
          </a:prstGeom>
          <a:noFill/>
        </p:spPr>
        <p:txBody>
          <a:bodyPr wrap="square">
            <a:spAutoFit/>
          </a:bodyPr>
          <a:lstStyle/>
          <a:p>
            <a:r>
              <a:rPr lang="en-US" altLang="zh-CN" dirty="0">
                <a:effectLst/>
                <a:latin typeface="Segoe UI Web (West European)"/>
              </a:rPr>
              <a:t>Check the water ratio of the grain: </a:t>
            </a:r>
            <a:r>
              <a:rPr lang="en-GB" altLang="zh-CN" dirty="0">
                <a:latin typeface="Segoe UI Web (West European)"/>
              </a:rPr>
              <a:t>s</a:t>
            </a:r>
            <a:r>
              <a:rPr lang="en-GB" altLang="zh-CN" dirty="0">
                <a:effectLst/>
                <a:latin typeface="Segoe UI Web (West European)"/>
              </a:rPr>
              <a:t>ensory testing is performed through hand grasping or tooth biting.</a:t>
            </a:r>
            <a:endParaRPr lang="en-US" altLang="zh-CN" dirty="0">
              <a:effectLst/>
              <a:latin typeface="Segoe UI Web (West European)"/>
            </a:endParaRPr>
          </a:p>
        </p:txBody>
      </p:sp>
      <p:sp>
        <p:nvSpPr>
          <p:cNvPr id="19" name="文本框 18">
            <a:extLst>
              <a:ext uri="{FF2B5EF4-FFF2-40B4-BE49-F238E27FC236}">
                <a16:creationId xmlns:a16="http://schemas.microsoft.com/office/drawing/2014/main" id="{6AC40F7A-E4BA-FD22-1B7E-688A8961C0DF}"/>
              </a:ext>
            </a:extLst>
          </p:cNvPr>
          <p:cNvSpPr txBox="1"/>
          <p:nvPr/>
        </p:nvSpPr>
        <p:spPr>
          <a:xfrm>
            <a:off x="1102515" y="5723821"/>
            <a:ext cx="9120272" cy="369332"/>
          </a:xfrm>
          <a:prstGeom prst="rect">
            <a:avLst/>
          </a:prstGeom>
          <a:noFill/>
        </p:spPr>
        <p:txBody>
          <a:bodyPr wrap="square">
            <a:spAutoFit/>
          </a:bodyPr>
          <a:lstStyle/>
          <a:p>
            <a:r>
              <a:rPr lang="en-US" altLang="zh-CN" dirty="0">
                <a:latin typeface="Segoe UI Web (West European)"/>
              </a:rPr>
              <a:t>D</a:t>
            </a:r>
            <a:r>
              <a:rPr lang="en-US" altLang="zh-CN" dirty="0">
                <a:effectLst/>
                <a:latin typeface="Segoe UI Web (West European)"/>
              </a:rPr>
              <a:t>ensity inspection of pests in grains: periodic check (sieve is applicable)</a:t>
            </a:r>
          </a:p>
        </p:txBody>
      </p:sp>
    </p:spTree>
    <p:extLst>
      <p:ext uri="{BB962C8B-B14F-4D97-AF65-F5344CB8AC3E}">
        <p14:creationId xmlns:p14="http://schemas.microsoft.com/office/powerpoint/2010/main" val="259113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0"/>
            <a:ext cx="12191999" cy="6858000"/>
            <a:chOff x="1" y="0"/>
            <a:chExt cx="12191999" cy="6858000"/>
          </a:xfrm>
        </p:grpSpPr>
        <p:sp>
          <p:nvSpPr>
            <p:cNvPr id="4" name="Rectangle 3"/>
            <p:cNvSpPr/>
            <p:nvPr/>
          </p:nvSpPr>
          <p:spPr>
            <a:xfrm>
              <a:off x="1" y="0"/>
              <a:ext cx="12191999" cy="68580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re 3"/>
            <p:cNvSpPr txBox="1"/>
            <p:nvPr/>
          </p:nvSpPr>
          <p:spPr>
            <a:xfrm>
              <a:off x="1096356" y="2872262"/>
              <a:ext cx="7113603" cy="272139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stStyle>
            <a:p>
              <a:pPr algn="ctr">
                <a:lnSpc>
                  <a:spcPct val="120000"/>
                </a:lnSpc>
              </a:pPr>
              <a:r>
                <a:rPr lang="en-AU" sz="8000" dirty="0">
                  <a:solidFill>
                    <a:schemeClr val="accent1"/>
                  </a:solidFill>
                  <a:effectLst>
                    <a:outerShdw blurRad="38100" dist="25400" dir="5400000" algn="ctr" rotWithShape="0">
                      <a:srgbClr val="6E747A">
                        <a:alpha val="43000"/>
                      </a:srgbClr>
                    </a:outerShdw>
                  </a:effectLst>
                  <a:latin typeface="Open Sans" panose="020B0606030504020204" pitchFamily="34" charset="0"/>
                  <a:ea typeface="Verdana" panose="020B0604030504040204" charset="0"/>
                  <a:cs typeface="Open Sans" panose="020B0606030504020204" pitchFamily="34" charset="0"/>
                </a:rPr>
                <a:t>Thank You</a:t>
              </a:r>
            </a:p>
          </p:txBody>
        </p:sp>
      </p:grpSp>
      <p:sp>
        <p:nvSpPr>
          <p:cNvPr id="19" name="矩形 18"/>
          <p:cNvSpPr/>
          <p:nvPr/>
        </p:nvSpPr>
        <p:spPr>
          <a:xfrm>
            <a:off x="7198761" y="6246688"/>
            <a:ext cx="6096000" cy="589055"/>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rPr>
              <a:t>Sharing for Learning</a:t>
            </a:r>
            <a:endParaRPr kumimoji="0" lang="zh-CN" altLang="en-US" sz="3200" b="1" i="0" u="none" strike="noStrike" kern="0" cap="none" spc="0" normalizeH="0" baseline="0" noProof="0" dirty="0">
              <a:ln w="0"/>
              <a:solidFill>
                <a:schemeClr val="bg1"/>
              </a:solidFill>
              <a:effectLst>
                <a:reflection blurRad="6350" stA="53000" endA="300" endPos="35500" dir="5400000" sy="-90000" algn="bl" rotWithShape="0"/>
              </a:effectLst>
              <a:uLnTx/>
              <a:uFillTx/>
              <a:ea typeface="等线" panose="02010600030101010101" pitchFamily="2" charset="-122"/>
            </a:endParaRPr>
          </a:p>
        </p:txBody>
      </p:sp>
      <p:sp>
        <p:nvSpPr>
          <p:cNvPr id="29" name="等腰三角形 28"/>
          <p:cNvSpPr/>
          <p:nvPr/>
        </p:nvSpPr>
        <p:spPr>
          <a:xfrm>
            <a:off x="-1" y="5835250"/>
            <a:ext cx="981075" cy="1022750"/>
          </a:xfrm>
          <a:prstGeom prst="triangle">
            <a:avLst>
              <a:gd name="adj" fmla="val 1"/>
            </a:avLst>
          </a:prstGeom>
          <a:solidFill>
            <a:srgbClr val="007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800"/>
            <a:ext cx="12192000" cy="1025236"/>
          </a:xfrm>
          <a:prstGeom prst="rect">
            <a:avLst/>
          </a:prstGeom>
        </p:spPr>
      </p:pic>
      <p:pic>
        <p:nvPicPr>
          <p:cNvPr id="6" name="图片 5" descr="图形用户界面, 应用程序&#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4913" y="5250474"/>
            <a:ext cx="6004618" cy="1645936"/>
          </a:xfrm>
          <a:prstGeom prst="rect">
            <a:avLst/>
          </a:prstGeom>
        </p:spPr>
      </p:pic>
      <p:pic>
        <p:nvPicPr>
          <p:cNvPr id="7" name="图片 6" descr="QR 代码&#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4676" y="2872262"/>
            <a:ext cx="1500704" cy="151562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EB62B51-ECD6-592C-4EA6-65B46C62BA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6" name="矩形 5">
            <a:extLst>
              <a:ext uri="{FF2B5EF4-FFF2-40B4-BE49-F238E27FC236}">
                <a16:creationId xmlns:a16="http://schemas.microsoft.com/office/drawing/2014/main" id="{4ECAE3E4-FC71-0BCC-F043-12F58EABA570}"/>
              </a:ext>
            </a:extLst>
          </p:cNvPr>
          <p:cNvSpPr/>
          <p:nvPr/>
        </p:nvSpPr>
        <p:spPr>
          <a:xfrm>
            <a:off x="5078854" y="1178146"/>
            <a:ext cx="1887181" cy="584775"/>
          </a:xfrm>
          <a:prstGeom prst="rect">
            <a:avLst/>
          </a:prstGeom>
        </p:spPr>
        <p:txBody>
          <a:bodyPr wrap="square">
            <a:spAutoFit/>
          </a:bodyPr>
          <a:lstStyle/>
          <a:p>
            <a:r>
              <a:rPr lang="zh-CN" altLang="en-US" sz="3200" b="1" dirty="0">
                <a:solidFill>
                  <a:srgbClr val="C00000"/>
                </a:solidFill>
                <a:latin typeface="微软雅黑" panose="020B0503020204020204" pitchFamily="34" charset="-122"/>
                <a:ea typeface="微软雅黑" panose="020B0503020204020204" pitchFamily="34" charset="-122"/>
              </a:rPr>
              <a:t>储藏期限</a:t>
            </a:r>
          </a:p>
        </p:txBody>
      </p:sp>
      <p:grpSp>
        <p:nvGrpSpPr>
          <p:cNvPr id="9" name="组合 8">
            <a:extLst>
              <a:ext uri="{FF2B5EF4-FFF2-40B4-BE49-F238E27FC236}">
                <a16:creationId xmlns:a16="http://schemas.microsoft.com/office/drawing/2014/main" id="{6439983B-DD97-1149-07FE-3AE38526DF59}"/>
              </a:ext>
            </a:extLst>
          </p:cNvPr>
          <p:cNvGrpSpPr/>
          <p:nvPr/>
        </p:nvGrpSpPr>
        <p:grpSpPr>
          <a:xfrm>
            <a:off x="1097261" y="2124445"/>
            <a:ext cx="6859220" cy="1563766"/>
            <a:chOff x="228605" y="1608889"/>
            <a:chExt cx="3632200" cy="1024467"/>
          </a:xfrm>
        </p:grpSpPr>
        <p:sp>
          <p:nvSpPr>
            <p:cNvPr id="10" name="ïṧḻïḋe">
              <a:extLst>
                <a:ext uri="{FF2B5EF4-FFF2-40B4-BE49-F238E27FC236}">
                  <a16:creationId xmlns:a16="http://schemas.microsoft.com/office/drawing/2014/main" id="{60CF3394-B0FA-33E5-3485-7DA90BF0112D}"/>
                </a:ext>
              </a:extLst>
            </p:cNvPr>
            <p:cNvSpPr/>
            <p:nvPr/>
          </p:nvSpPr>
          <p:spPr>
            <a:xfrm>
              <a:off x="228605" y="1608889"/>
              <a:ext cx="3632200" cy="1024467"/>
            </a:xfrm>
            <a:prstGeom prst="rect">
              <a:avLst/>
            </a:prstGeom>
            <a:solidFill>
              <a:schemeClr val="bg1">
                <a:lumMod val="8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5000" rIns="135000" rtlCol="0" anchor="ctr" anchorCtr="1"/>
            <a:lstStyle/>
            <a:p>
              <a:endParaRPr kumimoji="1"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11" name="矩形 10">
              <a:extLst>
                <a:ext uri="{FF2B5EF4-FFF2-40B4-BE49-F238E27FC236}">
                  <a16:creationId xmlns:a16="http://schemas.microsoft.com/office/drawing/2014/main" id="{85BA2128-E07B-B6D3-BF83-CFB1D6CDB575}"/>
                </a:ext>
              </a:extLst>
            </p:cNvPr>
            <p:cNvSpPr/>
            <p:nvPr/>
          </p:nvSpPr>
          <p:spPr bwMode="auto">
            <a:xfrm>
              <a:off x="338672" y="1818722"/>
              <a:ext cx="792000" cy="604800"/>
            </a:xfrm>
            <a:prstGeom prst="rect">
              <a:avLst/>
            </a:prstGeom>
            <a:solidFill>
              <a:schemeClr val="accent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r>
                <a:rPr lang="zh-CN" altLang="en-US" sz="2800" b="1" noProof="1">
                  <a:solidFill>
                    <a:schemeClr val="tx1"/>
                  </a:solidFill>
                  <a:latin typeface="微软雅黑" panose="020B0503020204020204" pitchFamily="34" charset="-122"/>
                  <a:ea typeface="微软雅黑" panose="020B0503020204020204" pitchFamily="34" charset="-122"/>
                </a:rPr>
                <a:t>稻谷</a:t>
              </a:r>
              <a:endParaRPr lang="en-US" altLang="zh-CN" sz="2800" b="1" noProof="1">
                <a:solidFill>
                  <a:schemeClr val="tx1"/>
                </a:solidFill>
                <a:latin typeface="微软雅黑" panose="020B0503020204020204" pitchFamily="34" charset="-122"/>
                <a:ea typeface="微软雅黑" panose="020B0503020204020204" pitchFamily="34" charset="-122"/>
              </a:endParaRPr>
            </a:p>
          </p:txBody>
        </p:sp>
        <p:sp>
          <p:nvSpPr>
            <p:cNvPr id="12" name="i$1idè">
              <a:extLst>
                <a:ext uri="{FF2B5EF4-FFF2-40B4-BE49-F238E27FC236}">
                  <a16:creationId xmlns:a16="http://schemas.microsoft.com/office/drawing/2014/main" id="{C605AFA9-4FA8-72A8-2FF8-B9BF99ED69A0}"/>
                </a:ext>
              </a:extLst>
            </p:cNvPr>
            <p:cNvSpPr/>
            <p:nvPr/>
          </p:nvSpPr>
          <p:spPr>
            <a:xfrm>
              <a:off x="1251230" y="1992032"/>
              <a:ext cx="158858" cy="258181"/>
            </a:xfrm>
            <a:custGeom>
              <a:avLst/>
              <a:gdLst>
                <a:gd name="T0" fmla="*/ 78 w 1042"/>
                <a:gd name="T1" fmla="*/ 1347 h 1696"/>
                <a:gd name="T2" fmla="*/ 84 w 1042"/>
                <a:gd name="T3" fmla="*/ 1626 h 1696"/>
                <a:gd name="T4" fmla="*/ 355 w 1042"/>
                <a:gd name="T5" fmla="*/ 1615 h 1696"/>
                <a:gd name="T6" fmla="*/ 986 w 1042"/>
                <a:gd name="T7" fmla="*/ 984 h 1696"/>
                <a:gd name="T8" fmla="*/ 1042 w 1042"/>
                <a:gd name="T9" fmla="*/ 848 h 1696"/>
                <a:gd name="T10" fmla="*/ 986 w 1042"/>
                <a:gd name="T11" fmla="*/ 712 h 1696"/>
                <a:gd name="T12" fmla="*/ 356 w 1042"/>
                <a:gd name="T13" fmla="*/ 82 h 1696"/>
                <a:gd name="T14" fmla="*/ 86 w 1042"/>
                <a:gd name="T15" fmla="*/ 71 h 1696"/>
                <a:gd name="T16" fmla="*/ 79 w 1042"/>
                <a:gd name="T17" fmla="*/ 350 h 1696"/>
                <a:gd name="T18" fmla="*/ 482 w 1042"/>
                <a:gd name="T19" fmla="*/ 755 h 1696"/>
                <a:gd name="T20" fmla="*/ 482 w 1042"/>
                <a:gd name="T21" fmla="*/ 943 h 1696"/>
                <a:gd name="T22" fmla="*/ 78 w 1042"/>
                <a:gd name="T23" fmla="*/ 1347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2" h="1696">
                  <a:moveTo>
                    <a:pt x="78" y="1347"/>
                  </a:moveTo>
                  <a:cubicBezTo>
                    <a:pt x="0" y="1424"/>
                    <a:pt x="2" y="1551"/>
                    <a:pt x="84" y="1626"/>
                  </a:cubicBezTo>
                  <a:cubicBezTo>
                    <a:pt x="162" y="1696"/>
                    <a:pt x="282" y="1690"/>
                    <a:pt x="355" y="1615"/>
                  </a:cubicBezTo>
                  <a:lnTo>
                    <a:pt x="986" y="984"/>
                  </a:lnTo>
                  <a:cubicBezTo>
                    <a:pt x="1023" y="947"/>
                    <a:pt x="1042" y="898"/>
                    <a:pt x="1042" y="848"/>
                  </a:cubicBezTo>
                  <a:cubicBezTo>
                    <a:pt x="1042" y="799"/>
                    <a:pt x="1023" y="750"/>
                    <a:pt x="986" y="712"/>
                  </a:cubicBezTo>
                  <a:lnTo>
                    <a:pt x="356" y="82"/>
                  </a:lnTo>
                  <a:cubicBezTo>
                    <a:pt x="283" y="8"/>
                    <a:pt x="162" y="0"/>
                    <a:pt x="86" y="71"/>
                  </a:cubicBezTo>
                  <a:cubicBezTo>
                    <a:pt x="4" y="146"/>
                    <a:pt x="2" y="272"/>
                    <a:pt x="79" y="350"/>
                  </a:cubicBezTo>
                  <a:lnTo>
                    <a:pt x="482" y="755"/>
                  </a:lnTo>
                  <a:cubicBezTo>
                    <a:pt x="534" y="807"/>
                    <a:pt x="534" y="891"/>
                    <a:pt x="482" y="943"/>
                  </a:cubicBezTo>
                  <a:lnTo>
                    <a:pt x="78" y="1347"/>
                  </a:lnTo>
                  <a:close/>
                </a:path>
              </a:pathLst>
            </a:custGeom>
            <a:solidFill>
              <a:srgbClr val="0F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DCA27221-1BEF-1F97-9BB9-6EE844DB2D80}"/>
                </a:ext>
              </a:extLst>
            </p:cNvPr>
            <p:cNvSpPr txBox="1"/>
            <p:nvPr/>
          </p:nvSpPr>
          <p:spPr>
            <a:xfrm>
              <a:off x="1530645" y="2082578"/>
              <a:ext cx="2163540" cy="229904"/>
            </a:xfrm>
            <a:prstGeom prst="rect">
              <a:avLst/>
            </a:prstGeom>
            <a:noFill/>
          </p:spPr>
          <p:txBody>
            <a:bodyPr wrap="square" rtlCol="0">
              <a:spAutoFit/>
            </a:bodyPr>
            <a:lstStyle/>
            <a:p>
              <a:pPr>
                <a:lnSpc>
                  <a:spcPts val="1800"/>
                </a:lnSpc>
              </a:pPr>
              <a:r>
                <a:rPr lang="zh-CN" altLang="en-US" sz="2800" dirty="0">
                  <a:latin typeface="微软雅黑" panose="020B0503020204020204" pitchFamily="34" charset="-122"/>
                  <a:ea typeface="微软雅黑" panose="020B0503020204020204" pitchFamily="34" charset="-122"/>
                </a:rPr>
                <a:t>储藏时间</a:t>
              </a:r>
              <a:r>
                <a:rPr lang="en-US" altLang="zh-CN" sz="2800" b="1" dirty="0">
                  <a:latin typeface="楷体_GB2312" panose="02010609030101010101" pitchFamily="49" charset="-122"/>
                  <a:ea typeface="楷体_GB2312" panose="02010609030101010101" pitchFamily="49" charset="-122"/>
                </a:rPr>
                <a:t>1</a:t>
              </a:r>
              <a:r>
                <a:rPr lang="zh-CN" altLang="en-US" sz="2800" b="1" dirty="0">
                  <a:latin typeface="楷体_GB2312" panose="02010609030101010101" pitchFamily="49" charset="-122"/>
                  <a:ea typeface="楷体_GB2312" panose="02010609030101010101" pitchFamily="49" charset="-122"/>
                </a:rPr>
                <a:t>～</a:t>
              </a:r>
              <a:r>
                <a:rPr lang="en-US" altLang="zh-CN" sz="2800" b="1" dirty="0">
                  <a:latin typeface="楷体_GB2312" panose="02010609030101010101" pitchFamily="49" charset="-122"/>
                  <a:ea typeface="楷体_GB2312" panose="02010609030101010101" pitchFamily="49" charset="-122"/>
                </a:rPr>
                <a:t>2</a:t>
              </a:r>
              <a:r>
                <a:rPr lang="zh-CN" altLang="zh-CN" sz="2800" dirty="0">
                  <a:latin typeface="微软雅黑" panose="020B0503020204020204" pitchFamily="34" charset="-122"/>
                  <a:ea typeface="微软雅黑" panose="020B0503020204020204" pitchFamily="34" charset="-122"/>
                </a:rPr>
                <a:t>年</a:t>
              </a:r>
              <a:endParaRPr lang="zh-CN" altLang="en-US" sz="2800" dirty="0">
                <a:latin typeface="微软雅黑" panose="020B0503020204020204" pitchFamily="34" charset="-122"/>
                <a:ea typeface="微软雅黑" panose="020B0503020204020204" pitchFamily="34" charset="-122"/>
              </a:endParaRPr>
            </a:p>
          </p:txBody>
        </p:sp>
      </p:grpSp>
      <p:grpSp>
        <p:nvGrpSpPr>
          <p:cNvPr id="14" name="组合 13">
            <a:extLst>
              <a:ext uri="{FF2B5EF4-FFF2-40B4-BE49-F238E27FC236}">
                <a16:creationId xmlns:a16="http://schemas.microsoft.com/office/drawing/2014/main" id="{F2A52F7D-779A-CBE1-146B-AF9E5155D4DA}"/>
              </a:ext>
            </a:extLst>
          </p:cNvPr>
          <p:cNvGrpSpPr/>
          <p:nvPr/>
        </p:nvGrpSpPr>
        <p:grpSpPr>
          <a:xfrm>
            <a:off x="3100390" y="3858572"/>
            <a:ext cx="6859221" cy="1404335"/>
            <a:chOff x="228605" y="2776059"/>
            <a:chExt cx="3632200" cy="1024467"/>
          </a:xfrm>
        </p:grpSpPr>
        <p:sp>
          <p:nvSpPr>
            <p:cNvPr id="15" name="ïṧḻïḋe">
              <a:extLst>
                <a:ext uri="{FF2B5EF4-FFF2-40B4-BE49-F238E27FC236}">
                  <a16:creationId xmlns:a16="http://schemas.microsoft.com/office/drawing/2014/main" id="{EB0D5433-A7C2-52B4-67D2-FA5145B9342C}"/>
                </a:ext>
              </a:extLst>
            </p:cNvPr>
            <p:cNvSpPr/>
            <p:nvPr/>
          </p:nvSpPr>
          <p:spPr>
            <a:xfrm>
              <a:off x="228605" y="2776059"/>
              <a:ext cx="3632200" cy="1024467"/>
            </a:xfrm>
            <a:prstGeom prst="rect">
              <a:avLst/>
            </a:prstGeom>
            <a:solidFill>
              <a:schemeClr val="bg1">
                <a:lumMod val="8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5000" rIns="135000" rtlCol="0" anchor="ctr" anchorCtr="1"/>
            <a:lstStyle/>
            <a:p>
              <a:endParaRPr kumimoji="1"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16" name="矩形 15">
              <a:extLst>
                <a:ext uri="{FF2B5EF4-FFF2-40B4-BE49-F238E27FC236}">
                  <a16:creationId xmlns:a16="http://schemas.microsoft.com/office/drawing/2014/main" id="{6B053907-68E0-F744-0D68-49A2224AA18C}"/>
                </a:ext>
              </a:extLst>
            </p:cNvPr>
            <p:cNvSpPr/>
            <p:nvPr/>
          </p:nvSpPr>
          <p:spPr bwMode="auto">
            <a:xfrm>
              <a:off x="338672" y="2986057"/>
              <a:ext cx="793540" cy="604470"/>
            </a:xfrm>
            <a:prstGeom prst="rect">
              <a:avLst/>
            </a:prstGeom>
            <a:solidFill>
              <a:schemeClr val="accent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r>
                <a:rPr lang="zh-CN" altLang="en-US" sz="2800" b="1" noProof="1">
                  <a:solidFill>
                    <a:schemeClr val="tx1"/>
                  </a:solidFill>
                  <a:latin typeface="微软雅黑" panose="020B0503020204020204" pitchFamily="34" charset="-122"/>
                  <a:ea typeface="微软雅黑" panose="020B0503020204020204" pitchFamily="34" charset="-122"/>
                </a:rPr>
                <a:t>小麦</a:t>
              </a:r>
              <a:endParaRPr lang="en-US" altLang="zh-CN" sz="2800" b="1" noProof="1">
                <a:solidFill>
                  <a:schemeClr val="tx1"/>
                </a:solidFill>
                <a:latin typeface="微软雅黑" panose="020B0503020204020204" pitchFamily="34" charset="-122"/>
                <a:ea typeface="微软雅黑" panose="020B0503020204020204" pitchFamily="34" charset="-122"/>
              </a:endParaRPr>
            </a:p>
          </p:txBody>
        </p:sp>
        <p:sp>
          <p:nvSpPr>
            <p:cNvPr id="18" name="i$1idè">
              <a:extLst>
                <a:ext uri="{FF2B5EF4-FFF2-40B4-BE49-F238E27FC236}">
                  <a16:creationId xmlns:a16="http://schemas.microsoft.com/office/drawing/2014/main" id="{87E84F26-7426-ABE5-69AB-91F46BEFB811}"/>
                </a:ext>
              </a:extLst>
            </p:cNvPr>
            <p:cNvSpPr/>
            <p:nvPr/>
          </p:nvSpPr>
          <p:spPr>
            <a:xfrm>
              <a:off x="1252000" y="3159202"/>
              <a:ext cx="158858" cy="258181"/>
            </a:xfrm>
            <a:custGeom>
              <a:avLst/>
              <a:gdLst>
                <a:gd name="T0" fmla="*/ 78 w 1042"/>
                <a:gd name="T1" fmla="*/ 1347 h 1696"/>
                <a:gd name="T2" fmla="*/ 84 w 1042"/>
                <a:gd name="T3" fmla="*/ 1626 h 1696"/>
                <a:gd name="T4" fmla="*/ 355 w 1042"/>
                <a:gd name="T5" fmla="*/ 1615 h 1696"/>
                <a:gd name="T6" fmla="*/ 986 w 1042"/>
                <a:gd name="T7" fmla="*/ 984 h 1696"/>
                <a:gd name="T8" fmla="*/ 1042 w 1042"/>
                <a:gd name="T9" fmla="*/ 848 h 1696"/>
                <a:gd name="T10" fmla="*/ 986 w 1042"/>
                <a:gd name="T11" fmla="*/ 712 h 1696"/>
                <a:gd name="T12" fmla="*/ 356 w 1042"/>
                <a:gd name="T13" fmla="*/ 82 h 1696"/>
                <a:gd name="T14" fmla="*/ 86 w 1042"/>
                <a:gd name="T15" fmla="*/ 71 h 1696"/>
                <a:gd name="T16" fmla="*/ 79 w 1042"/>
                <a:gd name="T17" fmla="*/ 350 h 1696"/>
                <a:gd name="T18" fmla="*/ 482 w 1042"/>
                <a:gd name="T19" fmla="*/ 755 h 1696"/>
                <a:gd name="T20" fmla="*/ 482 w 1042"/>
                <a:gd name="T21" fmla="*/ 943 h 1696"/>
                <a:gd name="T22" fmla="*/ 78 w 1042"/>
                <a:gd name="T23" fmla="*/ 1347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2" h="1696">
                  <a:moveTo>
                    <a:pt x="78" y="1347"/>
                  </a:moveTo>
                  <a:cubicBezTo>
                    <a:pt x="0" y="1424"/>
                    <a:pt x="2" y="1551"/>
                    <a:pt x="84" y="1626"/>
                  </a:cubicBezTo>
                  <a:cubicBezTo>
                    <a:pt x="162" y="1696"/>
                    <a:pt x="282" y="1690"/>
                    <a:pt x="355" y="1615"/>
                  </a:cubicBezTo>
                  <a:lnTo>
                    <a:pt x="986" y="984"/>
                  </a:lnTo>
                  <a:cubicBezTo>
                    <a:pt x="1023" y="947"/>
                    <a:pt x="1042" y="898"/>
                    <a:pt x="1042" y="848"/>
                  </a:cubicBezTo>
                  <a:cubicBezTo>
                    <a:pt x="1042" y="799"/>
                    <a:pt x="1023" y="750"/>
                    <a:pt x="986" y="712"/>
                  </a:cubicBezTo>
                  <a:lnTo>
                    <a:pt x="356" y="82"/>
                  </a:lnTo>
                  <a:cubicBezTo>
                    <a:pt x="283" y="8"/>
                    <a:pt x="162" y="0"/>
                    <a:pt x="86" y="71"/>
                  </a:cubicBezTo>
                  <a:cubicBezTo>
                    <a:pt x="4" y="146"/>
                    <a:pt x="2" y="272"/>
                    <a:pt x="79" y="350"/>
                  </a:cubicBezTo>
                  <a:lnTo>
                    <a:pt x="482" y="755"/>
                  </a:lnTo>
                  <a:cubicBezTo>
                    <a:pt x="534" y="807"/>
                    <a:pt x="534" y="891"/>
                    <a:pt x="482" y="943"/>
                  </a:cubicBezTo>
                  <a:lnTo>
                    <a:pt x="78" y="1347"/>
                  </a:lnTo>
                  <a:close/>
                </a:path>
              </a:pathLst>
            </a:custGeom>
            <a:solidFill>
              <a:srgbClr val="0F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微软雅黑" panose="020B0503020204020204" pitchFamily="34" charset="-122"/>
                <a:ea typeface="微软雅黑" panose="020B0503020204020204" pitchFamily="34" charset="-122"/>
              </a:endParaRPr>
            </a:p>
          </p:txBody>
        </p:sp>
        <p:sp>
          <p:nvSpPr>
            <p:cNvPr id="21" name="文本框 20">
              <a:extLst>
                <a:ext uri="{FF2B5EF4-FFF2-40B4-BE49-F238E27FC236}">
                  <a16:creationId xmlns:a16="http://schemas.microsoft.com/office/drawing/2014/main" id="{AD28259D-9C53-9639-7D0A-87ADC881363E}"/>
                </a:ext>
              </a:extLst>
            </p:cNvPr>
            <p:cNvSpPr txBox="1"/>
            <p:nvPr/>
          </p:nvSpPr>
          <p:spPr>
            <a:xfrm>
              <a:off x="1503964" y="3220483"/>
              <a:ext cx="1901540" cy="256005"/>
            </a:xfrm>
            <a:prstGeom prst="rect">
              <a:avLst/>
            </a:prstGeom>
            <a:noFill/>
          </p:spPr>
          <p:txBody>
            <a:bodyPr wrap="square" rtlCol="0">
              <a:spAutoFit/>
            </a:bodyPr>
            <a:lstStyle/>
            <a:p>
              <a:pPr>
                <a:lnSpc>
                  <a:spcPts val="1800"/>
                </a:lnSpc>
              </a:pPr>
              <a:r>
                <a:rPr lang="zh-CN" altLang="en-US" sz="2800" dirty="0">
                  <a:latin typeface="微软雅黑" panose="020B0503020204020204" pitchFamily="34" charset="-122"/>
                  <a:ea typeface="微软雅黑" panose="020B0503020204020204" pitchFamily="34" charset="-122"/>
                </a:rPr>
                <a:t>储藏时间</a:t>
              </a:r>
              <a:r>
                <a:rPr lang="en-US" altLang="zh-CN" sz="2800" b="1" dirty="0">
                  <a:latin typeface="楷体_GB2312" panose="02010609030101010101" pitchFamily="49" charset="-122"/>
                  <a:ea typeface="楷体_GB2312" panose="02010609030101010101" pitchFamily="49" charset="-122"/>
                </a:rPr>
                <a:t>2</a:t>
              </a:r>
              <a:r>
                <a:rPr lang="zh-CN" altLang="en-US" sz="2800" b="1" dirty="0">
                  <a:latin typeface="楷体_GB2312" panose="02010609030101010101" pitchFamily="49" charset="-122"/>
                  <a:ea typeface="楷体_GB2312" panose="02010609030101010101" pitchFamily="49" charset="-122"/>
                </a:rPr>
                <a:t>～</a:t>
              </a:r>
              <a:r>
                <a:rPr lang="en-US" altLang="zh-CN" sz="2800" b="1" dirty="0">
                  <a:latin typeface="楷体_GB2312" panose="02010609030101010101" pitchFamily="49" charset="-122"/>
                  <a:ea typeface="楷体_GB2312" panose="02010609030101010101" pitchFamily="49" charset="-122"/>
                </a:rPr>
                <a:t>3</a:t>
              </a:r>
              <a:r>
                <a:rPr lang="zh-CN" altLang="zh-CN" sz="2800" dirty="0">
                  <a:latin typeface="微软雅黑" panose="020B0503020204020204" pitchFamily="34" charset="-122"/>
                  <a:ea typeface="微软雅黑" panose="020B0503020204020204" pitchFamily="34" charset="-122"/>
                </a:rPr>
                <a:t>年</a:t>
              </a:r>
              <a:endParaRPr lang="zh-CN" altLang="en-US" sz="2800" dirty="0">
                <a:latin typeface="微软雅黑" panose="020B0503020204020204" pitchFamily="34" charset="-122"/>
                <a:ea typeface="微软雅黑" panose="020B0503020204020204" pitchFamily="34" charset="-122"/>
              </a:endParaRPr>
            </a:p>
          </p:txBody>
        </p:sp>
      </p:grpSp>
      <p:grpSp>
        <p:nvGrpSpPr>
          <p:cNvPr id="22" name="组合 21">
            <a:extLst>
              <a:ext uri="{FF2B5EF4-FFF2-40B4-BE49-F238E27FC236}">
                <a16:creationId xmlns:a16="http://schemas.microsoft.com/office/drawing/2014/main" id="{FD15F85E-647A-6E62-4971-4AE0636459F6}"/>
              </a:ext>
            </a:extLst>
          </p:cNvPr>
          <p:cNvGrpSpPr/>
          <p:nvPr/>
        </p:nvGrpSpPr>
        <p:grpSpPr>
          <a:xfrm>
            <a:off x="5183015" y="5574391"/>
            <a:ext cx="6859220" cy="1169678"/>
            <a:chOff x="228605" y="3934988"/>
            <a:chExt cx="3632200" cy="924878"/>
          </a:xfrm>
        </p:grpSpPr>
        <p:sp>
          <p:nvSpPr>
            <p:cNvPr id="24" name="ïṧḻïḋe">
              <a:extLst>
                <a:ext uri="{FF2B5EF4-FFF2-40B4-BE49-F238E27FC236}">
                  <a16:creationId xmlns:a16="http://schemas.microsoft.com/office/drawing/2014/main" id="{7F445999-5B03-D3F8-5060-25D987900961}"/>
                </a:ext>
              </a:extLst>
            </p:cNvPr>
            <p:cNvSpPr/>
            <p:nvPr/>
          </p:nvSpPr>
          <p:spPr>
            <a:xfrm>
              <a:off x="228605" y="3934988"/>
              <a:ext cx="3632200" cy="924878"/>
            </a:xfrm>
            <a:prstGeom prst="rect">
              <a:avLst/>
            </a:prstGeom>
            <a:solidFill>
              <a:schemeClr val="bg1">
                <a:lumMod val="85000"/>
                <a:alpha val="2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35000" rIns="135000" rtlCol="0" anchor="ctr" anchorCtr="1"/>
            <a:lstStyle/>
            <a:p>
              <a:endParaRPr kumimoji="1" lang="en-US" altLang="zh-CN" sz="1200" dirty="0">
                <a:solidFill>
                  <a:schemeClr val="tx1"/>
                </a:solidFill>
                <a:latin typeface="微软雅黑" panose="020B0503020204020204" pitchFamily="34" charset="-122"/>
                <a:ea typeface="微软雅黑" panose="020B0503020204020204" pitchFamily="34" charset="-122"/>
              </a:endParaRPr>
            </a:p>
          </p:txBody>
        </p:sp>
        <p:sp>
          <p:nvSpPr>
            <p:cNvPr id="25" name="矩形 24">
              <a:extLst>
                <a:ext uri="{FF2B5EF4-FFF2-40B4-BE49-F238E27FC236}">
                  <a16:creationId xmlns:a16="http://schemas.microsoft.com/office/drawing/2014/main" id="{59695395-FD29-8C53-39A3-BA9F7D3C9379}"/>
                </a:ext>
              </a:extLst>
            </p:cNvPr>
            <p:cNvSpPr/>
            <p:nvPr/>
          </p:nvSpPr>
          <p:spPr bwMode="auto">
            <a:xfrm>
              <a:off x="338672" y="4095027"/>
              <a:ext cx="792000" cy="604800"/>
            </a:xfrm>
            <a:prstGeom prst="rect">
              <a:avLst/>
            </a:prstGeom>
            <a:solidFill>
              <a:schemeClr val="accent1">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fontAlgn="auto"/>
              <a:r>
                <a:rPr lang="zh-CN" altLang="en-US" sz="2800" b="1" noProof="1">
                  <a:solidFill>
                    <a:schemeClr val="tx1"/>
                  </a:solidFill>
                  <a:latin typeface="微软雅黑" panose="020B0503020204020204" pitchFamily="34" charset="-122"/>
                  <a:ea typeface="微软雅黑" panose="020B0503020204020204" pitchFamily="34" charset="-122"/>
                </a:rPr>
                <a:t>玉米</a:t>
              </a:r>
              <a:endParaRPr lang="en-US" altLang="zh-CN" sz="2800" b="1" noProof="1">
                <a:solidFill>
                  <a:schemeClr val="tx1"/>
                </a:solidFill>
                <a:latin typeface="微软雅黑" panose="020B0503020204020204" pitchFamily="34" charset="-122"/>
                <a:ea typeface="微软雅黑" panose="020B0503020204020204" pitchFamily="34" charset="-122"/>
              </a:endParaRPr>
            </a:p>
          </p:txBody>
        </p:sp>
        <p:sp>
          <p:nvSpPr>
            <p:cNvPr id="26" name="i$1idè">
              <a:extLst>
                <a:ext uri="{FF2B5EF4-FFF2-40B4-BE49-F238E27FC236}">
                  <a16:creationId xmlns:a16="http://schemas.microsoft.com/office/drawing/2014/main" id="{C7946924-B3C8-3012-92AD-CEE33ADEB64B}"/>
                </a:ext>
              </a:extLst>
            </p:cNvPr>
            <p:cNvSpPr/>
            <p:nvPr/>
          </p:nvSpPr>
          <p:spPr>
            <a:xfrm>
              <a:off x="1251230" y="4268337"/>
              <a:ext cx="158858" cy="258181"/>
            </a:xfrm>
            <a:custGeom>
              <a:avLst/>
              <a:gdLst>
                <a:gd name="T0" fmla="*/ 78 w 1042"/>
                <a:gd name="T1" fmla="*/ 1347 h 1696"/>
                <a:gd name="T2" fmla="*/ 84 w 1042"/>
                <a:gd name="T3" fmla="*/ 1626 h 1696"/>
                <a:gd name="T4" fmla="*/ 355 w 1042"/>
                <a:gd name="T5" fmla="*/ 1615 h 1696"/>
                <a:gd name="T6" fmla="*/ 986 w 1042"/>
                <a:gd name="T7" fmla="*/ 984 h 1696"/>
                <a:gd name="T8" fmla="*/ 1042 w 1042"/>
                <a:gd name="T9" fmla="*/ 848 h 1696"/>
                <a:gd name="T10" fmla="*/ 986 w 1042"/>
                <a:gd name="T11" fmla="*/ 712 h 1696"/>
                <a:gd name="T12" fmla="*/ 356 w 1042"/>
                <a:gd name="T13" fmla="*/ 82 h 1696"/>
                <a:gd name="T14" fmla="*/ 86 w 1042"/>
                <a:gd name="T15" fmla="*/ 71 h 1696"/>
                <a:gd name="T16" fmla="*/ 79 w 1042"/>
                <a:gd name="T17" fmla="*/ 350 h 1696"/>
                <a:gd name="T18" fmla="*/ 482 w 1042"/>
                <a:gd name="T19" fmla="*/ 755 h 1696"/>
                <a:gd name="T20" fmla="*/ 482 w 1042"/>
                <a:gd name="T21" fmla="*/ 943 h 1696"/>
                <a:gd name="T22" fmla="*/ 78 w 1042"/>
                <a:gd name="T23" fmla="*/ 1347 h 1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42" h="1696">
                  <a:moveTo>
                    <a:pt x="78" y="1347"/>
                  </a:moveTo>
                  <a:cubicBezTo>
                    <a:pt x="0" y="1424"/>
                    <a:pt x="2" y="1551"/>
                    <a:pt x="84" y="1626"/>
                  </a:cubicBezTo>
                  <a:cubicBezTo>
                    <a:pt x="162" y="1696"/>
                    <a:pt x="282" y="1690"/>
                    <a:pt x="355" y="1615"/>
                  </a:cubicBezTo>
                  <a:lnTo>
                    <a:pt x="986" y="984"/>
                  </a:lnTo>
                  <a:cubicBezTo>
                    <a:pt x="1023" y="947"/>
                    <a:pt x="1042" y="898"/>
                    <a:pt x="1042" y="848"/>
                  </a:cubicBezTo>
                  <a:cubicBezTo>
                    <a:pt x="1042" y="799"/>
                    <a:pt x="1023" y="750"/>
                    <a:pt x="986" y="712"/>
                  </a:cubicBezTo>
                  <a:lnTo>
                    <a:pt x="356" y="82"/>
                  </a:lnTo>
                  <a:cubicBezTo>
                    <a:pt x="283" y="8"/>
                    <a:pt x="162" y="0"/>
                    <a:pt x="86" y="71"/>
                  </a:cubicBezTo>
                  <a:cubicBezTo>
                    <a:pt x="4" y="146"/>
                    <a:pt x="2" y="272"/>
                    <a:pt x="79" y="350"/>
                  </a:cubicBezTo>
                  <a:lnTo>
                    <a:pt x="482" y="755"/>
                  </a:lnTo>
                  <a:cubicBezTo>
                    <a:pt x="534" y="807"/>
                    <a:pt x="534" y="891"/>
                    <a:pt x="482" y="943"/>
                  </a:cubicBezTo>
                  <a:lnTo>
                    <a:pt x="78" y="1347"/>
                  </a:lnTo>
                  <a:close/>
                </a:path>
              </a:pathLst>
            </a:custGeom>
            <a:solidFill>
              <a:srgbClr val="0F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微软雅黑" panose="020B0503020204020204" pitchFamily="34" charset="-122"/>
                <a:ea typeface="微软雅黑" panose="020B0503020204020204" pitchFamily="34" charset="-122"/>
              </a:endParaRPr>
            </a:p>
          </p:txBody>
        </p:sp>
        <p:sp>
          <p:nvSpPr>
            <p:cNvPr id="27" name="文本框 26">
              <a:extLst>
                <a:ext uri="{FF2B5EF4-FFF2-40B4-BE49-F238E27FC236}">
                  <a16:creationId xmlns:a16="http://schemas.microsoft.com/office/drawing/2014/main" id="{A350D6D6-A54C-767E-7EB3-1C95C0C2CCF2}"/>
                </a:ext>
              </a:extLst>
            </p:cNvPr>
            <p:cNvSpPr txBox="1"/>
            <p:nvPr/>
          </p:nvSpPr>
          <p:spPr>
            <a:xfrm>
              <a:off x="1518041" y="4317845"/>
              <a:ext cx="1901540" cy="277484"/>
            </a:xfrm>
            <a:prstGeom prst="rect">
              <a:avLst/>
            </a:prstGeom>
            <a:noFill/>
          </p:spPr>
          <p:txBody>
            <a:bodyPr wrap="square" rtlCol="0">
              <a:spAutoFit/>
            </a:bodyPr>
            <a:lstStyle/>
            <a:p>
              <a:pPr>
                <a:lnSpc>
                  <a:spcPts val="1800"/>
                </a:lnSpc>
              </a:pPr>
              <a:r>
                <a:rPr lang="zh-CN" altLang="en-US" sz="2800" dirty="0">
                  <a:latin typeface="微软雅黑" panose="020B0503020204020204" pitchFamily="34" charset="-122"/>
                  <a:ea typeface="微软雅黑" panose="020B0503020204020204" pitchFamily="34" charset="-122"/>
                </a:rPr>
                <a:t>储藏时间</a:t>
              </a:r>
              <a:r>
                <a:rPr lang="en-US" altLang="zh-CN" sz="2800" b="1" dirty="0">
                  <a:latin typeface="楷体_GB2312" panose="02010609030101010101" pitchFamily="49" charset="-122"/>
                  <a:ea typeface="楷体_GB2312" panose="02010609030101010101" pitchFamily="49" charset="-122"/>
                </a:rPr>
                <a:t>1</a:t>
              </a:r>
              <a:r>
                <a:rPr lang="zh-CN" altLang="en-US" sz="2800" b="1" dirty="0">
                  <a:latin typeface="楷体_GB2312" panose="02010609030101010101" pitchFamily="49" charset="-122"/>
                  <a:ea typeface="楷体_GB2312" panose="02010609030101010101" pitchFamily="49" charset="-122"/>
                </a:rPr>
                <a:t>～</a:t>
              </a:r>
              <a:r>
                <a:rPr lang="en-US" altLang="zh-CN" sz="2800" b="1" dirty="0">
                  <a:latin typeface="楷体_GB2312" panose="02010609030101010101" pitchFamily="49" charset="-122"/>
                  <a:ea typeface="楷体_GB2312" panose="02010609030101010101" pitchFamily="49" charset="-122"/>
                </a:rPr>
                <a:t>2</a:t>
              </a:r>
              <a:r>
                <a:rPr lang="zh-CN" altLang="zh-CN" sz="2800" dirty="0">
                  <a:latin typeface="微软雅黑" panose="020B0503020204020204" pitchFamily="34" charset="-122"/>
                  <a:ea typeface="微软雅黑" panose="020B0503020204020204" pitchFamily="34" charset="-122"/>
                </a:rPr>
                <a:t>年</a:t>
              </a:r>
              <a:endParaRPr lang="zh-CN" altLang="en-US" sz="2800" dirty="0">
                <a:latin typeface="微软雅黑" panose="020B0503020204020204" pitchFamily="34" charset="-122"/>
                <a:ea typeface="微软雅黑" panose="020B0503020204020204" pitchFamily="34" charset="-122"/>
              </a:endParaRPr>
            </a:p>
          </p:txBody>
        </p:sp>
      </p:grpSp>
      <p:sp>
        <p:nvSpPr>
          <p:cNvPr id="28" name="Text Box 13">
            <a:extLst>
              <a:ext uri="{FF2B5EF4-FFF2-40B4-BE49-F238E27FC236}">
                <a16:creationId xmlns:a16="http://schemas.microsoft.com/office/drawing/2014/main" id="{0EFD01B7-DE92-8F9B-C372-4ED02D010D7B}"/>
              </a:ext>
            </a:extLst>
          </p:cNvPr>
          <p:cNvSpPr txBox="1">
            <a:spLocks noChangeArrowheads="1"/>
          </p:cNvSpPr>
          <p:nvPr/>
        </p:nvSpPr>
        <p:spPr bwMode="auto">
          <a:xfrm>
            <a:off x="8700843" y="1325180"/>
            <a:ext cx="3458595" cy="1653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一般情况下，在农户家中，小麦可安全储藏</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年，稻谷可安全储藏</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年，玉米可安全储藏</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年。</a:t>
            </a:r>
            <a:endParaRPr lang="en-US" altLang="zh-CN" sz="2000" dirty="0">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B4D6467C-7DC7-FB07-7007-E6FBDFB9DFFF}"/>
              </a:ext>
            </a:extLst>
          </p:cNvPr>
          <p:cNvSpPr txBox="1"/>
          <p:nvPr/>
        </p:nvSpPr>
        <p:spPr>
          <a:xfrm>
            <a:off x="5183015" y="1706038"/>
            <a:ext cx="2604541" cy="369332"/>
          </a:xfrm>
          <a:prstGeom prst="rect">
            <a:avLst/>
          </a:prstGeom>
          <a:noFill/>
        </p:spPr>
        <p:txBody>
          <a:bodyPr wrap="square">
            <a:spAutoFit/>
          </a:bodyPr>
          <a:lstStyle/>
          <a:p>
            <a:r>
              <a:rPr lang="en-US" altLang="zh-CN" dirty="0">
                <a:effectLst/>
                <a:latin typeface="Segoe UI Web (West European)"/>
              </a:rPr>
              <a:t>Expiration date</a:t>
            </a:r>
          </a:p>
        </p:txBody>
      </p:sp>
      <p:sp>
        <p:nvSpPr>
          <p:cNvPr id="7" name="文本框 6">
            <a:extLst>
              <a:ext uri="{FF2B5EF4-FFF2-40B4-BE49-F238E27FC236}">
                <a16:creationId xmlns:a16="http://schemas.microsoft.com/office/drawing/2014/main" id="{1BD52B54-3855-7BAA-D37A-87BBFE6EBA0D}"/>
              </a:ext>
            </a:extLst>
          </p:cNvPr>
          <p:cNvSpPr txBox="1"/>
          <p:nvPr/>
        </p:nvSpPr>
        <p:spPr>
          <a:xfrm>
            <a:off x="290281" y="2714200"/>
            <a:ext cx="6093500" cy="461665"/>
          </a:xfrm>
          <a:prstGeom prst="rect">
            <a:avLst/>
          </a:prstGeom>
          <a:noFill/>
        </p:spPr>
        <p:txBody>
          <a:bodyPr wrap="square">
            <a:spAutoFit/>
          </a:bodyPr>
          <a:lstStyle/>
          <a:p>
            <a:r>
              <a:rPr lang="en-US" altLang="zh-CN" sz="2400" b="0" i="0" dirty="0">
                <a:solidFill>
                  <a:srgbClr val="333333"/>
                </a:solidFill>
                <a:effectLst/>
                <a:latin typeface="PingFangSC-Medium"/>
              </a:rPr>
              <a:t>Paddy</a:t>
            </a:r>
            <a:endParaRPr lang="zh-CN" altLang="en-US" sz="2400" dirty="0"/>
          </a:p>
        </p:txBody>
      </p:sp>
      <p:sp>
        <p:nvSpPr>
          <p:cNvPr id="17" name="文本框 16">
            <a:extLst>
              <a:ext uri="{FF2B5EF4-FFF2-40B4-BE49-F238E27FC236}">
                <a16:creationId xmlns:a16="http://schemas.microsoft.com/office/drawing/2014/main" id="{ADB03743-23DD-2585-E521-E6A05AA00D3D}"/>
              </a:ext>
            </a:extLst>
          </p:cNvPr>
          <p:cNvSpPr txBox="1"/>
          <p:nvPr/>
        </p:nvSpPr>
        <p:spPr>
          <a:xfrm>
            <a:off x="2136265" y="4394488"/>
            <a:ext cx="6093500" cy="461665"/>
          </a:xfrm>
          <a:prstGeom prst="rect">
            <a:avLst/>
          </a:prstGeom>
          <a:noFill/>
        </p:spPr>
        <p:txBody>
          <a:bodyPr wrap="square">
            <a:spAutoFit/>
          </a:bodyPr>
          <a:lstStyle/>
          <a:p>
            <a:r>
              <a:rPr lang="en-US" altLang="zh-CN" sz="2400" dirty="0">
                <a:latin typeface="Segoe UI Web (West European)"/>
              </a:rPr>
              <a:t>W</a:t>
            </a:r>
            <a:r>
              <a:rPr lang="en-US" altLang="zh-CN" sz="2400" dirty="0">
                <a:effectLst/>
                <a:latin typeface="Segoe UI Web (West European)"/>
              </a:rPr>
              <a:t>heat</a:t>
            </a:r>
          </a:p>
        </p:txBody>
      </p:sp>
      <p:sp>
        <p:nvSpPr>
          <p:cNvPr id="20" name="文本框 19">
            <a:extLst>
              <a:ext uri="{FF2B5EF4-FFF2-40B4-BE49-F238E27FC236}">
                <a16:creationId xmlns:a16="http://schemas.microsoft.com/office/drawing/2014/main" id="{0BEEE072-12C1-DE5B-C016-C27B38B4828D}"/>
              </a:ext>
            </a:extLst>
          </p:cNvPr>
          <p:cNvSpPr txBox="1"/>
          <p:nvPr/>
        </p:nvSpPr>
        <p:spPr>
          <a:xfrm>
            <a:off x="4205535" y="5953157"/>
            <a:ext cx="6093500" cy="523220"/>
          </a:xfrm>
          <a:prstGeom prst="rect">
            <a:avLst/>
          </a:prstGeom>
          <a:noFill/>
        </p:spPr>
        <p:txBody>
          <a:bodyPr wrap="square">
            <a:spAutoFit/>
          </a:bodyPr>
          <a:lstStyle/>
          <a:p>
            <a:r>
              <a:rPr lang="en-US" altLang="zh-CN" sz="2800" dirty="0">
                <a:latin typeface="Segoe UI Web (West European)"/>
              </a:rPr>
              <a:t>C</a:t>
            </a:r>
            <a:r>
              <a:rPr lang="en-US" altLang="zh-CN" sz="2800" dirty="0">
                <a:effectLst/>
                <a:latin typeface="Segoe UI Web (West European)"/>
              </a:rPr>
              <a:t>orn</a:t>
            </a:r>
          </a:p>
        </p:txBody>
      </p:sp>
      <p:sp>
        <p:nvSpPr>
          <p:cNvPr id="3" name="TextBox 2">
            <a:extLst>
              <a:ext uri="{FF2B5EF4-FFF2-40B4-BE49-F238E27FC236}">
                <a16:creationId xmlns:a16="http://schemas.microsoft.com/office/drawing/2014/main" id="{14A16116-A622-C748-6C77-B2BE2704596C}"/>
              </a:ext>
            </a:extLst>
          </p:cNvPr>
          <p:cNvSpPr txBox="1"/>
          <p:nvPr/>
        </p:nvSpPr>
        <p:spPr>
          <a:xfrm>
            <a:off x="3677061" y="3182229"/>
            <a:ext cx="4393253" cy="400110"/>
          </a:xfrm>
          <a:prstGeom prst="rect">
            <a:avLst/>
          </a:prstGeom>
          <a:noFill/>
        </p:spPr>
        <p:txBody>
          <a:bodyPr wrap="square">
            <a:spAutoFit/>
          </a:bodyPr>
          <a:lstStyle/>
          <a:p>
            <a:r>
              <a:rPr lang="en-GB" sz="2000" dirty="0"/>
              <a:t>Storage period: 1-2 years</a:t>
            </a:r>
          </a:p>
        </p:txBody>
      </p:sp>
      <p:sp>
        <p:nvSpPr>
          <p:cNvPr id="30" name="TextBox 29">
            <a:extLst>
              <a:ext uri="{FF2B5EF4-FFF2-40B4-BE49-F238E27FC236}">
                <a16:creationId xmlns:a16="http://schemas.microsoft.com/office/drawing/2014/main" id="{E4998988-E4A9-A5BF-2B05-2EC75CF2B247}"/>
              </a:ext>
            </a:extLst>
          </p:cNvPr>
          <p:cNvSpPr txBox="1"/>
          <p:nvPr/>
        </p:nvSpPr>
        <p:spPr>
          <a:xfrm>
            <a:off x="5590929" y="4796812"/>
            <a:ext cx="4393253" cy="400110"/>
          </a:xfrm>
          <a:prstGeom prst="rect">
            <a:avLst/>
          </a:prstGeom>
          <a:noFill/>
        </p:spPr>
        <p:txBody>
          <a:bodyPr wrap="square">
            <a:spAutoFit/>
          </a:bodyPr>
          <a:lstStyle/>
          <a:p>
            <a:r>
              <a:rPr lang="en-GB" sz="2000" dirty="0"/>
              <a:t>Storage period: 2-3 years</a:t>
            </a:r>
          </a:p>
        </p:txBody>
      </p:sp>
      <p:sp>
        <p:nvSpPr>
          <p:cNvPr id="32" name="TextBox 31">
            <a:extLst>
              <a:ext uri="{FF2B5EF4-FFF2-40B4-BE49-F238E27FC236}">
                <a16:creationId xmlns:a16="http://schemas.microsoft.com/office/drawing/2014/main" id="{004F63B6-62EC-9B92-E5B4-651074CA2FB9}"/>
              </a:ext>
            </a:extLst>
          </p:cNvPr>
          <p:cNvSpPr txBox="1"/>
          <p:nvPr/>
        </p:nvSpPr>
        <p:spPr>
          <a:xfrm>
            <a:off x="7641828" y="6341616"/>
            <a:ext cx="4393253" cy="400110"/>
          </a:xfrm>
          <a:prstGeom prst="rect">
            <a:avLst/>
          </a:prstGeom>
          <a:noFill/>
        </p:spPr>
        <p:txBody>
          <a:bodyPr wrap="square">
            <a:spAutoFit/>
          </a:bodyPr>
          <a:lstStyle/>
          <a:p>
            <a:r>
              <a:rPr lang="en-GB" sz="2000" dirty="0"/>
              <a:t>Storage period: 1-2 years</a:t>
            </a:r>
          </a:p>
        </p:txBody>
      </p:sp>
      <p:sp>
        <p:nvSpPr>
          <p:cNvPr id="33" name="TextBox 32">
            <a:extLst>
              <a:ext uri="{FF2B5EF4-FFF2-40B4-BE49-F238E27FC236}">
                <a16:creationId xmlns:a16="http://schemas.microsoft.com/office/drawing/2014/main" id="{ECA49186-24D3-5B01-292B-DB535D7138FE}"/>
              </a:ext>
            </a:extLst>
          </p:cNvPr>
          <p:cNvSpPr txBox="1"/>
          <p:nvPr/>
        </p:nvSpPr>
        <p:spPr>
          <a:xfrm>
            <a:off x="8612625" y="1036942"/>
            <a:ext cx="4393253" cy="400110"/>
          </a:xfrm>
          <a:prstGeom prst="rect">
            <a:avLst/>
          </a:prstGeom>
          <a:noFill/>
        </p:spPr>
        <p:txBody>
          <a:bodyPr wrap="square">
            <a:spAutoFit/>
          </a:bodyPr>
          <a:lstStyle/>
          <a:p>
            <a:r>
              <a:rPr lang="en-GB" sz="2000" dirty="0"/>
              <a:t>Normally, for household storage:</a:t>
            </a:r>
          </a:p>
        </p:txBody>
      </p:sp>
    </p:spTree>
    <p:extLst>
      <p:ext uri="{BB962C8B-B14F-4D97-AF65-F5344CB8AC3E}">
        <p14:creationId xmlns:p14="http://schemas.microsoft.com/office/powerpoint/2010/main" val="3035548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3854827" y="4205831"/>
            <a:ext cx="4027078" cy="1593104"/>
          </a:xfrm>
          <a:prstGeom prst="rect">
            <a:avLst/>
          </a:prstGeom>
        </p:spPr>
        <p:txBody>
          <a:bodyPr wrap="none" lIns="91415" tIns="45708" rIns="91415" bIns="45708">
            <a:spAutoFit/>
          </a:bodyPr>
          <a:lstStyle/>
          <a:p>
            <a:pPr>
              <a:lnSpc>
                <a:spcPct val="150000"/>
              </a:lnSpc>
            </a:pPr>
            <a:r>
              <a:rPr lang="zh-CN" altLang="en-US" sz="4000" dirty="0">
                <a:solidFill>
                  <a:schemeClr val="accent2"/>
                </a:solidFill>
                <a:latin typeface="Open Sans Regular" panose="020B0606030504020204" charset="0"/>
                <a:ea typeface="微软雅黑" panose="020B0503020204020204" pitchFamily="34" charset="-122"/>
                <a:cs typeface="Open Sans Regular" panose="020B0606030504020204" charset="0"/>
              </a:rPr>
              <a:t>粮食的基本特性</a:t>
            </a:r>
          </a:p>
          <a:p>
            <a:pPr>
              <a:lnSpc>
                <a:spcPct val="150000"/>
              </a:lnSpc>
            </a:pPr>
            <a:r>
              <a:rPr lang="en-US" altLang="zh-CN" sz="2800" dirty="0">
                <a:solidFill>
                  <a:schemeClr val="accent2"/>
                </a:solidFill>
                <a:latin typeface="Open Sans Regular" panose="020B0606030504020204" charset="0"/>
                <a:ea typeface="微软雅黑" panose="020B0503020204020204" pitchFamily="34" charset="-122"/>
                <a:cs typeface="Open Sans Regular" panose="020B0606030504020204" charset="0"/>
              </a:rPr>
              <a:t>Basic Features of Grain</a:t>
            </a:r>
          </a:p>
        </p:txBody>
      </p:sp>
      <p:sp>
        <p:nvSpPr>
          <p:cNvPr id="8" name="椭圆 7"/>
          <p:cNvSpPr/>
          <p:nvPr/>
        </p:nvSpPr>
        <p:spPr>
          <a:xfrm>
            <a:off x="6038039" y="306197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76" name="椭圆 75"/>
          <p:cNvSpPr/>
          <p:nvPr/>
        </p:nvSpPr>
        <p:spPr>
          <a:xfrm>
            <a:off x="6980641" y="2089735"/>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4606619" y="3136930"/>
            <a:ext cx="214874" cy="214874"/>
          </a:xfrm>
          <a:prstGeom prst="ellipse">
            <a:avLst/>
          </a:prstGeom>
          <a:gradFill flip="none" rotWithShape="1">
            <a:gsLst>
              <a:gs pos="0">
                <a:schemeClr val="bg1"/>
              </a:gs>
              <a:gs pos="36000">
                <a:schemeClr val="bg1"/>
              </a:gs>
              <a:gs pos="100000">
                <a:srgbClr val="C7C7C7"/>
              </a:gs>
            </a:gsLst>
            <a:lin ang="13500000" scaled="1"/>
            <a:tileRect/>
          </a:gradFill>
          <a:ln w="9525">
            <a:solidFill>
              <a:schemeClr val="bg1"/>
            </a:solidFill>
          </a:ln>
          <a:effectLst>
            <a:outerShdw blurRad="419100" dist="190500" dir="2700000" sx="90000" sy="90000" algn="tl" rotWithShape="0">
              <a:schemeClr val="tx1">
                <a:alpha val="4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491179" y="1808489"/>
            <a:ext cx="942567" cy="942567"/>
          </a:xfrm>
          <a:prstGeom prst="ellipse">
            <a:avLst/>
          </a:prstGeom>
          <a:gradFill flip="none" rotWithShape="1">
            <a:gsLst>
              <a:gs pos="0">
                <a:schemeClr val="bg1"/>
              </a:gs>
              <a:gs pos="36000">
                <a:schemeClr val="bg1"/>
              </a:gs>
              <a:gs pos="100000">
                <a:srgbClr val="C7C7C7"/>
              </a:gs>
            </a:gsLst>
            <a:lin ang="13500000" scaled="1"/>
            <a:tileRect/>
          </a:gradFill>
          <a:ln w="1905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0" name="椭圆 9"/>
          <p:cNvSpPr/>
          <p:nvPr/>
        </p:nvSpPr>
        <p:spPr>
          <a:xfrm>
            <a:off x="4877782" y="2039417"/>
            <a:ext cx="1863725" cy="1780540"/>
          </a:xfrm>
          <a:prstGeom prst="ellipse">
            <a:avLst/>
          </a:prstGeom>
          <a:gradFill flip="none" rotWithShape="1">
            <a:gsLst>
              <a:gs pos="0">
                <a:schemeClr val="bg1"/>
              </a:gs>
              <a:gs pos="36000">
                <a:schemeClr val="bg1"/>
              </a:gs>
              <a:gs pos="100000">
                <a:srgbClr val="C7C7C7"/>
              </a:gs>
            </a:gsLst>
            <a:lin ang="13500000" scaled="1"/>
            <a:tileRect/>
          </a:gradFill>
          <a:ln w="25400">
            <a:solidFill>
              <a:schemeClr val="bg1"/>
            </a:solidFill>
          </a:ln>
          <a:effectLst>
            <a:outerShdw blurRad="419100" dist="571500" dir="2700000" sx="90000" sy="90000" algn="tl" rotWithShape="0">
              <a:schemeClr val="tx1">
                <a:lumMod val="50000"/>
                <a:lumOff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11" name="文本框 17"/>
          <p:cNvSpPr txBox="1"/>
          <p:nvPr/>
        </p:nvSpPr>
        <p:spPr>
          <a:xfrm>
            <a:off x="4821493" y="2368491"/>
            <a:ext cx="2125102" cy="1198880"/>
          </a:xfrm>
          <a:prstGeom prst="rect">
            <a:avLst/>
          </a:prstGeom>
          <a:noFill/>
        </p:spPr>
        <p:txBody>
          <a:bodyPr wrap="square" rtlCol="0">
            <a:spAutoFit/>
          </a:bodyPr>
          <a:lstStyle/>
          <a:p>
            <a:pPr algn="ctr"/>
            <a:r>
              <a:rPr lang="en-US" altLang="zh-CN" sz="7200" dirty="0">
                <a:solidFill>
                  <a:schemeClr val="accent2"/>
                </a:solidFill>
                <a:latin typeface="Open Sans Regular" panose="020B0606030504020204" charset="0"/>
                <a:ea typeface="微软雅黑" panose="020B0503020204020204" pitchFamily="34" charset="-122"/>
                <a:cs typeface="Open Sans Regular" panose="020B0606030504020204" charset="0"/>
              </a:rPr>
              <a:t>02</a:t>
            </a:r>
            <a:endParaRPr lang="zh-CN" altLang="en-US" sz="8800" dirty="0">
              <a:solidFill>
                <a:schemeClr val="accent2"/>
              </a:solidFill>
              <a:latin typeface="Open Sans Regular" panose="020B0606030504020204" charset="0"/>
              <a:ea typeface="微软雅黑" panose="020B0503020204020204" pitchFamily="34" charset="-122"/>
              <a:cs typeface="Open Sans Regular" panose="020B0606030504020204" charset="0"/>
            </a:endParaRPr>
          </a:p>
        </p:txBody>
      </p:sp>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Tree>
    <p:extLst>
      <p:ext uri="{BB962C8B-B14F-4D97-AF65-F5344CB8AC3E}">
        <p14:creationId xmlns:p14="http://schemas.microsoft.com/office/powerpoint/2010/main" val="11569790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3" name="Text Box 5">
            <a:extLst>
              <a:ext uri="{FF2B5EF4-FFF2-40B4-BE49-F238E27FC236}">
                <a16:creationId xmlns:a16="http://schemas.microsoft.com/office/drawing/2014/main" id="{6A19800B-B7B1-F12F-861A-F649D6E38D45}"/>
              </a:ext>
            </a:extLst>
          </p:cNvPr>
          <p:cNvSpPr txBox="1">
            <a:spLocks noChangeArrowheads="1"/>
          </p:cNvSpPr>
          <p:nvPr/>
        </p:nvSpPr>
        <p:spPr bwMode="auto">
          <a:xfrm>
            <a:off x="998331" y="2447518"/>
            <a:ext cx="9470887" cy="4206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pPr>
            <a:r>
              <a:rPr lang="en-US" altLang="zh-CN" sz="2800" dirty="0">
                <a:solidFill>
                  <a:srgbClr val="FF3300"/>
                </a:solidFill>
                <a:latin typeface="微软雅黑" panose="020B0503020204020204" pitchFamily="34" charset="-122"/>
                <a:ea typeface="微软雅黑" panose="020B0503020204020204" pitchFamily="34" charset="-122"/>
              </a:rPr>
              <a:t>  ★ </a:t>
            </a:r>
            <a:r>
              <a:rPr lang="zh-CN" altLang="en-US" sz="2400" dirty="0">
                <a:latin typeface="微软雅黑" panose="020B0503020204020204" pitchFamily="34" charset="-122"/>
                <a:ea typeface="微软雅黑" panose="020B0503020204020204" pitchFamily="34" charset="-122"/>
              </a:rPr>
              <a:t>水份越高，呼吸越强</a:t>
            </a:r>
            <a:endParaRPr lang="en-US" altLang="zh-CN" sz="2400" dirty="0">
              <a:latin typeface="微软雅黑" panose="020B0503020204020204" pitchFamily="34" charset="-122"/>
              <a:ea typeface="微软雅黑" panose="020B0503020204020204" pitchFamily="34" charset="-122"/>
            </a:endParaRPr>
          </a:p>
          <a:p>
            <a:pPr eaLnBrk="1" hangingPunct="1">
              <a:lnSpc>
                <a:spcPct val="130000"/>
              </a:lnSpc>
            </a:pPr>
            <a:endParaRPr lang="zh-CN" altLang="en-US" sz="2400" dirty="0">
              <a:latin typeface="微软雅黑" panose="020B0503020204020204" pitchFamily="34" charset="-122"/>
              <a:ea typeface="微软雅黑" panose="020B0503020204020204" pitchFamily="34" charset="-122"/>
            </a:endParaRPr>
          </a:p>
          <a:p>
            <a:pPr eaLnBrk="1" hangingPunct="1">
              <a:lnSpc>
                <a:spcPct val="130000"/>
              </a:lnSpc>
            </a:pPr>
            <a:r>
              <a:rPr lang="zh-CN" altLang="en-US" sz="2400" dirty="0">
                <a:latin typeface="微软雅黑" panose="020B0503020204020204" pitchFamily="34" charset="-122"/>
                <a:ea typeface="微软雅黑" panose="020B0503020204020204" pitchFamily="34" charset="-122"/>
              </a:rPr>
              <a:t>      小麦安全储藏水份</a:t>
            </a:r>
            <a:r>
              <a:rPr lang="en-US" altLang="zh-CN" sz="2400" dirty="0">
                <a:latin typeface="微软雅黑" panose="020B0503020204020204" pitchFamily="34" charset="-122"/>
                <a:ea typeface="微软雅黑" panose="020B0503020204020204" pitchFamily="34" charset="-122"/>
              </a:rPr>
              <a:t>12.5%; </a:t>
            </a:r>
            <a:r>
              <a:rPr lang="zh-CN" altLang="en-US" sz="2400" dirty="0">
                <a:latin typeface="微软雅黑" panose="020B0503020204020204" pitchFamily="34" charset="-122"/>
                <a:ea typeface="微软雅黑" panose="020B0503020204020204" pitchFamily="34" charset="-122"/>
              </a:rPr>
              <a:t>稻谷安全储藏水份</a:t>
            </a:r>
            <a:r>
              <a:rPr lang="en-US" altLang="zh-CN" sz="2400" dirty="0">
                <a:latin typeface="微软雅黑" panose="020B0503020204020204" pitchFamily="34" charset="-122"/>
                <a:ea typeface="微软雅黑" panose="020B0503020204020204" pitchFamily="34" charset="-122"/>
              </a:rPr>
              <a:t>13.5%</a:t>
            </a:r>
            <a:r>
              <a:rPr lang="zh-CN" altLang="en-US" sz="2400" dirty="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a:p>
            <a:pPr eaLnBrk="1" hangingPunct="1">
              <a:lnSpc>
                <a:spcPct val="130000"/>
              </a:lnSpc>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玉米储藏的安全水分，一般要求在</a:t>
            </a:r>
            <a:r>
              <a:rPr lang="en-US" altLang="zh-CN" sz="2400" dirty="0">
                <a:latin typeface="微软雅黑" panose="020B0503020204020204" pitchFamily="34" charset="-122"/>
                <a:ea typeface="微软雅黑" panose="020B0503020204020204" pitchFamily="34" charset="-122"/>
              </a:rPr>
              <a:t>13</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14</a:t>
            </a:r>
            <a:r>
              <a:rPr lang="zh-CN" altLang="en-US" sz="2400" dirty="0">
                <a:latin typeface="微软雅黑" panose="020B0503020204020204" pitchFamily="34" charset="-122"/>
                <a:ea typeface="微软雅黑" panose="020B0503020204020204" pitchFamily="34" charset="-122"/>
              </a:rPr>
              <a:t>％之间。</a:t>
            </a:r>
            <a:r>
              <a:rPr lang="zh-CN" altLang="en-US" sz="2800" dirty="0">
                <a:solidFill>
                  <a:srgbClr val="FF3300"/>
                </a:solidFill>
                <a:latin typeface="微软雅黑" panose="020B0503020204020204" pitchFamily="34" charset="-122"/>
                <a:ea typeface="微软雅黑" panose="020B0503020204020204" pitchFamily="34" charset="-122"/>
              </a:rPr>
              <a:t> </a:t>
            </a:r>
            <a:endParaRPr lang="en-US" altLang="zh-CN" sz="2800" dirty="0">
              <a:solidFill>
                <a:srgbClr val="FF3300"/>
              </a:solidFill>
              <a:latin typeface="微软雅黑" panose="020B0503020204020204" pitchFamily="34" charset="-122"/>
              <a:ea typeface="微软雅黑" panose="020B0503020204020204" pitchFamily="34" charset="-122"/>
            </a:endParaRPr>
          </a:p>
          <a:p>
            <a:pPr eaLnBrk="1" hangingPunct="1">
              <a:lnSpc>
                <a:spcPct val="130000"/>
              </a:lnSpc>
            </a:pPr>
            <a:r>
              <a:rPr lang="zh-CN" altLang="en-US" sz="2800" dirty="0">
                <a:solidFill>
                  <a:srgbClr val="FF3300"/>
                </a:solidFill>
                <a:latin typeface="微软雅黑" panose="020B0503020204020204" pitchFamily="34" charset="-122"/>
                <a:ea typeface="微软雅黑" panose="020B0503020204020204" pitchFamily="34" charset="-122"/>
              </a:rPr>
              <a:t> </a:t>
            </a:r>
            <a:endParaRPr lang="en-US" altLang="zh-CN" sz="2800" dirty="0">
              <a:solidFill>
                <a:srgbClr val="FF3300"/>
              </a:solidFill>
              <a:latin typeface="微软雅黑" panose="020B0503020204020204" pitchFamily="34" charset="-122"/>
              <a:ea typeface="微软雅黑" panose="020B0503020204020204" pitchFamily="34" charset="-122"/>
            </a:endParaRPr>
          </a:p>
          <a:p>
            <a:pPr eaLnBrk="1" hangingPunct="1">
              <a:lnSpc>
                <a:spcPct val="130000"/>
              </a:lnSpc>
            </a:pPr>
            <a:r>
              <a:rPr lang="en-US" altLang="zh-CN" sz="2800" dirty="0">
                <a:solidFill>
                  <a:srgbClr val="FF3300"/>
                </a:solidFill>
                <a:latin typeface="微软雅黑" panose="020B0503020204020204" pitchFamily="34" charset="-122"/>
                <a:ea typeface="微软雅黑" panose="020B0503020204020204" pitchFamily="34" charset="-122"/>
              </a:rPr>
              <a:t>  </a:t>
            </a:r>
            <a:r>
              <a:rPr lang="zh-CN" altLang="en-US" sz="2800" dirty="0">
                <a:solidFill>
                  <a:srgbClr val="FF3300"/>
                </a:solidFill>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温度越高，呼吸越强。</a:t>
            </a:r>
            <a:endParaRPr lang="en-US" altLang="zh-CN" sz="2400" dirty="0">
              <a:latin typeface="微软雅黑" panose="020B0503020204020204" pitchFamily="34" charset="-122"/>
              <a:ea typeface="微软雅黑" panose="020B0503020204020204" pitchFamily="34" charset="-122"/>
            </a:endParaRPr>
          </a:p>
          <a:p>
            <a:pPr eaLnBrk="1" hangingPunct="1">
              <a:lnSpc>
                <a:spcPct val="130000"/>
              </a:lnSpc>
            </a:pPr>
            <a:endParaRPr lang="en-US" altLang="zh-CN" sz="2400" dirty="0">
              <a:latin typeface="微软雅黑" panose="020B0503020204020204" pitchFamily="34" charset="-122"/>
              <a:ea typeface="微软雅黑" panose="020B0503020204020204" pitchFamily="34" charset="-122"/>
            </a:endParaRPr>
          </a:p>
          <a:p>
            <a:pPr eaLnBrk="1" hangingPunct="1">
              <a:lnSpc>
                <a:spcPct val="130000"/>
              </a:lnSpc>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温度越低，越有利于安全储藏，温度低于</a:t>
            </a:r>
            <a:r>
              <a:rPr lang="en-US" altLang="zh-CN" sz="2400" dirty="0">
                <a:latin typeface="微软雅黑" panose="020B0503020204020204" pitchFamily="34" charset="-122"/>
                <a:ea typeface="微软雅黑" panose="020B0503020204020204" pitchFamily="34" charset="-122"/>
              </a:rPr>
              <a:t>18℃</a:t>
            </a:r>
            <a:r>
              <a:rPr lang="zh-CN" altLang="en-US" sz="2400" dirty="0">
                <a:latin typeface="微软雅黑" panose="020B0503020204020204" pitchFamily="34" charset="-122"/>
                <a:ea typeface="微软雅黑" panose="020B0503020204020204" pitchFamily="34" charset="-122"/>
              </a:rPr>
              <a:t>对品质保持良好。</a:t>
            </a:r>
          </a:p>
        </p:txBody>
      </p:sp>
      <p:pic>
        <p:nvPicPr>
          <p:cNvPr id="21510" name="Picture 7" descr="C:\Users\dell\Desktop\u=2489595291,1234838543&amp;fm=21&amp;gp=0.jpg">
            <a:extLst>
              <a:ext uri="{FF2B5EF4-FFF2-40B4-BE49-F238E27FC236}">
                <a16:creationId xmlns:a16="http://schemas.microsoft.com/office/drawing/2014/main" id="{778F3A1A-B82D-45B8-BF0E-436233E374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453"/>
          <a:stretch>
            <a:fillRect/>
          </a:stretch>
        </p:blipFill>
        <p:spPr bwMode="auto">
          <a:xfrm>
            <a:off x="8716759" y="1293011"/>
            <a:ext cx="3133725"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a:extLst>
              <a:ext uri="{FF2B5EF4-FFF2-40B4-BE49-F238E27FC236}">
                <a16:creationId xmlns:a16="http://schemas.microsoft.com/office/drawing/2014/main" id="{D0803554-F79D-A23F-FD6F-F152D718C2E8}"/>
              </a:ext>
            </a:extLst>
          </p:cNvPr>
          <p:cNvSpPr txBox="1">
            <a:spLocks noChangeArrowheads="1"/>
          </p:cNvSpPr>
          <p:nvPr/>
        </p:nvSpPr>
        <p:spPr bwMode="auto">
          <a:xfrm>
            <a:off x="341516" y="1250695"/>
            <a:ext cx="687670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1800"/>
              </a:spcBef>
            </a:pPr>
            <a:r>
              <a:rPr lang="zh-CN" altLang="en-US" sz="3600" dirty="0">
                <a:latin typeface="黑体" panose="02010609060101010101" pitchFamily="49" charset="-122"/>
                <a:ea typeface="黑体" panose="02010609060101010101" pitchFamily="49" charset="-122"/>
              </a:rPr>
              <a:t>一、粮食的新陈代谢特性</a:t>
            </a:r>
          </a:p>
        </p:txBody>
      </p:sp>
      <p:pic>
        <p:nvPicPr>
          <p:cNvPr id="3" name="图片 2">
            <a:extLst>
              <a:ext uri="{FF2B5EF4-FFF2-40B4-BE49-F238E27FC236}">
                <a16:creationId xmlns:a16="http://schemas.microsoft.com/office/drawing/2014/main" id="{A4202359-8F26-9DB0-990F-9AD046E447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5" name="文本框 4">
            <a:extLst>
              <a:ext uri="{FF2B5EF4-FFF2-40B4-BE49-F238E27FC236}">
                <a16:creationId xmlns:a16="http://schemas.microsoft.com/office/drawing/2014/main" id="{0BD2095A-6411-9B9D-07AC-6BC8F7E34A1C}"/>
              </a:ext>
            </a:extLst>
          </p:cNvPr>
          <p:cNvSpPr txBox="1"/>
          <p:nvPr/>
        </p:nvSpPr>
        <p:spPr>
          <a:xfrm>
            <a:off x="1312455" y="1937819"/>
            <a:ext cx="6093500" cy="369332"/>
          </a:xfrm>
          <a:prstGeom prst="rect">
            <a:avLst/>
          </a:prstGeom>
          <a:noFill/>
        </p:spPr>
        <p:txBody>
          <a:bodyPr wrap="square">
            <a:spAutoFit/>
          </a:bodyPr>
          <a:lstStyle/>
          <a:p>
            <a:r>
              <a:rPr lang="en-US" altLang="zh-CN" dirty="0">
                <a:effectLst/>
                <a:latin typeface="Segoe UI Web (West European)"/>
              </a:rPr>
              <a:t>Metabolic properties of grains</a:t>
            </a:r>
          </a:p>
        </p:txBody>
      </p:sp>
      <p:sp>
        <p:nvSpPr>
          <p:cNvPr id="7" name="文本框 6">
            <a:extLst>
              <a:ext uri="{FF2B5EF4-FFF2-40B4-BE49-F238E27FC236}">
                <a16:creationId xmlns:a16="http://schemas.microsoft.com/office/drawing/2014/main" id="{4E9510D0-841A-195F-336A-F7DA9882BBE8}"/>
              </a:ext>
            </a:extLst>
          </p:cNvPr>
          <p:cNvSpPr txBox="1"/>
          <p:nvPr/>
        </p:nvSpPr>
        <p:spPr>
          <a:xfrm>
            <a:off x="1613217" y="3059668"/>
            <a:ext cx="6093500" cy="369332"/>
          </a:xfrm>
          <a:prstGeom prst="rect">
            <a:avLst/>
          </a:prstGeom>
          <a:noFill/>
        </p:spPr>
        <p:txBody>
          <a:bodyPr wrap="square">
            <a:spAutoFit/>
          </a:bodyPr>
          <a:lstStyle/>
          <a:p>
            <a:r>
              <a:rPr lang="en-US" altLang="zh-CN" dirty="0">
                <a:latin typeface="Segoe UI Web (West European)"/>
              </a:rPr>
              <a:t>H</a:t>
            </a:r>
            <a:r>
              <a:rPr lang="en-US" altLang="zh-CN" dirty="0">
                <a:effectLst/>
                <a:latin typeface="Segoe UI Web (West European)"/>
              </a:rPr>
              <a:t>igher the water ratio, stronger the breathing</a:t>
            </a:r>
          </a:p>
        </p:txBody>
      </p:sp>
      <p:sp>
        <p:nvSpPr>
          <p:cNvPr id="9" name="文本框 8">
            <a:extLst>
              <a:ext uri="{FF2B5EF4-FFF2-40B4-BE49-F238E27FC236}">
                <a16:creationId xmlns:a16="http://schemas.microsoft.com/office/drawing/2014/main" id="{E4DFFC9B-8F70-7DD7-6E78-31276D78B04A}"/>
              </a:ext>
            </a:extLst>
          </p:cNvPr>
          <p:cNvSpPr txBox="1"/>
          <p:nvPr/>
        </p:nvSpPr>
        <p:spPr>
          <a:xfrm>
            <a:off x="1613217" y="5607305"/>
            <a:ext cx="6093500" cy="369332"/>
          </a:xfrm>
          <a:prstGeom prst="rect">
            <a:avLst/>
          </a:prstGeom>
          <a:noFill/>
        </p:spPr>
        <p:txBody>
          <a:bodyPr wrap="square">
            <a:spAutoFit/>
          </a:bodyPr>
          <a:lstStyle/>
          <a:p>
            <a:r>
              <a:rPr lang="en-US" altLang="zh-CN" dirty="0">
                <a:latin typeface="Segoe UI Web (West European)"/>
              </a:rPr>
              <a:t>H</a:t>
            </a:r>
            <a:r>
              <a:rPr lang="en-US" altLang="zh-CN" dirty="0">
                <a:effectLst/>
                <a:latin typeface="Segoe UI Web (West European)"/>
              </a:rPr>
              <a:t>igher the temperature, stronger the breathing</a:t>
            </a:r>
          </a:p>
        </p:txBody>
      </p:sp>
      <p:sp>
        <p:nvSpPr>
          <p:cNvPr id="4" name="文本框 6">
            <a:extLst>
              <a:ext uri="{FF2B5EF4-FFF2-40B4-BE49-F238E27FC236}">
                <a16:creationId xmlns:a16="http://schemas.microsoft.com/office/drawing/2014/main" id="{2D4A0CFF-FC31-4934-08DA-21578C0C59DE}"/>
              </a:ext>
            </a:extLst>
          </p:cNvPr>
          <p:cNvSpPr txBox="1"/>
          <p:nvPr/>
        </p:nvSpPr>
        <p:spPr>
          <a:xfrm>
            <a:off x="8716758" y="3453783"/>
            <a:ext cx="3133725" cy="923330"/>
          </a:xfrm>
          <a:prstGeom prst="rect">
            <a:avLst/>
          </a:prstGeom>
          <a:noFill/>
        </p:spPr>
        <p:txBody>
          <a:bodyPr wrap="square">
            <a:spAutoFit/>
          </a:bodyPr>
          <a:lstStyle/>
          <a:p>
            <a:r>
              <a:rPr lang="en-US" altLang="zh-CN" dirty="0">
                <a:effectLst/>
                <a:latin typeface="Segoe UI Web (West European)"/>
              </a:rPr>
              <a:t>The </a:t>
            </a:r>
            <a:r>
              <a:rPr lang="en-US" altLang="zh-CN" dirty="0">
                <a:latin typeface="Segoe UI Web (West European)"/>
              </a:rPr>
              <a:t>safe water ratio of</a:t>
            </a:r>
          </a:p>
          <a:p>
            <a:r>
              <a:rPr lang="en-US" altLang="zh-CN" dirty="0">
                <a:effectLst/>
                <a:latin typeface="Segoe UI Web (West European)"/>
              </a:rPr>
              <a:t>Wheat: 12.5%, Paddy: 13.5%, Corn: 13%-14%</a:t>
            </a:r>
          </a:p>
        </p:txBody>
      </p:sp>
      <p:sp>
        <p:nvSpPr>
          <p:cNvPr id="6" name="文本框 6">
            <a:extLst>
              <a:ext uri="{FF2B5EF4-FFF2-40B4-BE49-F238E27FC236}">
                <a16:creationId xmlns:a16="http://schemas.microsoft.com/office/drawing/2014/main" id="{A967A25F-D20A-15B9-415A-071254C6B7CE}"/>
              </a:ext>
            </a:extLst>
          </p:cNvPr>
          <p:cNvSpPr txBox="1"/>
          <p:nvPr/>
        </p:nvSpPr>
        <p:spPr>
          <a:xfrm>
            <a:off x="8530111" y="5219226"/>
            <a:ext cx="3500927" cy="923330"/>
          </a:xfrm>
          <a:prstGeom prst="rect">
            <a:avLst/>
          </a:prstGeom>
          <a:noFill/>
        </p:spPr>
        <p:txBody>
          <a:bodyPr wrap="square">
            <a:spAutoFit/>
          </a:bodyPr>
          <a:lstStyle/>
          <a:p>
            <a:r>
              <a:rPr lang="en-US" altLang="zh-CN" dirty="0">
                <a:latin typeface="Segoe UI Web (West European)"/>
              </a:rPr>
              <a:t>Lower temperature, better safe storage. The temperature below 18℃ is good for quality control.</a:t>
            </a:r>
            <a:endParaRPr lang="en-US" altLang="zh-CN" dirty="0">
              <a:effectLst/>
              <a:latin typeface="Segoe UI Web (West European)"/>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a:extLst>
              <a:ext uri="{FF2B5EF4-FFF2-40B4-BE49-F238E27FC236}">
                <a16:creationId xmlns:a16="http://schemas.microsoft.com/office/drawing/2014/main" id="{D3EE4C5E-725D-E698-7FBA-5432D11BFD45}"/>
              </a:ext>
            </a:extLst>
          </p:cNvPr>
          <p:cNvSpPr txBox="1">
            <a:spLocks noChangeArrowheads="1"/>
          </p:cNvSpPr>
          <p:nvPr/>
        </p:nvSpPr>
        <p:spPr bwMode="auto">
          <a:xfrm>
            <a:off x="1501258" y="2612723"/>
            <a:ext cx="5724525" cy="2926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marL="342900" indent="-342900">
              <a:lnSpc>
                <a:spcPct val="130000"/>
              </a:lnSpc>
              <a:defRPr sz="2800">
                <a:solidFill>
                  <a:srgbClr val="FF3300"/>
                </a:solidFill>
                <a:latin typeface="微软雅黑" panose="020B0503020204020204" pitchFamily="34" charset="-122"/>
                <a:ea typeface="微软雅黑" panose="020B0503020204020204" pitchFamily="34"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zh-CN" altLang="en-US" sz="2400" dirty="0"/>
              <a:t>★ </a:t>
            </a:r>
            <a:r>
              <a:rPr lang="zh-CN" altLang="en-US" sz="2400" dirty="0">
                <a:solidFill>
                  <a:schemeClr val="tx1"/>
                </a:solidFill>
              </a:rPr>
              <a:t>稻谷基本无后熟期</a:t>
            </a:r>
            <a:endParaRPr lang="en-US" altLang="zh-CN" sz="2400" dirty="0">
              <a:solidFill>
                <a:schemeClr val="tx1"/>
              </a:solidFill>
            </a:endParaRPr>
          </a:p>
          <a:p>
            <a:endParaRPr lang="zh-CN" altLang="en-US" sz="2400" dirty="0">
              <a:solidFill>
                <a:schemeClr val="tx1"/>
              </a:solidFill>
            </a:endParaRPr>
          </a:p>
          <a:p>
            <a:r>
              <a:rPr lang="en-US" altLang="zh-CN" sz="2400" dirty="0"/>
              <a:t>★ </a:t>
            </a:r>
            <a:r>
              <a:rPr lang="zh-CN" altLang="en-US" sz="2400" dirty="0">
                <a:solidFill>
                  <a:schemeClr val="tx1"/>
                </a:solidFill>
              </a:rPr>
              <a:t>春小麦</a:t>
            </a:r>
            <a:r>
              <a:rPr lang="en-US" altLang="zh-CN" sz="2400" dirty="0">
                <a:solidFill>
                  <a:schemeClr val="tx1"/>
                </a:solidFill>
              </a:rPr>
              <a:t>30</a:t>
            </a:r>
            <a:r>
              <a:rPr lang="zh-CN" altLang="en-US" sz="2400" dirty="0">
                <a:solidFill>
                  <a:schemeClr val="tx1"/>
                </a:solidFill>
              </a:rPr>
              <a:t>－</a:t>
            </a:r>
            <a:r>
              <a:rPr lang="en-US" altLang="zh-CN" sz="2400" dirty="0">
                <a:solidFill>
                  <a:schemeClr val="tx1"/>
                </a:solidFill>
              </a:rPr>
              <a:t>40</a:t>
            </a:r>
            <a:r>
              <a:rPr lang="zh-CN" altLang="en-US" sz="2400" dirty="0">
                <a:solidFill>
                  <a:schemeClr val="tx1"/>
                </a:solidFill>
              </a:rPr>
              <a:t>天；冬小麦</a:t>
            </a:r>
            <a:r>
              <a:rPr lang="en-US" altLang="zh-CN" sz="2400" dirty="0">
                <a:solidFill>
                  <a:schemeClr val="tx1"/>
                </a:solidFill>
              </a:rPr>
              <a:t>80</a:t>
            </a:r>
            <a:r>
              <a:rPr lang="zh-CN" altLang="en-US" sz="2400" dirty="0">
                <a:solidFill>
                  <a:schemeClr val="tx1"/>
                </a:solidFill>
              </a:rPr>
              <a:t>天</a:t>
            </a:r>
            <a:endParaRPr lang="en-US" altLang="zh-CN" sz="2400" dirty="0">
              <a:solidFill>
                <a:schemeClr val="tx1"/>
              </a:solidFill>
            </a:endParaRPr>
          </a:p>
          <a:p>
            <a:endParaRPr lang="zh-CN" altLang="en-US" sz="2400" dirty="0">
              <a:solidFill>
                <a:schemeClr val="tx1"/>
              </a:solidFill>
            </a:endParaRPr>
          </a:p>
          <a:p>
            <a:endParaRPr lang="en-US" altLang="zh-CN" sz="2400" dirty="0"/>
          </a:p>
          <a:p>
            <a:r>
              <a:rPr lang="zh-CN" altLang="en-US" sz="2400" dirty="0"/>
              <a:t>★ </a:t>
            </a:r>
            <a:r>
              <a:rPr lang="zh-CN" altLang="en-US" sz="2400" dirty="0">
                <a:solidFill>
                  <a:schemeClr val="tx1"/>
                </a:solidFill>
              </a:rPr>
              <a:t>玉米后熟期很短（</a:t>
            </a:r>
            <a:r>
              <a:rPr lang="en-US" altLang="zh-CN" sz="2400" dirty="0">
                <a:solidFill>
                  <a:schemeClr val="tx1"/>
                </a:solidFill>
              </a:rPr>
              <a:t>2-3</a:t>
            </a:r>
            <a:r>
              <a:rPr lang="zh-CN" altLang="en-US" sz="2400" dirty="0">
                <a:solidFill>
                  <a:schemeClr val="tx1"/>
                </a:solidFill>
              </a:rPr>
              <a:t>周）</a:t>
            </a:r>
            <a:endParaRPr lang="en-US" altLang="zh-CN" sz="2400" dirty="0">
              <a:solidFill>
                <a:schemeClr val="tx1"/>
              </a:solidFill>
            </a:endParaRPr>
          </a:p>
        </p:txBody>
      </p:sp>
      <p:pic>
        <p:nvPicPr>
          <p:cNvPr id="135176" name="Picture 8" descr="1">
            <a:extLst>
              <a:ext uri="{FF2B5EF4-FFF2-40B4-BE49-F238E27FC236}">
                <a16:creationId xmlns:a16="http://schemas.microsoft.com/office/drawing/2014/main" id="{C58F9142-FDC9-6867-8EF8-16210706EF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4266" y="905386"/>
            <a:ext cx="2607263" cy="1500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8" name="Text Box 10">
            <a:extLst>
              <a:ext uri="{FF2B5EF4-FFF2-40B4-BE49-F238E27FC236}">
                <a16:creationId xmlns:a16="http://schemas.microsoft.com/office/drawing/2014/main" id="{72ACB64B-0ACB-AD1D-A490-577CFF89D3B0}"/>
              </a:ext>
            </a:extLst>
          </p:cNvPr>
          <p:cNvSpPr txBox="1">
            <a:spLocks noChangeArrowheads="1"/>
          </p:cNvSpPr>
          <p:nvPr/>
        </p:nvSpPr>
        <p:spPr bwMode="auto">
          <a:xfrm>
            <a:off x="371476" y="1316060"/>
            <a:ext cx="51117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zh-CN"/>
            </a:defPPr>
            <a:lvl1pPr>
              <a:spcBef>
                <a:spcPts val="1800"/>
              </a:spcBef>
              <a:defRPr sz="3600">
                <a:latin typeface="黑体" panose="02010609060101010101" pitchFamily="49" charset="-122"/>
                <a:ea typeface="黑体" panose="02010609060101010101" pitchFamily="49" charset="-122"/>
              </a:defRPr>
            </a:lvl1pPr>
          </a:lstStyle>
          <a:p>
            <a:r>
              <a:rPr lang="zh-CN" altLang="en-US" dirty="0"/>
              <a:t>二、粮食的后熟特性</a:t>
            </a:r>
          </a:p>
        </p:txBody>
      </p:sp>
      <p:sp>
        <p:nvSpPr>
          <p:cNvPr id="135179" name="Rectangle 11">
            <a:extLst>
              <a:ext uri="{FF2B5EF4-FFF2-40B4-BE49-F238E27FC236}">
                <a16:creationId xmlns:a16="http://schemas.microsoft.com/office/drawing/2014/main" id="{99CFC36E-A83A-E60F-E6AD-2922AFA7C946}"/>
              </a:ext>
            </a:extLst>
          </p:cNvPr>
          <p:cNvSpPr>
            <a:spLocks noChangeArrowheads="1"/>
          </p:cNvSpPr>
          <p:nvPr/>
        </p:nvSpPr>
        <p:spPr bwMode="auto">
          <a:xfrm>
            <a:off x="1942406" y="4259819"/>
            <a:ext cx="5244892" cy="503237"/>
          </a:xfrm>
          <a:prstGeom prst="rect">
            <a:avLst/>
          </a:prstGeom>
          <a:noFill/>
          <a:ln w="57150" cmpd="thinThick">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400" b="1" dirty="0">
                <a:latin typeface="楷体_GB2312" panose="02010609030101010101" pitchFamily="49" charset="-122"/>
                <a:ea typeface="楷体_GB2312" panose="02010609030101010101" pitchFamily="49" charset="-122"/>
              </a:rPr>
              <a:t>经过后熟的小麦，品质才能达到最佳</a:t>
            </a:r>
          </a:p>
        </p:txBody>
      </p:sp>
      <p:pic>
        <p:nvPicPr>
          <p:cNvPr id="2" name="图片 1">
            <a:extLst>
              <a:ext uri="{FF2B5EF4-FFF2-40B4-BE49-F238E27FC236}">
                <a16:creationId xmlns:a16="http://schemas.microsoft.com/office/drawing/2014/main" id="{7340177B-EC91-5349-0727-8621DEF4A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25236"/>
          </a:xfrm>
          <a:prstGeom prst="rect">
            <a:avLst/>
          </a:prstGeom>
        </p:spPr>
      </p:pic>
      <p:sp>
        <p:nvSpPr>
          <p:cNvPr id="4" name="文本框 3">
            <a:extLst>
              <a:ext uri="{FF2B5EF4-FFF2-40B4-BE49-F238E27FC236}">
                <a16:creationId xmlns:a16="http://schemas.microsoft.com/office/drawing/2014/main" id="{A877B053-6A93-5118-1502-8C552B2D7529}"/>
              </a:ext>
            </a:extLst>
          </p:cNvPr>
          <p:cNvSpPr txBox="1"/>
          <p:nvPr/>
        </p:nvSpPr>
        <p:spPr>
          <a:xfrm>
            <a:off x="1316770" y="1962391"/>
            <a:ext cx="6093500" cy="369332"/>
          </a:xfrm>
          <a:prstGeom prst="rect">
            <a:avLst/>
          </a:prstGeom>
          <a:noFill/>
        </p:spPr>
        <p:txBody>
          <a:bodyPr wrap="square">
            <a:spAutoFit/>
          </a:bodyPr>
          <a:lstStyle/>
          <a:p>
            <a:r>
              <a:rPr lang="en-US" altLang="zh-CN" dirty="0">
                <a:latin typeface="Segoe UI Web (West European)"/>
              </a:rPr>
              <a:t>Post-</a:t>
            </a:r>
            <a:r>
              <a:rPr lang="en-US" altLang="zh-CN" dirty="0">
                <a:effectLst/>
                <a:latin typeface="Segoe UI Web (West European)"/>
              </a:rPr>
              <a:t>ripening features of grains</a:t>
            </a:r>
          </a:p>
        </p:txBody>
      </p:sp>
      <p:sp>
        <p:nvSpPr>
          <p:cNvPr id="5" name="文本框 4">
            <a:extLst>
              <a:ext uri="{FF2B5EF4-FFF2-40B4-BE49-F238E27FC236}">
                <a16:creationId xmlns:a16="http://schemas.microsoft.com/office/drawing/2014/main" id="{BC02E7A5-32CB-07BE-958C-5A3C7C004D3E}"/>
              </a:ext>
            </a:extLst>
          </p:cNvPr>
          <p:cNvSpPr txBox="1"/>
          <p:nvPr/>
        </p:nvSpPr>
        <p:spPr>
          <a:xfrm>
            <a:off x="290281" y="2714200"/>
            <a:ext cx="6093500" cy="369332"/>
          </a:xfrm>
          <a:prstGeom prst="rect">
            <a:avLst/>
          </a:prstGeom>
          <a:noFill/>
        </p:spPr>
        <p:txBody>
          <a:bodyPr wrap="square">
            <a:spAutoFit/>
          </a:bodyPr>
          <a:lstStyle/>
          <a:p>
            <a:r>
              <a:rPr lang="en-US" altLang="zh-CN" b="0" i="0" dirty="0">
                <a:solidFill>
                  <a:srgbClr val="333333"/>
                </a:solidFill>
                <a:effectLst/>
                <a:latin typeface="PingFangSC-Medium"/>
              </a:rPr>
              <a:t>paddy</a:t>
            </a:r>
            <a:endParaRPr lang="zh-CN" altLang="en-US" dirty="0"/>
          </a:p>
        </p:txBody>
      </p:sp>
      <p:sp>
        <p:nvSpPr>
          <p:cNvPr id="6" name="文本框 5">
            <a:extLst>
              <a:ext uri="{FF2B5EF4-FFF2-40B4-BE49-F238E27FC236}">
                <a16:creationId xmlns:a16="http://schemas.microsoft.com/office/drawing/2014/main" id="{2C58F8FE-08F0-9DB6-9FBB-0008EA2E4820}"/>
              </a:ext>
            </a:extLst>
          </p:cNvPr>
          <p:cNvSpPr txBox="1"/>
          <p:nvPr/>
        </p:nvSpPr>
        <p:spPr>
          <a:xfrm>
            <a:off x="290281" y="3651355"/>
            <a:ext cx="6093500" cy="369332"/>
          </a:xfrm>
          <a:prstGeom prst="rect">
            <a:avLst/>
          </a:prstGeom>
          <a:noFill/>
        </p:spPr>
        <p:txBody>
          <a:bodyPr wrap="square">
            <a:spAutoFit/>
          </a:bodyPr>
          <a:lstStyle/>
          <a:p>
            <a:r>
              <a:rPr lang="en-US" altLang="zh-CN" dirty="0">
                <a:effectLst/>
                <a:latin typeface="Segoe UI Web (West European)"/>
              </a:rPr>
              <a:t>wheat</a:t>
            </a:r>
          </a:p>
        </p:txBody>
      </p:sp>
      <p:sp>
        <p:nvSpPr>
          <p:cNvPr id="7" name="文本框 6">
            <a:extLst>
              <a:ext uri="{FF2B5EF4-FFF2-40B4-BE49-F238E27FC236}">
                <a16:creationId xmlns:a16="http://schemas.microsoft.com/office/drawing/2014/main" id="{A5BB3679-B4A3-7575-A4E4-D8B5A55B918E}"/>
              </a:ext>
            </a:extLst>
          </p:cNvPr>
          <p:cNvSpPr txBox="1"/>
          <p:nvPr/>
        </p:nvSpPr>
        <p:spPr>
          <a:xfrm>
            <a:off x="343766" y="5050717"/>
            <a:ext cx="6093500" cy="369332"/>
          </a:xfrm>
          <a:prstGeom prst="rect">
            <a:avLst/>
          </a:prstGeom>
          <a:noFill/>
        </p:spPr>
        <p:txBody>
          <a:bodyPr wrap="square">
            <a:spAutoFit/>
          </a:bodyPr>
          <a:lstStyle/>
          <a:p>
            <a:r>
              <a:rPr lang="en-US" altLang="zh-CN" dirty="0">
                <a:effectLst/>
                <a:latin typeface="Segoe UI Web (West European)"/>
              </a:rPr>
              <a:t>corn</a:t>
            </a:r>
          </a:p>
        </p:txBody>
      </p:sp>
      <p:sp>
        <p:nvSpPr>
          <p:cNvPr id="8" name="文本框 7">
            <a:extLst>
              <a:ext uri="{FF2B5EF4-FFF2-40B4-BE49-F238E27FC236}">
                <a16:creationId xmlns:a16="http://schemas.microsoft.com/office/drawing/2014/main" id="{F2964065-A29A-DC2A-D8CC-268F5FD78064}"/>
              </a:ext>
            </a:extLst>
          </p:cNvPr>
          <p:cNvSpPr txBox="1"/>
          <p:nvPr/>
        </p:nvSpPr>
        <p:spPr>
          <a:xfrm>
            <a:off x="7410270" y="4166062"/>
            <a:ext cx="4540311" cy="646331"/>
          </a:xfrm>
          <a:prstGeom prst="rect">
            <a:avLst/>
          </a:prstGeom>
          <a:noFill/>
        </p:spPr>
        <p:txBody>
          <a:bodyPr wrap="square">
            <a:spAutoFit/>
          </a:bodyPr>
          <a:lstStyle/>
          <a:p>
            <a:r>
              <a:rPr lang="en-US" altLang="zh-CN" dirty="0">
                <a:effectLst/>
                <a:latin typeface="Segoe UI Web (West European)"/>
              </a:rPr>
              <a:t>The best quality of the wheat can only be gained after the post-ripening period</a:t>
            </a:r>
          </a:p>
        </p:txBody>
      </p:sp>
      <p:sp>
        <p:nvSpPr>
          <p:cNvPr id="3" name="文本框 3">
            <a:extLst>
              <a:ext uri="{FF2B5EF4-FFF2-40B4-BE49-F238E27FC236}">
                <a16:creationId xmlns:a16="http://schemas.microsoft.com/office/drawing/2014/main" id="{01E91C1F-86AA-4A39-4664-B5AD7282AD5B}"/>
              </a:ext>
            </a:extLst>
          </p:cNvPr>
          <p:cNvSpPr txBox="1"/>
          <p:nvPr/>
        </p:nvSpPr>
        <p:spPr>
          <a:xfrm>
            <a:off x="4767175" y="2714200"/>
            <a:ext cx="6093500" cy="369332"/>
          </a:xfrm>
          <a:prstGeom prst="rect">
            <a:avLst/>
          </a:prstGeom>
          <a:noFill/>
        </p:spPr>
        <p:txBody>
          <a:bodyPr wrap="square">
            <a:spAutoFit/>
          </a:bodyPr>
          <a:lstStyle/>
          <a:p>
            <a:r>
              <a:rPr lang="en-US" altLang="zh-CN" dirty="0">
                <a:latin typeface="Segoe UI Web (West European)"/>
              </a:rPr>
              <a:t>Without post-ripening period.</a:t>
            </a:r>
            <a:endParaRPr lang="en-US" altLang="zh-CN" dirty="0">
              <a:effectLst/>
              <a:latin typeface="Segoe UI Web (West European)"/>
            </a:endParaRPr>
          </a:p>
        </p:txBody>
      </p:sp>
      <p:sp>
        <p:nvSpPr>
          <p:cNvPr id="9" name="文本框 3">
            <a:extLst>
              <a:ext uri="{FF2B5EF4-FFF2-40B4-BE49-F238E27FC236}">
                <a16:creationId xmlns:a16="http://schemas.microsoft.com/office/drawing/2014/main" id="{EA086014-FEF4-D149-E6FE-6CCD475DE113}"/>
              </a:ext>
            </a:extLst>
          </p:cNvPr>
          <p:cNvSpPr txBox="1"/>
          <p:nvPr/>
        </p:nvSpPr>
        <p:spPr>
          <a:xfrm>
            <a:off x="6437266" y="3361753"/>
            <a:ext cx="6093500" cy="646331"/>
          </a:xfrm>
          <a:prstGeom prst="rect">
            <a:avLst/>
          </a:prstGeom>
          <a:noFill/>
        </p:spPr>
        <p:txBody>
          <a:bodyPr wrap="square">
            <a:spAutoFit/>
          </a:bodyPr>
          <a:lstStyle/>
          <a:p>
            <a:r>
              <a:rPr lang="en-US" altLang="zh-CN" dirty="0">
                <a:latin typeface="Segoe UI Web (West European)"/>
              </a:rPr>
              <a:t>post-ripening period of </a:t>
            </a:r>
          </a:p>
          <a:p>
            <a:r>
              <a:rPr lang="en-US" altLang="zh-CN" dirty="0">
                <a:latin typeface="Segoe UI Web (West European)"/>
              </a:rPr>
              <a:t>Spring wheat: 30-40 days; Winter wheat: 80 days</a:t>
            </a:r>
            <a:endParaRPr lang="en-US" altLang="zh-CN" dirty="0">
              <a:effectLst/>
              <a:latin typeface="Segoe UI Web (West European)"/>
            </a:endParaRPr>
          </a:p>
        </p:txBody>
      </p:sp>
      <p:sp>
        <p:nvSpPr>
          <p:cNvPr id="10" name="文本框 3">
            <a:extLst>
              <a:ext uri="{FF2B5EF4-FFF2-40B4-BE49-F238E27FC236}">
                <a16:creationId xmlns:a16="http://schemas.microsoft.com/office/drawing/2014/main" id="{E0CD9A96-CEBD-A767-28FD-9DA1DDBF5F17}"/>
              </a:ext>
            </a:extLst>
          </p:cNvPr>
          <p:cNvSpPr txBox="1"/>
          <p:nvPr/>
        </p:nvSpPr>
        <p:spPr>
          <a:xfrm>
            <a:off x="5754734" y="5104605"/>
            <a:ext cx="6093500" cy="369332"/>
          </a:xfrm>
          <a:prstGeom prst="rect">
            <a:avLst/>
          </a:prstGeom>
          <a:noFill/>
        </p:spPr>
        <p:txBody>
          <a:bodyPr wrap="square">
            <a:spAutoFit/>
          </a:bodyPr>
          <a:lstStyle/>
          <a:p>
            <a:r>
              <a:rPr lang="en-US" altLang="zh-CN" dirty="0">
                <a:latin typeface="Segoe UI Web (West European)"/>
              </a:rPr>
              <a:t>Short post-ripening period: 2-3 weeks</a:t>
            </a:r>
            <a:endParaRPr lang="en-US" altLang="zh-CN" dirty="0">
              <a:effectLst/>
              <a:latin typeface="Segoe UI Web (West European)"/>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b4c7732435421dbf6a6252843a45f9a13ab19dc0"/>
  <p:tag name="ISPRING_ULTRA_SCORM_COURSE_ID" val="421E1B97-57A3-4AB9-8D6A-B189CAEF2073"/>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1468"/>
  <p:tag name="KSO_WPP_MARK_KEY" val="ed5ab230-ed46-40f5-b1b5-a8915c614809"/>
  <p:tag name="COMMONDATA" val="eyJoZGlkIjoiYWUzMTA5NzliNTMwNzdhZDdmZDc4MjY2YjIxMTdkNDEifQ=="/>
</p:tagLst>
</file>

<file path=ppt/theme/theme1.xml><?xml version="1.0" encoding="utf-8"?>
<a:theme xmlns:a="http://schemas.openxmlformats.org/drawingml/2006/main" name="Office 主题">
  <a:themeElements>
    <a:clrScheme name="自定义 98">
      <a:dk1>
        <a:sysClr val="windowText" lastClr="000000"/>
      </a:dk1>
      <a:lt1>
        <a:sysClr val="window" lastClr="FFFFFF"/>
      </a:lt1>
      <a:dk2>
        <a:srgbClr val="212745"/>
      </a:dk2>
      <a:lt2>
        <a:srgbClr val="7F7F7F"/>
      </a:lt2>
      <a:accent1>
        <a:srgbClr val="0070C0"/>
      </a:accent1>
      <a:accent2>
        <a:srgbClr val="0070C0"/>
      </a:accent2>
      <a:accent3>
        <a:srgbClr val="0070C0"/>
      </a:accent3>
      <a:accent4>
        <a:srgbClr val="0070C0"/>
      </a:accent4>
      <a:accent5>
        <a:srgbClr val="0070C0"/>
      </a:accent5>
      <a:accent6>
        <a:srgbClr val="0070C0"/>
      </a:accent6>
      <a:hlink>
        <a:srgbClr val="56C7AA"/>
      </a:hlink>
      <a:folHlink>
        <a:srgbClr val="59A8D1"/>
      </a:folHlink>
    </a:clrScheme>
    <a:fontScheme name="自定义 8">
      <a:majorFont>
        <a:latin typeface="ITC Avant Garde Std Md"/>
        <a:ea typeface="方正兰亭黑简体"/>
        <a:cs typeface=""/>
      </a:majorFont>
      <a:minorFont>
        <a:latin typeface="ITC Avant Garde Std XLt"/>
        <a:ea typeface="方正兰亭黑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2374</TotalTime>
  <Words>8321</Words>
  <Application>Microsoft Office PowerPoint</Application>
  <PresentationFormat>Widescreen</PresentationFormat>
  <Paragraphs>490</Paragraphs>
  <Slides>52</Slides>
  <Notes>14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52</vt:i4>
      </vt:variant>
    </vt:vector>
  </HeadingPairs>
  <TitlesOfParts>
    <vt:vector size="69" baseType="lpstr">
      <vt:lpstr>等线</vt:lpstr>
      <vt:lpstr>ITC Avant Garde Std Md</vt:lpstr>
      <vt:lpstr>ITC Avant Garde Std XLt</vt:lpstr>
      <vt:lpstr>楷体_GB2312</vt:lpstr>
      <vt:lpstr>微软雅黑</vt:lpstr>
      <vt:lpstr>微软雅黑</vt:lpstr>
      <vt:lpstr>PingFangSC-Medium</vt:lpstr>
      <vt:lpstr>PingFangSC-Regular</vt:lpstr>
      <vt:lpstr>Segoe UI Web (West European)</vt:lpstr>
      <vt:lpstr>黑体</vt:lpstr>
      <vt:lpstr>Arial</vt:lpstr>
      <vt:lpstr>Calibri</vt:lpstr>
      <vt:lpstr>Franklin Gothic Book</vt:lpstr>
      <vt:lpstr>Open Sans</vt:lpstr>
      <vt:lpstr>Open Sans Regular</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熊猫办公PPT</dc:title>
  <dc:creator>熊猫办公</dc:creator>
  <cp:keywords>www.tukuppt.com</cp:keywords>
  <cp:lastModifiedBy>Sha SHA</cp:lastModifiedBy>
  <cp:revision>131</cp:revision>
  <dcterms:created xsi:type="dcterms:W3CDTF">2022-04-26T03:34:00Z</dcterms:created>
  <dcterms:modified xsi:type="dcterms:W3CDTF">2023-11-28T18:48:03Z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C39824F859044B57B2008055C9F1BC64</vt:lpwstr>
  </property>
  <property fmtid="{D5CDD505-2E9C-101B-9397-08002B2CF9AE}" pid="3" name="KSOProductBuildVer">
    <vt:lpwstr>2052-11.1.0.12763</vt:lpwstr>
  </property>
</Properties>
</file>