
<file path=[Content_Types].xml><?xml version="1.0" encoding="utf-8"?>
<Types xmlns="http://schemas.openxmlformats.org/package/2006/content-types">
  <Default Extension="c57pyVXbcgzpKjWZ_Kz_jAHaDt" ContentType="image/jpeg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3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1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slides/slide31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5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25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70" r:id="rId3"/>
    <p:sldId id="406" r:id="rId4"/>
    <p:sldId id="408" r:id="rId5"/>
    <p:sldId id="333" r:id="rId6"/>
    <p:sldId id="300" r:id="rId7"/>
    <p:sldId id="271" r:id="rId8"/>
    <p:sldId id="288" r:id="rId9"/>
    <p:sldId id="305" r:id="rId10"/>
    <p:sldId id="303" r:id="rId11"/>
    <p:sldId id="318" r:id="rId12"/>
    <p:sldId id="410" r:id="rId13"/>
    <p:sldId id="319" r:id="rId14"/>
    <p:sldId id="299" r:id="rId15"/>
    <p:sldId id="309" r:id="rId16"/>
    <p:sldId id="317" r:id="rId17"/>
    <p:sldId id="310" r:id="rId18"/>
    <p:sldId id="311" r:id="rId19"/>
    <p:sldId id="291" r:id="rId20"/>
    <p:sldId id="323" r:id="rId21"/>
    <p:sldId id="325" r:id="rId22"/>
    <p:sldId id="327" r:id="rId23"/>
    <p:sldId id="314" r:id="rId24"/>
    <p:sldId id="315" r:id="rId25"/>
    <p:sldId id="324" r:id="rId26"/>
    <p:sldId id="430" r:id="rId27"/>
    <p:sldId id="429" r:id="rId28"/>
    <p:sldId id="332" r:id="rId29"/>
    <p:sldId id="414" r:id="rId30"/>
    <p:sldId id="421" r:id="rId31"/>
    <p:sldId id="417" r:id="rId32"/>
    <p:sldId id="418" r:id="rId33"/>
    <p:sldId id="422" r:id="rId34"/>
    <p:sldId id="423" r:id="rId35"/>
    <p:sldId id="412" r:id="rId36"/>
    <p:sldId id="428" r:id="rId37"/>
    <p:sldId id="431" r:id="rId38"/>
    <p:sldId id="320" r:id="rId39"/>
    <p:sldId id="328" r:id="rId40"/>
    <p:sldId id="416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9900CC"/>
    <a:srgbClr val="0033CC"/>
    <a:srgbClr val="FF00FF"/>
    <a:srgbClr val="339933"/>
    <a:srgbClr val="D60093"/>
    <a:srgbClr val="CC3399"/>
    <a:srgbClr val="C99C60"/>
    <a:srgbClr val="CC33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97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1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B7D8F-CE5E-4943-850F-4B43E1991416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62108-CF0B-48BC-95C4-A1F03AA05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35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0DF0843-08E1-4C2A-9A48-545897C6667E}" type="slidenum">
              <a:rPr lang="zh-CN" altLang="en-US" smtClean="0">
                <a:solidFill>
                  <a:srgbClr val="000000"/>
                </a:solidFill>
                <a:ea typeface="楷体_GB2312"/>
                <a:cs typeface="楷体_GB2312"/>
              </a:rPr>
              <a:pPr>
                <a:spcBef>
                  <a:spcPct val="0"/>
                </a:spcBef>
              </a:pPr>
              <a:t>1</a:t>
            </a:fld>
            <a:endParaRPr lang="en-US" altLang="zh-CN">
              <a:solidFill>
                <a:srgbClr val="000000"/>
              </a:solidFill>
              <a:ea typeface="楷体_GB2312"/>
              <a:cs typeface="楷体_GB2312"/>
            </a:endParaRPr>
          </a:p>
        </p:txBody>
      </p:sp>
    </p:spTree>
    <p:extLst>
      <p:ext uri="{BB962C8B-B14F-4D97-AF65-F5344CB8AC3E}">
        <p14:creationId xmlns:p14="http://schemas.microsoft.com/office/powerpoint/2010/main" val="753107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62108-CF0B-48BC-95C4-A1F03AA05C8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206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62108-CF0B-48BC-95C4-A1F03AA05C8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534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62108-CF0B-48BC-95C4-A1F03AA05C8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926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62108-CF0B-48BC-95C4-A1F03AA05C8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871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62108-CF0B-48BC-95C4-A1F03AA05C8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129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DD70C77-861D-4C68-B5CB-A40722465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9D59D1D0-53B2-4DF2-85E3-95A709C23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F42CF03-E014-4B56-9DAA-8F8F8FD53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6D70-338E-4100-A7D2-06274B3E722D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BF6E40C-4867-4062-9632-06B1C1AE4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09E0D6A-DB06-4279-9E3B-17D43C8FF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03D6-FB47-416F-9AD0-BE6AEAEEE1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793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25F713F-276D-444D-A506-EA8D408EE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360526F-068F-4C4D-B07A-CA3726F57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52ED73C-032E-4A09-A6C4-40E9C9579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6D70-338E-4100-A7D2-06274B3E722D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7EE557F-F160-4E2E-B512-FD9394F1B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6D81FE-DECE-4622-996D-82C31EF9A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03D6-FB47-416F-9AD0-BE6AEAEEE1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024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BC1B464-22EA-42A5-AD1B-4EEC85D1A4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95690EB-A0E9-428D-86DA-AD1BF6FAE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7999089-F865-4C7F-BEB8-A4FBF436A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6D70-338E-4100-A7D2-06274B3E722D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E1FA2C7-2A28-4B75-A97C-D51AB109B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27D8327-0B24-463C-9038-90AC94F41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03D6-FB47-416F-9AD0-BE6AEAEEE1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225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CN"/>
              <a:t>单击此处编辑母版标题样式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zh-CN"/>
              <a:t>单击此处编辑母版副标题样式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44D74-EE03-4707-962E-754ABE0A7CB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12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6F97E-BFA7-453E-9D18-EAD03352FB8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13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114DA-7213-47D5-B814-7112CA144AE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11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772CD-4CF1-42F4-887D-02DCFACF0AA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24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962FE-CC51-426E-8E55-657DC9C462F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7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08222-E368-4C1F-83F4-588E12A4B08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17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DD221-3D06-47CF-AF06-E800BB49D67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83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24351-F215-41DA-8269-C05FA6C4450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00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0D1F2F7-9906-4170-BF37-D2D73AE20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8D9DAF6-B29D-4EA6-B2D6-48233CE83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DB3EE98-B9E7-40F5-9C52-444AFBBBE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6D70-338E-4100-A7D2-06274B3E722D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CFE8FA1-E1DC-4E6E-A92E-C3DD17B26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B4C84C-ED52-462A-B8B1-3A2298F7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03D6-FB47-416F-9AD0-BE6AEAEEE1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794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1D3E-FF7A-4D51-888C-35473FEA676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95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F054C-294B-4E64-AE3D-95C7C741555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45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4582C-E3CE-4828-B1BB-1B3A945FC12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9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E621-7F70-4C77-AAFA-EA1EC86F7B9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73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23126-CE8F-4AE1-BCA0-6DCF5FDCEC8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61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B4B01-FA82-4971-8882-E6D542CE3DE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86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616762E-0BAA-49D0-90AC-16AA5B2D8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5B3A4CC-4A26-47E3-A244-3C7D55C42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CCA623F-1C45-449E-A32B-4AE047C7D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6D70-338E-4100-A7D2-06274B3E722D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250D3BE-5221-40A7-BA0B-8EEB3395A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F602133-18D2-43E4-B77D-9108915A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03D6-FB47-416F-9AD0-BE6AEAEEE1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213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C6E4882-39A9-4326-B7DE-7F3E2EBD4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05F38E-CBFA-4620-8A51-9A3472400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6CE1C97-8DD6-4E47-A9E3-FA4BE313A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EE6C707-B028-4DBB-9A9C-408B3871E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6D70-338E-4100-A7D2-06274B3E722D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7CA1AEF-CA6A-4B8B-BBA9-4BC542BD5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831598-3C4A-4A0C-8B61-065E425B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03D6-FB47-416F-9AD0-BE6AEAEEE1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954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E8D4693-C36C-4D21-8AAF-98F47B34A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0D7DB43-A2AC-4A6E-BC6B-6EA7146E2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AC1F6A6-C44A-4F44-B68A-9EED0F66D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6517855-CB87-4E12-B507-0F83E4FF6B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570E58D7-9D47-450C-BD35-80EEFF5780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33223320-C362-491D-B79F-A1255E6F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6D70-338E-4100-A7D2-06274B3E722D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F04B2E4F-5529-440C-A2F1-95FA36AE7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E3BF6BD-D6F1-47EB-8EED-9DFA6E3A3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03D6-FB47-416F-9AD0-BE6AEAEEE1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77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AAD1AB5-7835-4C4D-9F9C-222089702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EBCA15AB-6594-4CE6-9325-DB0208938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6D70-338E-4100-A7D2-06274B3E722D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CD2EE5C2-AC53-4090-9475-B8D162AD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749D857-7B4F-4EFE-A940-E715CB0D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03D6-FB47-416F-9AD0-BE6AEAEEE1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449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ACA3BBB-5AD6-4729-8087-3D075DDE3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6D70-338E-4100-A7D2-06274B3E722D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AC07554-C838-40F1-AFB5-CC3E6D808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64F2952-8DBA-4774-8980-E1E4A5C6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03D6-FB47-416F-9AD0-BE6AEAEEE1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087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DEEACE-E5EC-4B5D-AB68-F124FB642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DD99DEC-A289-4030-9233-98F343790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D1C8AF7-9F19-4B63-83BE-C145C3230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EE8F727-CD8E-4016-8A27-792A758CB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6D70-338E-4100-A7D2-06274B3E722D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9E775B2-C675-428B-AE34-423E4A73B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072317-14AE-43F8-9ECB-CC1BFB17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03D6-FB47-416F-9AD0-BE6AEAEEE1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216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B2AA5E-3982-4A99-A400-F886CE6B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2BFDF48F-470D-4E65-B635-C32BA7BB9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4AEF4CE-9A54-4482-A4BD-332F51150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C769DA-CABC-4A3E-9BBD-6C5BB96E9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6D70-338E-4100-A7D2-06274B3E722D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28F8A03-17D6-4E4F-BFA2-C15406F45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381219B-5ED5-46F7-B1BD-9959F7DA6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03D6-FB47-416F-9AD0-BE6AEAEEE1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091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43A9F610-1253-444D-91F6-B57D585D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E392C13-1296-49BE-AA6D-80F1BF20A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B398B12-9B96-4879-BA02-05B9865E08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96D70-338E-4100-A7D2-06274B3E722D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C960F95-F92F-4B1D-B305-9035E33C12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0C929F5-C184-4414-B400-6330D455E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903D6-FB47-416F-9AD0-BE6AEAEEE1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28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单击此处编辑母版文本样式</a:t>
            </a:r>
          </a:p>
          <a:p>
            <a:pPr lvl="1"/>
            <a:r>
              <a:rPr lang="en-US" altLang="zh-CN"/>
              <a:t>第二级</a:t>
            </a:r>
          </a:p>
          <a:p>
            <a:pPr lvl="2"/>
            <a:r>
              <a:rPr lang="en-US" altLang="zh-CN"/>
              <a:t>第三级</a:t>
            </a:r>
          </a:p>
          <a:p>
            <a:pPr lvl="3"/>
            <a:r>
              <a:rPr lang="en-US" altLang="zh-CN"/>
              <a:t>第四级</a:t>
            </a:r>
          </a:p>
          <a:p>
            <a:pPr lvl="4"/>
            <a:r>
              <a:rPr lang="en-US" altLang="zh-CN"/>
              <a:t>第五级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defRPr sz="1200" b="0"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defRPr sz="1200" b="0"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200" b="0">
                <a:latin typeface="Garamond" panose="02020404030301010803" pitchFamily="18" charset="0"/>
                <a:ea typeface="宋体" panose="02010600030101010101" pitchFamily="2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D90F9-3649-493F-A099-950BBB01F09B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66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c57pyVXbcgzpKjWZ_Kz_jAHaDt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10324" y="1393794"/>
            <a:ext cx="10164233" cy="2241548"/>
          </a:xfrm>
        </p:spPr>
        <p:txBody>
          <a:bodyPr/>
          <a:lstStyle/>
          <a:p>
            <a:pPr algn="ctr"/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等线 Light" panose="02010600030101010101" pitchFamily="2" charset="-122"/>
                <a:cs typeface="Times New Roman" panose="02020603050405020304" pitchFamily="18" charset="0"/>
              </a:rPr>
              <a:t>Incubation and</a:t>
            </a:r>
            <a:b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等线 Light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等线 Light" panose="02010600030101010101" pitchFamily="2" charset="-122"/>
                <a:cs typeface="Times New Roman" panose="02020603050405020304" pitchFamily="18" charset="0"/>
              </a:rPr>
              <a:t> hatching eggs</a:t>
            </a:r>
            <a:endParaRPr lang="zh-CN" altLang="en-US" sz="66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副标题 2">
            <a:extLst>
              <a:ext uri="{FF2B5EF4-FFF2-40B4-BE49-F238E27FC236}">
                <a16:creationId xmlns="" xmlns:a16="http://schemas.microsoft.com/office/drawing/2014/main" id="{C2D31EA4-F599-4DF2-8B40-9FE78BB94F27}"/>
              </a:ext>
            </a:extLst>
          </p:cNvPr>
          <p:cNvSpPr txBox="1">
            <a:spLocks/>
          </p:cNvSpPr>
          <p:nvPr/>
        </p:nvSpPr>
        <p:spPr>
          <a:xfrm>
            <a:off x="2112885" y="419528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Qin Chu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Animal Husbandry and Veterinary Medicine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Beijing Academy of Agriculture and Forestry Sciences</a:t>
            </a:r>
          </a:p>
          <a:p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26" y="5315168"/>
            <a:ext cx="1911896" cy="1386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010422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0784EA8-E872-48C8-A853-E31C7CF8D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b="1" dirty="0"/>
              <a:t>Incubation conditions for chicken</a:t>
            </a:r>
            <a:endParaRPr lang="zh-CN" altLang="en-US" sz="44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6B18A6B-5095-485A-B7D6-D553E53E3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3637"/>
            <a:ext cx="10972800" cy="4530725"/>
          </a:xfrm>
        </p:spPr>
        <p:txBody>
          <a:bodyPr/>
          <a:lstStyle/>
          <a:p>
            <a:r>
              <a:rPr lang="en-US" altLang="zh-CN" sz="3200" b="1" dirty="0"/>
              <a:t>Hatching period: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21 days</a:t>
            </a:r>
            <a:endParaRPr lang="zh-CN" altLang="en-US" sz="3200" b="1" dirty="0"/>
          </a:p>
          <a:p>
            <a:r>
              <a:rPr lang="en-US" altLang="zh-CN" sz="3200" b="1" dirty="0"/>
              <a:t>Incubation temperature: </a:t>
            </a:r>
            <a:r>
              <a:rPr lang="en-US" altLang="zh-CN" sz="3200" b="1" dirty="0">
                <a:solidFill>
                  <a:srgbClr val="FF0000"/>
                </a:solidFill>
              </a:rPr>
              <a:t>36.5-38.5℃</a:t>
            </a:r>
            <a:endParaRPr lang="en-US" altLang="zh-CN" sz="3200" b="1" dirty="0"/>
          </a:p>
          <a:p>
            <a:r>
              <a:rPr lang="en-US" altLang="zh-CN" sz="3200" b="1" dirty="0"/>
              <a:t>Humidity: </a:t>
            </a:r>
            <a:r>
              <a:rPr lang="en-US" altLang="zh-CN" sz="3200" b="1" dirty="0">
                <a:solidFill>
                  <a:srgbClr val="C00000"/>
                </a:solidFill>
              </a:rPr>
              <a:t>60-75%</a:t>
            </a:r>
          </a:p>
          <a:p>
            <a:r>
              <a:rPr lang="en-US" altLang="zh-CN" sz="3200" b="1" dirty="0"/>
              <a:t>Gas exchange: especially near the end of the incubation period.</a:t>
            </a:r>
          </a:p>
          <a:p>
            <a:r>
              <a:rPr lang="en-US" altLang="zh-CN" sz="3200" b="1" dirty="0"/>
              <a:t>Egg turning: </a:t>
            </a:r>
            <a:r>
              <a:rPr lang="en-US" altLang="zh-CN" sz="3200" b="1" dirty="0">
                <a:solidFill>
                  <a:srgbClr val="FF0000"/>
                </a:solidFill>
              </a:rPr>
              <a:t>4</a:t>
            </a:r>
            <a:r>
              <a:rPr lang="en-US" altLang="zh-CN" sz="3200" b="1" dirty="0"/>
              <a:t> times a day</a:t>
            </a:r>
          </a:p>
          <a:p>
            <a:r>
              <a:rPr lang="en-US" altLang="zh-CN" sz="3200" b="1" dirty="0"/>
              <a:t>Transfer day: </a:t>
            </a:r>
            <a:r>
              <a:rPr lang="en-US" altLang="zh-CN" sz="3200" b="1" dirty="0">
                <a:solidFill>
                  <a:srgbClr val="C00000"/>
                </a:solidFill>
              </a:rPr>
              <a:t>18-19 day</a:t>
            </a:r>
          </a:p>
          <a:p>
            <a:r>
              <a:rPr lang="en-US" altLang="zh-CN" sz="3200" b="1" dirty="0" smtClean="0"/>
              <a:t>Egg </a:t>
            </a:r>
            <a:r>
              <a:rPr lang="en-US" altLang="zh-CN" sz="3200" b="1" dirty="0"/>
              <a:t>candling: 7-17 day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3134EF2-CCFF-4954-AE72-9A5C081CE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08" b="42216"/>
          <a:stretch/>
        </p:blipFill>
        <p:spPr>
          <a:xfrm>
            <a:off x="8061767" y="3600109"/>
            <a:ext cx="2291987" cy="10182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7385378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812FF0-2C62-4B33-B51A-6564B94C1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7814"/>
            <a:ext cx="11507945" cy="1139825"/>
          </a:xfrm>
        </p:spPr>
        <p:txBody>
          <a:bodyPr/>
          <a:lstStyle/>
          <a:p>
            <a:r>
              <a:rPr lang="en-US" altLang="zh-CN" sz="4400" b="1" dirty="0"/>
              <a:t>An example of incubation </a:t>
            </a:r>
            <a:r>
              <a:rPr lang="en-US" altLang="zh-CN" sz="4400" b="1" dirty="0" smtClean="0"/>
              <a:t>conditions (Beijing)</a:t>
            </a:r>
            <a:endParaRPr lang="zh-CN" altLang="en-US" sz="4400" b="1" dirty="0"/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="" xmlns:a16="http://schemas.microsoft.com/office/drawing/2014/main" id="{139BB62F-CBF7-4600-8517-23C2B87C31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7012960"/>
              </p:ext>
            </p:extLst>
          </p:nvPr>
        </p:nvGraphicFramePr>
        <p:xfrm>
          <a:off x="1120115" y="1033641"/>
          <a:ext cx="8936558" cy="5574030"/>
        </p:xfrm>
        <a:graphic>
          <a:graphicData uri="http://schemas.openxmlformats.org/drawingml/2006/table">
            <a:tbl>
              <a:tblPr/>
              <a:tblGrid>
                <a:gridCol w="1174234">
                  <a:extLst>
                    <a:ext uri="{9D8B030D-6E8A-4147-A177-3AD203B41FA5}">
                      <a16:colId xmlns="" xmlns:a16="http://schemas.microsoft.com/office/drawing/2014/main" val="340770240"/>
                    </a:ext>
                  </a:extLst>
                </a:gridCol>
                <a:gridCol w="3183573">
                  <a:extLst>
                    <a:ext uri="{9D8B030D-6E8A-4147-A177-3AD203B41FA5}">
                      <a16:colId xmlns="" xmlns:a16="http://schemas.microsoft.com/office/drawing/2014/main" val="1107871077"/>
                    </a:ext>
                  </a:extLst>
                </a:gridCol>
                <a:gridCol w="1175030">
                  <a:extLst>
                    <a:ext uri="{9D8B030D-6E8A-4147-A177-3AD203B41FA5}">
                      <a16:colId xmlns="" xmlns:a16="http://schemas.microsoft.com/office/drawing/2014/main" val="644058265"/>
                    </a:ext>
                  </a:extLst>
                </a:gridCol>
                <a:gridCol w="1115233">
                  <a:extLst>
                    <a:ext uri="{9D8B030D-6E8A-4147-A177-3AD203B41FA5}">
                      <a16:colId xmlns="" xmlns:a16="http://schemas.microsoft.com/office/drawing/2014/main" val="258521829"/>
                    </a:ext>
                  </a:extLst>
                </a:gridCol>
                <a:gridCol w="2288488">
                  <a:extLst>
                    <a:ext uri="{9D8B030D-6E8A-4147-A177-3AD203B41FA5}">
                      <a16:colId xmlns="" xmlns:a16="http://schemas.microsoft.com/office/drawing/2014/main" val="351734247"/>
                    </a:ext>
                  </a:extLst>
                </a:gridCol>
              </a:tblGrid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Day</a:t>
                      </a:r>
                      <a:endParaRPr lang="zh-CN" altLang="en-US" sz="1600" b="1" i="0" u="none" strike="noStrike" dirty="0"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 smtClean="0">
                          <a:effectLst/>
                          <a:latin typeface="+mn-lt"/>
                          <a:ea typeface="宋体" panose="02010600030101010101" pitchFamily="2" charset="-122"/>
                        </a:rPr>
                        <a:t>Temperature (incubator)</a:t>
                      </a:r>
                      <a:endParaRPr lang="zh-CN" altLang="en-US" sz="1600" b="1" i="0" u="none" strike="noStrike" dirty="0"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Humidity</a:t>
                      </a:r>
                      <a:endParaRPr lang="zh-CN" altLang="en-US" sz="1600" b="1" i="0" u="none" strike="noStrike" dirty="0"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Ventilation</a:t>
                      </a:r>
                      <a:endParaRPr lang="zh-CN" altLang="en-US" sz="1600" b="1" i="0" u="none" strike="noStrike" dirty="0"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Note</a:t>
                      </a:r>
                      <a:endParaRPr lang="zh-CN" altLang="en-US" sz="1600" b="1" i="0" u="none" strike="noStrike" dirty="0"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57747598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38.0℃ in summer</a:t>
                      </a:r>
                      <a:r>
                        <a:rPr lang="en-US" altLang="zh-CN" sz="1800" b="1" i="0" u="none" strike="noStrike" baseline="0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 and autumn, </a:t>
                      </a:r>
                    </a:p>
                    <a:p>
                      <a:pPr algn="l" fontAlgn="ctr"/>
                      <a:r>
                        <a:rPr lang="en-US" altLang="zh-CN" sz="18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38.2℃ in winter</a:t>
                      </a:r>
                      <a:r>
                        <a:rPr lang="en-US" altLang="zh-CN" sz="1800" b="1" i="0" u="none" strike="noStrike" baseline="0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 and spring</a:t>
                      </a:r>
                      <a:endParaRPr lang="en-US" altLang="zh-CN" sz="1800" b="1" i="0" u="none" strike="noStrike" dirty="0"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65%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04260109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5793027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61335055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9670134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5655776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3378488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Decreasing from 38.1℃ to 37.9℃ gradually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60%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endParaRPr lang="en-US" altLang="zh-CN" sz="1800" b="1" i="0" u="none" strike="noStrike" dirty="0"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  <a:p>
                      <a:pPr algn="l" fontAlgn="ctr"/>
                      <a:r>
                        <a:rPr lang="en-US" altLang="zh-CN" sz="18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Grade 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87043786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66444102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26566052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>
                          <a:solidFill>
                            <a:srgbClr val="9900CC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Candling eggs</a:t>
                      </a:r>
                      <a:endParaRPr lang="zh-CN" altLang="en-US" sz="1600" b="1" i="0" u="none" strike="noStrike" dirty="0">
                        <a:solidFill>
                          <a:srgbClr val="9900CC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1392716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Grade</a:t>
                      </a:r>
                      <a:r>
                        <a:rPr lang="en-US" altLang="zh-CN" sz="1800" b="1" i="0" u="none" strike="noStrike" baseline="0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8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10330428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2844890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3957844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32976795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55855534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Grade 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08175328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18568437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13963425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37.6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75%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>
                          <a:solidFill>
                            <a:srgbClr val="9900CC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Transfer eggs</a:t>
                      </a:r>
                      <a:endParaRPr lang="zh-CN" altLang="en-US" sz="1600" b="1" i="0" u="none" strike="noStrike" dirty="0">
                        <a:solidFill>
                          <a:srgbClr val="9900CC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45690525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55523552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>
                          <a:effectLst/>
                          <a:latin typeface="+mn-lt"/>
                          <a:ea typeface="宋体" panose="02010600030101010101" pitchFamily="2" charset="-122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i="0" u="none" strike="noStrike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17878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582263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5529F9E-82B8-4A47-9A7C-D918A639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The </a:t>
            </a:r>
            <a:r>
              <a:rPr lang="en-US" altLang="zh-CN" b="1" dirty="0">
                <a:solidFill>
                  <a:srgbClr val="C00000"/>
                </a:solidFill>
              </a:rPr>
              <a:t>importance of temperature </a:t>
            </a:r>
            <a:r>
              <a:rPr lang="en-US" altLang="zh-CN" b="1" dirty="0"/>
              <a:t>on incubation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FF10874-7A51-402C-BDEF-0F790A3A0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434" y="1099313"/>
            <a:ext cx="11366378" cy="174668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zh-CN" sz="2800" b="1" dirty="0">
                <a:solidFill>
                  <a:srgbClr val="FF0000"/>
                </a:solidFill>
              </a:rPr>
              <a:t>Temperature</a:t>
            </a:r>
            <a:r>
              <a:rPr lang="en-US" altLang="zh-CN" sz="2800" b="1" dirty="0"/>
              <a:t> is the most critical factor in the incubation process.</a:t>
            </a:r>
          </a:p>
          <a:p>
            <a:pPr>
              <a:spcBef>
                <a:spcPts val="0"/>
              </a:spcBef>
            </a:pPr>
            <a:r>
              <a:rPr lang="en-US" altLang="zh-CN" sz="2800" b="1" dirty="0"/>
              <a:t>The determining factor is </a:t>
            </a:r>
            <a:r>
              <a:rPr lang="en-US" altLang="zh-CN" sz="2800" b="1" dirty="0">
                <a:solidFill>
                  <a:srgbClr val="0033CC"/>
                </a:solidFill>
              </a:rPr>
              <a:t>not</a:t>
            </a:r>
            <a:r>
              <a:rPr lang="en-US" altLang="zh-CN" sz="2800" b="1" dirty="0"/>
              <a:t> the temperature of </a:t>
            </a:r>
            <a:r>
              <a:rPr lang="en-US" altLang="zh-CN" sz="2800" b="1" dirty="0">
                <a:solidFill>
                  <a:srgbClr val="0033CC"/>
                </a:solidFill>
              </a:rPr>
              <a:t>the air</a:t>
            </a:r>
            <a:r>
              <a:rPr lang="en-US" altLang="zh-CN" sz="2800" b="1" dirty="0"/>
              <a:t>, </a:t>
            </a:r>
            <a:r>
              <a:rPr lang="en-US" altLang="zh-CN" sz="2800" b="1" dirty="0">
                <a:solidFill>
                  <a:srgbClr val="FF00FF"/>
                </a:solidFill>
              </a:rPr>
              <a:t>but</a:t>
            </a:r>
            <a:r>
              <a:rPr lang="en-US" altLang="zh-CN" sz="2800" b="1" dirty="0"/>
              <a:t> the temperature of </a:t>
            </a:r>
            <a:r>
              <a:rPr lang="en-US" altLang="zh-CN" sz="2800" b="1" dirty="0">
                <a:solidFill>
                  <a:srgbClr val="FF00FF"/>
                </a:solidFill>
              </a:rPr>
              <a:t>the embryo</a:t>
            </a:r>
            <a:r>
              <a:rPr lang="en-US" altLang="zh-CN" sz="2800" b="1" dirty="0"/>
              <a:t>, which can be detected by the eggshell.</a:t>
            </a:r>
          </a:p>
          <a:p>
            <a:pPr>
              <a:spcBef>
                <a:spcPts val="0"/>
              </a:spcBef>
            </a:pPr>
            <a:r>
              <a:rPr lang="en-US" altLang="zh-CN" sz="2800" b="1" dirty="0"/>
              <a:t>The optimal eggshell temperature is 37.7-38.0℃.</a:t>
            </a:r>
            <a:endParaRPr lang="zh-CN" altLang="en-US" sz="2800" b="1" dirty="0"/>
          </a:p>
        </p:txBody>
      </p:sp>
      <p:graphicFrame>
        <p:nvGraphicFramePr>
          <p:cNvPr id="4" name="表格 4">
            <a:extLst>
              <a:ext uri="{FF2B5EF4-FFF2-40B4-BE49-F238E27FC236}">
                <a16:creationId xmlns="" xmlns:a16="http://schemas.microsoft.com/office/drawing/2014/main" id="{82AB3624-BFF5-4A4D-93FA-2551554751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08047"/>
              </p:ext>
            </p:extLst>
          </p:nvPr>
        </p:nvGraphicFramePr>
        <p:xfrm>
          <a:off x="304655" y="3186784"/>
          <a:ext cx="7638761" cy="2658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992">
                  <a:extLst>
                    <a:ext uri="{9D8B030D-6E8A-4147-A177-3AD203B41FA5}">
                      <a16:colId xmlns="" xmlns:a16="http://schemas.microsoft.com/office/drawing/2014/main" val="2887339127"/>
                    </a:ext>
                  </a:extLst>
                </a:gridCol>
                <a:gridCol w="1421733">
                  <a:extLst>
                    <a:ext uri="{9D8B030D-6E8A-4147-A177-3AD203B41FA5}">
                      <a16:colId xmlns="" xmlns:a16="http://schemas.microsoft.com/office/drawing/2014/main" val="406580169"/>
                    </a:ext>
                  </a:extLst>
                </a:gridCol>
                <a:gridCol w="4120036">
                  <a:extLst>
                    <a:ext uri="{9D8B030D-6E8A-4147-A177-3AD203B41FA5}">
                      <a16:colId xmlns="" xmlns:a16="http://schemas.microsoft.com/office/drawing/2014/main" val="2380690094"/>
                    </a:ext>
                  </a:extLst>
                </a:gridCol>
              </a:tblGrid>
              <a:tr h="815371">
                <a:tc>
                  <a:txBody>
                    <a:bodyPr/>
                    <a:lstStyle/>
                    <a:p>
                      <a:r>
                        <a:rPr lang="en-US" altLang="zh-CN" sz="2000" b="1" dirty="0"/>
                        <a:t>Eggshell </a:t>
                      </a:r>
                    </a:p>
                    <a:p>
                      <a:r>
                        <a:rPr lang="en-US" altLang="zh-CN" sz="2000" b="1" dirty="0"/>
                        <a:t>temperature (℃)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/>
                        <a:t>Condition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/>
                        <a:t>Results</a:t>
                      </a:r>
                      <a:endParaRPr lang="zh-CN" alt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61432066"/>
                  </a:ext>
                </a:extLst>
              </a:tr>
              <a:tr h="460862">
                <a:tc>
                  <a:txBody>
                    <a:bodyPr/>
                    <a:lstStyle/>
                    <a:p>
                      <a:r>
                        <a:rPr lang="en-US" altLang="zh-CN" sz="2000" b="1" dirty="0"/>
                        <a:t>36.6-37.7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/>
                        <a:t>Too cold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/>
                        <a:t>Slow</a:t>
                      </a:r>
                      <a:r>
                        <a:rPr lang="zh-CN" altLang="en-US" sz="2000" b="1" dirty="0"/>
                        <a:t> </a:t>
                      </a:r>
                      <a:r>
                        <a:rPr lang="en-US" altLang="zh-CN" sz="2000" b="1" dirty="0"/>
                        <a:t>hatch, poor</a:t>
                      </a:r>
                      <a:r>
                        <a:rPr lang="zh-CN" altLang="en-US" sz="2000" b="1" dirty="0"/>
                        <a:t> </a:t>
                      </a:r>
                      <a:r>
                        <a:rPr lang="en-US" altLang="zh-CN" sz="2000" b="1" dirty="0"/>
                        <a:t>chick</a:t>
                      </a:r>
                      <a:r>
                        <a:rPr lang="zh-CN" altLang="en-US" sz="2000" b="1" dirty="0"/>
                        <a:t> </a:t>
                      </a:r>
                      <a:r>
                        <a:rPr lang="en-US" altLang="zh-CN" sz="2000" b="1" dirty="0"/>
                        <a:t>quality</a:t>
                      </a:r>
                      <a:endParaRPr lang="zh-CN" alt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93615615"/>
                  </a:ext>
                </a:extLst>
              </a:tr>
              <a:tr h="460862">
                <a:tc>
                  <a:txBody>
                    <a:bodyPr/>
                    <a:lstStyle/>
                    <a:p>
                      <a:r>
                        <a:rPr lang="en-US" altLang="zh-CN" sz="2000" b="1" dirty="0">
                          <a:solidFill>
                            <a:srgbClr val="FF0000"/>
                          </a:solidFill>
                        </a:rPr>
                        <a:t>37.7-38.0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>
                          <a:solidFill>
                            <a:srgbClr val="FF0000"/>
                          </a:solidFill>
                        </a:rPr>
                        <a:t>Optimum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>
                          <a:solidFill>
                            <a:srgbClr val="FF0000"/>
                          </a:solidFill>
                        </a:rPr>
                        <a:t>Good hatch, good chick quality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28024035"/>
                  </a:ext>
                </a:extLst>
              </a:tr>
              <a:tr h="460862">
                <a:tc>
                  <a:txBody>
                    <a:bodyPr/>
                    <a:lstStyle/>
                    <a:p>
                      <a:r>
                        <a:rPr lang="en-US" altLang="zh-CN" sz="2000" b="1" dirty="0"/>
                        <a:t>38.0-38.8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/>
                        <a:t>Too warm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/>
                        <a:t>Good hatch, poor chick quality</a:t>
                      </a:r>
                      <a:endParaRPr lang="zh-CN" alt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57003494"/>
                  </a:ext>
                </a:extLst>
              </a:tr>
              <a:tr h="460862">
                <a:tc>
                  <a:txBody>
                    <a:bodyPr/>
                    <a:lstStyle/>
                    <a:p>
                      <a:r>
                        <a:rPr lang="en-US" altLang="zh-CN" sz="2000" b="1" dirty="0" smtClean="0"/>
                        <a:t>39.0-40.0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/>
                        <a:t>Too hot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/>
                        <a:t>Fast</a:t>
                      </a:r>
                      <a:r>
                        <a:rPr lang="zh-CN" altLang="en-US" sz="2000" b="1" dirty="0"/>
                        <a:t> </a:t>
                      </a:r>
                      <a:r>
                        <a:rPr lang="en-US" altLang="zh-CN" sz="2000" b="1" dirty="0"/>
                        <a:t>hatch, poor</a:t>
                      </a:r>
                      <a:r>
                        <a:rPr lang="zh-CN" altLang="en-US" sz="2000" b="1" dirty="0"/>
                        <a:t> </a:t>
                      </a:r>
                      <a:r>
                        <a:rPr lang="en-US" altLang="zh-CN" sz="2000" b="1" dirty="0"/>
                        <a:t>chick</a:t>
                      </a:r>
                      <a:r>
                        <a:rPr lang="zh-CN" altLang="en-US" sz="2000" b="1" dirty="0"/>
                        <a:t> </a:t>
                      </a:r>
                      <a:r>
                        <a:rPr lang="en-US" altLang="zh-CN" sz="2000" b="1" dirty="0"/>
                        <a:t>quality</a:t>
                      </a:r>
                      <a:endParaRPr lang="zh-CN" alt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4965336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4B0B3B1-513B-43DB-B8CB-7321B572EA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955" y="2960547"/>
            <a:ext cx="2812742" cy="1873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12D2FD5E-0A45-47A6-ADAF-320B5804A82B}"/>
              </a:ext>
            </a:extLst>
          </p:cNvPr>
          <p:cNvSpPr txBox="1"/>
          <p:nvPr/>
        </p:nvSpPr>
        <p:spPr>
          <a:xfrm>
            <a:off x="8270955" y="4949091"/>
            <a:ext cx="3678803" cy="15696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Put a good thermometer near the egg. </a:t>
            </a:r>
          </a:p>
          <a:p>
            <a:r>
              <a:rPr lang="en-US" altLang="zh-CN" sz="2400" b="1" dirty="0">
                <a:solidFill>
                  <a:srgbClr val="FF0000"/>
                </a:solidFill>
              </a:rPr>
              <a:t>Check the temperature at least twice a day. 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4302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What we need to do for hatching an egg?</a:t>
            </a:r>
            <a:endParaRPr lang="zh-CN" altLang="en-US" b="1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609600" y="1099128"/>
            <a:ext cx="10972800" cy="548105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CN" b="1" dirty="0">
                <a:solidFill>
                  <a:srgbClr val="FF00FF"/>
                </a:solidFill>
                <a:latin typeface="Comic Sans MS" panose="030F0702030302020204" pitchFamily="66" charset="0"/>
              </a:rPr>
              <a:t>Selection of an incubator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b="1" dirty="0">
                <a:solidFill>
                  <a:srgbClr val="C00000"/>
                </a:solidFill>
                <a:latin typeface="Comic Sans MS" panose="030F0702030302020204" pitchFamily="66" charset="0"/>
              </a:rPr>
              <a:t>Selection of hatching eggs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b="1" dirty="0">
                <a:solidFill>
                  <a:srgbClr val="0033CC"/>
                </a:solidFill>
                <a:latin typeface="Comic Sans MS" panose="030F0702030302020204" pitchFamily="66" charset="0"/>
              </a:rPr>
              <a:t>Putting eggs into incubators: </a:t>
            </a:r>
            <a:r>
              <a:rPr lang="en-US" altLang="zh-CN" b="1" dirty="0"/>
              <a:t>incubator sanitization, adjusting temperature and humidity and ventilation, setting the automatic turner; pre-warming eggs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b="1" dirty="0">
                <a:solidFill>
                  <a:srgbClr val="FF00FF"/>
                </a:solidFill>
                <a:latin typeface="Comic Sans MS" panose="030F0702030302020204" pitchFamily="66" charset="0"/>
              </a:rPr>
              <a:t>To start incubating: </a:t>
            </a:r>
            <a:r>
              <a:rPr lang="en-US" altLang="zh-CN" b="1" dirty="0"/>
              <a:t>turning eggs, candling eggs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b="1" dirty="0">
                <a:solidFill>
                  <a:srgbClr val="C00000"/>
                </a:solidFill>
                <a:latin typeface="Comic Sans MS" panose="030F0702030302020204" pitchFamily="66" charset="0"/>
              </a:rPr>
              <a:t>Hatcher operation:</a:t>
            </a:r>
            <a:r>
              <a:rPr lang="en-US" altLang="zh-CN" b="1" dirty="0">
                <a:solidFill>
                  <a:srgbClr val="C00000"/>
                </a:solidFill>
              </a:rPr>
              <a:t> </a:t>
            </a:r>
            <a:r>
              <a:rPr lang="en-US" altLang="zh-CN" b="1" dirty="0"/>
              <a:t>after 18-19 days of </a:t>
            </a:r>
            <a:r>
              <a:rPr lang="en-US" altLang="zh-CN" b="1" dirty="0" smtClean="0"/>
              <a:t>incubation, </a:t>
            </a:r>
            <a:r>
              <a:rPr lang="en-US" altLang="zh-CN" b="1" dirty="0"/>
              <a:t>transfer eggs to hatching baskets </a:t>
            </a:r>
            <a:r>
              <a:rPr lang="en-US" altLang="zh-CN" b="1" dirty="0" smtClean="0"/>
              <a:t>and stop turning</a:t>
            </a:r>
            <a:endParaRPr lang="en-US" altLang="zh-CN" b="1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b="1" dirty="0">
                <a:solidFill>
                  <a:srgbClr val="0033CC"/>
                </a:solidFill>
                <a:latin typeface="Comic Sans MS" panose="030F0702030302020204" pitchFamily="66" charset="0"/>
              </a:rPr>
              <a:t>Chick take-off and processing</a:t>
            </a:r>
          </a:p>
          <a:p>
            <a:pPr marL="0" indent="0">
              <a:buNone/>
            </a:pP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08349948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50B723-A2E1-45A2-A33F-325FAB7EF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b="1" dirty="0">
                <a:solidFill>
                  <a:srgbClr val="C00000"/>
                </a:solidFill>
              </a:rPr>
              <a:t>1. Selection of  incubators</a:t>
            </a:r>
            <a:endParaRPr lang="zh-CN" altLang="en-US" sz="4400" b="1" dirty="0">
              <a:solidFill>
                <a:srgbClr val="C0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29F43E6-956C-4822-9908-70B6E6942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82" y="1036783"/>
            <a:ext cx="11739418" cy="4530725"/>
          </a:xfrm>
        </p:spPr>
        <p:txBody>
          <a:bodyPr/>
          <a:lstStyle/>
          <a:p>
            <a:r>
              <a:rPr lang="en-US" altLang="zh-CN" b="1" dirty="0">
                <a:solidFill>
                  <a:srgbClr val="9900CC"/>
                </a:solidFill>
              </a:rPr>
              <a:t>An incubator</a:t>
            </a:r>
            <a:r>
              <a:rPr lang="en-US" altLang="zh-CN" b="1" dirty="0"/>
              <a:t> is basically a box that holds eggs while maintaining an appropriate temperature, humidity and oxygen level.</a:t>
            </a:r>
          </a:p>
          <a:p>
            <a:r>
              <a:rPr lang="en-US" altLang="zh-CN" b="1" dirty="0"/>
              <a:t>Incubators have varying capacities and adaptors for eggs.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36AD988-7C1E-4A5F-A3A3-04FC71660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618" y="4512947"/>
            <a:ext cx="2048710" cy="2109121"/>
          </a:xfrm>
          <a:prstGeom prst="rect">
            <a:avLst/>
          </a:prstGeom>
        </p:spPr>
      </p:pic>
      <p:pic>
        <p:nvPicPr>
          <p:cNvPr id="5" name="Picture 2" descr="https://gimg2.baidu.com/image_search/src=http%3A%2F%2Fwww.tbw-xie.com%2FtuxieJDEwLmFsaWNkbi5jb20vYmFvL3VwbG9hZGVkL2k0LzM4NDE4Mzc0MDgvVEIyNEJnSUJydVdCdU5qU3N6Z1hYYjhqVlhhXyEhMzg0MTgzNzQwOCQ5.jpg&amp;refer=http%3A%2F%2Fwww.tbw-xie.com&amp;app=2002&amp;size=f9999,10000&amp;q=a80&amp;n=0&amp;g=0n&amp;fmt=jpeg?sec=1639484699&amp;t=02005f64f12536ee426494880c792ce4">
            <a:extLst>
              <a:ext uri="{FF2B5EF4-FFF2-40B4-BE49-F238E27FC236}">
                <a16:creationId xmlns="" xmlns:a16="http://schemas.microsoft.com/office/drawing/2014/main" id="{42F1E917-33A7-415D-BBF3-956124ECC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5929" y="2717796"/>
            <a:ext cx="2000090" cy="14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CF3E40E-47C6-471C-AA43-AF1172835F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5"/>
          <a:stretch/>
        </p:blipFill>
        <p:spPr>
          <a:xfrm>
            <a:off x="3611418" y="2629160"/>
            <a:ext cx="2808306" cy="18419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1AB7872-5D81-46E7-AE35-04E765C6B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479" y="4683290"/>
            <a:ext cx="2975748" cy="196763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42E3DB6-A324-4501-A9F1-18AFD28BCF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728" y="3302145"/>
            <a:ext cx="5232267" cy="269905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BBEC4AAE-9698-4480-91F4-E8B834613728}"/>
              </a:ext>
            </a:extLst>
          </p:cNvPr>
          <p:cNvSpPr txBox="1"/>
          <p:nvPr/>
        </p:nvSpPr>
        <p:spPr>
          <a:xfrm>
            <a:off x="10235953" y="5631865"/>
            <a:ext cx="1818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</a:rPr>
              <a:t>Incubator room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6881393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B5B6E22-A601-4927-9A2A-BA87C47F8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24" y="949911"/>
            <a:ext cx="7090298" cy="5181016"/>
          </a:xfrm>
        </p:spPr>
        <p:txBody>
          <a:bodyPr/>
          <a:lstStyle/>
          <a:p>
            <a:r>
              <a:rPr lang="en-US" altLang="zh-CN" sz="3200" b="1" dirty="0"/>
              <a:t>Small incubators can be used at home </a:t>
            </a:r>
            <a:r>
              <a:rPr lang="en-US" altLang="zh-CN" sz="3200" b="1" dirty="0" smtClean="0"/>
              <a:t>and </a:t>
            </a:r>
            <a:r>
              <a:rPr lang="en-US" altLang="zh-CN" sz="3200" b="1" dirty="0"/>
              <a:t>for small numbers of eggs.</a:t>
            </a:r>
          </a:p>
          <a:p>
            <a:r>
              <a:rPr lang="en-US" altLang="zh-CN" sz="3200" b="1" dirty="0"/>
              <a:t>Small incubators have </a:t>
            </a:r>
            <a:r>
              <a:rPr lang="en-US" altLang="zh-CN" sz="3200" b="1" dirty="0">
                <a:solidFill>
                  <a:srgbClr val="9900CC"/>
                </a:solidFill>
              </a:rPr>
              <a:t>no ventilation system or fans</a:t>
            </a:r>
          </a:p>
          <a:p>
            <a:r>
              <a:rPr lang="en-US" altLang="zh-CN" sz="3200" b="1" dirty="0"/>
              <a:t>Some small incubators have no </a:t>
            </a:r>
            <a:r>
              <a:rPr lang="en-US" altLang="zh-CN" sz="3200" b="1" dirty="0">
                <a:solidFill>
                  <a:srgbClr val="0033CC"/>
                </a:solidFill>
              </a:rPr>
              <a:t>automatic turners. </a:t>
            </a:r>
            <a:r>
              <a:rPr lang="en-US" altLang="zh-CN" sz="3200" b="1" dirty="0"/>
              <a:t>You need to turn the eggs manually. </a:t>
            </a:r>
          </a:p>
          <a:p>
            <a:r>
              <a:rPr lang="en-US" altLang="zh-CN" sz="3200" b="1" dirty="0"/>
              <a:t>Need to add water to the water pan frequently.</a:t>
            </a:r>
            <a:endParaRPr lang="en-US" altLang="zh-CN" sz="3200" b="1" dirty="0">
              <a:solidFill>
                <a:srgbClr val="0033CC"/>
              </a:solidFill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="" xmlns:a16="http://schemas.microsoft.com/office/drawing/2014/main" id="{E400F41D-9F33-4B38-8BB0-42DF2E214ABB}"/>
              </a:ext>
            </a:extLst>
          </p:cNvPr>
          <p:cNvSpPr txBox="1">
            <a:spLocks/>
          </p:cNvSpPr>
          <p:nvPr/>
        </p:nvSpPr>
        <p:spPr bwMode="auto">
          <a:xfrm>
            <a:off x="659572" y="332374"/>
            <a:ext cx="8435266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r>
              <a:rPr lang="en-US" altLang="zh-CN" sz="4400" b="1" kern="0" dirty="0">
                <a:solidFill>
                  <a:srgbClr val="C00000"/>
                </a:solidFill>
              </a:rPr>
              <a:t>Small incubators</a:t>
            </a:r>
            <a:endParaRPr lang="zh-CN" altLang="en-US" sz="4400" b="1" kern="0" dirty="0">
              <a:solidFill>
                <a:srgbClr val="C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3B60658-AF1C-464B-AA11-250D9D236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26" y="3850328"/>
            <a:ext cx="3646613" cy="24322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47A1476-C41C-4DD3-B6EF-E089431681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572" y="1450358"/>
            <a:ext cx="3494808" cy="22393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14853AF-9288-45E1-9086-07BA068439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8" b="10827"/>
          <a:stretch/>
        </p:blipFill>
        <p:spPr>
          <a:xfrm>
            <a:off x="8554267" y="5486399"/>
            <a:ext cx="2305936" cy="11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187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50B723-A2E1-45A2-A33F-325FAB7EF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b="1" dirty="0">
                <a:solidFill>
                  <a:srgbClr val="C00000"/>
                </a:solidFill>
              </a:rPr>
              <a:t>Medium or big incubators</a:t>
            </a:r>
            <a:endParaRPr lang="zh-CN" altLang="en-US" sz="4400" b="1" dirty="0">
              <a:solidFill>
                <a:srgbClr val="C00000"/>
              </a:solidFill>
            </a:endParaRPr>
          </a:p>
        </p:txBody>
      </p:sp>
      <p:sp>
        <p:nvSpPr>
          <p:cNvPr id="9" name="内容占位符 8">
            <a:extLst>
              <a:ext uri="{FF2B5EF4-FFF2-40B4-BE49-F238E27FC236}">
                <a16:creationId xmlns="" xmlns:a16="http://schemas.microsoft.com/office/drawing/2014/main" id="{E0F7F42F-4064-4D8A-9ECB-FF052AA94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965" y="1015648"/>
            <a:ext cx="9550400" cy="2083954"/>
          </a:xfrm>
        </p:spPr>
        <p:txBody>
          <a:bodyPr/>
          <a:lstStyle/>
          <a:p>
            <a:r>
              <a:rPr lang="en-US" altLang="zh-CN" b="1" dirty="0"/>
              <a:t>These types of incubators often include </a:t>
            </a:r>
            <a:r>
              <a:rPr lang="en-US" altLang="zh-CN" b="1" dirty="0">
                <a:solidFill>
                  <a:srgbClr val="0033CC"/>
                </a:solidFill>
              </a:rPr>
              <a:t>humidifiers</a:t>
            </a:r>
            <a:r>
              <a:rPr lang="en-US" altLang="zh-CN" b="1" dirty="0"/>
              <a:t>, </a:t>
            </a:r>
            <a:r>
              <a:rPr lang="en-US" altLang="zh-CN" b="1" dirty="0">
                <a:solidFill>
                  <a:srgbClr val="0033CC"/>
                </a:solidFill>
              </a:rPr>
              <a:t>temperature controllers</a:t>
            </a:r>
            <a:r>
              <a:rPr lang="en-US" altLang="zh-CN" b="1" dirty="0"/>
              <a:t>, and </a:t>
            </a:r>
            <a:r>
              <a:rPr lang="en-US" altLang="zh-CN" b="1" dirty="0">
                <a:solidFill>
                  <a:srgbClr val="0033CC"/>
                </a:solidFill>
              </a:rPr>
              <a:t>ventilation systems</a:t>
            </a:r>
            <a:r>
              <a:rPr lang="en-US" altLang="zh-CN" b="1" dirty="0"/>
              <a:t>, and </a:t>
            </a:r>
            <a:r>
              <a:rPr lang="en-US" altLang="zh-CN" b="1" dirty="0">
                <a:solidFill>
                  <a:srgbClr val="0033CC"/>
                </a:solidFill>
              </a:rPr>
              <a:t>automatic turners</a:t>
            </a:r>
            <a:endParaRPr lang="en-US" altLang="zh-CN" b="1" dirty="0"/>
          </a:p>
        </p:txBody>
      </p:sp>
      <p:pic>
        <p:nvPicPr>
          <p:cNvPr id="10" name="内容占位符 4">
            <a:extLst>
              <a:ext uri="{FF2B5EF4-FFF2-40B4-BE49-F238E27FC236}">
                <a16:creationId xmlns="" xmlns:a16="http://schemas.microsoft.com/office/drawing/2014/main" id="{3EF2E6C0-DFC2-4377-93EA-05EB250FB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4566" y="2216817"/>
            <a:ext cx="4842116" cy="362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内容占位符 8">
            <a:extLst>
              <a:ext uri="{FF2B5EF4-FFF2-40B4-BE49-F238E27FC236}">
                <a16:creationId xmlns="" xmlns:a16="http://schemas.microsoft.com/office/drawing/2014/main" id="{EE8CDF6A-24B0-493C-92A7-016D526D2301}"/>
              </a:ext>
            </a:extLst>
          </p:cNvPr>
          <p:cNvSpPr txBox="1">
            <a:spLocks/>
          </p:cNvSpPr>
          <p:nvPr/>
        </p:nvSpPr>
        <p:spPr bwMode="auto">
          <a:xfrm>
            <a:off x="503722" y="2561981"/>
            <a:ext cx="6314330" cy="336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3200" b="1" kern="0" dirty="0"/>
              <a:t>The temperature and humidity in this type is more consistent!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3200" b="1" kern="0" dirty="0"/>
              <a:t> </a:t>
            </a:r>
          </a:p>
          <a:p>
            <a:r>
              <a:rPr lang="en-US" altLang="zh-CN" sz="3600" b="1" kern="0" dirty="0">
                <a:solidFill>
                  <a:srgbClr val="C00000"/>
                </a:solidFill>
              </a:rPr>
              <a:t>Whenever possible, use it!</a:t>
            </a:r>
          </a:p>
        </p:txBody>
      </p:sp>
    </p:spTree>
    <p:extLst>
      <p:ext uri="{BB962C8B-B14F-4D97-AF65-F5344CB8AC3E}">
        <p14:creationId xmlns:p14="http://schemas.microsoft.com/office/powerpoint/2010/main" val="248993213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>
            <a:extLst>
              <a:ext uri="{FF2B5EF4-FFF2-40B4-BE49-F238E27FC236}">
                <a16:creationId xmlns="" xmlns:a16="http://schemas.microsoft.com/office/drawing/2014/main" id="{F6F7A44E-03FA-46FD-93F6-3E7A562A4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2346"/>
            <a:ext cx="10972800" cy="4530725"/>
          </a:xfrm>
        </p:spPr>
        <p:txBody>
          <a:bodyPr/>
          <a:lstStyle/>
          <a:p>
            <a:r>
              <a:rPr lang="en-US" altLang="zh-CN" b="1" dirty="0"/>
              <a:t>Select eggs from </a:t>
            </a:r>
            <a:r>
              <a:rPr lang="en-US" altLang="zh-CN" b="1" dirty="0">
                <a:solidFill>
                  <a:srgbClr val="C00000"/>
                </a:solidFill>
              </a:rPr>
              <a:t>breeders</a:t>
            </a:r>
            <a:r>
              <a:rPr lang="en-US" altLang="zh-CN" b="1" dirty="0"/>
              <a:t> that are well developed, matured, mated and healthy.</a:t>
            </a:r>
          </a:p>
          <a:p>
            <a:r>
              <a:rPr lang="en-US" altLang="zh-CN" b="1" dirty="0"/>
              <a:t>Avoid eggs excessively </a:t>
            </a:r>
            <a:r>
              <a:rPr lang="en-US" altLang="zh-CN" b="1" dirty="0">
                <a:solidFill>
                  <a:srgbClr val="0033CC"/>
                </a:solidFill>
              </a:rPr>
              <a:t>large or small</a:t>
            </a:r>
          </a:p>
          <a:p>
            <a:r>
              <a:rPr lang="en-US" altLang="zh-CN" b="1" dirty="0"/>
              <a:t>Avoid eggs with </a:t>
            </a:r>
            <a:r>
              <a:rPr lang="en-US" altLang="zh-CN" b="1" dirty="0">
                <a:solidFill>
                  <a:srgbClr val="0033CC"/>
                </a:solidFill>
              </a:rPr>
              <a:t>cracked or thin shells</a:t>
            </a:r>
            <a:r>
              <a:rPr lang="en-US" altLang="zh-CN" b="1" dirty="0"/>
              <a:t>.</a:t>
            </a:r>
          </a:p>
          <a:p>
            <a:r>
              <a:rPr lang="en-US" altLang="zh-CN" b="1" dirty="0"/>
              <a:t>Avoid eggs </a:t>
            </a:r>
            <a:r>
              <a:rPr lang="en-US" altLang="zh-CN" b="1" dirty="0">
                <a:solidFill>
                  <a:srgbClr val="0033CC"/>
                </a:solidFill>
              </a:rPr>
              <a:t>excessively misshapen</a:t>
            </a:r>
            <a:r>
              <a:rPr lang="en-US" altLang="zh-CN" b="1" dirty="0"/>
              <a:t>.</a:t>
            </a:r>
          </a:p>
          <a:p>
            <a:r>
              <a:rPr lang="en-US" altLang="zh-CN" b="1" dirty="0"/>
              <a:t>Keep only </a:t>
            </a:r>
            <a:r>
              <a:rPr lang="en-US" altLang="zh-CN" b="1" dirty="0">
                <a:solidFill>
                  <a:srgbClr val="C00000"/>
                </a:solidFill>
              </a:rPr>
              <a:t>clean</a:t>
            </a:r>
            <a:r>
              <a:rPr lang="en-US" altLang="zh-CN" b="1" dirty="0"/>
              <a:t> eggs for hatching.</a:t>
            </a:r>
            <a:endParaRPr lang="zh-CN" altLang="en-US" b="1" dirty="0"/>
          </a:p>
        </p:txBody>
      </p:sp>
      <p:sp>
        <p:nvSpPr>
          <p:cNvPr id="9" name="标题 1">
            <a:extLst>
              <a:ext uri="{FF2B5EF4-FFF2-40B4-BE49-F238E27FC236}">
                <a16:creationId xmlns="" xmlns:a16="http://schemas.microsoft.com/office/drawing/2014/main" id="{D70D0881-93F0-49C4-9345-1E0B15E43306}"/>
              </a:ext>
            </a:extLst>
          </p:cNvPr>
          <p:cNvSpPr txBox="1">
            <a:spLocks/>
          </p:cNvSpPr>
          <p:nvPr/>
        </p:nvSpPr>
        <p:spPr bwMode="auto">
          <a:xfrm>
            <a:off x="533400" y="274638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r>
              <a:rPr lang="en-US" altLang="zh-CN" sz="4400" b="1" kern="0" dirty="0">
                <a:solidFill>
                  <a:srgbClr val="C00000"/>
                </a:solidFill>
              </a:rPr>
              <a:t>2. Selection of hatching eggs</a:t>
            </a:r>
            <a:endParaRPr lang="zh-CN" altLang="en-US" sz="4400" b="1" kern="0" dirty="0">
              <a:solidFill>
                <a:srgbClr val="C0000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283BC8A-3913-4E0A-A7C0-3D4A1557CC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1891" y="2657909"/>
            <a:ext cx="3592946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7266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t="17073" r="21673" b="22297"/>
          <a:stretch/>
        </p:blipFill>
        <p:spPr>
          <a:xfrm>
            <a:off x="460037" y="62822"/>
            <a:ext cx="11271925" cy="667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4179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>
            <a:extLst>
              <a:ext uri="{FF2B5EF4-FFF2-40B4-BE49-F238E27FC236}">
                <a16:creationId xmlns="" xmlns:a16="http://schemas.microsoft.com/office/drawing/2014/main" id="{F6F7A44E-03FA-46FD-93F6-3E7A562A4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868" y="2367660"/>
            <a:ext cx="10115188" cy="2944930"/>
          </a:xfrm>
        </p:spPr>
        <p:txBody>
          <a:bodyPr/>
          <a:lstStyle/>
          <a:p>
            <a:r>
              <a:rPr lang="en-US" altLang="zh-CN" sz="3600" b="1" dirty="0" smtClean="0"/>
              <a:t>Sanitizing </a:t>
            </a:r>
            <a:r>
              <a:rPr lang="en-US" altLang="zh-CN" sz="3600" b="1" dirty="0"/>
              <a:t>the incubator </a:t>
            </a:r>
          </a:p>
          <a:p>
            <a:r>
              <a:rPr lang="en-US" altLang="zh-CN" sz="3600" b="1" dirty="0" smtClean="0"/>
              <a:t>Testing </a:t>
            </a:r>
            <a:r>
              <a:rPr lang="en-US" altLang="zh-CN" sz="3600" b="1" dirty="0"/>
              <a:t>the temperature, humidity and ventilation, setting the automatic turner</a:t>
            </a:r>
          </a:p>
          <a:p>
            <a:r>
              <a:rPr lang="en-US" altLang="zh-CN" sz="3600" b="1" dirty="0"/>
              <a:t>Pre-warming eggs</a:t>
            </a:r>
            <a:endParaRPr lang="zh-CN" altLang="en-US" sz="3600" b="1" dirty="0"/>
          </a:p>
        </p:txBody>
      </p:sp>
      <p:sp>
        <p:nvSpPr>
          <p:cNvPr id="9" name="标题 1">
            <a:extLst>
              <a:ext uri="{FF2B5EF4-FFF2-40B4-BE49-F238E27FC236}">
                <a16:creationId xmlns="" xmlns:a16="http://schemas.microsoft.com/office/drawing/2014/main" id="{D70D0881-93F0-49C4-9345-1E0B15E43306}"/>
              </a:ext>
            </a:extLst>
          </p:cNvPr>
          <p:cNvSpPr txBox="1">
            <a:spLocks/>
          </p:cNvSpPr>
          <p:nvPr/>
        </p:nvSpPr>
        <p:spPr bwMode="auto">
          <a:xfrm>
            <a:off x="533400" y="25196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宋体"/>
                <a:cs typeface="+mj-cs"/>
              </a:rPr>
              <a:t>3. </a:t>
            </a:r>
            <a:r>
              <a:rPr lang="en-US" altLang="zh-CN" sz="4400" b="1" dirty="0">
                <a:solidFill>
                  <a:srgbClr val="C00000"/>
                </a:solidFill>
                <a:latin typeface="+mn-lt"/>
              </a:rPr>
              <a:t>Putting eggs into incubators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宋体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93531" y="1480891"/>
            <a:ext cx="58320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>
                <a:solidFill>
                  <a:srgbClr val="638C0B"/>
                </a:solidFill>
                <a:latin typeface="Arial" panose="020B0604020202020204" pitchFamily="34" charset="0"/>
              </a:rPr>
              <a:t>Previous preparation</a:t>
            </a:r>
            <a:endParaRPr lang="zh-CN" altLang="en-US" sz="4400" b="1" dirty="0"/>
          </a:p>
        </p:txBody>
      </p:sp>
      <p:cxnSp>
        <p:nvCxnSpPr>
          <p:cNvPr id="5" name="直接连接符 4"/>
          <p:cNvCxnSpPr/>
          <p:nvPr/>
        </p:nvCxnSpPr>
        <p:spPr bwMode="auto">
          <a:xfrm>
            <a:off x="1023867" y="2248791"/>
            <a:ext cx="8074791" cy="1541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0">
                  <a:srgbClr val="FF00FF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reflection blurRad="6350" stA="50000" endA="300" endPos="90000" dist="50800" dir="5400000" sy="-100000" algn="bl" rotWithShape="0"/>
          </a:effectLst>
        </p:spPr>
      </p:cxnSp>
    </p:spTree>
    <p:extLst>
      <p:ext uri="{BB962C8B-B14F-4D97-AF65-F5344CB8AC3E}">
        <p14:creationId xmlns:p14="http://schemas.microsoft.com/office/powerpoint/2010/main" val="320636632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7987" y="235933"/>
            <a:ext cx="10972800" cy="1139825"/>
          </a:xfrm>
        </p:spPr>
        <p:txBody>
          <a:bodyPr/>
          <a:lstStyle/>
          <a:p>
            <a:r>
              <a:rPr lang="en-US" altLang="zh-CN" sz="6000" b="1" dirty="0"/>
              <a:t>The purpose of chicken eggs</a:t>
            </a:r>
            <a:endParaRPr lang="zh-CN" altLang="en-US" sz="6000" b="1" dirty="0"/>
          </a:p>
        </p:txBody>
      </p:sp>
      <p:sp>
        <p:nvSpPr>
          <p:cNvPr id="4" name="左大括号 3"/>
          <p:cNvSpPr/>
          <p:nvPr/>
        </p:nvSpPr>
        <p:spPr bwMode="auto">
          <a:xfrm>
            <a:off x="1472811" y="2024244"/>
            <a:ext cx="865539" cy="3162009"/>
          </a:xfrm>
          <a:prstGeom prst="leftBrac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楷体_GB2312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38350" y="1375758"/>
            <a:ext cx="35734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/>
              <a:t>For </a:t>
            </a:r>
          </a:p>
          <a:p>
            <a:r>
              <a:rPr lang="en-US" altLang="zh-CN" sz="4800" b="1" dirty="0"/>
              <a:t>consumption</a:t>
            </a:r>
            <a:endParaRPr lang="zh-CN" altLang="en-US" sz="48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567" y="3946082"/>
            <a:ext cx="3344461" cy="26607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79703" y="4047820"/>
            <a:ext cx="46732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/>
              <a:t>For </a:t>
            </a:r>
          </a:p>
          <a:p>
            <a:r>
              <a:rPr lang="en-US" altLang="zh-CN" sz="4800" b="1" dirty="0"/>
              <a:t>producing chicks</a:t>
            </a:r>
            <a:endParaRPr lang="zh-CN" altLang="en-US" sz="48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t="548" r="17483" b="-548"/>
          <a:stretch/>
        </p:blipFill>
        <p:spPr>
          <a:xfrm>
            <a:off x="6044387" y="1278036"/>
            <a:ext cx="2792062" cy="254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454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A25D9C0-1E52-4E88-B53B-2E6F8BCDA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b="1" dirty="0"/>
              <a:t>Sanitization</a:t>
            </a:r>
            <a:endParaRPr lang="zh-CN" altLang="en-US" sz="4400" b="1" dirty="0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4B0D81D-2093-440A-A404-C589FECEE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20" y="2695485"/>
            <a:ext cx="3983185" cy="307879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A2139928-F581-40CD-9374-AE20AF25A971}"/>
              </a:ext>
            </a:extLst>
          </p:cNvPr>
          <p:cNvSpPr txBox="1"/>
          <p:nvPr/>
        </p:nvSpPr>
        <p:spPr>
          <a:xfrm>
            <a:off x="933133" y="1187134"/>
            <a:ext cx="102490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</a:rPr>
              <a:t>Fumigation </a:t>
            </a:r>
            <a:r>
              <a:rPr lang="en-US" altLang="zh-CN" sz="3200" b="1" dirty="0"/>
              <a:t>with disinfectant </a:t>
            </a:r>
            <a:r>
              <a:rPr lang="en-US" altLang="zh-CN" sz="3200" b="1" dirty="0" smtClean="0"/>
              <a:t>is usually used at </a:t>
            </a:r>
            <a:r>
              <a:rPr lang="en-US" altLang="zh-CN" sz="3200" b="1" dirty="0"/>
              <a:t>one or two days before starting incubation.</a:t>
            </a:r>
            <a:endParaRPr lang="zh-CN" altLang="en-US" sz="3200" b="1" dirty="0"/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E219028A-F70C-406B-9D49-AAFBDE7051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695485"/>
            <a:ext cx="1583181" cy="343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814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A25D9C0-1E52-4E88-B53B-2E6F8BCDA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b="1" dirty="0"/>
              <a:t>Testing the incubator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80B0CFBB-DE25-4675-AA66-1A86C1D130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29287"/>
            <a:ext cx="4199426" cy="4199426"/>
          </a:xfrm>
          <a:prstGeom prst="rect">
            <a:avLst/>
          </a:prstGeom>
        </p:spPr>
      </p:pic>
      <p:sp>
        <p:nvSpPr>
          <p:cNvPr id="19" name="内容占位符 8">
            <a:extLst>
              <a:ext uri="{FF2B5EF4-FFF2-40B4-BE49-F238E27FC236}">
                <a16:creationId xmlns="" xmlns:a16="http://schemas.microsoft.com/office/drawing/2014/main" id="{189671CD-5A8A-4555-9D8E-3F2F69022DF9}"/>
              </a:ext>
            </a:extLst>
          </p:cNvPr>
          <p:cNvSpPr txBox="1">
            <a:spLocks/>
          </p:cNvSpPr>
          <p:nvPr/>
        </p:nvSpPr>
        <p:spPr bwMode="auto">
          <a:xfrm>
            <a:off x="4821381" y="1656818"/>
            <a:ext cx="6613237" cy="336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3200" b="1" kern="0" dirty="0"/>
              <a:t>Run the incubator for several days before setting the eggs.</a:t>
            </a:r>
          </a:p>
          <a:p>
            <a:r>
              <a:rPr lang="en-US" altLang="zh-CN" sz="3200" b="1" kern="0" dirty="0"/>
              <a:t>Ensure the incubator is maintaining the proper temperature, relative </a:t>
            </a:r>
            <a:r>
              <a:rPr lang="en-US" altLang="zh-CN" sz="3200" b="1" kern="0" dirty="0" err="1"/>
              <a:t>humidity,ventilation</a:t>
            </a:r>
            <a:r>
              <a:rPr lang="en-US" altLang="zh-CN" sz="3200" b="1" kern="0" dirty="0"/>
              <a:t> and egg turning. </a:t>
            </a:r>
          </a:p>
        </p:txBody>
      </p:sp>
    </p:spTree>
    <p:extLst>
      <p:ext uri="{BB962C8B-B14F-4D97-AF65-F5344CB8AC3E}">
        <p14:creationId xmlns:p14="http://schemas.microsoft.com/office/powerpoint/2010/main" val="420987640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A25D9C0-1E52-4E88-B53B-2E6F8BCDA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b="1" dirty="0"/>
              <a:t>Pre-warming eggs</a:t>
            </a:r>
            <a:endParaRPr lang="zh-CN" altLang="en-US" sz="44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F06F9AC-9EDF-41CA-A6D9-73973B165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3110"/>
            <a:ext cx="10972800" cy="1032163"/>
          </a:xfrm>
        </p:spPr>
        <p:txBody>
          <a:bodyPr/>
          <a:lstStyle/>
          <a:p>
            <a:r>
              <a:rPr lang="en-US" altLang="zh-CN" b="1" dirty="0"/>
              <a:t>Prior to incubating, eggs should be </a:t>
            </a:r>
            <a:r>
              <a:rPr lang="en-US" altLang="zh-CN" b="1" dirty="0" smtClean="0"/>
              <a:t>removed out </a:t>
            </a:r>
            <a:r>
              <a:rPr lang="en-US" altLang="zh-CN" b="1" dirty="0"/>
              <a:t>from the egg room and warm to room temperature for 4-8 hours.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63714BF-A26D-459B-8F2F-8C768BAF1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25" y="2219324"/>
            <a:ext cx="2847975" cy="3038475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="" xmlns:a16="http://schemas.microsoft.com/office/drawing/2014/main" id="{F91E97B4-A048-466E-B2F4-ADB00FA0A4BC}"/>
              </a:ext>
            </a:extLst>
          </p:cNvPr>
          <p:cNvSpPr txBox="1">
            <a:spLocks/>
          </p:cNvSpPr>
          <p:nvPr/>
        </p:nvSpPr>
        <p:spPr bwMode="auto">
          <a:xfrm>
            <a:off x="680316" y="2462936"/>
            <a:ext cx="7826375" cy="336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b="1" kern="0" dirty="0">
                <a:solidFill>
                  <a:srgbClr val="C00000"/>
                </a:solidFill>
              </a:rPr>
              <a:t>Benefits:</a:t>
            </a:r>
          </a:p>
          <a:p>
            <a:r>
              <a:rPr lang="en-US" altLang="zh-CN" b="1" kern="0" dirty="0"/>
              <a:t>Reduce the risk of embryo </a:t>
            </a:r>
            <a:r>
              <a:rPr lang="en-US" altLang="zh-CN" b="1" kern="0" dirty="0" smtClean="0"/>
              <a:t>shock</a:t>
            </a:r>
            <a:endParaRPr lang="en-US" altLang="zh-CN" b="1" kern="0" dirty="0"/>
          </a:p>
          <a:p>
            <a:r>
              <a:rPr lang="en-US" altLang="zh-CN" b="1" kern="0" dirty="0"/>
              <a:t>Prevent condensation forming on the </a:t>
            </a:r>
            <a:r>
              <a:rPr lang="en-US" altLang="zh-CN" b="1" kern="0" dirty="0" smtClean="0"/>
              <a:t>shell</a:t>
            </a:r>
            <a:endParaRPr lang="en-US" altLang="zh-CN" b="1" kern="0" dirty="0"/>
          </a:p>
          <a:p>
            <a:r>
              <a:rPr lang="en-US" altLang="zh-CN" b="1" kern="0" dirty="0"/>
              <a:t>Reduce the variation among egg temperatures at the time of </a:t>
            </a:r>
            <a:r>
              <a:rPr lang="en-US" altLang="zh-CN" b="1" kern="0" dirty="0" smtClean="0"/>
              <a:t>incubating</a:t>
            </a:r>
            <a:endParaRPr lang="zh-CN" altLang="en-US" b="1" kern="0" dirty="0"/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38C1FF85-D7FB-43AF-AFBF-235282D6BD9F}"/>
              </a:ext>
            </a:extLst>
          </p:cNvPr>
          <p:cNvSpPr txBox="1"/>
          <p:nvPr/>
        </p:nvSpPr>
        <p:spPr>
          <a:xfrm>
            <a:off x="9357064" y="5257799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condensation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7229298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4B5B5B7-9EA6-4981-97DE-840ED3B1E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Putting eggs into the incubator</a:t>
            </a:r>
            <a:endParaRPr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8B43881-F65F-4482-A6BE-78F7EBF40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447" y="1187796"/>
            <a:ext cx="3785282" cy="2519788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2B48322E-595A-4B3D-8C4D-49E77F85FBB9}"/>
              </a:ext>
            </a:extLst>
          </p:cNvPr>
          <p:cNvGrpSpPr/>
          <p:nvPr/>
        </p:nvGrpSpPr>
        <p:grpSpPr>
          <a:xfrm>
            <a:off x="10621719" y="0"/>
            <a:ext cx="1570281" cy="1330976"/>
            <a:chOff x="358672" y="1274755"/>
            <a:chExt cx="3598532" cy="3828900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F29A95AB-56C5-4403-85BB-A464F925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27" y="1274755"/>
              <a:ext cx="3467677" cy="3181509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="" xmlns:a16="http://schemas.microsoft.com/office/drawing/2014/main" id="{B7CBA743-52E3-4FA8-BFCA-3FE2F0468A05}"/>
                </a:ext>
              </a:extLst>
            </p:cNvPr>
            <p:cNvSpPr txBox="1"/>
            <p:nvPr/>
          </p:nvSpPr>
          <p:spPr>
            <a:xfrm>
              <a:off x="358672" y="4373199"/>
              <a:ext cx="3360984" cy="730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050" b="1" dirty="0"/>
                <a:t>plastic egg setting tray</a:t>
              </a: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58819F47-9A99-42D2-AAB7-0F0F039E6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528" y="4260915"/>
            <a:ext cx="2925527" cy="21941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7BADA8E-1D2B-4582-AA2D-12D7D900F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56" y="4161960"/>
            <a:ext cx="3351651" cy="2460706"/>
          </a:xfrm>
          <a:prstGeom prst="rect">
            <a:avLst/>
          </a:prstGeom>
        </p:spPr>
      </p:pic>
      <p:sp>
        <p:nvSpPr>
          <p:cNvPr id="13" name="AutoShape 2" descr="查看源图像">
            <a:extLst>
              <a:ext uri="{FF2B5EF4-FFF2-40B4-BE49-F238E27FC236}">
                <a16:creationId xmlns="" xmlns:a16="http://schemas.microsoft.com/office/drawing/2014/main" id="{7D4C42C4-32A1-461B-8AC8-14C1608BD4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79646" y="311636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A86F020-ACB6-461A-8C85-CC191DC785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3231" y="4260915"/>
            <a:ext cx="2743054" cy="232490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BB85E499-CA1D-49EC-BC0B-184CD2238828}"/>
              </a:ext>
            </a:extLst>
          </p:cNvPr>
          <p:cNvSpPr txBox="1"/>
          <p:nvPr/>
        </p:nvSpPr>
        <p:spPr>
          <a:xfrm>
            <a:off x="354695" y="1681702"/>
            <a:ext cx="2007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Putting eggs into the  </a:t>
            </a:r>
            <a:r>
              <a:rPr lang="en-US" altLang="zh-CN" sz="2400" b="1" dirty="0">
                <a:solidFill>
                  <a:srgbClr val="C00000"/>
                </a:solidFill>
              </a:rPr>
              <a:t>egg setting trays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EF3376C-8B62-49E7-8DE7-1E6D29A9ED8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3452" y="3084911"/>
            <a:ext cx="1028315" cy="84512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44580320-921D-48F5-A6DE-132813B1316E}"/>
              </a:ext>
            </a:extLst>
          </p:cNvPr>
          <p:cNvSpPr txBox="1"/>
          <p:nvPr/>
        </p:nvSpPr>
        <p:spPr>
          <a:xfrm>
            <a:off x="354695" y="4110723"/>
            <a:ext cx="2007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Transferring to the </a:t>
            </a:r>
            <a:r>
              <a:rPr lang="en-US" altLang="zh-CN" sz="2400" b="1" dirty="0">
                <a:solidFill>
                  <a:srgbClr val="C00000"/>
                </a:solidFill>
              </a:rPr>
              <a:t>incubator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B86764C-7765-4E40-B1D7-4154243A64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8499" y="1232510"/>
            <a:ext cx="3469063" cy="227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977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="" xmlns:a16="http://schemas.microsoft.com/office/drawing/2014/main" id="{D70D0881-93F0-49C4-9345-1E0B15E43306}"/>
              </a:ext>
            </a:extLst>
          </p:cNvPr>
          <p:cNvSpPr txBox="1">
            <a:spLocks/>
          </p:cNvSpPr>
          <p:nvPr/>
        </p:nvSpPr>
        <p:spPr bwMode="auto">
          <a:xfrm>
            <a:off x="533400" y="274638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/>
                <a:cs typeface="+mj-cs"/>
              </a:rPr>
              <a:t>4. Start incubating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/>
              <a:cs typeface="+mj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FC9E036-752A-4AFE-B067-B3F63B015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2616682"/>
            <a:ext cx="4091709" cy="3597226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="" xmlns:a16="http://schemas.microsoft.com/office/drawing/2014/main" id="{CA0C523E-445B-4A5A-A5F0-AFCDE4E3A6EA}"/>
              </a:ext>
            </a:extLst>
          </p:cNvPr>
          <p:cNvSpPr txBox="1">
            <a:spLocks/>
          </p:cNvSpPr>
          <p:nvPr/>
        </p:nvSpPr>
        <p:spPr bwMode="auto">
          <a:xfrm>
            <a:off x="609600" y="1166092"/>
            <a:ext cx="9914510" cy="10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CN" sz="1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 ♥ ♥ </a:t>
            </a:r>
            <a:r>
              <a:rPr lang="en-US" altLang="zh-CN" b="1" kern="0" dirty="0"/>
              <a:t>Eggs are usually fumigated again in the </a:t>
            </a:r>
            <a:r>
              <a:rPr lang="en-US" altLang="zh-CN" b="1" kern="0" dirty="0" smtClean="0"/>
              <a:t>incubator, before </a:t>
            </a:r>
            <a:r>
              <a:rPr lang="en-US" altLang="zh-CN" b="1" kern="0" dirty="0"/>
              <a:t>starting </a:t>
            </a:r>
            <a:r>
              <a:rPr lang="en-US" altLang="zh-CN" b="1" kern="0" dirty="0" smtClean="0"/>
              <a:t>incubation.</a:t>
            </a:r>
            <a:endParaRPr lang="en-US" altLang="zh-CN" b="1" kern="0" dirty="0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F5049A5-3878-4723-9C3B-5048ED0D1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4110" y="123598"/>
            <a:ext cx="1583181" cy="343118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F3C21C29-2A59-4C7D-8F1D-D37FF354E023}"/>
              </a:ext>
            </a:extLst>
          </p:cNvPr>
          <p:cNvSpPr txBox="1"/>
          <p:nvPr/>
        </p:nvSpPr>
        <p:spPr>
          <a:xfrm>
            <a:off x="10687628" y="3521158"/>
            <a:ext cx="1419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Fumigation </a:t>
            </a:r>
            <a:endParaRPr lang="zh-CN" altLang="en-US" b="1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4921"/>
          <a:stretch/>
        </p:blipFill>
        <p:spPr>
          <a:xfrm>
            <a:off x="5798993" y="2689995"/>
            <a:ext cx="3107682" cy="35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0461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D1B350B-65D1-4EFD-A211-C59F2F6E2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62" y="1089103"/>
            <a:ext cx="10972800" cy="1268641"/>
          </a:xfrm>
        </p:spPr>
        <p:txBody>
          <a:bodyPr/>
          <a:lstStyle/>
          <a:p>
            <a:r>
              <a:rPr lang="en-US" altLang="zh-CN" b="1" dirty="0"/>
              <a:t>Maintaining the proper temperature, humidity</a:t>
            </a:r>
          </a:p>
          <a:p>
            <a:r>
              <a:rPr lang="en-US" altLang="zh-CN" b="1" dirty="0"/>
              <a:t>Turning eggs correctly.</a:t>
            </a:r>
          </a:p>
        </p:txBody>
      </p:sp>
      <p:sp>
        <p:nvSpPr>
          <p:cNvPr id="4" name="标题 1">
            <a:extLst>
              <a:ext uri="{FF2B5EF4-FFF2-40B4-BE49-F238E27FC236}">
                <a16:creationId xmlns="" xmlns:a16="http://schemas.microsoft.com/office/drawing/2014/main" id="{AC0B6E88-0A30-40DC-AC03-804EB69C861D}"/>
              </a:ext>
            </a:extLst>
          </p:cNvPr>
          <p:cNvSpPr txBox="1">
            <a:spLocks/>
          </p:cNvSpPr>
          <p:nvPr/>
        </p:nvSpPr>
        <p:spPr bwMode="auto">
          <a:xfrm>
            <a:off x="533400" y="274638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/>
                <a:cs typeface="+mj-cs"/>
              </a:rPr>
              <a:t>4. Start incubating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/>
              <a:cs typeface="+mj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F0C76F93-3796-450A-8648-D739CA3F8902}"/>
              </a:ext>
            </a:extLst>
          </p:cNvPr>
          <p:cNvSpPr txBox="1"/>
          <p:nvPr/>
        </p:nvSpPr>
        <p:spPr>
          <a:xfrm>
            <a:off x="1018702" y="2211734"/>
            <a:ext cx="566828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/>
              <a:t>When embryos </a:t>
            </a:r>
            <a:r>
              <a:rPr lang="en-US" altLang="zh-CN" sz="2400" b="1" dirty="0" smtClean="0"/>
              <a:t>begin </a:t>
            </a:r>
            <a:r>
              <a:rPr lang="en-US" altLang="zh-CN" sz="2400" b="1" dirty="0"/>
              <a:t>to develop, they start their life on the upper side of the yolk. </a:t>
            </a:r>
          </a:p>
          <a:p>
            <a:pPr marL="457200" indent="-457200"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 smtClean="0"/>
              <a:t>If not turning the egg for a long period, the embryo may touch the shell member, and stick to the shell and die. </a:t>
            </a:r>
          </a:p>
          <a:p>
            <a:pPr marL="457200" indent="-457200"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 smtClean="0"/>
              <a:t>Turning eggs allow the embryos to encounter fresh nutrients and oxygen, and move away from metabolic wastes inside the eggs.</a:t>
            </a:r>
            <a:endParaRPr lang="zh-CN" altLang="en-US" sz="2400" b="1" dirty="0"/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BD037CB-FDC5-4DB4-ACF3-5DA73D3BE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2" b="14952"/>
          <a:stretch/>
        </p:blipFill>
        <p:spPr>
          <a:xfrm>
            <a:off x="7255452" y="1909813"/>
            <a:ext cx="2964110" cy="216291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A16B6557-C63A-41A9-A0FF-D569E4D25596}"/>
              </a:ext>
            </a:extLst>
          </p:cNvPr>
          <p:cNvSpPr txBox="1"/>
          <p:nvPr/>
        </p:nvSpPr>
        <p:spPr>
          <a:xfrm>
            <a:off x="10219562" y="2400398"/>
            <a:ext cx="1969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Turning eggs </a:t>
            </a:r>
            <a:endParaRPr lang="en-US" altLang="zh-CN" sz="2400" b="1" dirty="0" smtClean="0"/>
          </a:p>
          <a:p>
            <a:r>
              <a:rPr lang="en-US" altLang="zh-CN" sz="2400" b="1" dirty="0" smtClean="0"/>
              <a:t>by </a:t>
            </a:r>
            <a:r>
              <a:rPr lang="en-US" altLang="zh-CN" sz="2400" b="1" dirty="0"/>
              <a:t>hand</a:t>
            </a:r>
            <a:endParaRPr lang="zh-CN" altLang="en-US" sz="2400" b="1" dirty="0"/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2C657CC-4642-4E5A-9F7F-748FF0A201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5452" y="4125720"/>
            <a:ext cx="2743054" cy="232490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CB589514-0111-433C-AD71-10FB28333112}"/>
              </a:ext>
            </a:extLst>
          </p:cNvPr>
          <p:cNvSpPr txBox="1"/>
          <p:nvPr/>
        </p:nvSpPr>
        <p:spPr>
          <a:xfrm>
            <a:off x="9947336" y="4702407"/>
            <a:ext cx="1978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Turning eggs </a:t>
            </a:r>
            <a:endParaRPr lang="en-US" altLang="zh-CN" sz="2400" b="1" dirty="0" smtClean="0"/>
          </a:p>
          <a:p>
            <a:r>
              <a:rPr lang="en-US" altLang="zh-CN" sz="2400" b="1" dirty="0" smtClean="0"/>
              <a:t>automatically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886391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3766" y="219430"/>
            <a:ext cx="10972800" cy="1139825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C00000"/>
                </a:solidFill>
              </a:rPr>
              <a:t>Egg turning in vertical and horizontal incubators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FA1C452-1DA7-4E6E-83AA-B69BEBE6A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694" y="1949494"/>
            <a:ext cx="4112425" cy="340099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85DEC937-471D-44B8-8990-5DF3A7183798}"/>
              </a:ext>
            </a:extLst>
          </p:cNvPr>
          <p:cNvSpPr txBox="1"/>
          <p:nvPr/>
        </p:nvSpPr>
        <p:spPr>
          <a:xfrm>
            <a:off x="9010477" y="1474754"/>
            <a:ext cx="28187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u="sng" dirty="0">
                <a:solidFill>
                  <a:srgbClr val="9900CC"/>
                </a:solidFill>
              </a:rPr>
              <a:t>Eggs </a:t>
            </a:r>
            <a:r>
              <a:rPr lang="en-US" altLang="zh-CN" sz="3200" b="1" u="sng" dirty="0" smtClean="0">
                <a:solidFill>
                  <a:srgbClr val="9900CC"/>
                </a:solidFill>
              </a:rPr>
              <a:t>require </a:t>
            </a:r>
            <a:r>
              <a:rPr lang="en-US" altLang="zh-CN" sz="3200" b="1" u="sng" dirty="0">
                <a:solidFill>
                  <a:srgbClr val="9900CC"/>
                </a:solidFill>
              </a:rPr>
              <a:t>to be rotated 90 degrees.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="" xmlns:a16="http://schemas.microsoft.com/office/drawing/2014/main" id="{EF8A1877-6791-48D8-BFD0-2D43E0DD5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251" y="3507228"/>
            <a:ext cx="2444692" cy="244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C5E82B76-3E85-4112-92A2-160378873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029" y="1455373"/>
            <a:ext cx="1704888" cy="227318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9324FF40-CE3C-479B-90C1-3590993995ED}"/>
              </a:ext>
            </a:extLst>
          </p:cNvPr>
          <p:cNvSpPr txBox="1"/>
          <p:nvPr/>
        </p:nvSpPr>
        <p:spPr>
          <a:xfrm>
            <a:off x="362823" y="1810724"/>
            <a:ext cx="1704888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Vertical incubator </a:t>
            </a:r>
            <a:endParaRPr lang="zh-CN" altLang="en-US" sz="2400" dirty="0"/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D50BCB86-9204-4BF2-90CD-53865D0CD5DC}"/>
              </a:ext>
            </a:extLst>
          </p:cNvPr>
          <p:cNvSpPr txBox="1"/>
          <p:nvPr/>
        </p:nvSpPr>
        <p:spPr>
          <a:xfrm>
            <a:off x="362823" y="4212354"/>
            <a:ext cx="1704888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Horizontal incubator </a:t>
            </a:r>
            <a:endParaRPr lang="zh-CN" altLang="en-US" sz="2400" dirty="0"/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0A91C169-5629-4D6D-923F-8C8022ED0690}"/>
              </a:ext>
            </a:extLst>
          </p:cNvPr>
          <p:cNvSpPr txBox="1"/>
          <p:nvPr/>
        </p:nvSpPr>
        <p:spPr>
          <a:xfrm>
            <a:off x="9010477" y="3473690"/>
            <a:ext cx="28187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This is achieved by horizontally tilting the trays (vertical setters) or the eggs (horizontal setters) 45º angle from side to side. </a:t>
            </a:r>
          </a:p>
        </p:txBody>
      </p:sp>
    </p:spTree>
    <p:extLst>
      <p:ext uri="{BB962C8B-B14F-4D97-AF65-F5344CB8AC3E}">
        <p14:creationId xmlns:p14="http://schemas.microsoft.com/office/powerpoint/2010/main" val="101873410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D1B350B-65D1-4EFD-A211-C59F2F6E2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62" y="1089103"/>
            <a:ext cx="10972800" cy="1268641"/>
          </a:xfrm>
        </p:spPr>
        <p:txBody>
          <a:bodyPr/>
          <a:lstStyle/>
          <a:p>
            <a:r>
              <a:rPr lang="en-US" altLang="zh-CN" b="1" dirty="0"/>
              <a:t>With the proper temperature, humidity, and egg turning, the embryo begins to develop day by day.</a:t>
            </a:r>
          </a:p>
        </p:txBody>
      </p:sp>
      <p:sp>
        <p:nvSpPr>
          <p:cNvPr id="4" name="标题 1">
            <a:extLst>
              <a:ext uri="{FF2B5EF4-FFF2-40B4-BE49-F238E27FC236}">
                <a16:creationId xmlns="" xmlns:a16="http://schemas.microsoft.com/office/drawing/2014/main" id="{AC0B6E88-0A30-40DC-AC03-804EB69C861D}"/>
              </a:ext>
            </a:extLst>
          </p:cNvPr>
          <p:cNvSpPr txBox="1">
            <a:spLocks/>
          </p:cNvSpPr>
          <p:nvPr/>
        </p:nvSpPr>
        <p:spPr bwMode="auto">
          <a:xfrm>
            <a:off x="533400" y="274638"/>
            <a:ext cx="10515600" cy="88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/>
                <a:cs typeface="+mj-cs"/>
              </a:rPr>
              <a:t>4. Start incubating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/>
              <a:cs typeface="+mj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F2CB6ADD-CD34-4BE3-AC1B-5332CFD8045C}"/>
              </a:ext>
            </a:extLst>
          </p:cNvPr>
          <p:cNvGrpSpPr/>
          <p:nvPr/>
        </p:nvGrpSpPr>
        <p:grpSpPr>
          <a:xfrm>
            <a:off x="2289490" y="2328189"/>
            <a:ext cx="6659874" cy="3996494"/>
            <a:chOff x="574087" y="763018"/>
            <a:chExt cx="9580318" cy="5791200"/>
          </a:xfrm>
        </p:grpSpPr>
        <p:pic>
          <p:nvPicPr>
            <p:cNvPr id="6" name="Picture 2">
              <a:extLst>
                <a:ext uri="{FF2B5EF4-FFF2-40B4-BE49-F238E27FC236}">
                  <a16:creationId xmlns="" xmlns:a16="http://schemas.microsoft.com/office/drawing/2014/main" id="{569D1111-05A5-4C6D-B8B4-A623559CC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405" y="763018"/>
              <a:ext cx="9525000" cy="579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本框 6">
              <a:extLst>
                <a:ext uri="{FF2B5EF4-FFF2-40B4-BE49-F238E27FC236}">
                  <a16:creationId xmlns="" xmlns:a16="http://schemas.microsoft.com/office/drawing/2014/main" id="{5917D154-3CB4-4F11-99CF-014DF9E7E565}"/>
                </a:ext>
              </a:extLst>
            </p:cNvPr>
            <p:cNvSpPr txBox="1"/>
            <p:nvPr/>
          </p:nvSpPr>
          <p:spPr>
            <a:xfrm>
              <a:off x="601793" y="1796275"/>
              <a:ext cx="404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D1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EE1C10EA-1A89-4717-9138-923F87825E37}"/>
                </a:ext>
              </a:extLst>
            </p:cNvPr>
            <p:cNvSpPr txBox="1"/>
            <p:nvPr/>
          </p:nvSpPr>
          <p:spPr>
            <a:xfrm>
              <a:off x="2490630" y="1796275"/>
              <a:ext cx="404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D2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="" xmlns:a16="http://schemas.microsoft.com/office/drawing/2014/main" id="{AAF81AC6-A418-440F-8A7D-FCE030614165}"/>
                </a:ext>
              </a:extLst>
            </p:cNvPr>
            <p:cNvSpPr txBox="1"/>
            <p:nvPr/>
          </p:nvSpPr>
          <p:spPr>
            <a:xfrm>
              <a:off x="4410638" y="1796275"/>
              <a:ext cx="404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D3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="" xmlns:a16="http://schemas.microsoft.com/office/drawing/2014/main" id="{8F7D58D9-75AF-4C33-9D7D-93253BEA7274}"/>
                </a:ext>
              </a:extLst>
            </p:cNvPr>
            <p:cNvSpPr txBox="1"/>
            <p:nvPr/>
          </p:nvSpPr>
          <p:spPr>
            <a:xfrm>
              <a:off x="6330646" y="1796275"/>
              <a:ext cx="404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D4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="" xmlns:a16="http://schemas.microsoft.com/office/drawing/2014/main" id="{26FEC078-8586-4795-89D1-14A757F11F81}"/>
                </a:ext>
              </a:extLst>
            </p:cNvPr>
            <p:cNvSpPr txBox="1"/>
            <p:nvPr/>
          </p:nvSpPr>
          <p:spPr>
            <a:xfrm>
              <a:off x="8196755" y="1796275"/>
              <a:ext cx="404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D5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="" xmlns:a16="http://schemas.microsoft.com/office/drawing/2014/main" id="{ADE70AD2-8AF9-479E-A2D5-55C1D15B03F6}"/>
                </a:ext>
              </a:extLst>
            </p:cNvPr>
            <p:cNvSpPr txBox="1"/>
            <p:nvPr/>
          </p:nvSpPr>
          <p:spPr>
            <a:xfrm>
              <a:off x="606413" y="3232529"/>
              <a:ext cx="404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D6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="" xmlns:a16="http://schemas.microsoft.com/office/drawing/2014/main" id="{9300B7DF-DFFC-4DE4-B3DB-CE10BAEDDA1C}"/>
                </a:ext>
              </a:extLst>
            </p:cNvPr>
            <p:cNvSpPr txBox="1"/>
            <p:nvPr/>
          </p:nvSpPr>
          <p:spPr>
            <a:xfrm>
              <a:off x="2495250" y="3232529"/>
              <a:ext cx="404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D7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="" xmlns:a16="http://schemas.microsoft.com/office/drawing/2014/main" id="{AAEAA475-6674-4FD8-8260-963CC7F87D58}"/>
                </a:ext>
              </a:extLst>
            </p:cNvPr>
            <p:cNvSpPr txBox="1"/>
            <p:nvPr/>
          </p:nvSpPr>
          <p:spPr>
            <a:xfrm>
              <a:off x="4415258" y="3232529"/>
              <a:ext cx="404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D8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="" xmlns:a16="http://schemas.microsoft.com/office/drawing/2014/main" id="{C8611C66-FBCD-44CE-B917-C6906ACE0D22}"/>
                </a:ext>
              </a:extLst>
            </p:cNvPr>
            <p:cNvSpPr txBox="1"/>
            <p:nvPr/>
          </p:nvSpPr>
          <p:spPr>
            <a:xfrm>
              <a:off x="6335266" y="3232529"/>
              <a:ext cx="404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D9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="" xmlns:a16="http://schemas.microsoft.com/office/drawing/2014/main" id="{1A6ECE07-8B17-4203-B599-E0FDE99E9A76}"/>
                </a:ext>
              </a:extLst>
            </p:cNvPr>
            <p:cNvSpPr txBox="1"/>
            <p:nvPr/>
          </p:nvSpPr>
          <p:spPr>
            <a:xfrm>
              <a:off x="8201375" y="3232529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D10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="" xmlns:a16="http://schemas.microsoft.com/office/drawing/2014/main" id="{0AD34008-E996-47AE-A092-867A2CA34843}"/>
                </a:ext>
              </a:extLst>
            </p:cNvPr>
            <p:cNvSpPr txBox="1"/>
            <p:nvPr/>
          </p:nvSpPr>
          <p:spPr>
            <a:xfrm>
              <a:off x="574087" y="4650309"/>
              <a:ext cx="484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D11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="" xmlns:a16="http://schemas.microsoft.com/office/drawing/2014/main" id="{9579335C-0080-4974-B3EB-04093F1FE9D2}"/>
                </a:ext>
              </a:extLst>
            </p:cNvPr>
            <p:cNvSpPr txBox="1"/>
            <p:nvPr/>
          </p:nvSpPr>
          <p:spPr>
            <a:xfrm>
              <a:off x="2462924" y="4650309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D12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="" xmlns:a16="http://schemas.microsoft.com/office/drawing/2014/main" id="{8C0EF995-EC9B-4B7F-BBC1-5468214D9F68}"/>
                </a:ext>
              </a:extLst>
            </p:cNvPr>
            <p:cNvSpPr txBox="1"/>
            <p:nvPr/>
          </p:nvSpPr>
          <p:spPr>
            <a:xfrm>
              <a:off x="4382932" y="4650309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D13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="" xmlns:a16="http://schemas.microsoft.com/office/drawing/2014/main" id="{27FC6C45-84F3-4A32-8C57-3263D3B5CAD6}"/>
                </a:ext>
              </a:extLst>
            </p:cNvPr>
            <p:cNvSpPr txBox="1"/>
            <p:nvPr/>
          </p:nvSpPr>
          <p:spPr>
            <a:xfrm>
              <a:off x="6302940" y="4650309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D14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="" xmlns:a16="http://schemas.microsoft.com/office/drawing/2014/main" id="{2F1D041B-E627-46A2-AF60-EF2B2A4BA0CE}"/>
                </a:ext>
              </a:extLst>
            </p:cNvPr>
            <p:cNvSpPr txBox="1"/>
            <p:nvPr/>
          </p:nvSpPr>
          <p:spPr>
            <a:xfrm>
              <a:off x="8169049" y="4650309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D15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="" xmlns:a16="http://schemas.microsoft.com/office/drawing/2014/main" id="{5D7C7C00-056C-4945-BDDB-45D207EC614C}"/>
                </a:ext>
              </a:extLst>
            </p:cNvPr>
            <p:cNvSpPr txBox="1"/>
            <p:nvPr/>
          </p:nvSpPr>
          <p:spPr>
            <a:xfrm>
              <a:off x="578708" y="6123507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D16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="" xmlns:a16="http://schemas.microsoft.com/office/drawing/2014/main" id="{1F6D83B0-042E-4995-AD8C-ABBAF5F436C3}"/>
                </a:ext>
              </a:extLst>
            </p:cNvPr>
            <p:cNvSpPr txBox="1"/>
            <p:nvPr/>
          </p:nvSpPr>
          <p:spPr>
            <a:xfrm>
              <a:off x="2467545" y="6123507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D17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="" xmlns:a16="http://schemas.microsoft.com/office/drawing/2014/main" id="{B51B0475-8E43-48A1-8362-6C79D1BBA8C3}"/>
                </a:ext>
              </a:extLst>
            </p:cNvPr>
            <p:cNvSpPr txBox="1"/>
            <p:nvPr/>
          </p:nvSpPr>
          <p:spPr>
            <a:xfrm>
              <a:off x="4387553" y="6123507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D18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="" xmlns:a16="http://schemas.microsoft.com/office/drawing/2014/main" id="{E7B1CB2A-4867-4971-AEA5-BCB086097644}"/>
                </a:ext>
              </a:extLst>
            </p:cNvPr>
            <p:cNvSpPr txBox="1"/>
            <p:nvPr/>
          </p:nvSpPr>
          <p:spPr>
            <a:xfrm>
              <a:off x="6307561" y="6123507"/>
              <a:ext cx="7328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D19-20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085426" y="6321428"/>
            <a:ext cx="3459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Chicken embryo development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381409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B57A7B3-69E9-47D8-9028-7C82A1972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b="1" dirty="0">
                <a:solidFill>
                  <a:srgbClr val="C00000"/>
                </a:solidFill>
              </a:rPr>
              <a:t>Candling eggs</a:t>
            </a:r>
            <a:endParaRPr lang="zh-CN" altLang="en-US" sz="4400" b="1" dirty="0">
              <a:solidFill>
                <a:srgbClr val="C00000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609600" y="1094688"/>
            <a:ext cx="102259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Candling is the process of using light to help determine the quality of an egg. </a:t>
            </a:r>
          </a:p>
          <a:p>
            <a:endParaRPr lang="en-US" altLang="zh-CN" b="1" dirty="0"/>
          </a:p>
          <a:p>
            <a:endParaRPr lang="en-US" altLang="zh-CN" b="1" dirty="0"/>
          </a:p>
          <a:p>
            <a:endParaRPr lang="zh-CN" altLang="en-US" b="1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724" y="3046425"/>
            <a:ext cx="4514850" cy="22574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59143" y="199694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564483" y="2516579"/>
            <a:ext cx="2028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Egg </a:t>
            </a:r>
            <a:r>
              <a:rPr lang="en-US" altLang="zh-CN" sz="2800" b="1" dirty="0" err="1">
                <a:solidFill>
                  <a:srgbClr val="C00000"/>
                </a:solidFill>
              </a:rPr>
              <a:t>candler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408D981-6D0F-4B1E-925F-C6DDA2EA7E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5" r="10645" b="16737"/>
          <a:stretch/>
        </p:blipFill>
        <p:spPr>
          <a:xfrm>
            <a:off x="1434524" y="3046425"/>
            <a:ext cx="4288038" cy="306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2402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6834" y="1196010"/>
            <a:ext cx="10972800" cy="4530725"/>
          </a:xfrm>
        </p:spPr>
        <p:txBody>
          <a:bodyPr/>
          <a:lstStyle/>
          <a:p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For best results, candle eggs in a darkened room.</a:t>
            </a:r>
          </a:p>
          <a:p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The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candler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should be held right against the shell at the larger end of the egg where the air sac is located. </a:t>
            </a:r>
            <a:endParaRPr lang="zh-CN" alt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zh-CN" alt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 bwMode="auto">
          <a:xfrm>
            <a:off x="563218" y="208585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r>
              <a:rPr lang="en-US" altLang="zh-CN" sz="4800" b="1" kern="0" dirty="0"/>
              <a:t>How to candle eggs?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308E1F3-3980-42AB-8C52-6AB2CD4B8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2"/>
          <a:stretch/>
        </p:blipFill>
        <p:spPr>
          <a:xfrm>
            <a:off x="1248624" y="2988365"/>
            <a:ext cx="4472739" cy="319377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C97D7396-7C6A-4E59-8C8E-8301F56C8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53" y="2988365"/>
            <a:ext cx="4240696" cy="318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54526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5714418" cy="4530725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77814"/>
            <a:ext cx="7914493" cy="595483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 rot="2067623">
            <a:off x="7272725" y="1444595"/>
            <a:ext cx="4713019" cy="1898977"/>
          </a:xfrm>
          <a:ln>
            <a:solidFill>
              <a:srgbClr val="C00000"/>
            </a:solidFill>
          </a:ln>
        </p:spPr>
        <p:txBody>
          <a:bodyPr/>
          <a:lstStyle/>
          <a:p>
            <a:pPr>
              <a:lnSpc>
                <a:spcPts val="7000"/>
              </a:lnSpc>
            </a:pPr>
            <a:r>
              <a:rPr lang="en-US" altLang="zh-CN" sz="7200" b="1" dirty="0">
                <a:solidFill>
                  <a:srgbClr val="C00000"/>
                </a:solidFill>
              </a:rPr>
              <a:t>Incubation/</a:t>
            </a:r>
            <a:br>
              <a:rPr lang="en-US" altLang="zh-CN" sz="7200" b="1" dirty="0">
                <a:solidFill>
                  <a:srgbClr val="C00000"/>
                </a:solidFill>
              </a:rPr>
            </a:br>
            <a:r>
              <a:rPr lang="en-US" altLang="zh-CN" sz="7200" b="1" dirty="0">
                <a:solidFill>
                  <a:srgbClr val="C00000"/>
                </a:solidFill>
              </a:rPr>
              <a:t>Hatching</a:t>
            </a:r>
            <a:endParaRPr lang="zh-CN" altLang="en-US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4113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b="1" dirty="0"/>
              <a:t>When should you candle eggs?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100443"/>
            <a:ext cx="10972800" cy="880610"/>
          </a:xfrm>
        </p:spPr>
        <p:txBody>
          <a:bodyPr/>
          <a:lstStyle/>
          <a:p>
            <a:r>
              <a:rPr lang="en-US" altLang="zh-CN" sz="2800" b="1" dirty="0"/>
              <a:t>Time: 7-17 </a:t>
            </a:r>
            <a:r>
              <a:rPr lang="en-US" altLang="zh-CN" sz="2800" b="1" dirty="0" smtClean="0"/>
              <a:t>day for </a:t>
            </a:r>
            <a:r>
              <a:rPr lang="en-US" altLang="zh-CN" sz="2800" b="1" dirty="0"/>
              <a:t>many times or once (at 10-11day)</a:t>
            </a:r>
          </a:p>
          <a:p>
            <a:r>
              <a:rPr lang="en-US" altLang="zh-CN" sz="2800" b="1" dirty="0">
                <a:solidFill>
                  <a:srgbClr val="C00000"/>
                </a:solidFill>
              </a:rPr>
              <a:t>The last few days </a:t>
            </a:r>
            <a:r>
              <a:rPr lang="en-US" altLang="zh-CN" sz="2800" b="1" dirty="0"/>
              <a:t>of incubation are not recommended for candling since the chick moves into position to hatch.</a:t>
            </a:r>
            <a:endParaRPr lang="zh-CN" altLang="en-US" sz="2800" b="1" dirty="0"/>
          </a:p>
          <a:p>
            <a:endParaRPr lang="en-US" altLang="zh-CN" sz="2800" b="1" dirty="0"/>
          </a:p>
          <a:p>
            <a:endParaRPr lang="zh-CN" altLang="en-US" sz="28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228" y="2583170"/>
            <a:ext cx="4470061" cy="38843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90979" y="1749381"/>
            <a:ext cx="90765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4107" y="2844787"/>
            <a:ext cx="24906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Day 6 - developing embryo with healthy blood vessels</a:t>
            </a:r>
            <a:endParaRPr lang="zh-CN" altLang="en-US" sz="2000" b="1" dirty="0"/>
          </a:p>
        </p:txBody>
      </p:sp>
      <p:sp>
        <p:nvSpPr>
          <p:cNvPr id="10" name="矩形 9"/>
          <p:cNvSpPr/>
          <p:nvPr/>
        </p:nvSpPr>
        <p:spPr>
          <a:xfrm>
            <a:off x="544107" y="4566452"/>
            <a:ext cx="27636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Day 10 - growing embryo and healthy spreading vein growth - larger air sac</a:t>
            </a:r>
            <a:endParaRPr lang="zh-CN" altLang="en-US" sz="2000" b="1" dirty="0"/>
          </a:p>
          <a:p>
            <a:endParaRPr lang="zh-CN" altLang="en-US" sz="2000" b="1" dirty="0"/>
          </a:p>
        </p:txBody>
      </p:sp>
      <p:sp>
        <p:nvSpPr>
          <p:cNvPr id="12" name="矩形 11"/>
          <p:cNvSpPr/>
          <p:nvPr/>
        </p:nvSpPr>
        <p:spPr>
          <a:xfrm>
            <a:off x="8421622" y="2712905"/>
            <a:ext cx="30624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Day 15 – 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growing embryo 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with fully spread vein system - larger air cell</a:t>
            </a:r>
            <a:endParaRPr lang="zh-CN" altLang="en-US" sz="2000" b="1" dirty="0"/>
          </a:p>
        </p:txBody>
      </p:sp>
      <p:sp>
        <p:nvSpPr>
          <p:cNvPr id="13" name="矩形 12"/>
          <p:cNvSpPr/>
          <p:nvPr/>
        </p:nvSpPr>
        <p:spPr>
          <a:xfrm>
            <a:off x="8486540" y="4891783"/>
            <a:ext cx="2997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Day 19 – almost fully developed embryo – dark mass with larger air cell </a:t>
            </a:r>
            <a:endParaRPr lang="zh-CN" altLang="en-US" sz="2000" b="1" dirty="0"/>
          </a:p>
          <a:p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4072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What you’re looking for inside the egg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332"/>
          <a:stretch/>
        </p:blipFill>
        <p:spPr>
          <a:xfrm>
            <a:off x="4560350" y="1124228"/>
            <a:ext cx="1716936" cy="17978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-1" b="5383"/>
          <a:stretch/>
        </p:blipFill>
        <p:spPr>
          <a:xfrm>
            <a:off x="2345132" y="1091098"/>
            <a:ext cx="1656768" cy="17713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b="4536"/>
          <a:stretch/>
        </p:blipFill>
        <p:spPr>
          <a:xfrm>
            <a:off x="7046070" y="1104350"/>
            <a:ext cx="1703500" cy="18376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7784" y="1104350"/>
            <a:ext cx="1740300" cy="196653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477124" y="3443591"/>
            <a:ext cx="15812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/>
              <a:t>The egg is clear.</a:t>
            </a:r>
            <a:endParaRPr lang="zh-CN" altLang="en-US" sz="1600" dirty="0"/>
          </a:p>
        </p:txBody>
      </p:sp>
      <p:sp>
        <p:nvSpPr>
          <p:cNvPr id="10" name="矩形 9"/>
          <p:cNvSpPr/>
          <p:nvPr/>
        </p:nvSpPr>
        <p:spPr>
          <a:xfrm>
            <a:off x="9691283" y="3087511"/>
            <a:ext cx="1473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Early Deaths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4700456" y="2927692"/>
            <a:ext cx="259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/>
              <a:t>Viable Embryo</a:t>
            </a:r>
          </a:p>
        </p:txBody>
      </p:sp>
      <p:sp>
        <p:nvSpPr>
          <p:cNvPr id="14" name="矩形 13"/>
          <p:cNvSpPr/>
          <p:nvPr/>
        </p:nvSpPr>
        <p:spPr>
          <a:xfrm>
            <a:off x="2477124" y="3012490"/>
            <a:ext cx="1670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/>
              <a:t>Infertile Eggs</a:t>
            </a:r>
          </a:p>
        </p:txBody>
      </p:sp>
      <p:sp>
        <p:nvSpPr>
          <p:cNvPr id="15" name="矩形 14"/>
          <p:cNvSpPr/>
          <p:nvPr/>
        </p:nvSpPr>
        <p:spPr>
          <a:xfrm>
            <a:off x="4719836" y="3243536"/>
            <a:ext cx="23356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/>
              <a:t>The embryo is in the middle. Spider-like veins are stretching out into the yolk. </a:t>
            </a:r>
            <a:endParaRPr lang="zh-CN" altLang="en-US" sz="1600" dirty="0"/>
          </a:p>
        </p:txBody>
      </p:sp>
      <p:sp>
        <p:nvSpPr>
          <p:cNvPr id="16" name="矩形 15"/>
          <p:cNvSpPr/>
          <p:nvPr/>
        </p:nvSpPr>
        <p:spPr>
          <a:xfrm>
            <a:off x="7162047" y="2986567"/>
            <a:ext cx="28698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/>
              <a:t>A Quitter </a:t>
            </a:r>
          </a:p>
        </p:txBody>
      </p:sp>
      <p:sp>
        <p:nvSpPr>
          <p:cNvPr id="17" name="矩形 16"/>
          <p:cNvSpPr/>
          <p:nvPr/>
        </p:nvSpPr>
        <p:spPr>
          <a:xfrm>
            <a:off x="9691283" y="3394390"/>
            <a:ext cx="2096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333333"/>
                </a:solidFill>
              </a:rPr>
              <a:t>A thin ring around the inside of the egg</a:t>
            </a:r>
            <a:endParaRPr lang="zh-CN" altLang="en-US" sz="1600" dirty="0"/>
          </a:p>
        </p:txBody>
      </p:sp>
      <p:sp>
        <p:nvSpPr>
          <p:cNvPr id="18" name="矩形 17"/>
          <p:cNvSpPr/>
          <p:nvPr/>
        </p:nvSpPr>
        <p:spPr>
          <a:xfrm>
            <a:off x="7144896" y="3337313"/>
            <a:ext cx="231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/>
              <a:t>We see the embryo. </a:t>
            </a:r>
          </a:p>
          <a:p>
            <a:r>
              <a:rPr lang="en-US" altLang="zh-CN" sz="1600" b="1" dirty="0"/>
              <a:t>But, contents are cloudy and move around. </a:t>
            </a:r>
            <a:endParaRPr lang="zh-CN" altLang="en-US" sz="1600" dirty="0"/>
          </a:p>
        </p:txBody>
      </p:sp>
      <p:sp>
        <p:nvSpPr>
          <p:cNvPr id="20" name="文本框 19"/>
          <p:cNvSpPr txBox="1"/>
          <p:nvPr/>
        </p:nvSpPr>
        <p:spPr>
          <a:xfrm>
            <a:off x="69746" y="1759683"/>
            <a:ext cx="2524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FF"/>
                </a:solidFill>
              </a:rPr>
              <a:t>At day 7</a:t>
            </a:r>
            <a:endParaRPr lang="zh-CN" altLang="en-US" sz="3600" b="1" dirty="0">
              <a:solidFill>
                <a:srgbClr val="FF00FF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/>
          <a:srcRect b="6804"/>
          <a:stretch/>
        </p:blipFill>
        <p:spPr>
          <a:xfrm>
            <a:off x="7074893" y="4191545"/>
            <a:ext cx="2272355" cy="2393053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97033" y="5249494"/>
            <a:ext cx="2524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FF"/>
                </a:solidFill>
              </a:rPr>
              <a:t>At day 14</a:t>
            </a:r>
            <a:endParaRPr lang="zh-CN" altLang="en-US" sz="3600" b="1" dirty="0">
              <a:solidFill>
                <a:srgbClr val="FF00FF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718010" y="5015947"/>
            <a:ext cx="2337503" cy="1138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/>
              <a:t>Viable Embryo</a:t>
            </a:r>
          </a:p>
          <a:p>
            <a:r>
              <a:rPr lang="en-US" altLang="zh-CN" sz="1600" b="1" dirty="0"/>
              <a:t>The egg is getting full. </a:t>
            </a:r>
            <a:r>
              <a:rPr lang="en-US" altLang="zh-CN" sz="1600" b="1" dirty="0" smtClean="0"/>
              <a:t>It’s </a:t>
            </a:r>
            <a:r>
              <a:rPr lang="en-US" altLang="zh-CN" sz="1600" b="1" dirty="0"/>
              <a:t>harder to see inside. Veins are </a:t>
            </a:r>
            <a:r>
              <a:rPr lang="en-US" altLang="zh-CN" sz="1600" b="1" dirty="0" smtClean="0"/>
              <a:t>visible</a:t>
            </a:r>
            <a:r>
              <a:rPr lang="en-US" altLang="zh-CN" sz="1600" b="1" dirty="0"/>
              <a:t>.</a:t>
            </a:r>
            <a:endParaRPr lang="zh-CN" altLang="en-US" sz="1600" b="1" dirty="0"/>
          </a:p>
        </p:txBody>
      </p:sp>
      <p:sp>
        <p:nvSpPr>
          <p:cNvPr id="25" name="矩形 24"/>
          <p:cNvSpPr/>
          <p:nvPr/>
        </p:nvSpPr>
        <p:spPr>
          <a:xfrm>
            <a:off x="9257766" y="4770939"/>
            <a:ext cx="12895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/>
              <a:t>A Quitter </a:t>
            </a:r>
          </a:p>
        </p:txBody>
      </p:sp>
      <p:sp>
        <p:nvSpPr>
          <p:cNvPr id="26" name="矩形 25"/>
          <p:cNvSpPr/>
          <p:nvPr/>
        </p:nvSpPr>
        <p:spPr>
          <a:xfrm>
            <a:off x="9253171" y="5119500"/>
            <a:ext cx="25346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/>
              <a:t>Small dark area.</a:t>
            </a:r>
          </a:p>
          <a:p>
            <a:r>
              <a:rPr lang="en-US" altLang="zh-CN" sz="1600" b="1" dirty="0"/>
              <a:t>Contents are cloudy and move around.</a:t>
            </a:r>
            <a:endParaRPr lang="zh-CN" altLang="en-US" sz="16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/>
          <a:srcRect l="3689" r="3525"/>
          <a:stretch/>
        </p:blipFill>
        <p:spPr>
          <a:xfrm rot="5400000">
            <a:off x="2450349" y="4623567"/>
            <a:ext cx="2296470" cy="19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01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b="1" dirty="0">
                <a:solidFill>
                  <a:srgbClr val="C00000"/>
                </a:solidFill>
              </a:rPr>
              <a:t>5. Egg transfer</a:t>
            </a:r>
            <a:endParaRPr lang="zh-CN" altLang="en-US" sz="4400" b="1" dirty="0">
              <a:solidFill>
                <a:srgbClr val="C00000"/>
              </a:solidFill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6"/>
          <a:stretch/>
        </p:blipFill>
        <p:spPr>
          <a:xfrm>
            <a:off x="4096992" y="3011762"/>
            <a:ext cx="3284469" cy="2704886"/>
          </a:xfr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8471" r="47285"/>
          <a:stretch/>
        </p:blipFill>
        <p:spPr>
          <a:xfrm>
            <a:off x="8337746" y="2723322"/>
            <a:ext cx="3244653" cy="27146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55307" r="5261"/>
          <a:stretch/>
        </p:blipFill>
        <p:spPr>
          <a:xfrm>
            <a:off x="354491" y="3180521"/>
            <a:ext cx="2701538" cy="253612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E2BFF28-9A9C-40DE-A690-A0F31F4A18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0" r="5304" b="16017"/>
          <a:stretch/>
        </p:blipFill>
        <p:spPr>
          <a:xfrm rot="10800000">
            <a:off x="2723322" y="3955772"/>
            <a:ext cx="1422754" cy="5632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E2BFF28-9A9C-40DE-A690-A0F31F4A18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0" r="5304" b="16017"/>
          <a:stretch/>
        </p:blipFill>
        <p:spPr>
          <a:xfrm rot="10800000">
            <a:off x="6859554" y="4226607"/>
            <a:ext cx="1422754" cy="563217"/>
          </a:xfrm>
          <a:prstGeom prst="rect">
            <a:avLst/>
          </a:prstGeom>
        </p:spPr>
      </p:pic>
      <p:sp>
        <p:nvSpPr>
          <p:cNvPr id="9" name="内容占位符 2"/>
          <p:cNvSpPr txBox="1">
            <a:spLocks/>
          </p:cNvSpPr>
          <p:nvPr/>
        </p:nvSpPr>
        <p:spPr bwMode="auto">
          <a:xfrm>
            <a:off x="609600" y="1258175"/>
            <a:ext cx="10972800" cy="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b="1" kern="0" dirty="0"/>
              <a:t>At day 18, stop turning eggs</a:t>
            </a:r>
          </a:p>
          <a:p>
            <a:r>
              <a:rPr lang="en-US" altLang="zh-CN" b="1" kern="0" dirty="0"/>
              <a:t>Transfer eggs from the incubator tray to the hatcher </a:t>
            </a:r>
            <a:r>
              <a:rPr lang="en-US" altLang="zh-CN" b="1" kern="0" dirty="0" smtClean="0"/>
              <a:t>basket </a:t>
            </a:r>
            <a:r>
              <a:rPr lang="en-US" altLang="zh-CN" b="1" kern="0" dirty="0"/>
              <a:t>for piping</a:t>
            </a:r>
            <a:endParaRPr lang="zh-CN" altLang="en-US" b="1" kern="0" dirty="0"/>
          </a:p>
        </p:txBody>
      </p:sp>
    </p:spTree>
    <p:extLst>
      <p:ext uri="{BB962C8B-B14F-4D97-AF65-F5344CB8AC3E}">
        <p14:creationId xmlns:p14="http://schemas.microsoft.com/office/powerpoint/2010/main" val="344417823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b="1" dirty="0">
                <a:solidFill>
                  <a:srgbClr val="C00000"/>
                </a:solidFill>
              </a:rPr>
              <a:t>5. Egg transfer</a:t>
            </a:r>
            <a:endParaRPr lang="zh-CN" altLang="en-US" sz="4400" b="1" dirty="0">
              <a:solidFill>
                <a:srgbClr val="C00000"/>
              </a:solidFill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 bwMode="auto">
          <a:xfrm>
            <a:off x="609600" y="1258175"/>
            <a:ext cx="10972800" cy="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3600" b="1" kern="0" dirty="0"/>
              <a:t>Adjust the </a:t>
            </a:r>
            <a:r>
              <a:rPr lang="en-US" altLang="zh-CN" sz="3600" b="1" kern="0" dirty="0" smtClean="0"/>
              <a:t>conditions </a:t>
            </a:r>
            <a:r>
              <a:rPr lang="en-US" altLang="zh-CN" sz="3600" b="1" kern="0" dirty="0"/>
              <a:t>in incubator/hatcher</a:t>
            </a:r>
            <a:endParaRPr lang="zh-CN" altLang="en-US" sz="3600" b="1" kern="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45882" y="2138785"/>
            <a:ext cx="10972800" cy="2090529"/>
          </a:xfrm>
        </p:spPr>
        <p:txBody>
          <a:bodyPr/>
          <a:lstStyle/>
          <a:p>
            <a:r>
              <a:rPr lang="en-US" altLang="zh-CN" sz="3200" b="1" dirty="0"/>
              <a:t>Decrease the temperature </a:t>
            </a:r>
          </a:p>
          <a:p>
            <a:r>
              <a:rPr lang="en-US" altLang="zh-CN" sz="3200" b="1" dirty="0"/>
              <a:t>Increase the humidity</a:t>
            </a:r>
          </a:p>
          <a:p>
            <a:r>
              <a:rPr lang="en-US" altLang="zh-CN" sz="3200" b="1" dirty="0"/>
              <a:t>Ensure adequate ventilation</a:t>
            </a:r>
            <a:endParaRPr lang="zh-CN" altLang="en-US" sz="32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80" y="3660292"/>
            <a:ext cx="4048125" cy="2333625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 bwMode="auto">
          <a:xfrm>
            <a:off x="540218" y="1893611"/>
            <a:ext cx="9351928" cy="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reflection blurRad="6350" stA="50000" endA="300" endPos="90000" dist="50800" dir="5400000" sy="-100000" algn="bl" rotWithShape="0"/>
          </a:effectLst>
        </p:spPr>
      </p:cxnSp>
    </p:spTree>
    <p:extLst>
      <p:ext uri="{BB962C8B-B14F-4D97-AF65-F5344CB8AC3E}">
        <p14:creationId xmlns:p14="http://schemas.microsoft.com/office/powerpoint/2010/main" val="130051399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314" y="310245"/>
            <a:ext cx="10515600" cy="1325563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C00000"/>
                </a:solidFill>
              </a:rPr>
              <a:t>6. Chick take-off and processing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8AE195D-D567-4F4F-A0E3-1D793DAB1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127" y="2680226"/>
            <a:ext cx="7620000" cy="3810000"/>
          </a:xfrm>
          <a:prstGeom prst="rect">
            <a:avLst/>
          </a:prstGeom>
        </p:spPr>
      </p:pic>
      <p:sp>
        <p:nvSpPr>
          <p:cNvPr id="6" name="内容占位符 2"/>
          <p:cNvSpPr txBox="1">
            <a:spLocks/>
          </p:cNvSpPr>
          <p:nvPr/>
        </p:nvSpPr>
        <p:spPr bwMode="auto">
          <a:xfrm>
            <a:off x="418809" y="1084364"/>
            <a:ext cx="11475370" cy="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800" b="1" kern="0" dirty="0"/>
              <a:t>Once chicks successfully leave the shell, increase the ventilation and leave them </a:t>
            </a:r>
            <a:r>
              <a:rPr lang="en-US" altLang="zh-CN" sz="2800" b="1" kern="0" dirty="0" smtClean="0"/>
              <a:t>inside for </a:t>
            </a:r>
            <a:r>
              <a:rPr lang="en-US" altLang="zh-CN" sz="2800" b="1" kern="0" dirty="0"/>
              <a:t>about 12 hours or until their feathers are dry.</a:t>
            </a:r>
          </a:p>
          <a:p>
            <a:r>
              <a:rPr lang="en-US" altLang="zh-CN" sz="2800" b="1" kern="0" dirty="0"/>
              <a:t>Remove chicks out from the </a:t>
            </a:r>
            <a:r>
              <a:rPr lang="en-US" altLang="zh-CN" sz="2800" b="1" kern="0" dirty="0" smtClean="0"/>
              <a:t>incubator</a:t>
            </a:r>
            <a:r>
              <a:rPr lang="en-US" altLang="zh-CN" sz="2800" b="1" kern="0" dirty="0"/>
              <a:t>/</a:t>
            </a:r>
            <a:r>
              <a:rPr lang="en-US" altLang="zh-CN" sz="2800" b="1" kern="0" dirty="0" smtClean="0"/>
              <a:t>hatcher</a:t>
            </a:r>
            <a:r>
              <a:rPr lang="en-US" altLang="zh-CN" sz="2800" b="1" kern="0" dirty="0"/>
              <a:t>.</a:t>
            </a:r>
            <a:endParaRPr lang="zh-CN" altLang="en-US" sz="2800" b="1" kern="0" dirty="0"/>
          </a:p>
        </p:txBody>
      </p:sp>
    </p:spTree>
    <p:extLst>
      <p:ext uri="{BB962C8B-B14F-4D97-AF65-F5344CB8AC3E}">
        <p14:creationId xmlns:p14="http://schemas.microsoft.com/office/powerpoint/2010/main" val="217732135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314" y="310245"/>
            <a:ext cx="10515600" cy="1325563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C00000"/>
                </a:solidFill>
              </a:rPr>
              <a:t>6. Chick take-off and processing</a:t>
            </a:r>
          </a:p>
        </p:txBody>
      </p:sp>
      <p:sp>
        <p:nvSpPr>
          <p:cNvPr id="6" name="内容占位符 2"/>
          <p:cNvSpPr txBox="1">
            <a:spLocks/>
          </p:cNvSpPr>
          <p:nvPr/>
        </p:nvSpPr>
        <p:spPr bwMode="auto">
          <a:xfrm>
            <a:off x="549143" y="1084364"/>
            <a:ext cx="10972800" cy="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3600" b="1" kern="0" dirty="0" smtClean="0"/>
              <a:t>Remove </a:t>
            </a:r>
            <a:r>
              <a:rPr lang="en-US" altLang="zh-CN" sz="3600" b="1" kern="0" dirty="0"/>
              <a:t>chicks to a warm brooder</a:t>
            </a:r>
          </a:p>
          <a:p>
            <a:r>
              <a:rPr lang="en-US" altLang="zh-CN" sz="3600" b="1" kern="0" dirty="0"/>
              <a:t>Give them water and feed.</a:t>
            </a:r>
            <a:endParaRPr lang="zh-CN" altLang="en-US" sz="3600" b="1" kern="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10859"/>
          <a:stretch/>
        </p:blipFill>
        <p:spPr>
          <a:xfrm>
            <a:off x="2297336" y="2739093"/>
            <a:ext cx="6228245" cy="370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34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EF342F3D-4607-467E-84BA-702C24881A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9406">
            <a:off x="6437982" y="3235013"/>
            <a:ext cx="1028315" cy="84512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A25D9C0-1E52-4E88-B53B-2E6F8BCDA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b="1" dirty="0"/>
              <a:t>Cleaning and Sanitizing the incubators</a:t>
            </a:r>
            <a:endParaRPr lang="zh-CN" altLang="en-US" sz="4400" b="1" dirty="0"/>
          </a:p>
        </p:txBody>
      </p:sp>
      <p:pic>
        <p:nvPicPr>
          <p:cNvPr id="8" name="内容占位符 7">
            <a:extLst>
              <a:ext uri="{FF2B5EF4-FFF2-40B4-BE49-F238E27FC236}">
                <a16:creationId xmlns="" xmlns:a16="http://schemas.microsoft.com/office/drawing/2014/main" id="{8A15F736-DDD4-4546-8822-08FFA56E6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193" y="1307349"/>
            <a:ext cx="1232896" cy="1982054"/>
          </a:xfr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4B0D81D-2093-440A-A404-C589FECEEA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71" y="4074851"/>
            <a:ext cx="2541405" cy="196437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2EC7AD88-506E-4942-BC5A-28A15DF74776}"/>
              </a:ext>
            </a:extLst>
          </p:cNvPr>
          <p:cNvSpPr txBox="1"/>
          <p:nvPr/>
        </p:nvSpPr>
        <p:spPr>
          <a:xfrm>
            <a:off x="2363207" y="1366870"/>
            <a:ext cx="28658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/>
                <a:ea typeface="宋体"/>
                <a:cs typeface="+mn-cs"/>
              </a:rPr>
              <a:t>Dry cleaning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(Remove all egg shells, dust and extra materials with a broom or vacuum)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A333F04D-6B0C-49A4-9F43-495A010D96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2" y="1356594"/>
            <a:ext cx="1518689" cy="15612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E2BFF28-9A9C-40DE-A690-A0F31F4A18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8292" y="1585244"/>
            <a:ext cx="1502446" cy="84512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DCDF234B-8ECE-4027-932B-830BB55B589D}"/>
              </a:ext>
            </a:extLst>
          </p:cNvPr>
          <p:cNvSpPr txBox="1"/>
          <p:nvPr/>
        </p:nvSpPr>
        <p:spPr>
          <a:xfrm>
            <a:off x="8049072" y="1356594"/>
            <a:ext cx="363365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/>
                <a:ea typeface="宋体"/>
                <a:cs typeface="+mn-cs"/>
              </a:rPr>
              <a:t>Wet cleaning 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(Using </a:t>
            </a:r>
            <a:r>
              <a:rPr lang="en-US" altLang="zh-CN" sz="2000" b="1" dirty="0">
                <a:solidFill>
                  <a:srgbClr val="000000"/>
                </a:solidFill>
              </a:rPr>
              <a:t>a high pressure water 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gun, wash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the incubator, incubating 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trays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and hatcher 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baskets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with water and disinfectant 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solution)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A2139928-F581-40CD-9374-AE20AF25A971}"/>
              </a:ext>
            </a:extLst>
          </p:cNvPr>
          <p:cNvSpPr txBox="1"/>
          <p:nvPr/>
        </p:nvSpPr>
        <p:spPr>
          <a:xfrm>
            <a:off x="2262882" y="4044306"/>
            <a:ext cx="310485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/>
                <a:ea typeface="宋体"/>
                <a:cs typeface="+mn-cs"/>
              </a:rPr>
              <a:t>Fumigation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(Dry the incubator and put the trays and baskets back. Then, 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fumigate for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half an hour)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18768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2FFD8F5-51BE-4413-B33F-448D6EC79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5400" b="1" dirty="0">
                <a:solidFill>
                  <a:srgbClr val="C00000"/>
                </a:solidFill>
              </a:rPr>
              <a:t>Reminders for incubation</a:t>
            </a:r>
            <a:endParaRPr lang="zh-CN" altLang="en-US" sz="5400" b="1" dirty="0">
              <a:solidFill>
                <a:srgbClr val="C0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A857BB1-46D3-4740-AA96-A60B59A4C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685"/>
            <a:ext cx="10515600" cy="4706279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SzPct val="80000"/>
              <a:buFont typeface="Times New Roman" panose="02020603050405020304" pitchFamily="18" charset="0"/>
              <a:buChar char="♥"/>
            </a:pPr>
            <a:r>
              <a:rPr lang="en-US" altLang="zh-CN" b="1" dirty="0"/>
              <a:t> Place the incubator in a room with a constant temperature, no drafts or direct sunlight.</a:t>
            </a:r>
          </a:p>
          <a:p>
            <a:pPr>
              <a:buClr>
                <a:srgbClr val="FF0000"/>
              </a:buClr>
              <a:buSzPct val="80000"/>
              <a:buFont typeface="Times New Roman" panose="02020603050405020304" pitchFamily="18" charset="0"/>
              <a:buChar char="♥"/>
            </a:pPr>
            <a:r>
              <a:rPr lang="en-US" altLang="zh-CN" b="1" dirty="0"/>
              <a:t> Sanitize the</a:t>
            </a:r>
            <a:r>
              <a:rPr lang="zh-CN" altLang="en-US" b="1" dirty="0"/>
              <a:t> </a:t>
            </a:r>
            <a:r>
              <a:rPr lang="en-US" altLang="zh-CN" b="1" dirty="0"/>
              <a:t>incubator.</a:t>
            </a:r>
          </a:p>
          <a:p>
            <a:pPr>
              <a:buClr>
                <a:srgbClr val="FF0000"/>
              </a:buClr>
              <a:buSzPct val="80000"/>
              <a:buFont typeface="Times New Roman" panose="02020603050405020304" pitchFamily="18" charset="0"/>
              <a:buChar char="♥"/>
            </a:pPr>
            <a:r>
              <a:rPr lang="en-US" altLang="zh-CN" b="1" dirty="0"/>
              <a:t> Wash hands before touching eggs. Keep germs, dirt and oil away from incubating eggs.</a:t>
            </a:r>
          </a:p>
          <a:p>
            <a:pPr>
              <a:buClr>
                <a:srgbClr val="FF0000"/>
              </a:buClr>
              <a:buSzPct val="80000"/>
              <a:buFont typeface="Times New Roman" panose="02020603050405020304" pitchFamily="18" charset="0"/>
              <a:buChar char="♥"/>
            </a:pPr>
            <a:r>
              <a:rPr lang="en-US" altLang="zh-CN" b="1" dirty="0"/>
              <a:t> Keep the small end of the egg lower than the large end in vertical incubators.</a:t>
            </a:r>
          </a:p>
          <a:p>
            <a:pPr>
              <a:buClr>
                <a:srgbClr val="FF0000"/>
              </a:buClr>
              <a:buSzPct val="80000"/>
              <a:buFont typeface="Times New Roman" panose="02020603050405020304" pitchFamily="18" charset="0"/>
              <a:buChar char="♥"/>
            </a:pPr>
            <a:r>
              <a:rPr lang="en-US" altLang="zh-CN" b="1" dirty="0"/>
              <a:t> Keep a watchful eye on temperature and humidity inside.</a:t>
            </a:r>
          </a:p>
          <a:p>
            <a:pPr>
              <a:buClr>
                <a:srgbClr val="FF0000"/>
              </a:buClr>
              <a:buSzPct val="80000"/>
              <a:buFont typeface="Times New Roman" panose="02020603050405020304" pitchFamily="18" charset="0"/>
              <a:buChar char="♥"/>
            </a:pPr>
            <a:r>
              <a:rPr lang="en-US" altLang="zh-CN" b="1" dirty="0"/>
              <a:t> Record of incubator data daily</a:t>
            </a:r>
            <a:r>
              <a:rPr lang="en-US" altLang="zh-CN" b="1" dirty="0" smtClean="0"/>
              <a:t>.</a:t>
            </a:r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89800234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17D0CA9-7033-4E5E-B4BB-83B6AEEDE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b="1" dirty="0"/>
              <a:t>Daily </a:t>
            </a:r>
            <a:r>
              <a:rPr lang="en-US" altLang="zh-CN" sz="4800" b="1" dirty="0" smtClean="0"/>
              <a:t>record</a:t>
            </a:r>
            <a:endParaRPr lang="zh-CN" altLang="en-US" sz="4800" b="1" dirty="0"/>
          </a:p>
        </p:txBody>
      </p:sp>
      <p:pic>
        <p:nvPicPr>
          <p:cNvPr id="7" name="内容占位符 6">
            <a:extLst>
              <a:ext uri="{FF2B5EF4-FFF2-40B4-BE49-F238E27FC236}">
                <a16:creationId xmlns="" xmlns:a16="http://schemas.microsoft.com/office/drawing/2014/main" id="{4E916B8A-ED5B-48A2-8C7B-A1B21DA73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322" t="19865" r="34967" b="12737"/>
          <a:stretch/>
        </p:blipFill>
        <p:spPr>
          <a:xfrm rot="5400000">
            <a:off x="6202789" y="795109"/>
            <a:ext cx="4986197" cy="6583958"/>
          </a:xfr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4CD01BA-4BB4-4858-8242-4BD2478CB9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55" t="20671" r="34496" b="24771"/>
          <a:stretch/>
        </p:blipFill>
        <p:spPr>
          <a:xfrm>
            <a:off x="385892" y="1547938"/>
            <a:ext cx="4815281" cy="501792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67963" y="1282507"/>
            <a:ext cx="2347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Incubator Data Chart</a:t>
            </a:r>
            <a:endParaRPr lang="zh-CN" altLang="en-US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6846366" y="1300876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Hatchability and Mortality Record 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41821740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="" xmlns:a16="http://schemas.microsoft.com/office/drawing/2014/main" id="{2FABDD3B-A2EB-4E7E-8583-EB52E039B1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13382" r="9837" b="5113"/>
          <a:stretch>
            <a:fillRect/>
          </a:stretch>
        </p:blipFill>
        <p:spPr bwMode="auto">
          <a:xfrm>
            <a:off x="3135932" y="2547660"/>
            <a:ext cx="5500688" cy="372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1">
            <a:extLst>
              <a:ext uri="{FF2B5EF4-FFF2-40B4-BE49-F238E27FC236}">
                <a16:creationId xmlns="" xmlns:a16="http://schemas.microsoft.com/office/drawing/2014/main" id="{0A3E64EE-EF87-406F-B58E-9991E4CD5226}"/>
              </a:ext>
            </a:extLst>
          </p:cNvPr>
          <p:cNvSpPr txBox="1">
            <a:spLocks/>
          </p:cNvSpPr>
          <p:nvPr/>
        </p:nvSpPr>
        <p:spPr>
          <a:xfrm>
            <a:off x="1181654" y="1004113"/>
            <a:ext cx="10195996" cy="24230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attention!</a:t>
            </a:r>
            <a:br>
              <a:rPr lang="en-US" altLang="zh-C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78569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6EBBAC1-A50A-493F-84CF-F764FF57E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59341"/>
            <a:ext cx="10972800" cy="1139825"/>
          </a:xfrm>
        </p:spPr>
        <p:txBody>
          <a:bodyPr/>
          <a:lstStyle/>
          <a:p>
            <a:r>
              <a:rPr lang="en-US" altLang="zh-CN" sz="5400" b="1" dirty="0"/>
              <a:t>Chicken incubation types</a:t>
            </a:r>
            <a:endParaRPr lang="zh-CN" altLang="en-US" sz="5400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="" xmlns:a16="http://schemas.microsoft.com/office/drawing/2014/main" id="{290F8546-BF10-492E-93CE-57CC8964E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9624" y="2310326"/>
            <a:ext cx="4950073" cy="31585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68D64CF-6B72-445D-AED6-069062D972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62" y="2317306"/>
            <a:ext cx="4736126" cy="315856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CCFDDA9C-9BA2-4706-AF53-64E107A1BC5E}"/>
              </a:ext>
            </a:extLst>
          </p:cNvPr>
          <p:cNvSpPr txBox="1"/>
          <p:nvPr/>
        </p:nvSpPr>
        <p:spPr>
          <a:xfrm>
            <a:off x="950179" y="1483780"/>
            <a:ext cx="4362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/>
              <a:t>Natural incubation</a:t>
            </a:r>
            <a:endParaRPr lang="zh-CN" altLang="en-US" sz="4000" b="1" dirty="0"/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5A5E5AFC-C97B-4A1B-8524-E8BFD0B1C581}"/>
              </a:ext>
            </a:extLst>
          </p:cNvPr>
          <p:cNvSpPr txBox="1"/>
          <p:nvPr/>
        </p:nvSpPr>
        <p:spPr>
          <a:xfrm>
            <a:off x="6300947" y="1514757"/>
            <a:ext cx="46474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/>
              <a:t>Artificial incubation</a:t>
            </a:r>
            <a:endParaRPr lang="zh-CN" altLang="en-US" sz="4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2017264" y="5475867"/>
            <a:ext cx="1963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Broody hen</a:t>
            </a:r>
            <a:endParaRPr lang="zh-CN" altLang="en-US" sz="28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7718886" y="5468887"/>
            <a:ext cx="172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Incubator</a:t>
            </a:r>
            <a:endParaRPr lang="zh-CN" altLang="en-US" sz="2800" b="1" dirty="0"/>
          </a:p>
        </p:txBody>
      </p:sp>
      <p:sp>
        <p:nvSpPr>
          <p:cNvPr id="10" name="椭圆 9"/>
          <p:cNvSpPr/>
          <p:nvPr/>
        </p:nvSpPr>
        <p:spPr bwMode="auto">
          <a:xfrm>
            <a:off x="5632983" y="1483780"/>
            <a:ext cx="6149515" cy="461687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66400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37" y="685562"/>
            <a:ext cx="9754445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9951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7F849C-DCAC-4A57-83BE-7F41D01BA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Hatching </a:t>
            </a:r>
            <a:r>
              <a:rPr lang="en-US" altLang="zh-CN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Egg</a:t>
            </a:r>
            <a:endParaRPr lang="zh-CN" altLang="en-US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A17668B-3677-4CB9-BEAB-4FC618844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47" y="994543"/>
            <a:ext cx="11530597" cy="2846055"/>
          </a:xfrm>
        </p:spPr>
        <p:txBody>
          <a:bodyPr/>
          <a:lstStyle/>
          <a:p>
            <a:r>
              <a:rPr lang="en-US" altLang="zh-CN" sz="28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Also called </a:t>
            </a:r>
            <a:r>
              <a:rPr lang="en-US" altLang="zh-CN" sz="2800" b="1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fertile </a:t>
            </a:r>
            <a:r>
              <a:rPr lang="en-US" altLang="zh-CN" sz="2800" b="1" i="0" dirty="0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egg,</a:t>
            </a:r>
            <a:r>
              <a:rPr lang="en-US" altLang="zh-CN" sz="2800" b="1" i="0" dirty="0" smtClean="0"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11111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which means the egg has been fertilized by a rooster and can develop into a baby chicken.</a:t>
            </a:r>
          </a:p>
          <a:p>
            <a:r>
              <a:rPr lang="en-US" altLang="zh-CN" sz="2800" b="1" dirty="0">
                <a:solidFill>
                  <a:srgbClr val="11111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Fertilization occurred inside the hens 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24 hours before </a:t>
            </a:r>
            <a:r>
              <a:rPr lang="en-US" altLang="zh-CN" sz="2800" b="1" dirty="0">
                <a:solidFill>
                  <a:srgbClr val="11111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the egg is laid.</a:t>
            </a:r>
          </a:p>
          <a:p>
            <a:r>
              <a:rPr lang="en-US" altLang="zh-CN" sz="2800" b="1" dirty="0" smtClean="0"/>
              <a:t>In </a:t>
            </a:r>
            <a:r>
              <a:rPr lang="en-US" altLang="zh-CN" sz="2800" b="1" dirty="0"/>
              <a:t>the hen’s </a:t>
            </a:r>
            <a:r>
              <a:rPr lang="en-US" altLang="zh-CN" sz="2800" b="1" dirty="0" smtClean="0"/>
              <a:t>body, a </a:t>
            </a:r>
            <a:r>
              <a:rPr lang="en-US" altLang="zh-CN" sz="2800" b="1" dirty="0"/>
              <a:t>fertile egg begins the first step of embryonic development </a:t>
            </a:r>
            <a:r>
              <a:rPr lang="en-US" altLang="zh-CN" sz="2800" b="1" dirty="0" smtClean="0"/>
              <a:t>(</a:t>
            </a:r>
            <a:r>
              <a:rPr lang="en-US" altLang="zh-CN" sz="2800" b="1" dirty="0"/>
              <a:t>a “</a:t>
            </a:r>
            <a:r>
              <a:rPr lang="en-US" altLang="zh-CN" sz="2800" b="1" dirty="0" err="1">
                <a:solidFill>
                  <a:srgbClr val="FF0000"/>
                </a:solidFill>
              </a:rPr>
              <a:t>bastodisc</a:t>
            </a:r>
            <a:r>
              <a:rPr lang="en-US" altLang="zh-CN" sz="2800" b="1" dirty="0"/>
              <a:t>” to a “</a:t>
            </a:r>
            <a:r>
              <a:rPr lang="en-US" altLang="zh-CN" sz="2800" b="1" dirty="0" err="1">
                <a:solidFill>
                  <a:srgbClr val="FF0000"/>
                </a:solidFill>
              </a:rPr>
              <a:t>blastoderm</a:t>
            </a:r>
            <a:r>
              <a:rPr lang="en-US" altLang="zh-CN" sz="2800" b="1" dirty="0"/>
              <a:t>”) </a:t>
            </a:r>
            <a:endParaRPr lang="en-US" altLang="zh-CN" sz="2800" b="1" dirty="0" smtClean="0"/>
          </a:p>
          <a:p>
            <a:r>
              <a:rPr lang="en-US" altLang="zh-CN" sz="2800" b="1" dirty="0" smtClean="0"/>
              <a:t>But, after laying out, it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>
                <a:solidFill>
                  <a:srgbClr val="9900CC"/>
                </a:solidFill>
              </a:rPr>
              <a:t>does not develop any further </a:t>
            </a:r>
            <a:r>
              <a:rPr lang="en-US" altLang="zh-CN" sz="2800" b="1" dirty="0">
                <a:solidFill>
                  <a:srgbClr val="FF0000"/>
                </a:solidFill>
              </a:rPr>
              <a:t>without incubation.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09600" y="3995578"/>
            <a:ext cx="3384740" cy="2632817"/>
            <a:chOff x="492629" y="3679731"/>
            <a:chExt cx="3501711" cy="2774854"/>
          </a:xfrm>
        </p:grpSpPr>
        <p:grpSp>
          <p:nvGrpSpPr>
            <p:cNvPr id="7" name="组合 6"/>
            <p:cNvGrpSpPr/>
            <p:nvPr/>
          </p:nvGrpSpPr>
          <p:grpSpPr>
            <a:xfrm>
              <a:off x="492629" y="3773690"/>
              <a:ext cx="3501711" cy="2680895"/>
              <a:chOff x="881825" y="3461330"/>
              <a:chExt cx="3501711" cy="2680895"/>
            </a:xfrm>
          </p:grpSpPr>
          <p:pic>
            <p:nvPicPr>
              <p:cNvPr id="4" name="图片 3">
                <a:extLst>
                  <a:ext uri="{FF2B5EF4-FFF2-40B4-BE49-F238E27FC236}">
                    <a16:creationId xmlns="" xmlns:a16="http://schemas.microsoft.com/office/drawing/2014/main" id="{8B88EDCB-E8AA-4416-92D4-B25ABF75F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881826" y="3461330"/>
                <a:ext cx="3501710" cy="2668304"/>
              </a:xfrm>
              <a:prstGeom prst="rect">
                <a:avLst/>
              </a:prstGeom>
            </p:spPr>
          </p:pic>
          <p:sp>
            <p:nvSpPr>
              <p:cNvPr id="5" name="文本框 4">
                <a:extLst>
                  <a:ext uri="{FF2B5EF4-FFF2-40B4-BE49-F238E27FC236}">
                    <a16:creationId xmlns="" xmlns:a16="http://schemas.microsoft.com/office/drawing/2014/main" id="{0397BF2B-8254-442B-9D46-3FEED7F695E8}"/>
                  </a:ext>
                </a:extLst>
              </p:cNvPr>
              <p:cNvSpPr txBox="1"/>
              <p:nvPr/>
            </p:nvSpPr>
            <p:spPr>
              <a:xfrm>
                <a:off x="881825" y="5834448"/>
                <a:ext cx="8627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chemeClr val="bg1"/>
                    </a:solidFill>
                  </a:rPr>
                  <a:t>-24hours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EAF9B99E-A8FE-4A72-89E6-FF36DB035FD4}"/>
                </a:ext>
              </a:extLst>
            </p:cNvPr>
            <p:cNvSpPr txBox="1"/>
            <p:nvPr/>
          </p:nvSpPr>
          <p:spPr>
            <a:xfrm>
              <a:off x="492629" y="3679731"/>
              <a:ext cx="25170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  <a:r>
                <a:rPr lang="en-US" altLang="zh-CN" sz="20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ertilization</a:t>
              </a:r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7009004-3554-47CA-97AF-AB8C659B4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800" y="4053597"/>
            <a:ext cx="3870399" cy="25747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59" y="3995579"/>
            <a:ext cx="3217440" cy="263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0606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323619-A83E-4FF2-B52C-61E8D2882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392"/>
            <a:ext cx="10515600" cy="1325563"/>
          </a:xfrm>
        </p:spPr>
        <p:txBody>
          <a:bodyPr/>
          <a:lstStyle/>
          <a:p>
            <a:r>
              <a:rPr lang="en-US" altLang="zh-CN" sz="4800" b="1" dirty="0"/>
              <a:t>Fertile and Infertile </a:t>
            </a:r>
            <a:r>
              <a:rPr lang="en-US" altLang="zh-CN" sz="4800" b="1" dirty="0" smtClean="0"/>
              <a:t>Egg</a:t>
            </a:r>
            <a:endParaRPr lang="zh-CN" altLang="en-US" sz="4800" b="1" dirty="0"/>
          </a:p>
        </p:txBody>
      </p:sp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5D71B9D1-B90E-429C-8B9F-5EF0BAA44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9858" y="1680097"/>
            <a:ext cx="6946188" cy="338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B72354D9-2968-4213-8AFF-BA73F5CEB392}"/>
              </a:ext>
            </a:extLst>
          </p:cNvPr>
          <p:cNvSpPr txBox="1"/>
          <p:nvPr/>
        </p:nvSpPr>
        <p:spPr>
          <a:xfrm>
            <a:off x="2162150" y="5075895"/>
            <a:ext cx="3350597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Infertile egg with </a:t>
            </a:r>
            <a:r>
              <a:rPr lang="en-US" altLang="zh-CN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blastodisc</a:t>
            </a:r>
          </a:p>
          <a:p>
            <a:r>
              <a:rPr lang="en-US" altLang="zh-CN" sz="2000" b="1" dirty="0"/>
              <a:t>= </a:t>
            </a:r>
            <a:r>
              <a:rPr lang="en-US" altLang="zh-CN" sz="2400" b="1" dirty="0"/>
              <a:t>small white spot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BB3977B4-72CB-483D-A77B-291579A50FBC}"/>
              </a:ext>
            </a:extLst>
          </p:cNvPr>
          <p:cNvSpPr txBox="1"/>
          <p:nvPr/>
        </p:nvSpPr>
        <p:spPr>
          <a:xfrm>
            <a:off x="5923995" y="5075895"/>
            <a:ext cx="331693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Fertile egg with </a:t>
            </a:r>
            <a:r>
              <a:rPr lang="en-US" altLang="zh-CN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blastoderm</a:t>
            </a:r>
          </a:p>
          <a:p>
            <a:r>
              <a:rPr lang="en-US" altLang="zh-CN" sz="2000" b="1" dirty="0"/>
              <a:t>= </a:t>
            </a:r>
            <a:r>
              <a:rPr lang="en-US" altLang="zh-CN" sz="2400" b="1" dirty="0"/>
              <a:t>bullseye appearance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26B6754-5CB2-43FB-AB5C-752C9C7A1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046" y="2574838"/>
            <a:ext cx="1524000" cy="145517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7D0B76D2-274E-4F90-AA92-10B22D70AFF6}"/>
              </a:ext>
            </a:extLst>
          </p:cNvPr>
          <p:cNvSpPr txBox="1"/>
          <p:nvPr/>
        </p:nvSpPr>
        <p:spPr>
          <a:xfrm>
            <a:off x="9136046" y="4107687"/>
            <a:ext cx="24924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/>
              <a:t>20-60 </a:t>
            </a:r>
            <a:r>
              <a:rPr lang="en-US" altLang="zh-CN" sz="1800" b="1" dirty="0" smtClean="0"/>
              <a:t>thousand </a:t>
            </a:r>
            <a:r>
              <a:rPr lang="en-US" altLang="zh-CN" sz="1800" b="1" dirty="0"/>
              <a:t>cells</a:t>
            </a:r>
          </a:p>
          <a:p>
            <a:r>
              <a:rPr lang="en-US" altLang="zh-CN" b="1" dirty="0"/>
              <a:t>4-5mm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D050EF29-6618-4980-B721-565457654B8A}"/>
              </a:ext>
            </a:extLst>
          </p:cNvPr>
          <p:cNvSpPr txBox="1"/>
          <p:nvPr/>
        </p:nvSpPr>
        <p:spPr>
          <a:xfrm>
            <a:off x="838200" y="4259550"/>
            <a:ext cx="1524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/>
              <a:t>Single cell</a:t>
            </a:r>
          </a:p>
          <a:p>
            <a:r>
              <a:rPr lang="en-US" altLang="zh-CN" sz="1800" b="1" dirty="0"/>
              <a:t>2-3mm</a:t>
            </a:r>
            <a:endParaRPr lang="zh-CN" altLang="en-US" sz="1600" b="1" dirty="0"/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389606D9-788A-4887-8876-5AC712CC4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04" y="2786733"/>
            <a:ext cx="1278194" cy="14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9826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FF0000"/>
                </a:solidFill>
              </a:rPr>
              <a:t>Hatchability </a:t>
            </a:r>
            <a:r>
              <a:rPr lang="en-US" altLang="zh-CN" b="1" dirty="0"/>
              <a:t>is an</a:t>
            </a:r>
            <a:r>
              <a:rPr lang="zh-CN" altLang="en-US" b="1" dirty="0"/>
              <a:t> </a:t>
            </a:r>
            <a:r>
              <a:rPr lang="en-US" altLang="zh-CN" b="1" dirty="0"/>
              <a:t>important parameter 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58257"/>
            <a:ext cx="10972800" cy="877670"/>
          </a:xfrm>
        </p:spPr>
        <p:txBody>
          <a:bodyPr/>
          <a:lstStyle/>
          <a:p>
            <a:r>
              <a:rPr lang="en-US" altLang="zh-CN" sz="3200" b="1" dirty="0"/>
              <a:t>Hatchability</a:t>
            </a:r>
            <a:r>
              <a:rPr lang="en-US" altLang="zh-CN" sz="3200" b="1" dirty="0">
                <a:solidFill>
                  <a:srgbClr val="FF0000"/>
                </a:solidFill>
              </a:rPr>
              <a:t> </a:t>
            </a:r>
            <a:r>
              <a:rPr lang="en-US" altLang="zh-CN" sz="3200" b="1" dirty="0"/>
              <a:t>is an index to measure the success of hatchery.</a:t>
            </a:r>
            <a:endParaRPr lang="zh-CN" altLang="en-US" sz="32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628" y="2625150"/>
            <a:ext cx="4953000" cy="3095625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="" xmlns:a16="http://schemas.microsoft.com/office/drawing/2014/main" id="{78FC0547-00B2-4B0B-AC6C-0E314A700CDF}"/>
              </a:ext>
            </a:extLst>
          </p:cNvPr>
          <p:cNvSpPr txBox="1">
            <a:spLocks/>
          </p:cNvSpPr>
          <p:nvPr/>
        </p:nvSpPr>
        <p:spPr bwMode="auto">
          <a:xfrm>
            <a:off x="693362" y="2523002"/>
            <a:ext cx="4953000" cy="68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2800" b="1" kern="0" dirty="0">
                <a:solidFill>
                  <a:srgbClr val="C00000"/>
                </a:solidFill>
              </a:rPr>
              <a:t>Percentage of hatchability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altLang="zh-CN" sz="2800" b="1" kern="0" dirty="0">
              <a:solidFill>
                <a:srgbClr val="C00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2800" b="1" kern="0" dirty="0"/>
              <a:t>=</a:t>
            </a:r>
            <a:endParaRPr lang="zh-CN" altLang="en-US" sz="2800" b="1" kern="0" dirty="0"/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28BBBB86-7D16-4B64-B1EB-81DFC24B2A2A}"/>
              </a:ext>
            </a:extLst>
          </p:cNvPr>
          <p:cNvSpPr txBox="1"/>
          <p:nvPr/>
        </p:nvSpPr>
        <p:spPr>
          <a:xfrm>
            <a:off x="1213169" y="3269068"/>
            <a:ext cx="420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Number of chicks hatched</a:t>
            </a:r>
            <a:endParaRPr lang="zh-CN" altLang="en-US" sz="2800" b="1" dirty="0"/>
          </a:p>
        </p:txBody>
      </p:sp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7B7B00D9-3072-4C62-A31D-6F80C4F087DD}"/>
              </a:ext>
            </a:extLst>
          </p:cNvPr>
          <p:cNvCxnSpPr/>
          <p:nvPr/>
        </p:nvCxnSpPr>
        <p:spPr bwMode="auto">
          <a:xfrm>
            <a:off x="1149082" y="3792288"/>
            <a:ext cx="4264211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339FA6A1-4E57-4E5D-B3D1-09E06C794A8C}"/>
              </a:ext>
            </a:extLst>
          </p:cNvPr>
          <p:cNvSpPr txBox="1"/>
          <p:nvPr/>
        </p:nvSpPr>
        <p:spPr>
          <a:xfrm>
            <a:off x="1213169" y="3883929"/>
            <a:ext cx="420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Number of eggs incubated</a:t>
            </a:r>
            <a:endParaRPr lang="zh-CN" altLang="en-US" sz="2800" b="1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2A97C1C6-6185-43DF-AC20-7A343B33D374}"/>
              </a:ext>
            </a:extLst>
          </p:cNvPr>
          <p:cNvSpPr txBox="1"/>
          <p:nvPr/>
        </p:nvSpPr>
        <p:spPr>
          <a:xfrm>
            <a:off x="5413293" y="3530678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×100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1471120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8916" y="239031"/>
            <a:ext cx="10972800" cy="1139825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FF0000"/>
                </a:solidFill>
              </a:rPr>
              <a:t>Factors</a:t>
            </a:r>
            <a:r>
              <a:rPr lang="en-US" altLang="zh-CN" sz="4400" b="1" dirty="0"/>
              <a:t> that affect hatchability</a:t>
            </a:r>
            <a:endParaRPr lang="zh-CN" altLang="en-US" sz="44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88976" y="1260136"/>
            <a:ext cx="3504449" cy="759085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altLang="zh-CN" b="1" dirty="0"/>
              <a:t>Breeder</a:t>
            </a:r>
            <a:endParaRPr lang="zh-CN" altLang="en-US" b="1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8019274" y="1257145"/>
            <a:ext cx="3331196" cy="759085"/>
          </a:xfrm>
          <a:prstGeom prst="rect">
            <a:avLst/>
          </a:prstGeom>
          <a:solidFill>
            <a:srgbClr val="C99C6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zh-CN" b="1" kern="0" dirty="0" smtClean="0"/>
              <a:t>Hatchery condition</a:t>
            </a:r>
            <a:endParaRPr lang="zh-CN" altLang="en-US" b="1" kern="0" dirty="0"/>
          </a:p>
        </p:txBody>
      </p:sp>
      <p:sp>
        <p:nvSpPr>
          <p:cNvPr id="6" name="内容占位符 2"/>
          <p:cNvSpPr txBox="1">
            <a:spLocks/>
          </p:cNvSpPr>
          <p:nvPr/>
        </p:nvSpPr>
        <p:spPr bwMode="auto">
          <a:xfrm>
            <a:off x="982682" y="2017726"/>
            <a:ext cx="3504448" cy="389480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panose="05000000000000000000" pitchFamily="2" charset="2"/>
              <a:buChar char="u"/>
            </a:pPr>
            <a:r>
              <a:rPr lang="en-US" altLang="zh-CN" b="1" kern="0" dirty="0"/>
              <a:t>Breeder genetics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b="1" kern="0" dirty="0"/>
              <a:t>Breeder age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b="1" kern="0" dirty="0"/>
              <a:t>Breeder health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b="1" kern="0" dirty="0"/>
              <a:t>Breeder nutrition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b="1" kern="0" dirty="0"/>
              <a:t>Correct male and female weight</a:t>
            </a:r>
            <a:endParaRPr lang="zh-CN" altLang="en-US" b="1" kern="0" dirty="0"/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b="1" kern="0" dirty="0"/>
              <a:t>Mating activity</a:t>
            </a: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8020534" y="2014733"/>
            <a:ext cx="3323710" cy="389480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panose="05000000000000000000" pitchFamily="2" charset="2"/>
              <a:buChar char="u"/>
            </a:pPr>
            <a:r>
              <a:rPr lang="en-US" altLang="zh-CN" b="1" kern="0" dirty="0"/>
              <a:t>Sanitation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b="1" kern="0" dirty="0"/>
              <a:t>Egg damage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b="1" kern="0" dirty="0"/>
              <a:t>Incubation management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b="1" kern="0" dirty="0"/>
              <a:t>Chick handling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="" xmlns:a16="http://schemas.microsoft.com/office/drawing/2014/main" id="{F479D7F5-0B84-4E51-AF5A-B924F22E2E1A}"/>
              </a:ext>
            </a:extLst>
          </p:cNvPr>
          <p:cNvSpPr txBox="1">
            <a:spLocks/>
          </p:cNvSpPr>
          <p:nvPr/>
        </p:nvSpPr>
        <p:spPr bwMode="auto">
          <a:xfrm>
            <a:off x="4500978" y="1258640"/>
            <a:ext cx="3518297" cy="75908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2400" b="1" kern="0" dirty="0"/>
              <a:t>Egg storage and transfer</a:t>
            </a:r>
            <a:endParaRPr lang="zh-CN" altLang="en-US" sz="2400" b="1" kern="0" dirty="0"/>
          </a:p>
        </p:txBody>
      </p:sp>
      <p:sp>
        <p:nvSpPr>
          <p:cNvPr id="9" name="内容占位符 2">
            <a:extLst>
              <a:ext uri="{FF2B5EF4-FFF2-40B4-BE49-F238E27FC236}">
                <a16:creationId xmlns="" xmlns:a16="http://schemas.microsoft.com/office/drawing/2014/main" id="{67525A55-8256-4C23-8F0C-5174062864B9}"/>
              </a:ext>
            </a:extLst>
          </p:cNvPr>
          <p:cNvSpPr txBox="1">
            <a:spLocks/>
          </p:cNvSpPr>
          <p:nvPr/>
        </p:nvSpPr>
        <p:spPr bwMode="auto">
          <a:xfrm>
            <a:off x="4494684" y="2016230"/>
            <a:ext cx="3518296" cy="389480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panose="05000000000000000000" pitchFamily="2" charset="2"/>
              <a:buChar char="u"/>
            </a:pPr>
            <a:r>
              <a:rPr lang="en-US" altLang="zh-CN" b="1" kern="0" dirty="0"/>
              <a:t>Storage time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b="1" kern="0" dirty="0"/>
              <a:t>Storage conditions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b="1" kern="0" dirty="0"/>
              <a:t>Egg damage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b="1" kern="0" dirty="0"/>
              <a:t>Egg sanitation</a:t>
            </a:r>
          </a:p>
        </p:txBody>
      </p:sp>
    </p:spTree>
    <p:extLst>
      <p:ext uri="{BB962C8B-B14F-4D97-AF65-F5344CB8AC3E}">
        <p14:creationId xmlns:p14="http://schemas.microsoft.com/office/powerpoint/2010/main" val="278216154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自定义 2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1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楷体_GB2312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1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楷体_GB2312" pitchFamily="49" charset="-122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130CFC53E1D4458B80B5377008CEEE" ma:contentTypeVersion="19" ma:contentTypeDescription="Create a new document." ma:contentTypeScope="" ma:versionID="0c0de8ccbe0ad7dc1a392826ffdc4552">
  <xsd:schema xmlns:xsd="http://www.w3.org/2001/XMLSchema" xmlns:xs="http://www.w3.org/2001/XMLSchema" xmlns:p="http://schemas.microsoft.com/office/2006/metadata/properties" xmlns:ns2="9e4d4028-7d2f-484c-bcd4-65d8dfc13344" xmlns:ns3="ca5b2271-c080-4650-a5bc-0c2553a50190" targetNamespace="http://schemas.microsoft.com/office/2006/metadata/properties" ma:root="true" ma:fieldsID="5c7ba72fc7ac93f9f40918b0dde3c16d" ns2:_="" ns3:_="">
    <xsd:import namespace="9e4d4028-7d2f-484c-bcd4-65d8dfc13344"/>
    <xsd:import namespace="ca5b2271-c080-4650-a5bc-0c2553a501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d4028-7d2f-484c-bcd4-65d8dfc133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acc4dc2-1d7d-4ba2-9bc5-748c4ad50a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5b2271-c080-4650-a5bc-0c2553a5019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76fce6c-187e-470c-9925-28fe6492cd1f}" ma:internalName="TaxCatchAll" ma:showField="CatchAllData" ma:web="ca5b2271-c080-4650-a5bc-0c2553a501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e4d4028-7d2f-484c-bcd4-65d8dfc13344">
      <Terms xmlns="http://schemas.microsoft.com/office/infopath/2007/PartnerControls"/>
    </lcf76f155ced4ddcb4097134ff3c332f>
    <TaxCatchAll xmlns="ca5b2271-c080-4650-a5bc-0c2553a50190" xsi:nil="true"/>
  </documentManagement>
</p:properties>
</file>

<file path=customXml/itemProps1.xml><?xml version="1.0" encoding="utf-8"?>
<ds:datastoreItem xmlns:ds="http://schemas.openxmlformats.org/officeDocument/2006/customXml" ds:itemID="{0BFD760E-E708-48F9-A3AB-1851045A6CB4}"/>
</file>

<file path=customXml/itemProps2.xml><?xml version="1.0" encoding="utf-8"?>
<ds:datastoreItem xmlns:ds="http://schemas.openxmlformats.org/officeDocument/2006/customXml" ds:itemID="{4352D6E7-8694-4074-B17C-4E353F40FEFE}"/>
</file>

<file path=customXml/itemProps3.xml><?xml version="1.0" encoding="utf-8"?>
<ds:datastoreItem xmlns:ds="http://schemas.openxmlformats.org/officeDocument/2006/customXml" ds:itemID="{867015EF-ABF9-4428-9018-919252972464}"/>
</file>

<file path=docProps/app.xml><?xml version="1.0" encoding="utf-8"?>
<Properties xmlns="http://schemas.openxmlformats.org/officeDocument/2006/extended-properties" xmlns:vt="http://schemas.openxmlformats.org/officeDocument/2006/docPropsVTypes">
  <TotalTime>2821</TotalTime>
  <Words>1528</Words>
  <Application>Microsoft Office PowerPoint</Application>
  <PresentationFormat>宽屏</PresentationFormat>
  <Paragraphs>301</Paragraphs>
  <Slides>39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52" baseType="lpstr">
      <vt:lpstr>等线 Light</vt:lpstr>
      <vt:lpstr>楷体_GB2312</vt:lpstr>
      <vt:lpstr>宋体</vt:lpstr>
      <vt:lpstr>Microsoft YaHei</vt:lpstr>
      <vt:lpstr>Arial</vt:lpstr>
      <vt:lpstr>Arial Black</vt:lpstr>
      <vt:lpstr>Calibri</vt:lpstr>
      <vt:lpstr>Comic Sans MS</vt:lpstr>
      <vt:lpstr>Garamond</vt:lpstr>
      <vt:lpstr>Times New Roman</vt:lpstr>
      <vt:lpstr>Wingdings</vt:lpstr>
      <vt:lpstr>Office 主题​​</vt:lpstr>
      <vt:lpstr>Edge</vt:lpstr>
      <vt:lpstr>Incubation and  hatching eggs</vt:lpstr>
      <vt:lpstr>The purpose of chicken eggs</vt:lpstr>
      <vt:lpstr>Incubation/ Hatching</vt:lpstr>
      <vt:lpstr>Chicken incubation types</vt:lpstr>
      <vt:lpstr>PowerPoint 演示文稿</vt:lpstr>
      <vt:lpstr>Hatching Egg</vt:lpstr>
      <vt:lpstr>Fertile and Infertile Egg</vt:lpstr>
      <vt:lpstr>Hatchability is an important parameter </vt:lpstr>
      <vt:lpstr>Factors that affect hatchability</vt:lpstr>
      <vt:lpstr>Incubation conditions for chicken</vt:lpstr>
      <vt:lpstr>An example of incubation conditions (Beijing)</vt:lpstr>
      <vt:lpstr>The importance of temperature on incubation</vt:lpstr>
      <vt:lpstr>What we need to do for hatching an egg?</vt:lpstr>
      <vt:lpstr>1. Selection of  incubators</vt:lpstr>
      <vt:lpstr>PowerPoint 演示文稿</vt:lpstr>
      <vt:lpstr>Medium or big incubators</vt:lpstr>
      <vt:lpstr>PowerPoint 演示文稿</vt:lpstr>
      <vt:lpstr>PowerPoint 演示文稿</vt:lpstr>
      <vt:lpstr>PowerPoint 演示文稿</vt:lpstr>
      <vt:lpstr>Sanitization</vt:lpstr>
      <vt:lpstr>Testing the incubator</vt:lpstr>
      <vt:lpstr>Pre-warming eggs</vt:lpstr>
      <vt:lpstr>Putting eggs into the incubator</vt:lpstr>
      <vt:lpstr>PowerPoint 演示文稿</vt:lpstr>
      <vt:lpstr>PowerPoint 演示文稿</vt:lpstr>
      <vt:lpstr>Egg turning in vertical and horizontal incubators</vt:lpstr>
      <vt:lpstr>PowerPoint 演示文稿</vt:lpstr>
      <vt:lpstr>Candling eggs</vt:lpstr>
      <vt:lpstr>PowerPoint 演示文稿</vt:lpstr>
      <vt:lpstr>When should you candle eggs?</vt:lpstr>
      <vt:lpstr>What you’re looking for inside the egg</vt:lpstr>
      <vt:lpstr>5. Egg transfer</vt:lpstr>
      <vt:lpstr>5. Egg transfer</vt:lpstr>
      <vt:lpstr>6. Chick take-off and processing</vt:lpstr>
      <vt:lpstr>6. Chick take-off and processing</vt:lpstr>
      <vt:lpstr>Cleaning and Sanitizing the incubators</vt:lpstr>
      <vt:lpstr>Reminders for incubation</vt:lpstr>
      <vt:lpstr>Daily record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YJ</dc:creator>
  <cp:lastModifiedBy>NTKO</cp:lastModifiedBy>
  <cp:revision>239</cp:revision>
  <dcterms:created xsi:type="dcterms:W3CDTF">2021-10-20T06:29:48Z</dcterms:created>
  <dcterms:modified xsi:type="dcterms:W3CDTF">2021-11-22T04:42:27Z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0x0101008C130CFC53E1D4458B80B5377008CEEE</vt:lpwstr>
  </property>
</Properties>
</file>