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3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4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85" r:id="rId3"/>
    <p:sldId id="272" r:id="rId4"/>
    <p:sldId id="281" r:id="rId5"/>
    <p:sldId id="282" r:id="rId6"/>
    <p:sldId id="275" r:id="rId7"/>
    <p:sldId id="277" r:id="rId8"/>
    <p:sldId id="278" r:id="rId9"/>
    <p:sldId id="283" r:id="rId10"/>
    <p:sldId id="285" r:id="rId11"/>
    <p:sldId id="401" r:id="rId12"/>
    <p:sldId id="402" r:id="rId13"/>
    <p:sldId id="286" r:id="rId14"/>
    <p:sldId id="279" r:id="rId15"/>
    <p:sldId id="288" r:id="rId16"/>
    <p:sldId id="289" r:id="rId17"/>
    <p:sldId id="368" r:id="rId18"/>
    <p:sldId id="395" r:id="rId19"/>
    <p:sldId id="392" r:id="rId20"/>
    <p:sldId id="390" r:id="rId21"/>
    <p:sldId id="389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295" r:id="rId35"/>
  </p:sldIdLst>
  <p:sldSz cx="9144000" cy="6858000" type="screen4x3"/>
  <p:notesSz cx="10234613" cy="70993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98E3"/>
    <a:srgbClr val="93ABB8"/>
    <a:srgbClr val="864A04"/>
    <a:srgbClr val="764E4E"/>
    <a:srgbClr val="F7F4EA"/>
    <a:srgbClr val="E4D8C8"/>
    <a:srgbClr val="B9AE98"/>
    <a:srgbClr val="C4B9A7"/>
    <a:srgbClr val="F7A774"/>
    <a:srgbClr val="FAF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9"/>
    <p:restoredTop sz="93767" autoAdjust="0"/>
  </p:normalViewPr>
  <p:slideViewPr>
    <p:cSldViewPr>
      <p:cViewPr varScale="1">
        <p:scale>
          <a:sx n="120" d="100"/>
          <a:sy n="120" d="100"/>
        </p:scale>
        <p:origin x="1648" y="272"/>
      </p:cViewPr>
      <p:guideLst>
        <p:guide orient="horz" pos="2160"/>
        <p:guide pos="29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5817" cy="354220"/>
          </a:xfrm>
          <a:prstGeom prst="rect">
            <a:avLst/>
          </a:prstGeom>
        </p:spPr>
        <p:txBody>
          <a:bodyPr vert="horz" lIns="94686" tIns="47343" rIns="94686" bIns="4734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797160" y="1"/>
            <a:ext cx="4435816" cy="354220"/>
          </a:xfrm>
          <a:prstGeom prst="rect">
            <a:avLst/>
          </a:prstGeom>
        </p:spPr>
        <p:txBody>
          <a:bodyPr vert="horz" lIns="94686" tIns="47343" rIns="94686" bIns="4734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230DAAE-AF56-48B4-9715-1217AF7C1500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743425"/>
            <a:ext cx="4435817" cy="354220"/>
          </a:xfrm>
          <a:prstGeom prst="rect">
            <a:avLst/>
          </a:prstGeom>
        </p:spPr>
        <p:txBody>
          <a:bodyPr vert="horz" lIns="94686" tIns="47343" rIns="94686" bIns="4734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797160" y="6743425"/>
            <a:ext cx="4435816" cy="354220"/>
          </a:xfrm>
          <a:prstGeom prst="rect">
            <a:avLst/>
          </a:prstGeom>
        </p:spPr>
        <p:txBody>
          <a:bodyPr vert="horz" lIns="94686" tIns="47343" rIns="94686" bIns="4734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6D9C8F28-FF6D-41B4-BC62-7D029842D3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06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5817" cy="354220"/>
          </a:xfrm>
          <a:prstGeom prst="rect">
            <a:avLst/>
          </a:prstGeom>
        </p:spPr>
        <p:txBody>
          <a:bodyPr vert="horz" lIns="94686" tIns="47343" rIns="94686" bIns="4734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797160" y="1"/>
            <a:ext cx="4435816" cy="354220"/>
          </a:xfrm>
          <a:prstGeom prst="rect">
            <a:avLst/>
          </a:prstGeom>
        </p:spPr>
        <p:txBody>
          <a:bodyPr vert="horz" lIns="94686" tIns="47343" rIns="94686" bIns="4734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7868290-FE22-4BC6-926E-76FA5DCAEB60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344863" y="533400"/>
            <a:ext cx="3544887" cy="2660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86" tIns="47343" rIns="94686" bIns="47343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24279" y="3371713"/>
            <a:ext cx="8187690" cy="3194602"/>
          </a:xfrm>
          <a:prstGeom prst="rect">
            <a:avLst/>
          </a:prstGeom>
        </p:spPr>
        <p:txBody>
          <a:bodyPr vert="horz" lIns="94686" tIns="47343" rIns="94686" bIns="47343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743425"/>
            <a:ext cx="4435817" cy="354220"/>
          </a:xfrm>
          <a:prstGeom prst="rect">
            <a:avLst/>
          </a:prstGeom>
        </p:spPr>
        <p:txBody>
          <a:bodyPr vert="horz" lIns="94686" tIns="47343" rIns="94686" bIns="4734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797160" y="6743425"/>
            <a:ext cx="4435816" cy="354220"/>
          </a:xfrm>
          <a:prstGeom prst="rect">
            <a:avLst/>
          </a:prstGeom>
        </p:spPr>
        <p:txBody>
          <a:bodyPr vert="horz" lIns="94686" tIns="47343" rIns="94686" bIns="4734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AEC00B5-377E-4434-A9B1-AE39CA451D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06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146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69325" indent="-295894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83577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57007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130438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603868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3077299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550730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4024160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C20707-2494-4B8B-AC5A-9DDE2FA43793}" type="slidenum">
              <a:rPr lang="zh-CN" altLang="en-US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417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lnSpc>
                <a:spcPct val="90000"/>
              </a:lnSpc>
            </a:pPr>
            <a:r>
              <a:rPr lang="en-US" altLang="zh-CN" sz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The storage period of wheat is 5 years, of rice and corn is 3 years, of edible fat and oil and beans is 2 years.</a:t>
            </a:r>
          </a:p>
        </p:txBody>
      </p:sp>
      <p:sp>
        <p:nvSpPr>
          <p:cNvPr id="1484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69325" indent="-295894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83577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57007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130438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603868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3077299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550730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4024160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526100-6411-438E-A41F-5E8AA9463980}" type="slidenum">
              <a:rPr lang="zh-CN" altLang="en-US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254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495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69325" indent="-295894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83577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57007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130438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603868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3077299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550730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4024160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A93CCA-AB0D-4E78-85C3-60F03C0463B5}" type="slidenum">
              <a:rPr lang="zh-CN" altLang="en-US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0830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+mn-lt"/>
                <a:ea typeface="+mn-ea"/>
                <a:cs typeface="+mn-ea"/>
                <a:sym typeface="+mn-lt"/>
              </a:rPr>
              <a:t>Overcome technology challenges one by one   and achieve integration and innovation</a:t>
            </a:r>
            <a:endParaRPr lang="zh-CN" altLang="en-US" dirty="0"/>
          </a:p>
        </p:txBody>
      </p:sp>
      <p:sp>
        <p:nvSpPr>
          <p:cNvPr id="1505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69325" indent="-295894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83577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57007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130438" indent="-236715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603868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3077299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550730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4024160" indent="-23671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9801C4-B955-41DB-94A8-ED48389BD2A2}" type="slidenum">
              <a:rPr lang="zh-CN" altLang="en-US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259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/>
          <a:stretch>
            <a:fillRect/>
          </a:stretch>
        </p:blipFill>
        <p:spPr bwMode="auto">
          <a:xfrm>
            <a:off x="1868488" y="0"/>
            <a:ext cx="7275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KSO_CT2"/>
          <p:cNvSpPr>
            <a:spLocks noGrp="1"/>
          </p:cNvSpPr>
          <p:nvPr>
            <p:ph type="subTitle" idx="1"/>
          </p:nvPr>
        </p:nvSpPr>
        <p:spPr>
          <a:xfrm>
            <a:off x="128706" y="3891097"/>
            <a:ext cx="5137561" cy="467211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2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7" name="KSO_CT1"/>
          <p:cNvSpPr>
            <a:spLocks noGrp="1"/>
          </p:cNvSpPr>
          <p:nvPr>
            <p:ph type="title"/>
          </p:nvPr>
        </p:nvSpPr>
        <p:spPr>
          <a:xfrm>
            <a:off x="128706" y="2056371"/>
            <a:ext cx="5144891" cy="1720077"/>
          </a:xfrm>
        </p:spPr>
        <p:txBody>
          <a:bodyPr>
            <a:noAutofit/>
          </a:bodyPr>
          <a:lstStyle>
            <a:lvl1pPr algn="ctr">
              <a:defRPr sz="4200">
                <a:solidFill>
                  <a:schemeClr val="accent1">
                    <a:lumMod val="75000"/>
                  </a:schemeClr>
                </a:solidFill>
                <a:effectLst>
                  <a:outerShdw blurRad="63500" dist="101600" dir="11400000" algn="tr" rotWithShape="0">
                    <a:prstClr val="black">
                      <a:alpha val="11000"/>
                    </a:prst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10E2A-4080-44E5-9EC0-2295B93D6CA9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044CB-C010-4B2E-83DD-3B3350DAB1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B395-9859-4A70-9A67-8CBAB4C9A7D2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28F20-E876-42FE-86D0-4451D700AB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7" y="365125"/>
            <a:ext cx="886883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1" y="365125"/>
            <a:ext cx="5949952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63139-70D3-4B98-8F01-213949ED8DC1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29C2C-2801-4580-8059-8888CE3B8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FE7EE-1CC7-434B-A8E7-0E6A736B909F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87451-4548-4746-9275-AD57332BA7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58504"/>
            <a:ext cx="5995988" cy="1235075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1574006" y="3350729"/>
            <a:ext cx="5995987" cy="485775"/>
          </a:xfrm>
          <a:prstGeom prst="rect">
            <a:avLst/>
          </a:prstGeom>
          <a:blipFill>
            <a:blip r:embed="rId2" cstate="print"/>
            <a:stretch>
              <a:fillRect t="-2000"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032BA-3A52-4F8A-A44D-DAB191F4AB5B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807CD-DE84-4B23-A753-46FBB034EE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9A7-14A4-4FDA-BE1F-A3E9A9CE06EC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D10FC-3AC0-47BE-A5DD-C94F2F157C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83C77-3918-447E-9F66-9B3737EA50BE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D6E6A-EBF5-4CD3-8550-68F28A3CA0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D6042-E7A5-453C-AAEF-20EEE2C44627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A776D-7889-4C24-A711-59C8826F9A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5CAD0-9D5E-4B91-9D48-9E00C0AC5460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00E1C-3BBB-4DBD-B66B-8253C55AB5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2" y="533402"/>
            <a:ext cx="2949178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1063628"/>
            <a:ext cx="462915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2" y="21336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DC82-4C16-412A-AB3D-67BFCA7BDE6C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AADBE-8E92-4988-B987-B40995B527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3BB7D-1ABA-437D-80D4-FAF18C906284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BBEC5-F5ED-45F4-A69D-FC4D768A24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8221" b="26117"/>
          <a:stretch>
            <a:fillRect/>
          </a:stretch>
        </p:blipFill>
        <p:spPr bwMode="auto">
          <a:xfrm>
            <a:off x="-20638" y="-20638"/>
            <a:ext cx="916463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-20638"/>
            <a:ext cx="9144000" cy="6878638"/>
          </a:xfrm>
          <a:prstGeom prst="rect">
            <a:avLst/>
          </a:prstGeom>
          <a:solidFill>
            <a:srgbClr val="FFFFFF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419100" y="182563"/>
            <a:ext cx="829151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62C5376-BE0D-4C47-B69B-4AD7F358CEEE}" type="datetimeFigureOut">
              <a:rPr lang="zh-CN" altLang="en-US"/>
              <a:pPr>
                <a:defRPr/>
              </a:pPr>
              <a:t>2020/11/19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85F9737-CDDB-446D-A1D1-3E5554413E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32" name="KSO_BC1"/>
          <p:cNvSpPr>
            <a:spLocks noGrp="1"/>
          </p:cNvSpPr>
          <p:nvPr>
            <p:ph type="body" idx="1"/>
          </p:nvPr>
        </p:nvSpPr>
        <p:spPr bwMode="auto">
          <a:xfrm>
            <a:off x="419100" y="1096963"/>
            <a:ext cx="8291513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CA6F06"/>
          </a:solidFill>
          <a:latin typeface="Arial Black" panose="020B0A04020102020204" pitchFamily="34" charset="0"/>
          <a:ea typeface="微软雅黑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A6F06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A6F06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A6F06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A6F06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A6F06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A6F06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A6F06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A6F06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"/>
        <a:defRPr sz="2000" kern="1200">
          <a:solidFill>
            <a:srgbClr val="A06A29"/>
          </a:solidFill>
          <a:latin typeface="Arial" panose="020B0604020202090204" pitchFamily="34" charset="0"/>
          <a:ea typeface="微软雅黑" panose="020B0503020204020204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FFDF6B"/>
        </a:buClr>
        <a:buFont typeface="幼圆" pitchFamily="49" charset="-122"/>
        <a:buChar char=" "/>
        <a:defRPr sz="1600" kern="1200">
          <a:solidFill>
            <a:srgbClr val="626262"/>
          </a:solidFill>
          <a:latin typeface="幼圆" pitchFamily="49" charset="-122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6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tags" Target="../tags/tag73.xml"/><Relationship Id="rId7" Type="http://schemas.openxmlformats.org/officeDocument/2006/relationships/image" Target="../media/image45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slideLayout" Target="../slideLayouts/slideLayout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tags" Target="../tags/tag94.xml"/><Relationship Id="rId5" Type="http://schemas.openxmlformats.org/officeDocument/2006/relationships/tags" Target="../tags/tag88.xml"/><Relationship Id="rId10" Type="http://schemas.openxmlformats.org/officeDocument/2006/relationships/tags" Target="../tags/tag93.xml"/><Relationship Id="rId4" Type="http://schemas.openxmlformats.org/officeDocument/2006/relationships/tags" Target="../tags/tag87.xml"/><Relationship Id="rId9" Type="http://schemas.openxmlformats.org/officeDocument/2006/relationships/tags" Target="../tags/tag9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23850" y="3726498"/>
            <a:ext cx="5137150" cy="1151359"/>
          </a:xfrm>
        </p:spPr>
        <p:txBody>
          <a:bodyPr rtlCol="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sz="2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方正正中黑简体" panose="02000000000000000000" pitchFamily="2" charset="-122"/>
                <a:sym typeface="+mn-lt"/>
              </a:rPr>
              <a:t>Vice</a:t>
            </a:r>
            <a:r>
              <a:rPr lang="zh-CN" altLang="en-US" sz="2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方正正中黑简体" panose="02000000000000000000" pitchFamily="2" charset="-122"/>
                <a:sym typeface="+mn-lt"/>
              </a:rPr>
              <a:t> </a:t>
            </a:r>
            <a:r>
              <a:rPr lang="en-US" altLang="zh-CN" sz="2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方正正中黑简体" panose="02000000000000000000" pitchFamily="2" charset="-122"/>
                <a:sym typeface="+mn-lt"/>
              </a:rPr>
              <a:t>President</a:t>
            </a:r>
            <a:r>
              <a:rPr sz="2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方正正中黑简体" panose="02000000000000000000" pitchFamily="2" charset="-122"/>
                <a:sym typeface="+mn-lt"/>
              </a:rPr>
              <a:t> and Secretary-General of Chinese Cereals and Oils Association</a:t>
            </a:r>
            <a:endParaRPr lang="en-US" altLang="zh-CN" sz="2600" b="1" dirty="0">
              <a:solidFill>
                <a:schemeClr val="accent1">
                  <a:lumMod val="75000"/>
                </a:schemeClr>
              </a:solidFill>
              <a:latin typeface="+mn-lt"/>
              <a:ea typeface="方正正中黑简体" panose="02000000000000000000" pitchFamily="2" charset="-122"/>
              <a:sym typeface="+mn-lt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方正正中黑简体" panose="02000000000000000000" pitchFamily="2" charset="-122"/>
                <a:sym typeface="+mn-lt"/>
              </a:rPr>
              <a:t>Wang </a:t>
            </a:r>
            <a:r>
              <a:rPr sz="26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方正正中黑简体" panose="02000000000000000000" pitchFamily="2" charset="-122"/>
                <a:sym typeface="+mn-lt"/>
              </a:rPr>
              <a:t>Lirong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方正正中黑简体" panose="02000000000000000000" pitchFamily="2" charset="-122"/>
                <a:sym typeface="+mn-lt"/>
              </a:rPr>
              <a:t>,</a:t>
            </a:r>
            <a:r>
              <a:rPr sz="2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方正正中黑简体" panose="02000000000000000000" pitchFamily="2" charset="-122"/>
                <a:sym typeface="+mn-lt"/>
              </a:rPr>
              <a:t> Senior Engineer </a:t>
            </a:r>
            <a:endParaRPr lang="zh-CN" altLang="en-US" sz="2600" b="1" dirty="0">
              <a:solidFill>
                <a:schemeClr val="accent1">
                  <a:lumMod val="75000"/>
                </a:schemeClr>
              </a:solidFill>
              <a:latin typeface="+mn-lt"/>
              <a:ea typeface="方正正中黑简体" panose="02000000000000000000" pitchFamily="2" charset="-122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1" y="2059940"/>
            <a:ext cx="4824214" cy="107156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sz="4000" dirty="0">
                <a:latin typeface="+mn-lt"/>
                <a:ea typeface="+mn-ea"/>
                <a:cs typeface="+mn-ea"/>
                <a:sym typeface="+mn-lt"/>
              </a:rPr>
              <a:t>China Food Quality and Security </a:t>
            </a:r>
            <a:br>
              <a:rPr lang="en-US" altLang="zh-CN" sz="4000" dirty="0">
                <a:latin typeface="+mn-lt"/>
                <a:ea typeface="+mn-ea"/>
                <a:cs typeface="+mn-ea"/>
                <a:sym typeface="+mn-lt"/>
              </a:rPr>
            </a:br>
            <a:r>
              <a:rPr sz="4000" dirty="0">
                <a:latin typeface="+mn-lt"/>
                <a:ea typeface="+mn-ea"/>
                <a:cs typeface="+mn-ea"/>
                <a:sym typeface="+mn-lt"/>
              </a:rPr>
              <a:t>Standards and Supervision </a:t>
            </a:r>
            <a:endParaRPr lang="zh-CN" altLang="en-US" sz="4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副标题 2"/>
          <p:cNvSpPr txBox="1"/>
          <p:nvPr/>
        </p:nvSpPr>
        <p:spPr>
          <a:xfrm>
            <a:off x="611560" y="5496820"/>
            <a:ext cx="5137150" cy="466725"/>
          </a:xfrm>
          <a:prstGeom prst="rect">
            <a:avLst/>
          </a:prstGeom>
          <a:noFill/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  <a:defRPr sz="1800" kern="1200" baseline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9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None/>
              <a:defRPr sz="2000" kern="1200" baseline="0">
                <a:solidFill>
                  <a:srgbClr val="626262"/>
                </a:solidFill>
                <a:latin typeface="幼圆" pitchFamily="49" charset="-122"/>
                <a:ea typeface="幼圆" pitchFamily="49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Bef>
                <a:spcPts val="0"/>
              </a:spcBef>
              <a:defRPr/>
            </a:pPr>
            <a:r>
              <a:rPr sz="2600" dirty="0">
                <a:solidFill>
                  <a:schemeClr val="accent1">
                    <a:lumMod val="75000"/>
                  </a:schemeClr>
                </a:solidFill>
                <a:latin typeface="+mn-lt"/>
                <a:ea typeface="方正正中黑简体" panose="02000000000000000000" pitchFamily="2" charset="-122"/>
                <a:sym typeface="+mn-lt"/>
              </a:rPr>
              <a:t>August</a:t>
            </a:r>
            <a:r>
              <a:rPr sz="2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600" dirty="0">
                <a:solidFill>
                  <a:schemeClr val="accent1">
                    <a:lumMod val="75000"/>
                  </a:schemeClr>
                </a:solidFill>
                <a:latin typeface="+mn-lt"/>
                <a:ea typeface="方正正中黑简体" panose="02000000000000000000" pitchFamily="2" charset="-122"/>
                <a:sym typeface="+mn-lt"/>
              </a:rPr>
              <a:t>2020 </a:t>
            </a:r>
          </a:p>
        </p:txBody>
      </p:sp>
      <p:pic>
        <p:nvPicPr>
          <p:cNvPr id="5" name="图片 4" descr="微信图片_202010091156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1785" y="351155"/>
            <a:ext cx="854710" cy="905510"/>
          </a:xfrm>
          <a:prstGeom prst="rect">
            <a:avLst/>
          </a:prstGeom>
          <a:effectLst/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1</a:t>
            </a:r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 descr="微信图片_20201009115613">
            <a:extLst>
              <a:ext uri="{FF2B5EF4-FFF2-40B4-BE49-F238E27FC236}">
                <a16:creationId xmlns:a16="http://schemas.microsoft.com/office/drawing/2014/main" id="{F2919562-894D-8746-BE1C-61C28CBFA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154940"/>
            <a:ext cx="1477010" cy="6489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内容占位符 2"/>
          <p:cNvSpPr>
            <a:spLocks noGrp="1"/>
          </p:cNvSpPr>
          <p:nvPr>
            <p:ph idx="1"/>
          </p:nvPr>
        </p:nvSpPr>
        <p:spPr>
          <a:xfrm>
            <a:off x="1116013" y="1499443"/>
            <a:ext cx="7216775" cy="235585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Q</a:t>
            </a:r>
            <a:r>
              <a:rPr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uality and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safety</a:t>
            </a:r>
            <a:r>
              <a:rPr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inspection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system</a:t>
            </a:r>
            <a:r>
              <a:rPr lang="zh-CN" altLang="en-US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for</a:t>
            </a:r>
            <a:r>
              <a:rPr lang="zh-CN" altLang="en-US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food</a:t>
            </a:r>
            <a:r>
              <a:rPr lang="zh-CN" altLang="en-US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purchase</a:t>
            </a:r>
            <a:r>
              <a:rPr lang="zh-CN" altLang="en-US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lang="zh-CN" altLang="en-US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storage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: according to relevant regulations on food quality standards and food s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afety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standards, carry out inspections on relevant food quality and s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afety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projects.</a:t>
            </a:r>
            <a:r>
              <a:rPr 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Mark the price clearly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;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ensure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level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of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grain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moisture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impurit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ies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are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within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standards</a:t>
            </a:r>
            <a:r>
              <a:rPr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;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</a:t>
            </a:r>
            <a:r>
              <a:rPr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rohibit mixed storage.</a:t>
            </a:r>
            <a:endParaRPr lang="en-US" altLang="zh-CN" sz="18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2997200"/>
            <a:ext cx="35988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3500438"/>
            <a:ext cx="332898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7913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Food Quality and 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Safety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 Supervision System</a:t>
            </a:r>
            <a:r>
              <a:rPr lang="zh-CN" altLang="en-US" sz="2800" b="1" dirty="0">
                <a:solidFill>
                  <a:schemeClr val="bg2"/>
                </a:solidFill>
                <a:cs typeface="+mn-ea"/>
                <a:sym typeface="+mn-lt"/>
              </a:rPr>
              <a:t> 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and Measures</a:t>
            </a:r>
          </a:p>
        </p:txBody>
      </p: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611560" y="176896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02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10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标题 1"/>
          <p:cNvSpPr>
            <a:spLocks noGrp="1"/>
          </p:cNvSpPr>
          <p:nvPr>
            <p:ph type="title"/>
          </p:nvPr>
        </p:nvSpPr>
        <p:spPr>
          <a:xfrm>
            <a:off x="2771800" y="1380043"/>
            <a:ext cx="4752528" cy="484063"/>
          </a:xfrm>
        </p:spPr>
        <p:txBody>
          <a:bodyPr/>
          <a:lstStyle/>
          <a:p>
            <a:r>
              <a:rPr sz="2000" dirty="0">
                <a:latin typeface="+mn-lt"/>
                <a:ea typeface="+mn-ea"/>
                <a:cs typeface="+mn-ea"/>
                <a:sym typeface="+mn-lt"/>
              </a:rPr>
              <a:t>On-site rapid detection of </a:t>
            </a:r>
            <a:r>
              <a:rPr lang="en-US" altLang="zh-CN" sz="2000" dirty="0">
                <a:latin typeface="+mn-lt"/>
                <a:ea typeface="+mn-ea"/>
                <a:cs typeface="+mn-ea"/>
                <a:sym typeface="+mn-lt"/>
              </a:rPr>
              <a:t>myco</a:t>
            </a:r>
            <a:r>
              <a:rPr sz="2000" dirty="0">
                <a:latin typeface="+mn-lt"/>
                <a:ea typeface="+mn-ea"/>
                <a:cs typeface="+mn-ea"/>
                <a:sym typeface="+mn-lt"/>
              </a:rPr>
              <a:t>toxins</a:t>
            </a:r>
            <a:r>
              <a:rPr dirty="0"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pic>
        <p:nvPicPr>
          <p:cNvPr id="8909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19822"/>
            <a:ext cx="257175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矩形 5"/>
          <p:cNvSpPr>
            <a:spLocks noChangeArrowheads="1"/>
          </p:cNvSpPr>
          <p:nvPr/>
        </p:nvSpPr>
        <p:spPr bwMode="auto">
          <a:xfrm>
            <a:off x="539552" y="2627620"/>
            <a:ext cx="828092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>
              <a:lnSpc>
                <a:spcPct val="90000"/>
              </a:lnSpc>
            </a:pPr>
            <a:r>
              <a:rPr i="1" dirty="0">
                <a:latin typeface="+mn-lt"/>
                <a:ea typeface="+mn-ea"/>
                <a:cs typeface="+mn-ea"/>
                <a:sym typeface="+mn-lt"/>
              </a:rPr>
              <a:t>Inspection of grain and oils—Detection of aflatoxin B</a:t>
            </a:r>
            <a:r>
              <a:rPr i="1" baseline="-25000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i="1" dirty="0">
                <a:latin typeface="+mn-lt"/>
                <a:ea typeface="+mn-ea"/>
                <a:cs typeface="+mn-ea"/>
                <a:sym typeface="+mn-lt"/>
              </a:rPr>
              <a:t> in grain—Rapid quantitative method of colloidal gold technique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baseline="0" dirty="0">
                <a:solidFill>
                  <a:srgbClr val="2998E3"/>
                </a:solidFill>
                <a:latin typeface="+mn-lt"/>
                <a:ea typeface="+mn-ea"/>
                <a:cs typeface="+mn-ea"/>
                <a:sym typeface="+mn-lt"/>
              </a:rPr>
              <a:t>LS/T6111-2015</a:t>
            </a:r>
            <a:r>
              <a:rPr dirty="0">
                <a:solidFill>
                  <a:srgbClr val="2998E3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 dirty="0">
              <a:solidFill>
                <a:srgbClr val="2998E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9094" name="矩形 6"/>
          <p:cNvSpPr>
            <a:spLocks noChangeArrowheads="1"/>
          </p:cNvSpPr>
          <p:nvPr/>
        </p:nvSpPr>
        <p:spPr bwMode="auto">
          <a:xfrm>
            <a:off x="539551" y="2065377"/>
            <a:ext cx="8366547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>
              <a:lnSpc>
                <a:spcPct val="90000"/>
              </a:lnSpc>
            </a:pPr>
            <a:r>
              <a:rPr i="1" dirty="0">
                <a:latin typeface="+mn-lt"/>
                <a:ea typeface="+mn-ea"/>
                <a:cs typeface="+mn-ea"/>
                <a:sym typeface="+mn-lt"/>
              </a:rPr>
              <a:t>Inspection of grain and oils—Rapid test of aflatoxin B</a:t>
            </a:r>
            <a:r>
              <a:rPr i="1" baseline="-25000" dirty="0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i="1" dirty="0">
                <a:latin typeface="+mn-lt"/>
                <a:ea typeface="+mn-ea"/>
                <a:cs typeface="+mn-ea"/>
                <a:sym typeface="+mn-lt"/>
              </a:rPr>
              <a:t> in cereal—Immunochromatography method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baseline="0" dirty="0">
                <a:solidFill>
                  <a:srgbClr val="2998E3"/>
                </a:solidFill>
                <a:latin typeface="+mn-lt"/>
                <a:ea typeface="+mn-ea"/>
                <a:cs typeface="+mn-ea"/>
                <a:sym typeface="+mn-lt"/>
              </a:rPr>
              <a:t>LS/T6108-2014</a:t>
            </a:r>
            <a:r>
              <a:rPr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7954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Food Quality and S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afety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 Supervision System</a:t>
            </a:r>
            <a:r>
              <a:rPr lang="zh-CN" altLang="en-US" sz="2800" b="1" dirty="0">
                <a:solidFill>
                  <a:schemeClr val="bg2"/>
                </a:solidFill>
                <a:cs typeface="+mn-ea"/>
                <a:sym typeface="+mn-lt"/>
              </a:rPr>
              <a:t> 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and Measures</a:t>
            </a:r>
          </a:p>
        </p:txBody>
      </p: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821080" y="112363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02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8909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69754"/>
            <a:ext cx="2590800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11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75656" y="5517232"/>
            <a:ext cx="2232248" cy="2800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800" dirty="0">
                <a:latin typeface="+mn-lt"/>
                <a:ea typeface="+mn-ea"/>
                <a:cs typeface="+mn-ea"/>
                <a:sym typeface="+mn-lt"/>
              </a:rPr>
              <a:t>Reagent kit of Aflatoxin B1 ELISA rapid detection</a:t>
            </a:r>
            <a:endParaRPr lang="zh-CN" altLang="en-US" sz="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76056" y="5514030"/>
            <a:ext cx="2520280" cy="2800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800" dirty="0">
                <a:latin typeface="+mn-lt"/>
                <a:ea typeface="+mn-ea"/>
                <a:cs typeface="+mn-ea"/>
                <a:sym typeface="+mn-lt"/>
              </a:rPr>
              <a:t>Test strips of aflatoxin B1 detection through rapid quantitative method (ethyl alcohol)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标题 1"/>
          <p:cNvSpPr>
            <a:spLocks noGrp="1"/>
          </p:cNvSpPr>
          <p:nvPr>
            <p:ph type="title"/>
          </p:nvPr>
        </p:nvSpPr>
        <p:spPr>
          <a:xfrm>
            <a:off x="2793655" y="958212"/>
            <a:ext cx="5076578" cy="700087"/>
          </a:xfrm>
        </p:spPr>
        <p:txBody>
          <a:bodyPr/>
          <a:lstStyle/>
          <a:p>
            <a:r>
              <a:rPr sz="2000" dirty="0">
                <a:latin typeface="+mn-lt"/>
                <a:ea typeface="+mn-ea"/>
                <a:cs typeface="+mn-ea"/>
                <a:sym typeface="+mn-lt"/>
              </a:rPr>
              <a:t>On-Site Rapid Detection of Heavey Metal</a:t>
            </a:r>
          </a:p>
        </p:txBody>
      </p:sp>
      <p:pic>
        <p:nvPicPr>
          <p:cNvPr id="901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2758955"/>
            <a:ext cx="2557487" cy="2681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116" name="TextBox 5"/>
          <p:cNvSpPr txBox="1">
            <a:spLocks noChangeArrowheads="1"/>
          </p:cNvSpPr>
          <p:nvPr/>
        </p:nvSpPr>
        <p:spPr bwMode="auto">
          <a:xfrm>
            <a:off x="1331640" y="5642743"/>
            <a:ext cx="1001388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Fluorescence spectrophotometer</a:t>
            </a:r>
          </a:p>
        </p:txBody>
      </p:sp>
      <p:pic>
        <p:nvPicPr>
          <p:cNvPr id="901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74" y="2780928"/>
            <a:ext cx="2481262" cy="262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7"/>
          <p:cNvSpPr txBox="1">
            <a:spLocks noChangeArrowheads="1"/>
          </p:cNvSpPr>
          <p:nvPr/>
        </p:nvSpPr>
        <p:spPr bwMode="auto">
          <a:xfrm>
            <a:off x="3970472" y="5675424"/>
            <a:ext cx="1172892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Test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strips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of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colloidal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gold</a:t>
            </a:r>
          </a:p>
        </p:txBody>
      </p:sp>
      <p:pic>
        <p:nvPicPr>
          <p:cNvPr id="9011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44" y="2780928"/>
            <a:ext cx="2683712" cy="2626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0" name="TextBox 9"/>
          <p:cNvSpPr txBox="1">
            <a:spLocks noChangeArrowheads="1"/>
          </p:cNvSpPr>
          <p:nvPr/>
        </p:nvSpPr>
        <p:spPr bwMode="auto">
          <a:xfrm>
            <a:off x="7025183" y="5647072"/>
            <a:ext cx="92868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Electrode method</a:t>
            </a:r>
          </a:p>
        </p:txBody>
      </p:sp>
      <p:sp>
        <p:nvSpPr>
          <p:cNvPr id="90121" name="矩形 12"/>
          <p:cNvSpPr>
            <a:spLocks noChangeArrowheads="1"/>
          </p:cNvSpPr>
          <p:nvPr/>
        </p:nvSpPr>
        <p:spPr bwMode="auto">
          <a:xfrm>
            <a:off x="746323" y="1835532"/>
            <a:ext cx="785812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>
              <a:lnSpc>
                <a:spcPct val="90000"/>
              </a:lnSpc>
            </a:pPr>
            <a:r>
              <a:rPr i="1" dirty="0">
                <a:latin typeface="+mn-lt"/>
                <a:ea typeface="+mn-ea"/>
                <a:cs typeface="+mn-ea"/>
                <a:sym typeface="+mn-lt"/>
              </a:rPr>
              <a:t>Inspection of grain and oils—Rapid determination of cadmium in rice—X-ray fluorescence spectrometry</a:t>
            </a:r>
            <a:r>
              <a:rPr dirty="0">
                <a:latin typeface="+mn-lt"/>
                <a:ea typeface="+mn-ea"/>
                <a:cs typeface="+mn-ea"/>
                <a:sym typeface="+mn-lt"/>
              </a:rPr>
              <a:t> LS/T6115-2016 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0122" name="矩形 13"/>
          <p:cNvSpPr>
            <a:spLocks noChangeArrowheads="1"/>
          </p:cNvSpPr>
          <p:nvPr/>
        </p:nvSpPr>
        <p:spPr bwMode="auto">
          <a:xfrm>
            <a:off x="696974" y="2344342"/>
            <a:ext cx="817867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>
              <a:lnSpc>
                <a:spcPct val="90000"/>
              </a:lnSpc>
            </a:pPr>
            <a:r>
              <a:rPr i="1" dirty="0">
                <a:latin typeface="+mn-lt"/>
                <a:ea typeface="+mn-ea"/>
                <a:cs typeface="+mn-ea"/>
                <a:sym typeface="+mn-lt"/>
              </a:rPr>
              <a:t> Inspection of grain and oils—Rapid determination of cadmium in grain—Solid sample introduction atomic fluorescence spectrometry method </a:t>
            </a:r>
            <a:r>
              <a:rPr dirty="0">
                <a:latin typeface="+mn-lt"/>
                <a:ea typeface="+mn-ea"/>
                <a:cs typeface="+mn-ea"/>
                <a:sym typeface="+mn-lt"/>
              </a:rPr>
              <a:t>LS/T6125-2017 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33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Food Quality and S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afety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 Supervision System</a:t>
            </a:r>
            <a:r>
              <a:rPr lang="zh-CN" altLang="en-US" sz="2800" b="1" dirty="0">
                <a:solidFill>
                  <a:schemeClr val="bg2"/>
                </a:solidFill>
                <a:cs typeface="+mn-ea"/>
                <a:sym typeface="+mn-lt"/>
              </a:rPr>
              <a:t> 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and Measures</a:t>
            </a:r>
          </a:p>
        </p:txBody>
      </p:sp>
      <p:sp>
        <p:nvSpPr>
          <p:cNvPr id="12" name="任意多边形 11"/>
          <p:cNvSpPr/>
          <p:nvPr>
            <p:custDataLst>
              <p:tags r:id="rId2"/>
            </p:custDataLst>
          </p:nvPr>
        </p:nvSpPr>
        <p:spPr>
          <a:xfrm>
            <a:off x="842935" y="178049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02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12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584" y="1294128"/>
            <a:ext cx="7440116" cy="1663700"/>
          </a:xfrm>
        </p:spPr>
        <p:txBody>
          <a:bodyPr rtlCol="0">
            <a:normAutofit/>
          </a:bodyPr>
          <a:lstStyle/>
          <a:p>
            <a:pPr marL="0" indent="357505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F</a:t>
            </a:r>
            <a:r>
              <a:rPr lang="en" altLang="zh-CN" sz="1800" dirty="0" err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ood</a:t>
            </a:r>
            <a:r>
              <a:rPr lang="en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sale and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out-of-storage</a:t>
            </a:r>
            <a:r>
              <a:rPr lang="zh-CN" altLang="en-US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quality and s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afety</a:t>
            </a:r>
            <a:r>
              <a:rPr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inspection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system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: Carry out inspection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according to food quality standards and food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safety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standards, and provide inspection reports.</a:t>
            </a:r>
            <a:r>
              <a:rPr 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Inspection of food within the regulated storage period shall be performed by enterprises;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i</a:t>
            </a:r>
            <a:r>
              <a:rPr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nspection of food beyond the regulated storage period shall be performed by specialized institutes.</a:t>
            </a:r>
          </a:p>
          <a:p>
            <a:pPr marL="357505" indent="-357505" fontAlgn="auto">
              <a:spcBef>
                <a:spcPct val="0"/>
              </a:spcBef>
              <a:spcAft>
                <a:spcPts val="0"/>
              </a:spcAft>
              <a:defRPr/>
            </a:pPr>
            <a:endParaRPr lang="zh-CN" altLang="en-US" sz="16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2719388"/>
            <a:ext cx="28321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3213100"/>
            <a:ext cx="41529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33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Food Quality and S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afety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 Supervision System</a:t>
            </a:r>
            <a:r>
              <a:rPr lang="zh-CN" altLang="en-US" sz="2800" b="1" dirty="0">
                <a:solidFill>
                  <a:schemeClr val="bg2"/>
                </a:solidFill>
                <a:cs typeface="+mn-ea"/>
                <a:sym typeface="+mn-lt"/>
              </a:rPr>
              <a:t> 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and Measures</a:t>
            </a:r>
          </a:p>
        </p:txBody>
      </p: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827584" y="131223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02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13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内容占位符 2"/>
          <p:cNvSpPr>
            <a:spLocks noGrp="1"/>
          </p:cNvSpPr>
          <p:nvPr>
            <p:ph idx="1"/>
          </p:nvPr>
        </p:nvSpPr>
        <p:spPr>
          <a:xfrm>
            <a:off x="606425" y="1484313"/>
            <a:ext cx="8010525" cy="70961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F</a:t>
            </a:r>
            <a:r>
              <a:rPr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ood quality and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safety</a:t>
            </a:r>
            <a:r>
              <a:rPr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filing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system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: Create files and record important information; </a:t>
            </a:r>
            <a:r>
              <a:rPr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files will be kept for 5 years (from the day of sale and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out-of-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storage</a:t>
            </a:r>
            <a:r>
              <a:rPr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).</a:t>
            </a:r>
          </a:p>
        </p:txBody>
      </p:sp>
      <p:pic>
        <p:nvPicPr>
          <p:cNvPr id="92163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76475"/>
            <a:ext cx="3640138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图片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420938"/>
            <a:ext cx="373856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1121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Food Quality and S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afety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 Supervision System</a:t>
            </a:r>
            <a:r>
              <a:rPr lang="zh-CN" altLang="en-US" sz="2800" b="1" dirty="0">
                <a:solidFill>
                  <a:schemeClr val="bg2"/>
                </a:solidFill>
                <a:cs typeface="+mn-ea"/>
                <a:sym typeface="+mn-lt"/>
              </a:rPr>
              <a:t> 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and Measures</a:t>
            </a:r>
          </a:p>
        </p:txBody>
      </p:sp>
      <p:sp>
        <p:nvSpPr>
          <p:cNvPr id="10" name="任意多边形 9"/>
          <p:cNvSpPr/>
          <p:nvPr>
            <p:custDataLst>
              <p:tags r:id="rId2"/>
            </p:custDataLst>
          </p:nvPr>
        </p:nvSpPr>
        <p:spPr>
          <a:xfrm>
            <a:off x="827584" y="175358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02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14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5576" y="2276475"/>
            <a:ext cx="3096344" cy="2735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1400" dirty="0">
                <a:latin typeface="+mn-lt"/>
                <a:ea typeface="+mn-ea"/>
                <a:cs typeface="+mn-ea"/>
                <a:sym typeface="+mn-lt"/>
              </a:rPr>
              <a:t>Sample of XX(name of an enterprise) food quality file </a:t>
            </a:r>
            <a:endParaRPr lang="zh-CN" altLang="zh-CN" sz="1400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内容占位符 2"/>
          <p:cNvSpPr>
            <a:spLocks noGrp="1"/>
          </p:cNvSpPr>
          <p:nvPr>
            <p:ph idx="1"/>
          </p:nvPr>
        </p:nvSpPr>
        <p:spPr>
          <a:xfrm>
            <a:off x="1025525" y="4437063"/>
            <a:ext cx="7475538" cy="151606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Carry out </a:t>
            </a:r>
            <a:r>
              <a:rPr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food quality and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safety</a:t>
            </a:r>
            <a:r>
              <a:rPr lang="zh-CN" altLang="en-US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inspections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develop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annual supervision and management plans. National food administrations shall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conduct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inspections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at least  once  a year, while local food administrations shall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conduct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inspections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at least twice a year. </a:t>
            </a:r>
            <a:endParaRPr lang="en-US" altLang="zh-CN" sz="18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u"/>
            </a:pP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Establish </a:t>
            </a:r>
            <a:r>
              <a:rPr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oriented disposal mechanism for unqualified food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: carry out oriented disposal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of industrial alcohol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under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whole-process supervision.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2525" y="1355725"/>
            <a:ext cx="4314825" cy="272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33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Food Quality and S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afety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 Supervision System and Measures</a:t>
            </a:r>
          </a:p>
        </p:txBody>
      </p: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827584" y="131223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02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15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0113" y="1484313"/>
            <a:ext cx="7434262" cy="1081087"/>
          </a:xfrm>
        </p:spPr>
        <p:txBody>
          <a:bodyPr rtlCol="0">
            <a:normAutofit fontScale="92500" lnSpcReduction="10000"/>
          </a:bodyPr>
          <a:lstStyle/>
          <a:p>
            <a:pPr marL="0" indent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To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prevent food that doesn‘t meet food safety standards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from</a:t>
            </a:r>
            <a:r>
              <a:rPr lang="e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enter</a:t>
            </a:r>
            <a:r>
              <a:rPr lang="en-US" altLang="zh-CN" sz="1800" dirty="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ing</a:t>
            </a:r>
            <a:r>
              <a:rPr lang="e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the market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e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we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are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firm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doing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all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we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can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“five key aspects”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: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inspections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on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purchase and storage,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daily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inspections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on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grain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stocks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, spot checks by supervision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authorities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, sales and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out-of-storage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, and supervision on unqualified food. </a:t>
            </a:r>
            <a:endParaRPr lang="zh-CN" altLang="en-US" sz="18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2574925"/>
            <a:ext cx="5357812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556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Food Quality and S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afety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 Supervision System</a:t>
            </a:r>
            <a:r>
              <a:rPr lang="zh-CN" altLang="en-US" sz="2800" b="1" dirty="0">
                <a:solidFill>
                  <a:schemeClr val="bg2"/>
                </a:solidFill>
                <a:cs typeface="+mn-ea"/>
                <a:sym typeface="+mn-lt"/>
              </a:rPr>
              <a:t> 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and Measures</a:t>
            </a:r>
          </a:p>
        </p:txBody>
      </p: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873473" y="127366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02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16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7913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12" name="任意多边形 11"/>
          <p:cNvSpPr/>
          <p:nvPr>
            <p:custDataLst>
              <p:tags r:id="rId2"/>
            </p:custDataLst>
          </p:nvPr>
        </p:nvSpPr>
        <p:spPr>
          <a:xfrm>
            <a:off x="874836" y="140464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" name="Picture 2" descr="C:\Users\Tuboshu\Desktop\1594976906(1)_副本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4725" y="1989138"/>
            <a:ext cx="6121400" cy="42370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132102"/>
          <p:cNvSpPr>
            <a:spLocks noChangeArrowheads="1"/>
          </p:cNvSpPr>
          <p:nvPr/>
        </p:nvSpPr>
        <p:spPr bwMode="auto">
          <a:xfrm>
            <a:off x="3845" y="3356992"/>
            <a:ext cx="2479923" cy="345017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>
                <a:lumMod val="50000"/>
              </a:schemeClr>
            </a:solidFill>
            <a:miter lim="800000"/>
          </a:ln>
        </p:spPr>
        <p:txBody>
          <a:bodyPr wrap="square" anchor="ctr"/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dirty="0">
                <a:latin typeface="+mn-lt"/>
                <a:ea typeface="+mn-ea"/>
                <a:cs typeface="+mn-ea"/>
                <a:sym typeface="+mn-lt"/>
              </a:rPr>
              <a:t>Area 1: High-Altitude </a:t>
            </a:r>
            <a:r>
              <a:rPr lang="en-US" altLang="zh-CN" sz="1600" dirty="0">
                <a:latin typeface="+mn-lt"/>
                <a:ea typeface="+mn-ea"/>
                <a:cs typeface="+mn-ea"/>
                <a:sym typeface="+mn-lt"/>
              </a:rPr>
              <a:t>Cold</a:t>
            </a:r>
            <a:r>
              <a:rPr sz="1600" dirty="0">
                <a:latin typeface="+mn-lt"/>
                <a:ea typeface="+mn-ea"/>
                <a:cs typeface="+mn-ea"/>
                <a:sym typeface="+mn-lt"/>
              </a:rPr>
              <a:t> and Dry Area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aseline="0" dirty="0">
                <a:latin typeface="+mn-lt"/>
                <a:ea typeface="+mn-ea"/>
                <a:cs typeface="+mn-ea"/>
                <a:sym typeface="+mn-lt"/>
              </a:rPr>
              <a:t>Area 2: Low-Temperature and Dry Area</a:t>
            </a:r>
            <a:r>
              <a:rPr sz="1600" dirty="0"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aseline="0" dirty="0">
                <a:latin typeface="+mn-lt"/>
                <a:ea typeface="+mn-ea"/>
                <a:cs typeface="+mn-ea"/>
                <a:sym typeface="+mn-lt"/>
              </a:rPr>
              <a:t>Area 3: Low-Temperature and High-Humidity Area</a:t>
            </a:r>
            <a:r>
              <a:rPr sz="1600" dirty="0"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aseline="0" dirty="0">
                <a:latin typeface="+mn-lt"/>
                <a:ea typeface="+mn-ea"/>
                <a:cs typeface="+mn-ea"/>
                <a:sym typeface="+mn-lt"/>
              </a:rPr>
              <a:t>Area 4:</a:t>
            </a:r>
            <a:r>
              <a:rPr sz="1600" dirty="0">
                <a:latin typeface="+mn-lt"/>
                <a:ea typeface="+mn-ea"/>
                <a:cs typeface="+mn-ea"/>
                <a:sym typeface="+mn-lt"/>
              </a:rPr>
              <a:t> Medium-Temperature and Dry Area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aseline="0" dirty="0">
                <a:latin typeface="+mn-lt"/>
                <a:ea typeface="+mn-ea"/>
                <a:cs typeface="+mn-ea"/>
                <a:sym typeface="+mn-lt"/>
              </a:rPr>
              <a:t>Area 5: Medium-Temperature and High-Humidity Area</a:t>
            </a:r>
            <a:r>
              <a:rPr sz="1600" dirty="0"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aseline="0" dirty="0">
                <a:latin typeface="+mn-lt"/>
                <a:ea typeface="+mn-ea"/>
                <a:cs typeface="+mn-ea"/>
                <a:sym typeface="+mn-lt"/>
              </a:rPr>
              <a:t>Area 6: Medium-Temperature and Low-Humidity Area</a:t>
            </a:r>
            <a:r>
              <a:rPr sz="1600" dirty="0"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aseline="0" dirty="0">
                <a:latin typeface="+mn-lt"/>
                <a:ea typeface="+mn-ea"/>
                <a:cs typeface="+mn-ea"/>
                <a:sym typeface="+mn-lt"/>
              </a:rPr>
              <a:t>Area 7: High-Temperature and High-Humidity Area</a:t>
            </a:r>
            <a:r>
              <a:rPr sz="1600" dirty="0"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95238" name="矩形 6"/>
          <p:cNvSpPr>
            <a:spLocks noChangeArrowheads="1"/>
          </p:cNvSpPr>
          <p:nvPr/>
        </p:nvSpPr>
        <p:spPr bwMode="auto">
          <a:xfrm>
            <a:off x="1828800" y="1341438"/>
            <a:ext cx="5070475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Theoretical Research Achievements of China</a:t>
            </a:r>
            <a:r>
              <a:rPr lang="en-US" altLang="zh-CN"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’s</a:t>
            </a: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Food Storage Ecosystem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17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uboshu\Desktop\1595207503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4221163"/>
            <a:ext cx="2736850" cy="17287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C:\Users\Tuboshu\Desktop\1595207493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1113" y="4221163"/>
            <a:ext cx="2714625" cy="17287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C:\Users\Tuboshu\Desktop\1595207481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3188" y="2078038"/>
            <a:ext cx="2706687" cy="172878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C:\Users\Tuboshu\Desktop\1595207468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1113" y="2060575"/>
            <a:ext cx="2714625" cy="17319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727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12" name="任意多边形 11"/>
          <p:cNvSpPr/>
          <p:nvPr>
            <p:custDataLst>
              <p:tags r:id="rId2"/>
            </p:custDataLst>
          </p:nvPr>
        </p:nvSpPr>
        <p:spPr>
          <a:xfrm>
            <a:off x="766252" y="175393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6264" name="矩形 4"/>
          <p:cNvSpPr>
            <a:spLocks noChangeArrowheads="1"/>
          </p:cNvSpPr>
          <p:nvPr/>
        </p:nvSpPr>
        <p:spPr bwMode="auto">
          <a:xfrm>
            <a:off x="1845108" y="1253385"/>
            <a:ext cx="542361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Food</a:t>
            </a:r>
            <a:r>
              <a:rPr sz="24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Storage</a:t>
            </a:r>
            <a:r>
              <a:rPr sz="24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"Four</a:t>
            </a:r>
            <a:r>
              <a:rPr sz="24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in</a:t>
            </a:r>
            <a:r>
              <a:rPr sz="24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One"</a:t>
            </a:r>
            <a:r>
              <a:rPr sz="24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Technology</a:t>
            </a:r>
            <a:r>
              <a:rPr sz="24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Integration</a:t>
            </a:r>
            <a:r>
              <a:rPr sz="24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sz="24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Innovation</a:t>
            </a:r>
            <a:r>
              <a:rPr sz="24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2339975" y="3357563"/>
            <a:ext cx="4464050" cy="1268412"/>
          </a:xfrm>
          <a:prstGeom prst="roundRect">
            <a:avLst/>
          </a:prstGeom>
          <a:solidFill>
            <a:schemeClr val="accent2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rm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5349" y="3751766"/>
            <a:ext cx="1867819" cy="4247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latin typeface="+mn-lt"/>
                <a:ea typeface="+mn-ea"/>
                <a:cs typeface="+mn-ea"/>
                <a:sym typeface="+mn-lt"/>
              </a:rPr>
              <a:t>Four</a:t>
            </a:r>
            <a:r>
              <a:rPr sz="2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b="1" dirty="0">
                <a:latin typeface="+mn-lt"/>
                <a:ea typeface="+mn-ea"/>
                <a:cs typeface="+mn-ea"/>
                <a:sym typeface="+mn-lt"/>
              </a:rPr>
              <a:t>in</a:t>
            </a:r>
            <a:r>
              <a:rPr sz="2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b="1" dirty="0">
                <a:latin typeface="+mn-lt"/>
                <a:ea typeface="+mn-ea"/>
                <a:cs typeface="+mn-ea"/>
                <a:sym typeface="+mn-lt"/>
              </a:rPr>
              <a:t>One</a:t>
            </a:r>
            <a:r>
              <a:rPr sz="2400" dirty="0"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grpSp>
        <p:nvGrpSpPr>
          <p:cNvPr id="96267" name="组合 13"/>
          <p:cNvGrpSpPr/>
          <p:nvPr/>
        </p:nvGrpSpPr>
        <p:grpSpPr bwMode="auto">
          <a:xfrm>
            <a:off x="5154613" y="3357563"/>
            <a:ext cx="1649412" cy="449262"/>
            <a:chOff x="5154599" y="3356992"/>
            <a:chExt cx="1649649" cy="449479"/>
          </a:xfrm>
        </p:grpSpPr>
        <p:sp>
          <p:nvSpPr>
            <p:cNvPr id="10" name="圆角矩形 9"/>
            <p:cNvSpPr/>
            <p:nvPr/>
          </p:nvSpPr>
          <p:spPr>
            <a:xfrm>
              <a:off x="5154599" y="3356992"/>
              <a:ext cx="1649649" cy="449479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no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96278" name="TextBox 12"/>
            <p:cNvSpPr txBox="1">
              <a:spLocks noChangeArrowheads="1"/>
            </p:cNvSpPr>
            <p:nvPr/>
          </p:nvSpPr>
          <p:spPr bwMode="auto">
            <a:xfrm>
              <a:off x="5244461" y="3356992"/>
              <a:ext cx="1553437" cy="398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Food</a:t>
              </a:r>
              <a:r>
                <a:rPr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Inspection</a:t>
              </a:r>
              <a:r>
                <a:rPr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and</a:t>
              </a:r>
              <a:r>
                <a:rPr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Analysis</a:t>
              </a:r>
              <a:r>
                <a:rPr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</a:p>
          </p:txBody>
        </p:sp>
      </p:grpSp>
      <p:grpSp>
        <p:nvGrpSpPr>
          <p:cNvPr id="96268" name="组合 16"/>
          <p:cNvGrpSpPr/>
          <p:nvPr/>
        </p:nvGrpSpPr>
        <p:grpSpPr bwMode="auto">
          <a:xfrm>
            <a:off x="5148263" y="4203706"/>
            <a:ext cx="1655762" cy="480131"/>
            <a:chOff x="5154599" y="3356992"/>
            <a:chExt cx="1656184" cy="480361"/>
          </a:xfrm>
        </p:grpSpPr>
        <p:sp>
          <p:nvSpPr>
            <p:cNvPr id="18" name="圆角矩形 17"/>
            <p:cNvSpPr/>
            <p:nvPr/>
          </p:nvSpPr>
          <p:spPr>
            <a:xfrm>
              <a:off x="5154599" y="3356992"/>
              <a:ext cx="1649832" cy="449479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0" anchor="ctr">
              <a:norm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96276" name="TextBox 18"/>
            <p:cNvSpPr txBox="1">
              <a:spLocks noChangeArrowheads="1"/>
            </p:cNvSpPr>
            <p:nvPr/>
          </p:nvSpPr>
          <p:spPr bwMode="auto">
            <a:xfrm>
              <a:off x="5189826" y="3356992"/>
              <a:ext cx="1620957" cy="480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Highly</a:t>
              </a:r>
              <a:r>
                <a:rPr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Effective</a:t>
              </a:r>
              <a:r>
                <a:rPr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Cereal</a:t>
              </a:r>
              <a:r>
                <a:rPr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Cooler</a:t>
              </a:r>
              <a:r>
                <a:rPr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</a:p>
          </p:txBody>
        </p:sp>
      </p:grpSp>
      <p:grpSp>
        <p:nvGrpSpPr>
          <p:cNvPr id="96269" name="组合 15"/>
          <p:cNvGrpSpPr/>
          <p:nvPr/>
        </p:nvGrpSpPr>
        <p:grpSpPr bwMode="auto">
          <a:xfrm>
            <a:off x="2336179" y="3357563"/>
            <a:ext cx="1659561" cy="449262"/>
            <a:chOff x="5144450" y="3356992"/>
            <a:chExt cx="1659798" cy="449479"/>
          </a:xfrm>
        </p:grpSpPr>
        <p:sp>
          <p:nvSpPr>
            <p:cNvPr id="20" name="圆角矩形 19"/>
            <p:cNvSpPr/>
            <p:nvPr/>
          </p:nvSpPr>
          <p:spPr>
            <a:xfrm>
              <a:off x="5154599" y="3356992"/>
              <a:ext cx="1649649" cy="449479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no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96274" name="TextBox 20"/>
            <p:cNvSpPr txBox="1">
              <a:spLocks noChangeArrowheads="1"/>
            </p:cNvSpPr>
            <p:nvPr/>
          </p:nvSpPr>
          <p:spPr bwMode="auto">
            <a:xfrm>
              <a:off x="5144450" y="3404542"/>
              <a:ext cx="1639404" cy="221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Mechanical</a:t>
              </a:r>
              <a:r>
                <a:rPr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Ventilation</a:t>
              </a:r>
              <a:r>
                <a:rPr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</a:p>
          </p:txBody>
        </p:sp>
      </p:grpSp>
      <p:grpSp>
        <p:nvGrpSpPr>
          <p:cNvPr id="96270" name="组合 21"/>
          <p:cNvGrpSpPr/>
          <p:nvPr/>
        </p:nvGrpSpPr>
        <p:grpSpPr bwMode="auto">
          <a:xfrm>
            <a:off x="2376780" y="4077074"/>
            <a:ext cx="1835179" cy="977531"/>
            <a:chOff x="5154598" y="3432963"/>
            <a:chExt cx="1744437" cy="611464"/>
          </a:xfrm>
        </p:grpSpPr>
        <p:sp>
          <p:nvSpPr>
            <p:cNvPr id="23" name="圆角矩形 22"/>
            <p:cNvSpPr/>
            <p:nvPr/>
          </p:nvSpPr>
          <p:spPr>
            <a:xfrm>
              <a:off x="5154598" y="3432963"/>
              <a:ext cx="1744437" cy="37350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no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b="1" dirty="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96272" name="TextBox 23"/>
            <p:cNvSpPr txBox="1">
              <a:spLocks noChangeArrowheads="1"/>
            </p:cNvSpPr>
            <p:nvPr/>
          </p:nvSpPr>
          <p:spPr bwMode="auto">
            <a:xfrm>
              <a:off x="5219475" y="3432964"/>
              <a:ext cx="1656221" cy="61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幼圆" pitchFamily="49" charset="-122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zh-CN"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Recirculation</a:t>
              </a:r>
              <a:r>
                <a:rPr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Fumigation </a:t>
              </a:r>
              <a:r>
                <a:rPr lang="en-US" altLang="zh-CN"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with</a:t>
              </a:r>
              <a:r>
                <a:rPr lang="zh-CN" altLang="en-US"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Low</a:t>
              </a:r>
              <a:r>
                <a:rPr lang="zh-CN" altLang="en-US"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Dosage</a:t>
              </a:r>
              <a:endParaRPr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18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33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12" name="任意多边形 11"/>
          <p:cNvSpPr/>
          <p:nvPr>
            <p:custDataLst>
              <p:tags r:id="rId2"/>
            </p:custDataLst>
          </p:nvPr>
        </p:nvSpPr>
        <p:spPr>
          <a:xfrm>
            <a:off x="755576" y="147527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866483"/>
              </p:ext>
            </p:extLst>
          </p:nvPr>
        </p:nvGraphicFramePr>
        <p:xfrm>
          <a:off x="612775" y="2060575"/>
          <a:ext cx="8351712" cy="4187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4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4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1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40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81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57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62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44045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Storage Zone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Natural Ventilation, Drying in Low Temperature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Food Inspection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aseline="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Mechanical Ventilation 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Drying of High-Moisture Food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Rec</a:t>
                      </a:r>
                      <a:r>
                        <a:rPr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irculat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ion</a:t>
                      </a:r>
                      <a:r>
                        <a:rPr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Fumigation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Cereal Cooler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76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Vertical</a:t>
                      </a:r>
                      <a:r>
                        <a:rPr sz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sz="12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Silo</a:t>
                      </a:r>
                      <a:r>
                        <a:rPr sz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Squat</a:t>
                      </a:r>
                      <a:r>
                        <a:rPr sz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sz="12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Silo</a:t>
                      </a:r>
                      <a:r>
                        <a:rPr sz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Large</a:t>
                      </a:r>
                      <a:r>
                        <a:rPr sz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sz="12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Warehouse</a:t>
                      </a:r>
                      <a:r>
                        <a:rPr sz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Ordinary</a:t>
                      </a:r>
                      <a:r>
                        <a:rPr sz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sz="12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Warehouse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04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aseline="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04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aseline="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04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aseline="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04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aseline="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04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aseline="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5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04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aseline="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6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404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aseline="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7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45" marR="91445" marT="45721" marB="45721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7394" name="矩形 4"/>
          <p:cNvSpPr>
            <a:spLocks noChangeArrowheads="1"/>
          </p:cNvSpPr>
          <p:nvPr/>
        </p:nvSpPr>
        <p:spPr bwMode="auto">
          <a:xfrm>
            <a:off x="1730936" y="1269942"/>
            <a:ext cx="5639618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Technological Measures Taken by Different Food Storage Ecological Areas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19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MH_Page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r>
              <a:rPr baseline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Contents </a:t>
            </a:r>
          </a:p>
        </p:txBody>
      </p:sp>
      <p:sp>
        <p:nvSpPr>
          <p:cNvPr id="57" name="MH_Other_1"/>
          <p:cNvSpPr/>
          <p:nvPr>
            <p:custDataLst>
              <p:tags r:id="rId3"/>
            </p:custDataLst>
          </p:nvPr>
        </p:nvSpPr>
        <p:spPr>
          <a:xfrm rot="21061639">
            <a:off x="4324350" y="2940050"/>
            <a:ext cx="3678238" cy="811213"/>
          </a:xfrm>
          <a:prstGeom prst="rect">
            <a:avLst/>
          </a:prstGeom>
          <a:solidFill>
            <a:srgbClr val="F8931D"/>
          </a:solidFill>
          <a:ln w="15875" cap="flat">
            <a:noFill/>
            <a:prstDash val="solid"/>
            <a:miter lim="800000"/>
          </a:ln>
          <a:effectLst>
            <a:outerShdw blurRad="177800" dist="1905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MH_Other_2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4286250" y="2754313"/>
            <a:ext cx="527050" cy="1279525"/>
          </a:xfrm>
          <a:custGeom>
            <a:avLst/>
            <a:gdLst>
              <a:gd name="T0" fmla="*/ 782 w 782"/>
              <a:gd name="T1" fmla="*/ 1292 h 2046"/>
              <a:gd name="T2" fmla="*/ 503 w 782"/>
              <a:gd name="T3" fmla="*/ 0 h 2046"/>
              <a:gd name="T4" fmla="*/ 0 w 782"/>
              <a:gd name="T5" fmla="*/ 756 h 2046"/>
              <a:gd name="T6" fmla="*/ 279 w 782"/>
              <a:gd name="T7" fmla="*/ 2046 h 2046"/>
              <a:gd name="T8" fmla="*/ 782 w 782"/>
              <a:gd name="T9" fmla="*/ 1292 h 2046"/>
              <a:gd name="connsiteX0" fmla="*/ 10000 w 10000"/>
              <a:gd name="connsiteY0" fmla="*/ 6417 h 10102"/>
              <a:gd name="connsiteX1" fmla="*/ 6964 w 10000"/>
              <a:gd name="connsiteY1" fmla="*/ 0 h 10102"/>
              <a:gd name="connsiteX2" fmla="*/ 0 w 10000"/>
              <a:gd name="connsiteY2" fmla="*/ 3797 h 10102"/>
              <a:gd name="connsiteX3" fmla="*/ 3568 w 10000"/>
              <a:gd name="connsiteY3" fmla="*/ 10102 h 10102"/>
              <a:gd name="connsiteX4" fmla="*/ 10000 w 10000"/>
              <a:gd name="connsiteY4" fmla="*/ 6417 h 10102"/>
              <a:gd name="connsiteX0-1" fmla="*/ 10000 w 10000"/>
              <a:gd name="connsiteY0-2" fmla="*/ 6397 h 10082"/>
              <a:gd name="connsiteX1-3" fmla="*/ 7326 w 10000"/>
              <a:gd name="connsiteY1-4" fmla="*/ 0 h 10082"/>
              <a:gd name="connsiteX2-5" fmla="*/ 0 w 10000"/>
              <a:gd name="connsiteY2-6" fmla="*/ 3777 h 10082"/>
              <a:gd name="connsiteX3-7" fmla="*/ 3568 w 10000"/>
              <a:gd name="connsiteY3-8" fmla="*/ 10082 h 10082"/>
              <a:gd name="connsiteX4-9" fmla="*/ 10000 w 10000"/>
              <a:gd name="connsiteY4-10" fmla="*/ 6397 h 10082"/>
              <a:gd name="connsiteX0-11" fmla="*/ 10000 w 10000"/>
              <a:gd name="connsiteY0-12" fmla="*/ 6397 h 10341"/>
              <a:gd name="connsiteX1-13" fmla="*/ 7326 w 10000"/>
              <a:gd name="connsiteY1-14" fmla="*/ 0 h 10341"/>
              <a:gd name="connsiteX2-15" fmla="*/ 0 w 10000"/>
              <a:gd name="connsiteY2-16" fmla="*/ 3777 h 10341"/>
              <a:gd name="connsiteX3-17" fmla="*/ 2806 w 10000"/>
              <a:gd name="connsiteY3-18" fmla="*/ 10341 h 10341"/>
              <a:gd name="connsiteX4-19" fmla="*/ 10000 w 10000"/>
              <a:gd name="connsiteY4-20" fmla="*/ 6397 h 10341"/>
              <a:gd name="connsiteX0-21" fmla="*/ 10000 w 10000"/>
              <a:gd name="connsiteY0-22" fmla="*/ 6397 h 10212"/>
              <a:gd name="connsiteX1-23" fmla="*/ 7326 w 10000"/>
              <a:gd name="connsiteY1-24" fmla="*/ 0 h 10212"/>
              <a:gd name="connsiteX2-25" fmla="*/ 0 w 10000"/>
              <a:gd name="connsiteY2-26" fmla="*/ 3777 h 10212"/>
              <a:gd name="connsiteX3-27" fmla="*/ 2721 w 10000"/>
              <a:gd name="connsiteY3-28" fmla="*/ 10212 h 10212"/>
              <a:gd name="connsiteX4-29" fmla="*/ 10000 w 10000"/>
              <a:gd name="connsiteY4-30" fmla="*/ 6397 h 10212"/>
              <a:gd name="connsiteX0-31" fmla="*/ 10000 w 10000"/>
              <a:gd name="connsiteY0-32" fmla="*/ 6397 h 10212"/>
              <a:gd name="connsiteX1-33" fmla="*/ 7326 w 10000"/>
              <a:gd name="connsiteY1-34" fmla="*/ 0 h 10212"/>
              <a:gd name="connsiteX2-35" fmla="*/ 0 w 10000"/>
              <a:gd name="connsiteY2-36" fmla="*/ 3777 h 10212"/>
              <a:gd name="connsiteX3-37" fmla="*/ 2636 w 10000"/>
              <a:gd name="connsiteY3-38" fmla="*/ 10212 h 10212"/>
              <a:gd name="connsiteX4-39" fmla="*/ 10000 w 10000"/>
              <a:gd name="connsiteY4-40" fmla="*/ 6397 h 10212"/>
              <a:gd name="connsiteX0-41" fmla="*/ 10000 w 10000"/>
              <a:gd name="connsiteY0-42" fmla="*/ 6397 h 10212"/>
              <a:gd name="connsiteX1-43" fmla="*/ 7502 w 10000"/>
              <a:gd name="connsiteY1-44" fmla="*/ 0 h 10212"/>
              <a:gd name="connsiteX2-45" fmla="*/ 0 w 10000"/>
              <a:gd name="connsiteY2-46" fmla="*/ 3777 h 10212"/>
              <a:gd name="connsiteX3-47" fmla="*/ 2636 w 10000"/>
              <a:gd name="connsiteY3-48" fmla="*/ 10212 h 10212"/>
              <a:gd name="connsiteX4-49" fmla="*/ 10000 w 10000"/>
              <a:gd name="connsiteY4-50" fmla="*/ 6397 h 10212"/>
              <a:gd name="connsiteX0-51" fmla="*/ 10000 w 10000"/>
              <a:gd name="connsiteY0-52" fmla="*/ 6434 h 10249"/>
              <a:gd name="connsiteX1-53" fmla="*/ 7678 w 10000"/>
              <a:gd name="connsiteY1-54" fmla="*/ 0 h 10249"/>
              <a:gd name="connsiteX2-55" fmla="*/ 0 w 10000"/>
              <a:gd name="connsiteY2-56" fmla="*/ 3814 h 10249"/>
              <a:gd name="connsiteX3-57" fmla="*/ 2636 w 10000"/>
              <a:gd name="connsiteY3-58" fmla="*/ 10249 h 10249"/>
              <a:gd name="connsiteX4-59" fmla="*/ 10000 w 10000"/>
              <a:gd name="connsiteY4-60" fmla="*/ 6434 h 10249"/>
              <a:gd name="connsiteX0-61" fmla="*/ 10000 w 10000"/>
              <a:gd name="connsiteY0-62" fmla="*/ 6434 h 10510"/>
              <a:gd name="connsiteX1-63" fmla="*/ 7678 w 10000"/>
              <a:gd name="connsiteY1-64" fmla="*/ 0 h 10510"/>
              <a:gd name="connsiteX2-65" fmla="*/ 0 w 10000"/>
              <a:gd name="connsiteY2-66" fmla="*/ 3814 h 10510"/>
              <a:gd name="connsiteX3-67" fmla="*/ 2548 w 10000"/>
              <a:gd name="connsiteY3-68" fmla="*/ 10510 h 10510"/>
              <a:gd name="connsiteX4-69" fmla="*/ 10000 w 10000"/>
              <a:gd name="connsiteY4-70" fmla="*/ 6434 h 10510"/>
              <a:gd name="connsiteX0-71" fmla="*/ 10000 w 10000"/>
              <a:gd name="connsiteY0-72" fmla="*/ 6434 h 10339"/>
              <a:gd name="connsiteX1-73" fmla="*/ 7678 w 10000"/>
              <a:gd name="connsiteY1-74" fmla="*/ 0 h 10339"/>
              <a:gd name="connsiteX2-75" fmla="*/ 0 w 10000"/>
              <a:gd name="connsiteY2-76" fmla="*/ 3814 h 10339"/>
              <a:gd name="connsiteX3-77" fmla="*/ 2364 w 10000"/>
              <a:gd name="connsiteY3-78" fmla="*/ 10339 h 10339"/>
              <a:gd name="connsiteX4-79" fmla="*/ 10000 w 10000"/>
              <a:gd name="connsiteY4-80" fmla="*/ 6434 h 10339"/>
              <a:gd name="connsiteX0-81" fmla="*/ 10000 w 10000"/>
              <a:gd name="connsiteY0-82" fmla="*/ 6434 h 10308"/>
              <a:gd name="connsiteX1-83" fmla="*/ 7678 w 10000"/>
              <a:gd name="connsiteY1-84" fmla="*/ 0 h 10308"/>
              <a:gd name="connsiteX2-85" fmla="*/ 0 w 10000"/>
              <a:gd name="connsiteY2-86" fmla="*/ 3814 h 10308"/>
              <a:gd name="connsiteX3-87" fmla="*/ 2327 w 10000"/>
              <a:gd name="connsiteY3-88" fmla="*/ 10308 h 10308"/>
              <a:gd name="connsiteX4-89" fmla="*/ 10000 w 10000"/>
              <a:gd name="connsiteY4-90" fmla="*/ 6434 h 103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308">
                <a:moveTo>
                  <a:pt x="10000" y="6434"/>
                </a:moveTo>
                <a:lnTo>
                  <a:pt x="7678" y="0"/>
                </a:lnTo>
                <a:lnTo>
                  <a:pt x="0" y="3814"/>
                </a:lnTo>
                <a:lnTo>
                  <a:pt x="2327" y="10308"/>
                </a:lnTo>
                <a:lnTo>
                  <a:pt x="10000" y="6434"/>
                </a:lnTo>
                <a:close/>
              </a:path>
            </a:pathLst>
          </a:custGeom>
          <a:solidFill>
            <a:srgbClr val="F8931D">
              <a:lumMod val="75000"/>
            </a:srgbClr>
          </a:solidFill>
          <a:ln w="15875" cap="flat">
            <a:noFill/>
            <a:prstDash val="solid"/>
            <a:miter lim="800000"/>
          </a:ln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MH_Other_3"/>
          <p:cNvSpPr/>
          <p:nvPr>
            <p:custDataLst>
              <p:tags r:id="rId5"/>
            </p:custDataLst>
          </p:nvPr>
        </p:nvSpPr>
        <p:spPr>
          <a:xfrm rot="21061639">
            <a:off x="4324350" y="3968750"/>
            <a:ext cx="3678238" cy="809625"/>
          </a:xfrm>
          <a:prstGeom prst="rect">
            <a:avLst/>
          </a:prstGeom>
          <a:solidFill>
            <a:srgbClr val="CE8D3E"/>
          </a:solidFill>
          <a:ln w="15875" cap="flat">
            <a:noFill/>
            <a:prstDash val="solid"/>
            <a:miter lim="800000"/>
          </a:ln>
          <a:effectLst>
            <a:outerShdw blurRad="177800" dist="1905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MH_Other_4"/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>
            <a:off x="4286250" y="3787775"/>
            <a:ext cx="527050" cy="1279525"/>
          </a:xfrm>
          <a:custGeom>
            <a:avLst/>
            <a:gdLst>
              <a:gd name="T0" fmla="*/ 782 w 782"/>
              <a:gd name="T1" fmla="*/ 1292 h 2046"/>
              <a:gd name="T2" fmla="*/ 503 w 782"/>
              <a:gd name="T3" fmla="*/ 0 h 2046"/>
              <a:gd name="T4" fmla="*/ 0 w 782"/>
              <a:gd name="T5" fmla="*/ 756 h 2046"/>
              <a:gd name="T6" fmla="*/ 279 w 782"/>
              <a:gd name="T7" fmla="*/ 2046 h 2046"/>
              <a:gd name="T8" fmla="*/ 782 w 782"/>
              <a:gd name="T9" fmla="*/ 1292 h 2046"/>
              <a:gd name="connsiteX0" fmla="*/ 10000 w 10000"/>
              <a:gd name="connsiteY0" fmla="*/ 6417 h 10102"/>
              <a:gd name="connsiteX1" fmla="*/ 6964 w 10000"/>
              <a:gd name="connsiteY1" fmla="*/ 0 h 10102"/>
              <a:gd name="connsiteX2" fmla="*/ 0 w 10000"/>
              <a:gd name="connsiteY2" fmla="*/ 3797 h 10102"/>
              <a:gd name="connsiteX3" fmla="*/ 3568 w 10000"/>
              <a:gd name="connsiteY3" fmla="*/ 10102 h 10102"/>
              <a:gd name="connsiteX4" fmla="*/ 10000 w 10000"/>
              <a:gd name="connsiteY4" fmla="*/ 6417 h 10102"/>
              <a:gd name="connsiteX0-1" fmla="*/ 10000 w 10000"/>
              <a:gd name="connsiteY0-2" fmla="*/ 6397 h 10082"/>
              <a:gd name="connsiteX1-3" fmla="*/ 7326 w 10000"/>
              <a:gd name="connsiteY1-4" fmla="*/ 0 h 10082"/>
              <a:gd name="connsiteX2-5" fmla="*/ 0 w 10000"/>
              <a:gd name="connsiteY2-6" fmla="*/ 3777 h 10082"/>
              <a:gd name="connsiteX3-7" fmla="*/ 3568 w 10000"/>
              <a:gd name="connsiteY3-8" fmla="*/ 10082 h 10082"/>
              <a:gd name="connsiteX4-9" fmla="*/ 10000 w 10000"/>
              <a:gd name="connsiteY4-10" fmla="*/ 6397 h 10082"/>
              <a:gd name="connsiteX0-11" fmla="*/ 10000 w 10000"/>
              <a:gd name="connsiteY0-12" fmla="*/ 6397 h 10341"/>
              <a:gd name="connsiteX1-13" fmla="*/ 7326 w 10000"/>
              <a:gd name="connsiteY1-14" fmla="*/ 0 h 10341"/>
              <a:gd name="connsiteX2-15" fmla="*/ 0 w 10000"/>
              <a:gd name="connsiteY2-16" fmla="*/ 3777 h 10341"/>
              <a:gd name="connsiteX3-17" fmla="*/ 2806 w 10000"/>
              <a:gd name="connsiteY3-18" fmla="*/ 10341 h 10341"/>
              <a:gd name="connsiteX4-19" fmla="*/ 10000 w 10000"/>
              <a:gd name="connsiteY4-20" fmla="*/ 6397 h 10341"/>
              <a:gd name="connsiteX0-21" fmla="*/ 10000 w 10000"/>
              <a:gd name="connsiteY0-22" fmla="*/ 6397 h 10212"/>
              <a:gd name="connsiteX1-23" fmla="*/ 7326 w 10000"/>
              <a:gd name="connsiteY1-24" fmla="*/ 0 h 10212"/>
              <a:gd name="connsiteX2-25" fmla="*/ 0 w 10000"/>
              <a:gd name="connsiteY2-26" fmla="*/ 3777 h 10212"/>
              <a:gd name="connsiteX3-27" fmla="*/ 2721 w 10000"/>
              <a:gd name="connsiteY3-28" fmla="*/ 10212 h 10212"/>
              <a:gd name="connsiteX4-29" fmla="*/ 10000 w 10000"/>
              <a:gd name="connsiteY4-30" fmla="*/ 6397 h 10212"/>
              <a:gd name="connsiteX0-31" fmla="*/ 10000 w 10000"/>
              <a:gd name="connsiteY0-32" fmla="*/ 6397 h 10212"/>
              <a:gd name="connsiteX1-33" fmla="*/ 7326 w 10000"/>
              <a:gd name="connsiteY1-34" fmla="*/ 0 h 10212"/>
              <a:gd name="connsiteX2-35" fmla="*/ 0 w 10000"/>
              <a:gd name="connsiteY2-36" fmla="*/ 3777 h 10212"/>
              <a:gd name="connsiteX3-37" fmla="*/ 2636 w 10000"/>
              <a:gd name="connsiteY3-38" fmla="*/ 10212 h 10212"/>
              <a:gd name="connsiteX4-39" fmla="*/ 10000 w 10000"/>
              <a:gd name="connsiteY4-40" fmla="*/ 6397 h 10212"/>
              <a:gd name="connsiteX0-41" fmla="*/ 10000 w 10000"/>
              <a:gd name="connsiteY0-42" fmla="*/ 6397 h 10212"/>
              <a:gd name="connsiteX1-43" fmla="*/ 7502 w 10000"/>
              <a:gd name="connsiteY1-44" fmla="*/ 0 h 10212"/>
              <a:gd name="connsiteX2-45" fmla="*/ 0 w 10000"/>
              <a:gd name="connsiteY2-46" fmla="*/ 3777 h 10212"/>
              <a:gd name="connsiteX3-47" fmla="*/ 2636 w 10000"/>
              <a:gd name="connsiteY3-48" fmla="*/ 10212 h 10212"/>
              <a:gd name="connsiteX4-49" fmla="*/ 10000 w 10000"/>
              <a:gd name="connsiteY4-50" fmla="*/ 6397 h 10212"/>
              <a:gd name="connsiteX0-51" fmla="*/ 10000 w 10000"/>
              <a:gd name="connsiteY0-52" fmla="*/ 6434 h 10249"/>
              <a:gd name="connsiteX1-53" fmla="*/ 7678 w 10000"/>
              <a:gd name="connsiteY1-54" fmla="*/ 0 h 10249"/>
              <a:gd name="connsiteX2-55" fmla="*/ 0 w 10000"/>
              <a:gd name="connsiteY2-56" fmla="*/ 3814 h 10249"/>
              <a:gd name="connsiteX3-57" fmla="*/ 2636 w 10000"/>
              <a:gd name="connsiteY3-58" fmla="*/ 10249 h 10249"/>
              <a:gd name="connsiteX4-59" fmla="*/ 10000 w 10000"/>
              <a:gd name="connsiteY4-60" fmla="*/ 6434 h 10249"/>
              <a:gd name="connsiteX0-61" fmla="*/ 10000 w 10000"/>
              <a:gd name="connsiteY0-62" fmla="*/ 6434 h 10510"/>
              <a:gd name="connsiteX1-63" fmla="*/ 7678 w 10000"/>
              <a:gd name="connsiteY1-64" fmla="*/ 0 h 10510"/>
              <a:gd name="connsiteX2-65" fmla="*/ 0 w 10000"/>
              <a:gd name="connsiteY2-66" fmla="*/ 3814 h 10510"/>
              <a:gd name="connsiteX3-67" fmla="*/ 2548 w 10000"/>
              <a:gd name="connsiteY3-68" fmla="*/ 10510 h 10510"/>
              <a:gd name="connsiteX4-69" fmla="*/ 10000 w 10000"/>
              <a:gd name="connsiteY4-70" fmla="*/ 6434 h 10510"/>
              <a:gd name="connsiteX0-71" fmla="*/ 10000 w 10000"/>
              <a:gd name="connsiteY0-72" fmla="*/ 6434 h 10339"/>
              <a:gd name="connsiteX1-73" fmla="*/ 7678 w 10000"/>
              <a:gd name="connsiteY1-74" fmla="*/ 0 h 10339"/>
              <a:gd name="connsiteX2-75" fmla="*/ 0 w 10000"/>
              <a:gd name="connsiteY2-76" fmla="*/ 3814 h 10339"/>
              <a:gd name="connsiteX3-77" fmla="*/ 2364 w 10000"/>
              <a:gd name="connsiteY3-78" fmla="*/ 10339 h 10339"/>
              <a:gd name="connsiteX4-79" fmla="*/ 10000 w 10000"/>
              <a:gd name="connsiteY4-80" fmla="*/ 6434 h 10339"/>
              <a:gd name="connsiteX0-81" fmla="*/ 10000 w 10000"/>
              <a:gd name="connsiteY0-82" fmla="*/ 6434 h 10308"/>
              <a:gd name="connsiteX1-83" fmla="*/ 7678 w 10000"/>
              <a:gd name="connsiteY1-84" fmla="*/ 0 h 10308"/>
              <a:gd name="connsiteX2-85" fmla="*/ 0 w 10000"/>
              <a:gd name="connsiteY2-86" fmla="*/ 3814 h 10308"/>
              <a:gd name="connsiteX3-87" fmla="*/ 2327 w 10000"/>
              <a:gd name="connsiteY3-88" fmla="*/ 10308 h 10308"/>
              <a:gd name="connsiteX4-89" fmla="*/ 10000 w 10000"/>
              <a:gd name="connsiteY4-90" fmla="*/ 6434 h 103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308">
                <a:moveTo>
                  <a:pt x="10000" y="6434"/>
                </a:moveTo>
                <a:lnTo>
                  <a:pt x="7678" y="0"/>
                </a:lnTo>
                <a:lnTo>
                  <a:pt x="0" y="3814"/>
                </a:lnTo>
                <a:lnTo>
                  <a:pt x="2327" y="10308"/>
                </a:lnTo>
                <a:lnTo>
                  <a:pt x="10000" y="6434"/>
                </a:lnTo>
                <a:close/>
              </a:path>
            </a:pathLst>
          </a:custGeom>
          <a:solidFill>
            <a:srgbClr val="F8931D">
              <a:lumMod val="75000"/>
            </a:srgbClr>
          </a:solidFill>
          <a:ln w="15875" cap="flat">
            <a:noFill/>
            <a:prstDash val="solid"/>
            <a:miter lim="800000"/>
          </a:ln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" name="MH_Other_5"/>
          <p:cNvSpPr/>
          <p:nvPr>
            <p:custDataLst>
              <p:tags r:id="rId7"/>
            </p:custDataLst>
          </p:nvPr>
        </p:nvSpPr>
        <p:spPr>
          <a:xfrm rot="21061639">
            <a:off x="4324350" y="1911350"/>
            <a:ext cx="3678238" cy="809625"/>
          </a:xfrm>
          <a:prstGeom prst="rect">
            <a:avLst/>
          </a:prstGeom>
          <a:solidFill>
            <a:srgbClr val="FFCA08"/>
          </a:solidFill>
          <a:ln w="15875" cap="flat">
            <a:noFill/>
            <a:prstDash val="solid"/>
            <a:miter lim="800000"/>
          </a:ln>
          <a:effectLst>
            <a:outerShdw blurRad="177800" dist="1905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MH_Other_6"/>
          <p:cNvSpPr>
            <a:spLocks noChangeAspect="1"/>
          </p:cNvSpPr>
          <p:nvPr>
            <p:custDataLst>
              <p:tags r:id="rId8"/>
            </p:custDataLst>
          </p:nvPr>
        </p:nvSpPr>
        <p:spPr bwMode="auto">
          <a:xfrm>
            <a:off x="4286250" y="1728788"/>
            <a:ext cx="527050" cy="1279525"/>
          </a:xfrm>
          <a:custGeom>
            <a:avLst/>
            <a:gdLst>
              <a:gd name="T0" fmla="*/ 782 w 782"/>
              <a:gd name="T1" fmla="*/ 1292 h 2046"/>
              <a:gd name="T2" fmla="*/ 503 w 782"/>
              <a:gd name="T3" fmla="*/ 0 h 2046"/>
              <a:gd name="T4" fmla="*/ 0 w 782"/>
              <a:gd name="T5" fmla="*/ 756 h 2046"/>
              <a:gd name="T6" fmla="*/ 279 w 782"/>
              <a:gd name="T7" fmla="*/ 2046 h 2046"/>
              <a:gd name="T8" fmla="*/ 782 w 782"/>
              <a:gd name="T9" fmla="*/ 1292 h 2046"/>
              <a:gd name="connsiteX0" fmla="*/ 10000 w 10000"/>
              <a:gd name="connsiteY0" fmla="*/ 6417 h 10102"/>
              <a:gd name="connsiteX1" fmla="*/ 6964 w 10000"/>
              <a:gd name="connsiteY1" fmla="*/ 0 h 10102"/>
              <a:gd name="connsiteX2" fmla="*/ 0 w 10000"/>
              <a:gd name="connsiteY2" fmla="*/ 3797 h 10102"/>
              <a:gd name="connsiteX3" fmla="*/ 3568 w 10000"/>
              <a:gd name="connsiteY3" fmla="*/ 10102 h 10102"/>
              <a:gd name="connsiteX4" fmla="*/ 10000 w 10000"/>
              <a:gd name="connsiteY4" fmla="*/ 6417 h 10102"/>
              <a:gd name="connsiteX0-1" fmla="*/ 10000 w 10000"/>
              <a:gd name="connsiteY0-2" fmla="*/ 6397 h 10082"/>
              <a:gd name="connsiteX1-3" fmla="*/ 7326 w 10000"/>
              <a:gd name="connsiteY1-4" fmla="*/ 0 h 10082"/>
              <a:gd name="connsiteX2-5" fmla="*/ 0 w 10000"/>
              <a:gd name="connsiteY2-6" fmla="*/ 3777 h 10082"/>
              <a:gd name="connsiteX3-7" fmla="*/ 3568 w 10000"/>
              <a:gd name="connsiteY3-8" fmla="*/ 10082 h 10082"/>
              <a:gd name="connsiteX4-9" fmla="*/ 10000 w 10000"/>
              <a:gd name="connsiteY4-10" fmla="*/ 6397 h 10082"/>
              <a:gd name="connsiteX0-11" fmla="*/ 10000 w 10000"/>
              <a:gd name="connsiteY0-12" fmla="*/ 6397 h 10341"/>
              <a:gd name="connsiteX1-13" fmla="*/ 7326 w 10000"/>
              <a:gd name="connsiteY1-14" fmla="*/ 0 h 10341"/>
              <a:gd name="connsiteX2-15" fmla="*/ 0 w 10000"/>
              <a:gd name="connsiteY2-16" fmla="*/ 3777 h 10341"/>
              <a:gd name="connsiteX3-17" fmla="*/ 2806 w 10000"/>
              <a:gd name="connsiteY3-18" fmla="*/ 10341 h 10341"/>
              <a:gd name="connsiteX4-19" fmla="*/ 10000 w 10000"/>
              <a:gd name="connsiteY4-20" fmla="*/ 6397 h 10341"/>
              <a:gd name="connsiteX0-21" fmla="*/ 10000 w 10000"/>
              <a:gd name="connsiteY0-22" fmla="*/ 6397 h 10212"/>
              <a:gd name="connsiteX1-23" fmla="*/ 7326 w 10000"/>
              <a:gd name="connsiteY1-24" fmla="*/ 0 h 10212"/>
              <a:gd name="connsiteX2-25" fmla="*/ 0 w 10000"/>
              <a:gd name="connsiteY2-26" fmla="*/ 3777 h 10212"/>
              <a:gd name="connsiteX3-27" fmla="*/ 2721 w 10000"/>
              <a:gd name="connsiteY3-28" fmla="*/ 10212 h 10212"/>
              <a:gd name="connsiteX4-29" fmla="*/ 10000 w 10000"/>
              <a:gd name="connsiteY4-30" fmla="*/ 6397 h 10212"/>
              <a:gd name="connsiteX0-31" fmla="*/ 10000 w 10000"/>
              <a:gd name="connsiteY0-32" fmla="*/ 6397 h 10212"/>
              <a:gd name="connsiteX1-33" fmla="*/ 7326 w 10000"/>
              <a:gd name="connsiteY1-34" fmla="*/ 0 h 10212"/>
              <a:gd name="connsiteX2-35" fmla="*/ 0 w 10000"/>
              <a:gd name="connsiteY2-36" fmla="*/ 3777 h 10212"/>
              <a:gd name="connsiteX3-37" fmla="*/ 2636 w 10000"/>
              <a:gd name="connsiteY3-38" fmla="*/ 10212 h 10212"/>
              <a:gd name="connsiteX4-39" fmla="*/ 10000 w 10000"/>
              <a:gd name="connsiteY4-40" fmla="*/ 6397 h 10212"/>
              <a:gd name="connsiteX0-41" fmla="*/ 10000 w 10000"/>
              <a:gd name="connsiteY0-42" fmla="*/ 6397 h 10212"/>
              <a:gd name="connsiteX1-43" fmla="*/ 7502 w 10000"/>
              <a:gd name="connsiteY1-44" fmla="*/ 0 h 10212"/>
              <a:gd name="connsiteX2-45" fmla="*/ 0 w 10000"/>
              <a:gd name="connsiteY2-46" fmla="*/ 3777 h 10212"/>
              <a:gd name="connsiteX3-47" fmla="*/ 2636 w 10000"/>
              <a:gd name="connsiteY3-48" fmla="*/ 10212 h 10212"/>
              <a:gd name="connsiteX4-49" fmla="*/ 10000 w 10000"/>
              <a:gd name="connsiteY4-50" fmla="*/ 6397 h 10212"/>
              <a:gd name="connsiteX0-51" fmla="*/ 10000 w 10000"/>
              <a:gd name="connsiteY0-52" fmla="*/ 6434 h 10249"/>
              <a:gd name="connsiteX1-53" fmla="*/ 7678 w 10000"/>
              <a:gd name="connsiteY1-54" fmla="*/ 0 h 10249"/>
              <a:gd name="connsiteX2-55" fmla="*/ 0 w 10000"/>
              <a:gd name="connsiteY2-56" fmla="*/ 3814 h 10249"/>
              <a:gd name="connsiteX3-57" fmla="*/ 2636 w 10000"/>
              <a:gd name="connsiteY3-58" fmla="*/ 10249 h 10249"/>
              <a:gd name="connsiteX4-59" fmla="*/ 10000 w 10000"/>
              <a:gd name="connsiteY4-60" fmla="*/ 6434 h 10249"/>
              <a:gd name="connsiteX0-61" fmla="*/ 10000 w 10000"/>
              <a:gd name="connsiteY0-62" fmla="*/ 6434 h 10510"/>
              <a:gd name="connsiteX1-63" fmla="*/ 7678 w 10000"/>
              <a:gd name="connsiteY1-64" fmla="*/ 0 h 10510"/>
              <a:gd name="connsiteX2-65" fmla="*/ 0 w 10000"/>
              <a:gd name="connsiteY2-66" fmla="*/ 3814 h 10510"/>
              <a:gd name="connsiteX3-67" fmla="*/ 2548 w 10000"/>
              <a:gd name="connsiteY3-68" fmla="*/ 10510 h 10510"/>
              <a:gd name="connsiteX4-69" fmla="*/ 10000 w 10000"/>
              <a:gd name="connsiteY4-70" fmla="*/ 6434 h 10510"/>
              <a:gd name="connsiteX0-71" fmla="*/ 10000 w 10000"/>
              <a:gd name="connsiteY0-72" fmla="*/ 6434 h 10339"/>
              <a:gd name="connsiteX1-73" fmla="*/ 7678 w 10000"/>
              <a:gd name="connsiteY1-74" fmla="*/ 0 h 10339"/>
              <a:gd name="connsiteX2-75" fmla="*/ 0 w 10000"/>
              <a:gd name="connsiteY2-76" fmla="*/ 3814 h 10339"/>
              <a:gd name="connsiteX3-77" fmla="*/ 2364 w 10000"/>
              <a:gd name="connsiteY3-78" fmla="*/ 10339 h 10339"/>
              <a:gd name="connsiteX4-79" fmla="*/ 10000 w 10000"/>
              <a:gd name="connsiteY4-80" fmla="*/ 6434 h 10339"/>
              <a:gd name="connsiteX0-81" fmla="*/ 10000 w 10000"/>
              <a:gd name="connsiteY0-82" fmla="*/ 6434 h 10308"/>
              <a:gd name="connsiteX1-83" fmla="*/ 7678 w 10000"/>
              <a:gd name="connsiteY1-84" fmla="*/ 0 h 10308"/>
              <a:gd name="connsiteX2-85" fmla="*/ 0 w 10000"/>
              <a:gd name="connsiteY2-86" fmla="*/ 3814 h 10308"/>
              <a:gd name="connsiteX3-87" fmla="*/ 2327 w 10000"/>
              <a:gd name="connsiteY3-88" fmla="*/ 10308 h 10308"/>
              <a:gd name="connsiteX4-89" fmla="*/ 10000 w 10000"/>
              <a:gd name="connsiteY4-90" fmla="*/ 6434 h 103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308">
                <a:moveTo>
                  <a:pt x="10000" y="6434"/>
                </a:moveTo>
                <a:lnTo>
                  <a:pt x="7678" y="0"/>
                </a:lnTo>
                <a:lnTo>
                  <a:pt x="0" y="3814"/>
                </a:lnTo>
                <a:lnTo>
                  <a:pt x="2327" y="10308"/>
                </a:lnTo>
                <a:lnTo>
                  <a:pt x="10000" y="6434"/>
                </a:lnTo>
                <a:close/>
              </a:path>
            </a:pathLst>
          </a:custGeom>
          <a:solidFill>
            <a:srgbClr val="FFCA08">
              <a:lumMod val="75000"/>
            </a:srgbClr>
          </a:solidFill>
          <a:ln w="15875" cap="flat">
            <a:noFill/>
            <a:prstDash val="solid"/>
            <a:miter lim="800000"/>
          </a:ln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" name="MH_Other_7"/>
          <p:cNvSpPr/>
          <p:nvPr>
            <p:custDataLst>
              <p:tags r:id="rId9"/>
            </p:custDataLst>
          </p:nvPr>
        </p:nvSpPr>
        <p:spPr>
          <a:xfrm rot="21061639">
            <a:off x="1100138" y="2008188"/>
            <a:ext cx="3676650" cy="811212"/>
          </a:xfrm>
          <a:prstGeom prst="rect">
            <a:avLst/>
          </a:prstGeom>
          <a:solidFill>
            <a:srgbClr val="FFCA08"/>
          </a:solidFill>
          <a:ln w="15875" cap="flat">
            <a:noFill/>
            <a:prstDash val="solid"/>
            <a:miter lim="800000"/>
          </a:ln>
          <a:effectLst>
            <a:outerShdw blurRad="177800" dist="1905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MH_Other_8"/>
          <p:cNvSpPr/>
          <p:nvPr>
            <p:custDataLst>
              <p:tags r:id="rId10"/>
            </p:custDataLst>
          </p:nvPr>
        </p:nvSpPr>
        <p:spPr>
          <a:xfrm rot="21061639">
            <a:off x="1100138" y="3038475"/>
            <a:ext cx="3676650" cy="809625"/>
          </a:xfrm>
          <a:prstGeom prst="rect">
            <a:avLst/>
          </a:prstGeom>
          <a:solidFill>
            <a:srgbClr val="F8931D"/>
          </a:solidFill>
          <a:ln w="15875" cap="flat">
            <a:noFill/>
            <a:prstDash val="solid"/>
            <a:miter lim="800000"/>
          </a:ln>
          <a:effectLst>
            <a:outerShdw blurRad="177800" dist="1905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5" name="MH_Other_9"/>
          <p:cNvSpPr/>
          <p:nvPr>
            <p:custDataLst>
              <p:tags r:id="rId11"/>
            </p:custDataLst>
          </p:nvPr>
        </p:nvSpPr>
        <p:spPr>
          <a:xfrm rot="21061639">
            <a:off x="1100138" y="4068763"/>
            <a:ext cx="3676650" cy="809625"/>
          </a:xfrm>
          <a:prstGeom prst="rect">
            <a:avLst/>
          </a:prstGeom>
          <a:solidFill>
            <a:srgbClr val="CE8D3E"/>
          </a:solidFill>
          <a:ln w="15875" cap="flat">
            <a:noFill/>
            <a:prstDash val="solid"/>
            <a:miter lim="800000"/>
          </a:ln>
          <a:effectLst>
            <a:outerShdw blurRad="177800" dist="190500" dir="5400000" algn="t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6" name="MH_Other_10"/>
          <p:cNvSpPr>
            <a:spLocks noChangeAspect="1" noEditPoints="1"/>
          </p:cNvSpPr>
          <p:nvPr>
            <p:custDataLst>
              <p:tags r:id="rId12"/>
            </p:custDataLst>
          </p:nvPr>
        </p:nvSpPr>
        <p:spPr bwMode="auto">
          <a:xfrm>
            <a:off x="3359150" y="4210050"/>
            <a:ext cx="358775" cy="350838"/>
          </a:xfrm>
          <a:custGeom>
            <a:avLst/>
            <a:gdLst/>
            <a:ahLst/>
            <a:cxnLst>
              <a:cxn ang="0">
                <a:pos x="85" y="59"/>
              </a:cxn>
              <a:cxn ang="0">
                <a:pos x="99" y="53"/>
              </a:cxn>
              <a:cxn ang="0">
                <a:pos x="99" y="43"/>
              </a:cxn>
              <a:cxn ang="0">
                <a:pos x="85" y="37"/>
              </a:cxn>
              <a:cxn ang="0">
                <a:pos x="83" y="31"/>
              </a:cxn>
              <a:cxn ang="0">
                <a:pos x="88" y="17"/>
              </a:cxn>
              <a:cxn ang="0">
                <a:pos x="80" y="10"/>
              </a:cxn>
              <a:cxn ang="0">
                <a:pos x="67" y="15"/>
              </a:cxn>
              <a:cxn ang="0">
                <a:pos x="60" y="13"/>
              </a:cxn>
              <a:cxn ang="0">
                <a:pos x="54" y="0"/>
              </a:cxn>
              <a:cxn ang="0">
                <a:pos x="44" y="0"/>
              </a:cxn>
              <a:cxn ang="0">
                <a:pos x="38" y="13"/>
              </a:cxn>
              <a:cxn ang="0">
                <a:pos x="32" y="15"/>
              </a:cxn>
              <a:cxn ang="0">
                <a:pos x="18" y="10"/>
              </a:cxn>
              <a:cxn ang="0">
                <a:pos x="10" y="18"/>
              </a:cxn>
              <a:cxn ang="0">
                <a:pos x="16" y="31"/>
              </a:cxn>
              <a:cxn ang="0">
                <a:pos x="13" y="37"/>
              </a:cxn>
              <a:cxn ang="0">
                <a:pos x="0" y="43"/>
              </a:cxn>
              <a:cxn ang="0">
                <a:pos x="0" y="54"/>
              </a:cxn>
              <a:cxn ang="0">
                <a:pos x="13" y="59"/>
              </a:cxn>
              <a:cxn ang="0">
                <a:pos x="16" y="65"/>
              </a:cxn>
              <a:cxn ang="0">
                <a:pos x="10" y="79"/>
              </a:cxn>
              <a:cxn ang="0">
                <a:pos x="18" y="86"/>
              </a:cxn>
              <a:cxn ang="0">
                <a:pos x="32" y="81"/>
              </a:cxn>
              <a:cxn ang="0">
                <a:pos x="38" y="83"/>
              </a:cxn>
              <a:cxn ang="0">
                <a:pos x="44" y="97"/>
              </a:cxn>
              <a:cxn ang="0">
                <a:pos x="55" y="97"/>
              </a:cxn>
              <a:cxn ang="0">
                <a:pos x="61" y="83"/>
              </a:cxn>
              <a:cxn ang="0">
                <a:pos x="67" y="81"/>
              </a:cxn>
              <a:cxn ang="0">
                <a:pos x="81" y="86"/>
              </a:cxn>
              <a:cxn ang="0">
                <a:pos x="88" y="79"/>
              </a:cxn>
              <a:cxn ang="0">
                <a:pos x="83" y="65"/>
              </a:cxn>
              <a:cxn ang="0">
                <a:pos x="85" y="59"/>
              </a:cxn>
              <a:cxn ang="0">
                <a:pos x="49" y="64"/>
              </a:cxn>
              <a:cxn ang="0">
                <a:pos x="33" y="48"/>
              </a:cxn>
              <a:cxn ang="0">
                <a:pos x="49" y="33"/>
              </a:cxn>
              <a:cxn ang="0">
                <a:pos x="65" y="48"/>
              </a:cxn>
              <a:cxn ang="0">
                <a:pos x="49" y="64"/>
              </a:cxn>
            </a:cxnLst>
            <a:rect l="0" t="0" r="r" b="b"/>
            <a:pathLst>
              <a:path w="99" h="97">
                <a:moveTo>
                  <a:pt x="85" y="59"/>
                </a:moveTo>
                <a:cubicBezTo>
                  <a:pt x="85" y="59"/>
                  <a:pt x="99" y="54"/>
                  <a:pt x="99" y="53"/>
                </a:cubicBezTo>
                <a:cubicBezTo>
                  <a:pt x="99" y="43"/>
                  <a:pt x="99" y="43"/>
                  <a:pt x="99" y="43"/>
                </a:cubicBezTo>
                <a:cubicBezTo>
                  <a:pt x="99" y="42"/>
                  <a:pt x="85" y="37"/>
                  <a:pt x="85" y="37"/>
                </a:cubicBezTo>
                <a:cubicBezTo>
                  <a:pt x="83" y="31"/>
                  <a:pt x="83" y="31"/>
                  <a:pt x="83" y="31"/>
                </a:cubicBezTo>
                <a:cubicBezTo>
                  <a:pt x="83" y="31"/>
                  <a:pt x="88" y="18"/>
                  <a:pt x="88" y="17"/>
                </a:cubicBezTo>
                <a:cubicBezTo>
                  <a:pt x="80" y="10"/>
                  <a:pt x="80" y="10"/>
                  <a:pt x="80" y="10"/>
                </a:cubicBezTo>
                <a:cubicBezTo>
                  <a:pt x="80" y="9"/>
                  <a:pt x="67" y="15"/>
                  <a:pt x="67" y="15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55" y="0"/>
                  <a:pt x="5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3" y="0"/>
                  <a:pt x="38" y="13"/>
                  <a:pt x="38" y="13"/>
                </a:cubicBezTo>
                <a:cubicBezTo>
                  <a:pt x="32" y="15"/>
                  <a:pt x="32" y="15"/>
                  <a:pt x="32" y="15"/>
                </a:cubicBezTo>
                <a:cubicBezTo>
                  <a:pt x="32" y="15"/>
                  <a:pt x="18" y="10"/>
                  <a:pt x="18" y="10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6" y="31"/>
                  <a:pt x="16" y="31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0" y="42"/>
                  <a:pt x="0" y="43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13" y="59"/>
                  <a:pt x="13" y="59"/>
                </a:cubicBezTo>
                <a:cubicBezTo>
                  <a:pt x="16" y="65"/>
                  <a:pt x="16" y="65"/>
                  <a:pt x="16" y="65"/>
                </a:cubicBezTo>
                <a:cubicBezTo>
                  <a:pt x="16" y="65"/>
                  <a:pt x="10" y="78"/>
                  <a:pt x="10" y="79"/>
                </a:cubicBezTo>
                <a:cubicBezTo>
                  <a:pt x="18" y="86"/>
                  <a:pt x="18" y="86"/>
                  <a:pt x="18" y="86"/>
                </a:cubicBezTo>
                <a:cubicBezTo>
                  <a:pt x="19" y="87"/>
                  <a:pt x="32" y="81"/>
                  <a:pt x="32" y="81"/>
                </a:cubicBezTo>
                <a:cubicBezTo>
                  <a:pt x="38" y="83"/>
                  <a:pt x="38" y="83"/>
                  <a:pt x="38" y="83"/>
                </a:cubicBezTo>
                <a:cubicBezTo>
                  <a:pt x="38" y="83"/>
                  <a:pt x="43" y="97"/>
                  <a:pt x="44" y="97"/>
                </a:cubicBezTo>
                <a:cubicBezTo>
                  <a:pt x="55" y="97"/>
                  <a:pt x="55" y="97"/>
                  <a:pt x="55" y="97"/>
                </a:cubicBezTo>
                <a:cubicBezTo>
                  <a:pt x="56" y="97"/>
                  <a:pt x="61" y="83"/>
                  <a:pt x="61" y="83"/>
                </a:cubicBezTo>
                <a:cubicBezTo>
                  <a:pt x="67" y="81"/>
                  <a:pt x="67" y="81"/>
                  <a:pt x="67" y="81"/>
                </a:cubicBezTo>
                <a:cubicBezTo>
                  <a:pt x="67" y="81"/>
                  <a:pt x="80" y="87"/>
                  <a:pt x="81" y="86"/>
                </a:cubicBezTo>
                <a:cubicBezTo>
                  <a:pt x="88" y="79"/>
                  <a:pt x="88" y="79"/>
                  <a:pt x="88" y="79"/>
                </a:cubicBezTo>
                <a:cubicBezTo>
                  <a:pt x="89" y="78"/>
                  <a:pt x="83" y="65"/>
                  <a:pt x="83" y="65"/>
                </a:cubicBezTo>
                <a:lnTo>
                  <a:pt x="85" y="59"/>
                </a:lnTo>
                <a:close/>
                <a:moveTo>
                  <a:pt x="49" y="64"/>
                </a:moveTo>
                <a:cubicBezTo>
                  <a:pt x="40" y="64"/>
                  <a:pt x="33" y="57"/>
                  <a:pt x="33" y="48"/>
                </a:cubicBezTo>
                <a:cubicBezTo>
                  <a:pt x="33" y="40"/>
                  <a:pt x="40" y="33"/>
                  <a:pt x="49" y="33"/>
                </a:cubicBezTo>
                <a:cubicBezTo>
                  <a:pt x="58" y="33"/>
                  <a:pt x="65" y="40"/>
                  <a:pt x="65" y="48"/>
                </a:cubicBezTo>
                <a:cubicBezTo>
                  <a:pt x="65" y="57"/>
                  <a:pt x="58" y="64"/>
                  <a:pt x="49" y="64"/>
                </a:cubicBezTo>
                <a:close/>
              </a:path>
            </a:pathLst>
          </a:custGeom>
          <a:solidFill>
            <a:srgbClr val="9C6A6A">
              <a:lumMod val="75000"/>
            </a:srgbClr>
          </a:solidFill>
          <a:ln w="9525">
            <a:noFill/>
            <a:round/>
          </a:ln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7" name="MH_Other_11"/>
          <p:cNvSpPr>
            <a:spLocks noChangeAspect="1" noEditPoints="1"/>
          </p:cNvSpPr>
          <p:nvPr>
            <p:custDataLst>
              <p:tags r:id="rId13"/>
            </p:custDataLst>
          </p:nvPr>
        </p:nvSpPr>
        <p:spPr bwMode="auto">
          <a:xfrm>
            <a:off x="3255963" y="2162175"/>
            <a:ext cx="377825" cy="377825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512" y="256"/>
              </a:cxn>
              <a:cxn ang="0">
                <a:pos x="256" y="480"/>
              </a:cxn>
              <a:cxn ang="0">
                <a:pos x="191" y="430"/>
              </a:cxn>
              <a:cxn ang="0">
                <a:pos x="256" y="368"/>
              </a:cxn>
              <a:cxn ang="0">
                <a:pos x="321" y="430"/>
              </a:cxn>
              <a:cxn ang="0">
                <a:pos x="256" y="480"/>
              </a:cxn>
              <a:cxn ang="0">
                <a:pos x="169" y="356"/>
              </a:cxn>
              <a:cxn ang="0">
                <a:pos x="352" y="264"/>
              </a:cxn>
              <a:cxn ang="0">
                <a:pos x="256" y="352"/>
              </a:cxn>
              <a:cxn ang="0">
                <a:pos x="292" y="34"/>
              </a:cxn>
              <a:cxn ang="0">
                <a:pos x="339" y="139"/>
              </a:cxn>
              <a:cxn ang="0">
                <a:pos x="173" y="139"/>
              </a:cxn>
              <a:cxn ang="0">
                <a:pos x="220" y="34"/>
              </a:cxn>
              <a:cxn ang="0">
                <a:pos x="256" y="160"/>
              </a:cxn>
              <a:cxn ang="0">
                <a:pos x="352" y="248"/>
              </a:cxn>
              <a:cxn ang="0">
                <a:pos x="169" y="155"/>
              </a:cxn>
              <a:cxn ang="0">
                <a:pos x="368" y="248"/>
              </a:cxn>
              <a:cxn ang="0">
                <a:pos x="444" y="134"/>
              </a:cxn>
              <a:cxn ang="0">
                <a:pos x="368" y="248"/>
              </a:cxn>
              <a:cxn ang="0">
                <a:pos x="32" y="248"/>
              </a:cxn>
              <a:cxn ang="0">
                <a:pos x="153" y="153"/>
              </a:cxn>
              <a:cxn ang="0">
                <a:pos x="144" y="264"/>
              </a:cxn>
              <a:cxn ang="0">
                <a:pos x="68" y="377"/>
              </a:cxn>
              <a:cxn ang="0">
                <a:pos x="144" y="264"/>
              </a:cxn>
              <a:cxn ang="0">
                <a:pos x="480" y="264"/>
              </a:cxn>
              <a:cxn ang="0">
                <a:pos x="359" y="358"/>
              </a:cxn>
              <a:cxn ang="0">
                <a:pos x="434" y="120"/>
              </a:cxn>
              <a:cxn ang="0">
                <a:pos x="355" y="137"/>
              </a:cxn>
              <a:cxn ang="0">
                <a:pos x="414" y="97"/>
              </a:cxn>
              <a:cxn ang="0">
                <a:pos x="196" y="40"/>
              </a:cxn>
              <a:cxn ang="0">
                <a:pos x="80" y="121"/>
              </a:cxn>
              <a:cxn ang="0">
                <a:pos x="98" y="97"/>
              </a:cxn>
              <a:cxn ang="0">
                <a:pos x="78" y="391"/>
              </a:cxn>
              <a:cxn ang="0">
                <a:pos x="157" y="374"/>
              </a:cxn>
              <a:cxn ang="0">
                <a:pos x="98" y="414"/>
              </a:cxn>
              <a:cxn ang="0">
                <a:pos x="316" y="471"/>
              </a:cxn>
              <a:cxn ang="0">
                <a:pos x="432" y="390"/>
              </a:cxn>
              <a:cxn ang="0">
                <a:pos x="414" y="414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5" y="0"/>
                  <a:pt x="0" y="114"/>
                  <a:pt x="0" y="256"/>
                </a:cubicBezTo>
                <a:cubicBezTo>
                  <a:pt x="0" y="397"/>
                  <a:pt x="115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256" y="480"/>
                </a:moveTo>
                <a:cubicBezTo>
                  <a:pt x="244" y="480"/>
                  <a:pt x="232" y="479"/>
                  <a:pt x="220" y="477"/>
                </a:cubicBezTo>
                <a:cubicBezTo>
                  <a:pt x="210" y="466"/>
                  <a:pt x="200" y="450"/>
                  <a:pt x="191" y="430"/>
                </a:cubicBezTo>
                <a:cubicBezTo>
                  <a:pt x="184" y="413"/>
                  <a:pt x="178" y="393"/>
                  <a:pt x="173" y="372"/>
                </a:cubicBezTo>
                <a:cubicBezTo>
                  <a:pt x="199" y="369"/>
                  <a:pt x="227" y="368"/>
                  <a:pt x="256" y="368"/>
                </a:cubicBezTo>
                <a:cubicBezTo>
                  <a:pt x="285" y="368"/>
                  <a:pt x="313" y="369"/>
                  <a:pt x="339" y="372"/>
                </a:cubicBezTo>
                <a:cubicBezTo>
                  <a:pt x="334" y="393"/>
                  <a:pt x="328" y="413"/>
                  <a:pt x="321" y="430"/>
                </a:cubicBezTo>
                <a:cubicBezTo>
                  <a:pt x="312" y="450"/>
                  <a:pt x="302" y="466"/>
                  <a:pt x="292" y="477"/>
                </a:cubicBezTo>
                <a:cubicBezTo>
                  <a:pt x="280" y="479"/>
                  <a:pt x="268" y="480"/>
                  <a:pt x="256" y="480"/>
                </a:cubicBezTo>
                <a:close/>
                <a:moveTo>
                  <a:pt x="256" y="352"/>
                </a:moveTo>
                <a:cubicBezTo>
                  <a:pt x="226" y="352"/>
                  <a:pt x="196" y="353"/>
                  <a:pt x="169" y="356"/>
                </a:cubicBezTo>
                <a:cubicBezTo>
                  <a:pt x="164" y="327"/>
                  <a:pt x="161" y="296"/>
                  <a:pt x="160" y="264"/>
                </a:cubicBezTo>
                <a:cubicBezTo>
                  <a:pt x="352" y="264"/>
                  <a:pt x="352" y="264"/>
                  <a:pt x="352" y="264"/>
                </a:cubicBezTo>
                <a:cubicBezTo>
                  <a:pt x="351" y="296"/>
                  <a:pt x="348" y="327"/>
                  <a:pt x="343" y="356"/>
                </a:cubicBezTo>
                <a:cubicBezTo>
                  <a:pt x="316" y="353"/>
                  <a:pt x="286" y="352"/>
                  <a:pt x="256" y="352"/>
                </a:cubicBezTo>
                <a:close/>
                <a:moveTo>
                  <a:pt x="256" y="32"/>
                </a:moveTo>
                <a:cubicBezTo>
                  <a:pt x="268" y="32"/>
                  <a:pt x="280" y="32"/>
                  <a:pt x="292" y="34"/>
                </a:cubicBezTo>
                <a:cubicBezTo>
                  <a:pt x="302" y="45"/>
                  <a:pt x="312" y="61"/>
                  <a:pt x="321" y="81"/>
                </a:cubicBezTo>
                <a:cubicBezTo>
                  <a:pt x="328" y="98"/>
                  <a:pt x="334" y="118"/>
                  <a:pt x="339" y="139"/>
                </a:cubicBezTo>
                <a:cubicBezTo>
                  <a:pt x="313" y="142"/>
                  <a:pt x="285" y="144"/>
                  <a:pt x="256" y="144"/>
                </a:cubicBezTo>
                <a:cubicBezTo>
                  <a:pt x="227" y="144"/>
                  <a:pt x="199" y="142"/>
                  <a:pt x="173" y="139"/>
                </a:cubicBezTo>
                <a:cubicBezTo>
                  <a:pt x="178" y="118"/>
                  <a:pt x="184" y="98"/>
                  <a:pt x="191" y="81"/>
                </a:cubicBezTo>
                <a:cubicBezTo>
                  <a:pt x="200" y="61"/>
                  <a:pt x="210" y="45"/>
                  <a:pt x="220" y="34"/>
                </a:cubicBezTo>
                <a:cubicBezTo>
                  <a:pt x="232" y="32"/>
                  <a:pt x="244" y="32"/>
                  <a:pt x="256" y="32"/>
                </a:cubicBezTo>
                <a:close/>
                <a:moveTo>
                  <a:pt x="256" y="160"/>
                </a:moveTo>
                <a:cubicBezTo>
                  <a:pt x="286" y="160"/>
                  <a:pt x="316" y="158"/>
                  <a:pt x="343" y="155"/>
                </a:cubicBezTo>
                <a:cubicBezTo>
                  <a:pt x="348" y="184"/>
                  <a:pt x="351" y="215"/>
                  <a:pt x="352" y="248"/>
                </a:cubicBezTo>
                <a:cubicBezTo>
                  <a:pt x="160" y="248"/>
                  <a:pt x="160" y="248"/>
                  <a:pt x="160" y="248"/>
                </a:cubicBezTo>
                <a:cubicBezTo>
                  <a:pt x="161" y="215"/>
                  <a:pt x="164" y="184"/>
                  <a:pt x="169" y="155"/>
                </a:cubicBezTo>
                <a:cubicBezTo>
                  <a:pt x="196" y="158"/>
                  <a:pt x="226" y="160"/>
                  <a:pt x="256" y="160"/>
                </a:cubicBezTo>
                <a:close/>
                <a:moveTo>
                  <a:pt x="368" y="248"/>
                </a:moveTo>
                <a:cubicBezTo>
                  <a:pt x="367" y="214"/>
                  <a:pt x="364" y="182"/>
                  <a:pt x="359" y="153"/>
                </a:cubicBezTo>
                <a:cubicBezTo>
                  <a:pt x="391" y="148"/>
                  <a:pt x="420" y="142"/>
                  <a:pt x="444" y="134"/>
                </a:cubicBezTo>
                <a:cubicBezTo>
                  <a:pt x="466" y="167"/>
                  <a:pt x="478" y="206"/>
                  <a:pt x="480" y="248"/>
                </a:cubicBezTo>
                <a:lnTo>
                  <a:pt x="368" y="248"/>
                </a:lnTo>
                <a:close/>
                <a:moveTo>
                  <a:pt x="144" y="248"/>
                </a:moveTo>
                <a:cubicBezTo>
                  <a:pt x="32" y="248"/>
                  <a:pt x="32" y="248"/>
                  <a:pt x="32" y="248"/>
                </a:cubicBezTo>
                <a:cubicBezTo>
                  <a:pt x="34" y="206"/>
                  <a:pt x="46" y="167"/>
                  <a:pt x="68" y="134"/>
                </a:cubicBezTo>
                <a:cubicBezTo>
                  <a:pt x="92" y="142"/>
                  <a:pt x="121" y="148"/>
                  <a:pt x="153" y="153"/>
                </a:cubicBezTo>
                <a:cubicBezTo>
                  <a:pt x="148" y="182"/>
                  <a:pt x="145" y="214"/>
                  <a:pt x="144" y="248"/>
                </a:cubicBezTo>
                <a:close/>
                <a:moveTo>
                  <a:pt x="144" y="264"/>
                </a:moveTo>
                <a:cubicBezTo>
                  <a:pt x="145" y="297"/>
                  <a:pt x="148" y="329"/>
                  <a:pt x="153" y="358"/>
                </a:cubicBezTo>
                <a:cubicBezTo>
                  <a:pt x="121" y="363"/>
                  <a:pt x="92" y="369"/>
                  <a:pt x="68" y="377"/>
                </a:cubicBezTo>
                <a:cubicBezTo>
                  <a:pt x="46" y="344"/>
                  <a:pt x="34" y="305"/>
                  <a:pt x="32" y="264"/>
                </a:cubicBezTo>
                <a:lnTo>
                  <a:pt x="144" y="264"/>
                </a:lnTo>
                <a:close/>
                <a:moveTo>
                  <a:pt x="368" y="264"/>
                </a:moveTo>
                <a:cubicBezTo>
                  <a:pt x="480" y="264"/>
                  <a:pt x="480" y="264"/>
                  <a:pt x="480" y="264"/>
                </a:cubicBezTo>
                <a:cubicBezTo>
                  <a:pt x="478" y="305"/>
                  <a:pt x="466" y="344"/>
                  <a:pt x="444" y="377"/>
                </a:cubicBezTo>
                <a:cubicBezTo>
                  <a:pt x="420" y="369"/>
                  <a:pt x="391" y="363"/>
                  <a:pt x="359" y="358"/>
                </a:cubicBezTo>
                <a:cubicBezTo>
                  <a:pt x="364" y="329"/>
                  <a:pt x="367" y="297"/>
                  <a:pt x="368" y="264"/>
                </a:cubicBezTo>
                <a:close/>
                <a:moveTo>
                  <a:pt x="434" y="120"/>
                </a:moveTo>
                <a:cubicBezTo>
                  <a:pt x="434" y="120"/>
                  <a:pt x="433" y="121"/>
                  <a:pt x="432" y="121"/>
                </a:cubicBezTo>
                <a:cubicBezTo>
                  <a:pt x="410" y="128"/>
                  <a:pt x="384" y="133"/>
                  <a:pt x="355" y="137"/>
                </a:cubicBezTo>
                <a:cubicBezTo>
                  <a:pt x="346" y="97"/>
                  <a:pt x="333" y="64"/>
                  <a:pt x="316" y="40"/>
                </a:cubicBezTo>
                <a:cubicBezTo>
                  <a:pt x="353" y="50"/>
                  <a:pt x="387" y="69"/>
                  <a:pt x="414" y="97"/>
                </a:cubicBezTo>
                <a:cubicBezTo>
                  <a:pt x="422" y="104"/>
                  <a:pt x="428" y="112"/>
                  <a:pt x="434" y="120"/>
                </a:cubicBezTo>
                <a:close/>
                <a:moveTo>
                  <a:pt x="196" y="40"/>
                </a:moveTo>
                <a:cubicBezTo>
                  <a:pt x="179" y="64"/>
                  <a:pt x="166" y="97"/>
                  <a:pt x="157" y="137"/>
                </a:cubicBezTo>
                <a:cubicBezTo>
                  <a:pt x="128" y="133"/>
                  <a:pt x="102" y="128"/>
                  <a:pt x="80" y="121"/>
                </a:cubicBezTo>
                <a:cubicBezTo>
                  <a:pt x="79" y="121"/>
                  <a:pt x="78" y="120"/>
                  <a:pt x="78" y="120"/>
                </a:cubicBezTo>
                <a:cubicBezTo>
                  <a:pt x="84" y="112"/>
                  <a:pt x="90" y="104"/>
                  <a:pt x="98" y="97"/>
                </a:cubicBezTo>
                <a:cubicBezTo>
                  <a:pt x="125" y="69"/>
                  <a:pt x="159" y="50"/>
                  <a:pt x="196" y="40"/>
                </a:cubicBezTo>
                <a:close/>
                <a:moveTo>
                  <a:pt x="78" y="391"/>
                </a:moveTo>
                <a:cubicBezTo>
                  <a:pt x="78" y="391"/>
                  <a:pt x="79" y="390"/>
                  <a:pt x="80" y="390"/>
                </a:cubicBezTo>
                <a:cubicBezTo>
                  <a:pt x="102" y="383"/>
                  <a:pt x="128" y="378"/>
                  <a:pt x="157" y="374"/>
                </a:cubicBezTo>
                <a:cubicBezTo>
                  <a:pt x="166" y="414"/>
                  <a:pt x="179" y="447"/>
                  <a:pt x="196" y="471"/>
                </a:cubicBezTo>
                <a:cubicBezTo>
                  <a:pt x="159" y="461"/>
                  <a:pt x="125" y="442"/>
                  <a:pt x="98" y="414"/>
                </a:cubicBezTo>
                <a:cubicBezTo>
                  <a:pt x="90" y="407"/>
                  <a:pt x="84" y="399"/>
                  <a:pt x="78" y="391"/>
                </a:cubicBezTo>
                <a:close/>
                <a:moveTo>
                  <a:pt x="316" y="471"/>
                </a:moveTo>
                <a:cubicBezTo>
                  <a:pt x="333" y="447"/>
                  <a:pt x="346" y="414"/>
                  <a:pt x="355" y="374"/>
                </a:cubicBezTo>
                <a:cubicBezTo>
                  <a:pt x="384" y="378"/>
                  <a:pt x="410" y="383"/>
                  <a:pt x="432" y="390"/>
                </a:cubicBezTo>
                <a:cubicBezTo>
                  <a:pt x="433" y="390"/>
                  <a:pt x="434" y="391"/>
                  <a:pt x="434" y="391"/>
                </a:cubicBezTo>
                <a:cubicBezTo>
                  <a:pt x="428" y="399"/>
                  <a:pt x="422" y="407"/>
                  <a:pt x="414" y="414"/>
                </a:cubicBezTo>
                <a:cubicBezTo>
                  <a:pt x="387" y="442"/>
                  <a:pt x="353" y="461"/>
                  <a:pt x="316" y="471"/>
                </a:cubicBezTo>
                <a:close/>
              </a:path>
            </a:pathLst>
          </a:custGeom>
          <a:solidFill>
            <a:srgbClr val="9C6A6A">
              <a:lumMod val="75000"/>
            </a:srgbClr>
          </a:solidFill>
          <a:ln w="9525">
            <a:noFill/>
            <a:round/>
          </a:ln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8" name="MH_Other_12"/>
          <p:cNvSpPr>
            <a:spLocks noChangeAspect="1"/>
          </p:cNvSpPr>
          <p:nvPr>
            <p:custDataLst>
              <p:tags r:id="rId14"/>
            </p:custDataLst>
          </p:nvPr>
        </p:nvSpPr>
        <p:spPr bwMode="auto">
          <a:xfrm>
            <a:off x="3359150" y="3159125"/>
            <a:ext cx="274638" cy="431800"/>
          </a:xfrm>
          <a:custGeom>
            <a:avLst/>
            <a:gdLst>
              <a:gd name="T0" fmla="*/ 270 w 270"/>
              <a:gd name="T1" fmla="*/ 0 h 425"/>
              <a:gd name="T2" fmla="*/ 0 w 270"/>
              <a:gd name="T3" fmla="*/ 241 h 425"/>
              <a:gd name="T4" fmla="*/ 90 w 270"/>
              <a:gd name="T5" fmla="*/ 241 h 425"/>
              <a:gd name="T6" fmla="*/ 0 w 270"/>
              <a:gd name="T7" fmla="*/ 425 h 425"/>
              <a:gd name="T8" fmla="*/ 270 w 270"/>
              <a:gd name="T9" fmla="*/ 184 h 425"/>
              <a:gd name="T10" fmla="*/ 180 w 270"/>
              <a:gd name="T11" fmla="*/ 184 h 425"/>
              <a:gd name="T12" fmla="*/ 270 w 270"/>
              <a:gd name="T13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0" h="425">
                <a:moveTo>
                  <a:pt x="270" y="0"/>
                </a:moveTo>
                <a:lnTo>
                  <a:pt x="0" y="241"/>
                </a:lnTo>
                <a:lnTo>
                  <a:pt x="90" y="241"/>
                </a:lnTo>
                <a:lnTo>
                  <a:pt x="0" y="425"/>
                </a:lnTo>
                <a:lnTo>
                  <a:pt x="270" y="184"/>
                </a:lnTo>
                <a:lnTo>
                  <a:pt x="180" y="184"/>
                </a:lnTo>
                <a:lnTo>
                  <a:pt x="270" y="0"/>
                </a:lnTo>
                <a:close/>
              </a:path>
            </a:pathLst>
          </a:custGeom>
          <a:solidFill>
            <a:srgbClr val="9C6A6A">
              <a:lumMod val="75000"/>
            </a:srgbClr>
          </a:solidFill>
          <a:ln w="9525">
            <a:noFill/>
            <a:round/>
          </a:ln>
        </p:spPr>
        <p:txBody>
          <a:bodyPr lIns="68580" tIns="34290" rIns="68580" bIns="34290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711" name="MH_Other_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619375" y="2171700"/>
            <a:ext cx="530225" cy="508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7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</a:t>
            </a:r>
            <a:r>
              <a:rPr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 sz="27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712" name="MH_Other_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619375" y="3200400"/>
            <a:ext cx="530225" cy="508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700" b="1" baseline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II</a:t>
            </a:r>
            <a:r>
              <a:rPr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29713" name="MH_Other_1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619375" y="4230688"/>
            <a:ext cx="530225" cy="508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9pPr>
          </a:lstStyle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700" b="1" baseline="0" dirty="0">
                <a:solidFill>
                  <a:srgbClr val="864A04"/>
                </a:solidFill>
                <a:latin typeface="+mn-lt"/>
                <a:ea typeface="+mn-ea"/>
                <a:cs typeface="+mn-ea"/>
                <a:sym typeface="+mn-lt"/>
              </a:rPr>
              <a:t>III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+mj-ea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764E4E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 sz="2700" b="1" dirty="0">
              <a:solidFill>
                <a:srgbClr val="764E4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9890" name="MH_SubTitle_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-600000">
            <a:off x="4991407" y="1913503"/>
            <a:ext cx="3071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>
              <a:lnSpc>
                <a:spcPct val="90000"/>
              </a:lnSpc>
            </a:pPr>
            <a:r>
              <a:rPr sz="24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China</a:t>
            </a:r>
            <a:r>
              <a:rPr lang="en-US" altLang="zh-CN" sz="24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’s</a:t>
            </a:r>
            <a:r>
              <a:rPr sz="24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 Food Security Challenges</a:t>
            </a:r>
            <a:r>
              <a:rPr sz="2400"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sz="2400" b="1" dirty="0">
              <a:solidFill>
                <a:schemeClr val="bg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9891" name="MH_SubTitle_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-600000">
            <a:off x="4811301" y="2953263"/>
            <a:ext cx="330620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>
              <a:lnSpc>
                <a:spcPct val="90000"/>
              </a:lnSpc>
            </a:pPr>
            <a:r>
              <a:rPr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China</a:t>
            </a:r>
            <a:r>
              <a:rPr lang="en-US" altLang="zh-CN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’s</a:t>
            </a:r>
            <a:r>
              <a:rPr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Food Quality and </a:t>
            </a:r>
            <a:r>
              <a:rPr lang="en-US" altLang="zh-CN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Safety</a:t>
            </a:r>
            <a:r>
              <a:rPr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Standards</a:t>
            </a:r>
            <a:r>
              <a:rPr sz="2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29716" name="MH_SubTitle_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-575898">
            <a:off x="4722325" y="3976494"/>
            <a:ext cx="3372987" cy="7096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503050405090304" pitchFamily="18" charset="0"/>
                <a:ea typeface="微软雅黑" panose="020B0503020204020204" pitchFamily="34" charset="-122"/>
              </a:defRPr>
            </a:lvl9pPr>
          </a:lstStyle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solidFill>
                  <a:srgbClr val="864A04"/>
                </a:solidFill>
                <a:latin typeface="+mn-lt"/>
                <a:ea typeface="+mn-ea"/>
                <a:cs typeface="+mn-ea"/>
                <a:sym typeface="+mn-lt"/>
              </a:rPr>
              <a:t>China</a:t>
            </a:r>
            <a:r>
              <a:rPr lang="en-US" altLang="zh-CN" sz="2400" b="1" dirty="0">
                <a:solidFill>
                  <a:srgbClr val="864A04"/>
                </a:solidFill>
                <a:latin typeface="+mn-lt"/>
                <a:ea typeface="+mn-ea"/>
                <a:cs typeface="+mn-ea"/>
                <a:sym typeface="+mn-lt"/>
              </a:rPr>
              <a:t>’s</a:t>
            </a:r>
            <a:r>
              <a:rPr sz="2400" b="1" dirty="0">
                <a:solidFill>
                  <a:srgbClr val="864A04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>
                <a:solidFill>
                  <a:srgbClr val="864A04"/>
                </a:solidFill>
                <a:latin typeface="+mn-lt"/>
                <a:ea typeface="+mn-ea"/>
                <a:cs typeface="+mn-ea"/>
                <a:sym typeface="+mn-lt"/>
              </a:rPr>
              <a:t>Regulation</a:t>
            </a:r>
            <a:r>
              <a:rPr lang="zh-CN" altLang="en-US" sz="2400" b="1" dirty="0">
                <a:solidFill>
                  <a:srgbClr val="864A04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b="1" dirty="0">
                <a:solidFill>
                  <a:srgbClr val="864A04"/>
                </a:solidFill>
                <a:latin typeface="+mn-lt"/>
                <a:ea typeface="+mn-ea"/>
                <a:cs typeface="+mn-ea"/>
                <a:sym typeface="+mn-lt"/>
              </a:rPr>
              <a:t>of</a:t>
            </a:r>
            <a:r>
              <a:rPr lang="zh-CN" altLang="en-US" sz="2400" b="1" dirty="0">
                <a:solidFill>
                  <a:srgbClr val="864A04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400" b="1" dirty="0">
                <a:solidFill>
                  <a:srgbClr val="864A04"/>
                </a:solidFill>
                <a:latin typeface="+mn-lt"/>
                <a:ea typeface="+mn-ea"/>
                <a:cs typeface="+mn-ea"/>
                <a:sym typeface="+mn-lt"/>
              </a:rPr>
              <a:t>Food Quality and </a:t>
            </a:r>
            <a:r>
              <a:rPr lang="en-US" altLang="zh-CN" sz="2400" b="1" dirty="0">
                <a:solidFill>
                  <a:srgbClr val="864A04"/>
                </a:solidFill>
                <a:latin typeface="+mn-lt"/>
                <a:ea typeface="+mn-ea"/>
                <a:cs typeface="+mn-ea"/>
                <a:sym typeface="+mn-lt"/>
              </a:rPr>
              <a:t>Safety</a:t>
            </a:r>
            <a:endParaRPr sz="2400" dirty="0">
              <a:solidFill>
                <a:srgbClr val="864A0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2</a:t>
            </a:r>
            <a:endParaRPr lang="zh-CN" altLang="en-US"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33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12" name="任意多边形 11"/>
          <p:cNvSpPr/>
          <p:nvPr>
            <p:custDataLst>
              <p:tags r:id="rId2"/>
            </p:custDataLst>
          </p:nvPr>
        </p:nvSpPr>
        <p:spPr>
          <a:xfrm>
            <a:off x="827584" y="131223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8308" name="Rectangle 3"/>
          <p:cNvSpPr txBox="1">
            <a:spLocks noChangeArrowheads="1"/>
          </p:cNvSpPr>
          <p:nvPr/>
        </p:nvSpPr>
        <p:spPr bwMode="auto">
          <a:xfrm>
            <a:off x="395288" y="2400300"/>
            <a:ext cx="4162425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4572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 algn="just" eaLnBrk="0" fontAlgn="ctr" hangingPunct="0">
              <a:lnSpc>
                <a:spcPct val="90000"/>
              </a:lnSpc>
              <a:spcAft>
                <a:spcPts val="0"/>
              </a:spcAft>
              <a:buClr>
                <a:srgbClr val="F0AD00"/>
              </a:buClr>
              <a:buSzPct val="60000"/>
              <a:buFont typeface="Arial" panose="020B0604020202090204" pitchFamily="34" charset="0"/>
              <a:buNone/>
            </a:pP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"Four in One" food storage technology is a new type of food storage technology researched and applied in 1998. After 10 years’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improvements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, it won the first prize of the National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Science</a:t>
            </a:r>
            <a:r>
              <a:rPr lang="zh-CN" altLang="en-US"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Progress</a:t>
            </a:r>
            <a:r>
              <a:rPr lang="zh-CN" altLang="en-US"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Award</a:t>
            </a:r>
            <a:r>
              <a:rPr lang="zh-CN" altLang="en-US"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in 2010.</a:t>
            </a:r>
            <a:r>
              <a:rPr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pPr algn="just" eaLnBrk="0" fontAlgn="ctr" hangingPunct="0">
              <a:lnSpc>
                <a:spcPct val="90000"/>
              </a:lnSpc>
              <a:spcAft>
                <a:spcPts val="0"/>
              </a:spcAft>
              <a:buClr>
                <a:srgbClr val="F0AD00"/>
              </a:buClr>
              <a:buSzPct val="60000"/>
            </a:pP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Th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e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 technology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will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 guarantee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CN" altLang="en-US"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CN" dirty="0">
                <a:latin typeface="+mn-lt"/>
                <a:ea typeface="+mn-ea"/>
                <a:cs typeface="+mn-ea"/>
                <a:sym typeface="+mn-lt"/>
              </a:rPr>
              <a:t>security 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of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food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in</a:t>
            </a:r>
            <a:r>
              <a:rPr lang="zh-CN" altLang="en-US"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storage</a:t>
            </a:r>
            <a:r>
              <a:rPr lang="zh-CN" altLang="en-US"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in the most economical way by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utilizing</a:t>
            </a:r>
            <a:r>
              <a:rPr lang="zh-CN" altLang="en-US"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computer temperature measurement, mechanical ventilation, insect expelling through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re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circulat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ion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 fumigation, and mechanical cooling, in accordance with the characteristics,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varieties</a:t>
            </a:r>
            <a:r>
              <a:rPr lang="zh-CN" altLang="en-US"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of</a:t>
            </a:r>
            <a:r>
              <a:rPr lang="zh-CN" altLang="en-US"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food</a:t>
            </a:r>
            <a:r>
              <a:rPr lang="zh-CN" altLang="en-US"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aseline="0" dirty="0">
                <a:latin typeface="+mn-lt"/>
                <a:ea typeface="+mn-ea"/>
                <a:cs typeface="+mn-ea"/>
                <a:sym typeface="+mn-lt"/>
              </a:rPr>
              <a:t>in</a:t>
            </a:r>
            <a:r>
              <a:rPr lang="zh-CN" altLang="en-US" baseline="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baseline="0" dirty="0">
                <a:latin typeface="+mn-lt"/>
                <a:ea typeface="+mn-ea"/>
                <a:cs typeface="+mn-ea"/>
                <a:sym typeface="+mn-lt"/>
              </a:rPr>
              <a:t>storage, and warehouse conditions of different areas.</a:t>
            </a:r>
            <a:r>
              <a:rPr dirty="0"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98309" name="矩形 1"/>
          <p:cNvSpPr>
            <a:spLocks noChangeArrowheads="1"/>
          </p:cNvSpPr>
          <p:nvPr/>
        </p:nvSpPr>
        <p:spPr bwMode="auto">
          <a:xfrm>
            <a:off x="2627784" y="1363579"/>
            <a:ext cx="477791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>
              <a:lnSpc>
                <a:spcPct val="90000"/>
              </a:lnSpc>
            </a:pPr>
            <a:r>
              <a:rPr sz="2400" b="1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"Four in One" Storage Technology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2636838"/>
            <a:ext cx="3889375" cy="274478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20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ixietongfen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891" y="1844824"/>
            <a:ext cx="6844218" cy="41031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-30163" y="333374"/>
            <a:ext cx="9174163" cy="93538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12" name="任意多边形 11"/>
          <p:cNvSpPr/>
          <p:nvPr>
            <p:custDataLst>
              <p:tags r:id="rId2"/>
            </p:custDataLst>
          </p:nvPr>
        </p:nvSpPr>
        <p:spPr>
          <a:xfrm>
            <a:off x="827584" y="131776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2956546" y="1330510"/>
            <a:ext cx="4530104" cy="503238"/>
          </a:xfrm>
          <a:prstGeom prst="rect">
            <a:avLst/>
          </a:prstGeom>
        </p:spPr>
        <p:txBody>
          <a:bodyPr>
            <a:noAutofit/>
          </a:bodyPr>
          <a:lstStyle>
            <a:lvl1pPr marL="357505" indent="-357505" algn="just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"/>
              <a:defRPr sz="2000" kern="1200" baseline="0">
                <a:solidFill>
                  <a:schemeClr val="accent3">
                    <a:lumMod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Char char=" "/>
              <a:defRPr sz="1600" kern="1200" baseline="0">
                <a:solidFill>
                  <a:srgbClr val="626262"/>
                </a:solidFill>
                <a:latin typeface="幼圆" pitchFamily="49" charset="-122"/>
                <a:ea typeface="幼圆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Mechanical Ventilation Technology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21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75656" y="1844824"/>
            <a:ext cx="6411902" cy="4639925"/>
            <a:chOff x="1513529" y="2060848"/>
            <a:chExt cx="6087006" cy="46525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grpSpPr>
        <p:pic>
          <p:nvPicPr>
            <p:cNvPr id="7" name="Picture 2" descr="IMG_322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5109" y="4437112"/>
              <a:ext cx="3191227" cy="2276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3" descr="SNV339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13529" y="4269870"/>
              <a:ext cx="2944717" cy="2443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4" descr="DSC0868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13529" y="2060848"/>
              <a:ext cx="6087006" cy="25800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7913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13" name="任意多边形 12"/>
          <p:cNvSpPr/>
          <p:nvPr>
            <p:custDataLst>
              <p:tags r:id="rId2"/>
            </p:custDataLst>
          </p:nvPr>
        </p:nvSpPr>
        <p:spPr>
          <a:xfrm>
            <a:off x="620832" y="122583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2555776" y="1048211"/>
            <a:ext cx="5170239" cy="504825"/>
          </a:xfrm>
          <a:prstGeom prst="rect">
            <a:avLst/>
          </a:prstGeom>
        </p:spPr>
        <p:txBody>
          <a:bodyPr>
            <a:noAutofit/>
          </a:bodyPr>
          <a:lstStyle>
            <a:lvl1pPr marL="357505" indent="-357505" algn="just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"/>
              <a:defRPr sz="2000" kern="1200" baseline="0">
                <a:solidFill>
                  <a:schemeClr val="accent3">
                    <a:lumMod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Char char=" "/>
              <a:defRPr sz="1600" kern="1200" baseline="0">
                <a:solidFill>
                  <a:srgbClr val="626262"/>
                </a:solidFill>
                <a:latin typeface="幼圆" pitchFamily="49" charset="-122"/>
                <a:ea typeface="幼圆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Computer Temperature Measurement Technology</a:t>
            </a:r>
            <a:endParaRPr lang="zh-CN" altLang="en-US" sz="22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22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93356" y="1239649"/>
            <a:ext cx="3460750" cy="504825"/>
          </a:xfrm>
        </p:spPr>
        <p:txBody>
          <a:bodyPr rtlCol="0">
            <a:no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altLang="zh-CN"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Rec</a:t>
            </a: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irculat</a:t>
            </a:r>
            <a:r>
              <a:rPr lang="en-US" altLang="zh-CN"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ion</a:t>
            </a: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Fumigation Technology</a:t>
            </a:r>
          </a:p>
        </p:txBody>
      </p:sp>
      <p:pic>
        <p:nvPicPr>
          <p:cNvPr id="10" name="Picture 2" descr="ZYD-2(2)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98663" y="1916113"/>
            <a:ext cx="5040312" cy="37814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4613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12" name="任意多边形 11"/>
          <p:cNvSpPr/>
          <p:nvPr>
            <p:custDataLst>
              <p:tags r:id="rId2"/>
            </p:custDataLst>
          </p:nvPr>
        </p:nvSpPr>
        <p:spPr>
          <a:xfrm>
            <a:off x="761515" y="11663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6" name="Picture 3" descr="huanliuxunzhe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4403725"/>
            <a:ext cx="2654300" cy="19907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23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18819" y="2024962"/>
            <a:ext cx="2232248" cy="280077"/>
          </a:xfrm>
          <a:prstGeom prst="rect">
            <a:avLst/>
          </a:prstGeom>
          <a:solidFill>
            <a:srgbClr val="FAF2E6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1000" dirty="0">
                <a:latin typeface="+mn-lt"/>
                <a:ea typeface="+mn-ea"/>
                <a:cs typeface="+mn-ea"/>
                <a:sym typeface="+mn-lt"/>
              </a:rPr>
              <a:t>Mobile </a:t>
            </a:r>
            <a:r>
              <a:rPr lang="en-US" altLang="zh-CN" sz="1000" dirty="0">
                <a:latin typeface="+mn-lt"/>
                <a:ea typeface="+mn-ea"/>
                <a:cs typeface="+mn-ea"/>
                <a:sym typeface="+mn-lt"/>
              </a:rPr>
              <a:t>Rec</a:t>
            </a:r>
            <a:r>
              <a:rPr sz="1000" dirty="0">
                <a:latin typeface="+mn-lt"/>
                <a:ea typeface="+mn-ea"/>
                <a:cs typeface="+mn-ea"/>
                <a:sym typeface="+mn-lt"/>
              </a:rPr>
              <a:t>irculati</a:t>
            </a:r>
            <a:r>
              <a:rPr lang="en-US" altLang="zh-CN" sz="1000" dirty="0">
                <a:latin typeface="+mn-lt"/>
                <a:ea typeface="+mn-ea"/>
                <a:cs typeface="+mn-ea"/>
                <a:sym typeface="+mn-lt"/>
              </a:rPr>
              <a:t>on</a:t>
            </a:r>
            <a:r>
              <a:rPr sz="1000" dirty="0">
                <a:latin typeface="+mn-lt"/>
                <a:ea typeface="+mn-ea"/>
                <a:cs typeface="+mn-ea"/>
                <a:sym typeface="+mn-lt"/>
              </a:rPr>
              <a:t> Fumigation System (B)</a:t>
            </a:r>
            <a:endParaRPr lang="zh-CN" altLang="en-US" sz="1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93356" y="2462510"/>
            <a:ext cx="576064" cy="144016"/>
          </a:xfrm>
          <a:prstGeom prst="rect">
            <a:avLst/>
          </a:prstGeom>
          <a:solidFill>
            <a:srgbClr val="F7A774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800" dirty="0">
                <a:latin typeface="+mn-lt"/>
                <a:ea typeface="+mn-ea"/>
                <a:cs typeface="+mn-ea"/>
                <a:sym typeface="+mn-lt"/>
              </a:rPr>
              <a:t>Inspection Hole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998663" y="3037122"/>
            <a:ext cx="576064" cy="144016"/>
          </a:xfrm>
          <a:prstGeom prst="rect">
            <a:avLst/>
          </a:prstGeom>
          <a:solidFill>
            <a:srgbClr val="F7A774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800" dirty="0">
                <a:latin typeface="+mn-lt"/>
                <a:ea typeface="+mn-ea"/>
                <a:cs typeface="+mn-ea"/>
                <a:sym typeface="+mn-lt"/>
              </a:rPr>
              <a:t>Inspection Hole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002161" y="2738958"/>
            <a:ext cx="345703" cy="144016"/>
          </a:xfrm>
          <a:prstGeom prst="rect">
            <a:avLst/>
          </a:prstGeom>
          <a:solidFill>
            <a:srgbClr val="C4B9A7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700" dirty="0">
                <a:latin typeface="+mn-lt"/>
                <a:ea typeface="+mn-ea"/>
                <a:cs typeface="+mn-ea"/>
                <a:sym typeface="+mn-lt"/>
              </a:rPr>
              <a:t>Air Outlet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175012" y="3066319"/>
            <a:ext cx="345703" cy="144016"/>
          </a:xfrm>
          <a:prstGeom prst="rect">
            <a:avLst/>
          </a:prstGeom>
          <a:solidFill>
            <a:srgbClr val="B9AE98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700" baseline="0" dirty="0">
                <a:latin typeface="+mn-lt"/>
                <a:ea typeface="+mn-ea"/>
                <a:cs typeface="+mn-ea"/>
                <a:sym typeface="+mn-lt"/>
              </a:rPr>
              <a:t>Air Inlet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242444" y="3581228"/>
            <a:ext cx="345703" cy="144016"/>
          </a:xfrm>
          <a:prstGeom prst="rect">
            <a:avLst/>
          </a:prstGeom>
          <a:solidFill>
            <a:srgbClr val="B9AE98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700" baseline="0" dirty="0">
                <a:latin typeface="+mn-lt"/>
                <a:ea typeface="+mn-ea"/>
                <a:cs typeface="+mn-ea"/>
                <a:sym typeface="+mn-lt"/>
              </a:rPr>
              <a:t>Air Inlet 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631170" y="3138327"/>
            <a:ext cx="345703" cy="144016"/>
          </a:xfrm>
          <a:prstGeom prst="rect">
            <a:avLst/>
          </a:prstGeom>
          <a:solidFill>
            <a:srgbClr val="C4B9A7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700" dirty="0">
                <a:latin typeface="+mn-lt"/>
                <a:ea typeface="+mn-ea"/>
                <a:cs typeface="+mn-ea"/>
                <a:sym typeface="+mn-lt"/>
              </a:rPr>
              <a:t>Air Outlet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551510" y="3825926"/>
            <a:ext cx="345703" cy="144016"/>
          </a:xfrm>
          <a:prstGeom prst="rect">
            <a:avLst/>
          </a:prstGeom>
          <a:solidFill>
            <a:srgbClr val="C4B9A7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700" baseline="0" dirty="0">
                <a:latin typeface="+mn-lt"/>
                <a:ea typeface="+mn-ea"/>
                <a:cs typeface="+mn-ea"/>
                <a:sym typeface="+mn-lt"/>
              </a:rPr>
              <a:t>Air Inlet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958989" y="3814144"/>
            <a:ext cx="345703" cy="144016"/>
          </a:xfrm>
          <a:prstGeom prst="rect">
            <a:avLst/>
          </a:prstGeom>
          <a:solidFill>
            <a:srgbClr val="C4B9A7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700" baseline="0" dirty="0">
                <a:latin typeface="+mn-lt"/>
                <a:ea typeface="+mn-ea"/>
                <a:cs typeface="+mn-ea"/>
                <a:sym typeface="+mn-lt"/>
              </a:rPr>
              <a:t>Air Inlet 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377830" y="4509120"/>
            <a:ext cx="1080120" cy="144016"/>
          </a:xfrm>
          <a:prstGeom prst="rect">
            <a:avLst/>
          </a:prstGeom>
          <a:solidFill>
            <a:srgbClr val="E4D8C8"/>
          </a:solidFill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90000"/>
              </a:lnSpc>
            </a:pPr>
            <a:r>
              <a:rPr sz="500" dirty="0">
                <a:latin typeface="+mn-lt"/>
                <a:ea typeface="+mn-ea"/>
                <a:cs typeface="+mn-ea"/>
                <a:sym typeface="+mn-lt"/>
              </a:rPr>
              <a:t>Air inlet and outlet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436939" y="5013176"/>
            <a:ext cx="432048" cy="144016"/>
          </a:xfrm>
          <a:prstGeom prst="rect">
            <a:avLst/>
          </a:prstGeom>
          <a:solidFill>
            <a:srgbClr val="F7F4EA"/>
          </a:solidFill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sz="500" dirty="0">
                <a:latin typeface="+mn-lt"/>
                <a:ea typeface="+mn-ea"/>
                <a:cs typeface="+mn-ea"/>
                <a:sym typeface="+mn-lt"/>
              </a:rPr>
              <a:t>Circulating Fumigator</a:t>
            </a:r>
            <a:endParaRPr lang="zh-CN" altLang="en-US" sz="500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19872" y="1144588"/>
            <a:ext cx="4392488" cy="504825"/>
          </a:xfrm>
        </p:spPr>
        <p:txBody>
          <a:bodyPr rtlCol="0">
            <a:no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Cereal Cooling Technology</a:t>
            </a:r>
          </a:p>
        </p:txBody>
      </p:sp>
      <p:pic>
        <p:nvPicPr>
          <p:cNvPr id="7" name="Picture 2" descr="lengqu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1999" y="1772816"/>
            <a:ext cx="6840000" cy="412188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7913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9" name="任意多边形 8"/>
          <p:cNvSpPr/>
          <p:nvPr>
            <p:custDataLst>
              <p:tags r:id="rId2"/>
            </p:custDataLst>
          </p:nvPr>
        </p:nvSpPr>
        <p:spPr>
          <a:xfrm>
            <a:off x="1026153" y="11663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24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47864" y="1266383"/>
            <a:ext cx="4752528" cy="576262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Air-Control Food Storage Technology</a:t>
            </a:r>
          </a:p>
        </p:txBody>
      </p:sp>
      <p:pic>
        <p:nvPicPr>
          <p:cNvPr id="8" name="图片 37896" descr="图片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772816"/>
            <a:ext cx="6840000" cy="4730357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78618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9" name="任意多边形 8"/>
          <p:cNvSpPr/>
          <p:nvPr>
            <p:custDataLst>
              <p:tags r:id="rId2"/>
            </p:custDataLst>
          </p:nvPr>
        </p:nvSpPr>
        <p:spPr>
          <a:xfrm>
            <a:off x="1026153" y="11663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25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03648" y="5666459"/>
            <a:ext cx="6264696" cy="471589"/>
          </a:xfrm>
          <a:prstGeom prst="rect">
            <a:avLst/>
          </a:prstGeom>
          <a:solidFill>
            <a:srgbClr val="80C26A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90000"/>
              </a:lnSpc>
            </a:pPr>
            <a:r>
              <a:rPr sz="1400" dirty="0">
                <a:latin typeface="+mn-lt"/>
                <a:ea typeface="+mn-ea"/>
                <a:cs typeface="+mn-ea"/>
                <a:sym typeface="+mn-lt"/>
              </a:rPr>
              <a:t>Nitrogen-filled food storage technology is highly recommended. At present, nitrogen-filled food storage only accounts for 26% of all food storage.</a:t>
            </a:r>
          </a:p>
        </p:txBody>
      </p:sp>
      <p:sp>
        <p:nvSpPr>
          <p:cNvPr id="10" name="矩形 9"/>
          <p:cNvSpPr/>
          <p:nvPr/>
        </p:nvSpPr>
        <p:spPr>
          <a:xfrm>
            <a:off x="2099314" y="2156728"/>
            <a:ext cx="1478911" cy="281312"/>
          </a:xfrm>
          <a:prstGeom prst="rect">
            <a:avLst/>
          </a:prstGeom>
          <a:solidFill>
            <a:srgbClr val="C5BFAF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90000"/>
              </a:lnSpc>
            </a:pPr>
            <a:r>
              <a:rPr sz="1400" dirty="0">
                <a:latin typeface="+mn-lt"/>
                <a:ea typeface="+mn-ea"/>
                <a:cs typeface="+mn-ea"/>
                <a:sym typeface="+mn-lt"/>
              </a:rPr>
              <a:t>Picture 1: Guigang Port, Guangxi Province</a:t>
            </a:r>
            <a:endParaRPr lang="zh-CN" altLang="en-US" sz="1400" b="1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75148" y="1341438"/>
            <a:ext cx="5311502" cy="503237"/>
          </a:xfrm>
        </p:spPr>
        <p:txBody>
          <a:bodyPr rtlCol="0">
            <a:noAutofit/>
          </a:bodyPr>
          <a:lstStyle/>
          <a:p>
            <a:pPr mar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Inflated gasbag after filling in nitrogen</a:t>
            </a:r>
          </a:p>
        </p:txBody>
      </p:sp>
      <p:pic>
        <p:nvPicPr>
          <p:cNvPr id="7" name="Picture 4" descr="DSC016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1999" y="1988840"/>
            <a:ext cx="6840000" cy="41681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389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9" name="任意多边形 8"/>
          <p:cNvSpPr/>
          <p:nvPr>
            <p:custDataLst>
              <p:tags r:id="rId2"/>
            </p:custDataLst>
          </p:nvPr>
        </p:nvSpPr>
        <p:spPr>
          <a:xfrm>
            <a:off x="1026153" y="11663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26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1963" y="2205038"/>
            <a:ext cx="6119812" cy="377666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54204" y="1255934"/>
            <a:ext cx="4149725" cy="503237"/>
          </a:xfrm>
        </p:spPr>
        <p:txBody>
          <a:bodyPr rtlCol="0">
            <a:no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Information Technology Applied in Food Industry</a:t>
            </a: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1702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10" name="任意多边形 9"/>
          <p:cNvSpPr/>
          <p:nvPr>
            <p:custDataLst>
              <p:tags r:id="rId2"/>
            </p:custDataLst>
          </p:nvPr>
        </p:nvSpPr>
        <p:spPr>
          <a:xfrm>
            <a:off x="1026153" y="11663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27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6022" y="2358432"/>
            <a:ext cx="644290" cy="30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defRPr lang="zh-CN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sz="1100" b="1" baseline="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Supermarket </a:t>
            </a:r>
            <a:endParaRPr lang="zh-CN" altLang="en-US" sz="1100" b="1" dirty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35696" y="2276872"/>
            <a:ext cx="1008111" cy="38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defRPr lang="zh-CN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sz="1200" b="1" baseline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Harvest </a:t>
            </a:r>
            <a:endParaRPr lang="en-US" altLang="zh-CN" sz="1200" b="1" dirty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76873" y="2348881"/>
            <a:ext cx="803039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defRPr lang="zh-CN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sz="1100" b="1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Purchase</a:t>
            </a:r>
            <a:endParaRPr lang="en-US" altLang="zh-CN" sz="1100" b="1" dirty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76489" y="2349848"/>
            <a:ext cx="803039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defRPr lang="zh-CN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sz="1100" b="1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Storage</a:t>
            </a:r>
            <a:endParaRPr lang="en-US" altLang="zh-CN" sz="1100" b="1" dirty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57799" y="2353017"/>
            <a:ext cx="803039" cy="35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defRPr lang="zh-CN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sz="1100" b="1" baseline="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Transportation</a:t>
            </a:r>
            <a:endParaRPr lang="en-US" altLang="zh-CN" sz="1100" b="1" dirty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96136" y="2371349"/>
            <a:ext cx="644290" cy="30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defRPr lang="zh-CN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sz="1100" b="1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Processing</a:t>
            </a:r>
            <a:endParaRPr lang="zh-CN" altLang="en-US" sz="1100" b="1" dirty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35696" y="3791874"/>
            <a:ext cx="1237016" cy="861262"/>
          </a:xfrm>
          <a:prstGeom prst="rect">
            <a:avLst/>
          </a:prstGeom>
          <a:solidFill>
            <a:srgbClr val="FEFBF3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defRPr lang="zh-CN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Farmer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s'</a:t>
            </a:r>
            <a:r>
              <a:rPr sz="140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Settlement</a:t>
            </a:r>
            <a:r>
              <a:rPr sz="140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Card</a:t>
            </a:r>
            <a:r>
              <a:rPr sz="140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System</a:t>
            </a:r>
            <a:r>
              <a:rPr sz="140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sz="1400" b="1" dirty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06992" y="3791874"/>
            <a:ext cx="1237016" cy="861262"/>
          </a:xfrm>
          <a:prstGeom prst="rect">
            <a:avLst/>
          </a:prstGeom>
          <a:solidFill>
            <a:srgbClr val="FEFBF3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defRPr lang="zh-CN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sz="12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Integrated </a:t>
            </a:r>
            <a:r>
              <a:rPr lang="en-US" altLang="zh-CN" sz="12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Management</a:t>
            </a:r>
            <a:r>
              <a:rPr lang="zh-CN" altLang="en-US" sz="12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Platform</a:t>
            </a:r>
            <a:r>
              <a:rPr lang="zh-CN" altLang="en-US" sz="12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for</a:t>
            </a:r>
            <a:r>
              <a:rPr sz="12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Food </a:t>
            </a:r>
            <a:r>
              <a:rPr lang="en-US" altLang="zh-CN" sz="12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Storage</a:t>
            </a:r>
            <a:r>
              <a:rPr lang="zh-CN" altLang="en-US" sz="12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Facilities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076056" y="3791874"/>
            <a:ext cx="1164250" cy="861262"/>
          </a:xfrm>
          <a:prstGeom prst="rect">
            <a:avLst/>
          </a:prstGeom>
          <a:solidFill>
            <a:srgbClr val="FEFBF3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defRPr lang="zh-CN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Food </a:t>
            </a:r>
            <a:r>
              <a:rPr lang="en-US" altLang="zh-CN"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Logistics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Supervision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System </a:t>
            </a:r>
            <a:endParaRPr lang="en-US" altLang="zh-CN" sz="1400" b="1" dirty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46863" y="3785390"/>
            <a:ext cx="1164250" cy="939754"/>
          </a:xfrm>
          <a:prstGeom prst="rect">
            <a:avLst/>
          </a:prstGeom>
          <a:solidFill>
            <a:srgbClr val="FEFBF3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defRPr lang="zh-CN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Finished</a:t>
            </a:r>
            <a:r>
              <a:rPr lang="zh-CN" altLang="en-US"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Grain</a:t>
            </a:r>
            <a:r>
              <a:rPr lang="zh-CN" altLang="en-US"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Products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Security Traceability System</a:t>
            </a:r>
            <a:endParaRPr lang="en-US" altLang="zh-CN" sz="1400" b="1" dirty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50957" y="5403440"/>
            <a:ext cx="3895906" cy="448177"/>
          </a:xfrm>
          <a:prstGeom prst="rect">
            <a:avLst/>
          </a:prstGeom>
          <a:solidFill>
            <a:srgbClr val="FEFBF3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defRPr lang="zh-CN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Public</a:t>
            </a:r>
            <a:r>
              <a:rPr sz="140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Information</a:t>
            </a:r>
            <a:r>
              <a:rPr sz="140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Platform</a:t>
            </a:r>
            <a:r>
              <a:rPr sz="140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for</a:t>
            </a:r>
            <a:r>
              <a:rPr sz="140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Regional</a:t>
            </a:r>
            <a:r>
              <a:rPr sz="140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Food</a:t>
            </a:r>
            <a:r>
              <a:rPr sz="140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Circulation</a:t>
            </a:r>
            <a:r>
              <a:rPr sz="1400" dirty="0">
                <a:solidFill>
                  <a:sysClr val="windowText" lastClr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sz="1400" b="1" dirty="0">
              <a:solidFill>
                <a:sysClr val="windowText" lastClr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11475" y="1249542"/>
            <a:ext cx="3546475" cy="503238"/>
          </a:xfrm>
        </p:spPr>
        <p:txBody>
          <a:bodyPr rtlCol="0">
            <a:no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Information Identification Card upon Food Storage</a:t>
            </a:r>
            <a:endParaRPr lang="zh-CN" altLang="en-US" sz="22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Picture 2" descr="D:\Aisino Projects\粮食项目\国家科技支撑计划项目\07系统实施\常州现代粮食物流中心\常州2期实施\现场图片\照片&amp;界面\照片（孙）\照片（孙）\DSC032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178374"/>
            <a:ext cx="5395932" cy="306431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" name="Picture 2" descr="IMG_01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1348" y="2178374"/>
            <a:ext cx="2932572" cy="200642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1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0030" y="4210480"/>
            <a:ext cx="1818194" cy="104838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Picture 3" descr="C:\Users\Trygene\Desktop\第二代身份证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6193" y="4220352"/>
            <a:ext cx="1874239" cy="106739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-30163" y="333375"/>
            <a:ext cx="9174163" cy="81723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14" name="任意多边形 13"/>
          <p:cNvSpPr/>
          <p:nvPr>
            <p:custDataLst>
              <p:tags r:id="rId3"/>
            </p:custDataLst>
          </p:nvPr>
        </p:nvSpPr>
        <p:spPr>
          <a:xfrm>
            <a:off x="1026153" y="11663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28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59664" y="1266400"/>
            <a:ext cx="3240572" cy="431800"/>
          </a:xfrm>
        </p:spPr>
        <p:txBody>
          <a:bodyPr rtlCol="0">
            <a:no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Automatic Weighing</a:t>
            </a:r>
            <a:endParaRPr lang="zh-CN" altLang="en-US" sz="22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7523" name="组合 13"/>
          <p:cNvGrpSpPr/>
          <p:nvPr/>
        </p:nvGrpSpPr>
        <p:grpSpPr bwMode="auto">
          <a:xfrm>
            <a:off x="900113" y="1989138"/>
            <a:ext cx="7559675" cy="4181475"/>
            <a:chOff x="-117324" y="1525588"/>
            <a:chExt cx="9350375" cy="5394325"/>
          </a:xfrm>
        </p:grpSpPr>
        <p:pic>
          <p:nvPicPr>
            <p:cNvPr id="107526" name="Picture 2" descr="D:\Aisino Projects\粮食项目\国家科技支撑计划项目\07系统实施\常州现代粮食物流中心\常州2期实施\现场图片\101D3000\DSC_002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324" y="1525588"/>
              <a:ext cx="9350375" cy="539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7527" name="组合 15"/>
            <p:cNvGrpSpPr/>
            <p:nvPr/>
          </p:nvGrpSpPr>
          <p:grpSpPr bwMode="auto">
            <a:xfrm>
              <a:off x="-67419" y="1555749"/>
              <a:ext cx="9211419" cy="5187159"/>
              <a:chOff x="-67419" y="1555749"/>
              <a:chExt cx="9211419" cy="5187159"/>
            </a:xfrm>
          </p:grpSpPr>
          <p:cxnSp>
            <p:nvCxnSpPr>
              <p:cNvPr id="107528" name="直接连接符 16"/>
              <p:cNvCxnSpPr>
                <a:cxnSpLocks noChangeShapeType="1"/>
              </p:cNvCxnSpPr>
              <p:nvPr/>
            </p:nvCxnSpPr>
            <p:spPr bwMode="auto">
              <a:xfrm flipH="1">
                <a:off x="3203575" y="5448300"/>
                <a:ext cx="709613" cy="285750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29" name="直接连接符 17"/>
              <p:cNvCxnSpPr>
                <a:cxnSpLocks noChangeShapeType="1"/>
              </p:cNvCxnSpPr>
              <p:nvPr/>
            </p:nvCxnSpPr>
            <p:spPr bwMode="auto">
              <a:xfrm>
                <a:off x="3209925" y="5734050"/>
                <a:ext cx="703263" cy="68263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30" name="直接连接符 18"/>
              <p:cNvCxnSpPr>
                <a:cxnSpLocks noChangeShapeType="1"/>
              </p:cNvCxnSpPr>
              <p:nvPr/>
            </p:nvCxnSpPr>
            <p:spPr bwMode="auto">
              <a:xfrm flipH="1">
                <a:off x="3913188" y="5480050"/>
                <a:ext cx="696912" cy="322263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31" name="直接连接符 19"/>
              <p:cNvCxnSpPr>
                <a:cxnSpLocks noChangeShapeType="1"/>
              </p:cNvCxnSpPr>
              <p:nvPr/>
            </p:nvCxnSpPr>
            <p:spPr bwMode="auto">
              <a:xfrm>
                <a:off x="3890963" y="5445125"/>
                <a:ext cx="719137" cy="34925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32" name="直接箭头连接符 20"/>
              <p:cNvCxnSpPr>
                <a:cxnSpLocks noChangeShapeType="1"/>
              </p:cNvCxnSpPr>
              <p:nvPr/>
            </p:nvCxnSpPr>
            <p:spPr bwMode="auto">
              <a:xfrm>
                <a:off x="4276725" y="5641975"/>
                <a:ext cx="357188" cy="32067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oval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7533" name="矩形 21"/>
              <p:cNvSpPr>
                <a:spLocks noChangeArrowheads="1"/>
              </p:cNvSpPr>
              <p:nvPr/>
            </p:nvSpPr>
            <p:spPr bwMode="auto">
              <a:xfrm>
                <a:off x="4038600" y="5967413"/>
                <a:ext cx="1502745" cy="775495"/>
              </a:xfrm>
              <a:prstGeom prst="rect">
                <a:avLst/>
              </a:prstGeom>
              <a:noFill/>
              <a:ln w="25400">
                <a:solidFill>
                  <a:srgbClr val="FF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baseline="0" dirty="0">
                    <a:latin typeface="+mn-lt"/>
                    <a:ea typeface="+mn-ea"/>
                    <a:cs typeface="+mn-ea"/>
                    <a:sym typeface="+mn-lt"/>
                  </a:rPr>
                  <a:t>Ground Sense Coil</a:t>
                </a:r>
                <a:r>
                  <a:rPr dirty="0">
                    <a:latin typeface="+mn-lt"/>
                    <a:ea typeface="+mn-ea"/>
                    <a:cs typeface="+mn-ea"/>
                    <a:sym typeface="+mn-lt"/>
                  </a:rPr>
                  <a:t> </a:t>
                </a:r>
              </a:p>
            </p:txBody>
          </p:sp>
          <p:cxnSp>
            <p:nvCxnSpPr>
              <p:cNvPr id="107534" name="直接箭头连接符 22"/>
              <p:cNvCxnSpPr>
                <a:cxnSpLocks noChangeShapeType="1"/>
              </p:cNvCxnSpPr>
              <p:nvPr/>
            </p:nvCxnSpPr>
            <p:spPr bwMode="auto">
              <a:xfrm flipH="1">
                <a:off x="2203450" y="4940300"/>
                <a:ext cx="65088" cy="833438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oval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7535" name="矩形 23"/>
              <p:cNvSpPr>
                <a:spLocks noChangeArrowheads="1"/>
              </p:cNvSpPr>
              <p:nvPr/>
            </p:nvSpPr>
            <p:spPr bwMode="auto">
              <a:xfrm>
                <a:off x="1763712" y="5773739"/>
                <a:ext cx="1439862" cy="641648"/>
              </a:xfrm>
              <a:prstGeom prst="rect">
                <a:avLst/>
              </a:prstGeom>
              <a:noFill/>
              <a:ln w="25400">
                <a:solidFill>
                  <a:srgbClr val="FF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baseline="0" dirty="0">
                    <a:latin typeface="+mn-lt"/>
                    <a:ea typeface="+mn-ea"/>
                    <a:cs typeface="+mn-ea"/>
                    <a:sym typeface="+mn-lt"/>
                  </a:rPr>
                  <a:t>Barrier</a:t>
                </a:r>
                <a:r>
                  <a:rPr dirty="0">
                    <a:latin typeface="+mn-lt"/>
                    <a:ea typeface="+mn-ea"/>
                    <a:cs typeface="+mn-ea"/>
                    <a:sym typeface="+mn-lt"/>
                  </a:rPr>
                  <a:t> </a:t>
                </a:r>
              </a:p>
            </p:txBody>
          </p:sp>
          <p:cxnSp>
            <p:nvCxnSpPr>
              <p:cNvPr id="107536" name="直接箭头连接符 24"/>
              <p:cNvCxnSpPr>
                <a:cxnSpLocks noChangeShapeType="1"/>
                <a:endCxn id="107537" idx="2"/>
              </p:cNvCxnSpPr>
              <p:nvPr/>
            </p:nvCxnSpPr>
            <p:spPr bwMode="auto">
              <a:xfrm flipV="1">
                <a:off x="2328209" y="3231700"/>
                <a:ext cx="431082" cy="8359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oval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7537" name="矩形 25"/>
              <p:cNvSpPr>
                <a:spLocks noChangeArrowheads="1"/>
              </p:cNvSpPr>
              <p:nvPr/>
            </p:nvSpPr>
            <p:spPr bwMode="auto">
              <a:xfrm>
                <a:off x="2183824" y="1838486"/>
                <a:ext cx="1150935" cy="1393214"/>
              </a:xfrm>
              <a:prstGeom prst="rect">
                <a:avLst/>
              </a:prstGeom>
              <a:noFill/>
              <a:ln w="25400">
                <a:solidFill>
                  <a:srgbClr val="FF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sz="1600" dirty="0">
                    <a:latin typeface="+mn-lt"/>
                    <a:ea typeface="+mn-ea"/>
                    <a:cs typeface="+mn-ea"/>
                    <a:sym typeface="+mn-lt"/>
                  </a:rPr>
                  <a:t>Active Infrared Intrusion Detector</a:t>
                </a:r>
              </a:p>
            </p:txBody>
          </p:sp>
          <p:cxnSp>
            <p:nvCxnSpPr>
              <p:cNvPr id="107538" name="直接箭头连接符 26"/>
              <p:cNvCxnSpPr>
                <a:cxnSpLocks noChangeShapeType="1"/>
              </p:cNvCxnSpPr>
              <p:nvPr/>
            </p:nvCxnSpPr>
            <p:spPr bwMode="auto">
              <a:xfrm flipV="1">
                <a:off x="4633913" y="2279619"/>
                <a:ext cx="1338859" cy="121288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oval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7539" name="矩形 27"/>
              <p:cNvSpPr>
                <a:spLocks noChangeArrowheads="1"/>
              </p:cNvSpPr>
              <p:nvPr/>
            </p:nvSpPr>
            <p:spPr bwMode="auto">
              <a:xfrm>
                <a:off x="5383213" y="1555750"/>
                <a:ext cx="1540196" cy="723869"/>
              </a:xfrm>
              <a:prstGeom prst="rect">
                <a:avLst/>
              </a:prstGeom>
              <a:noFill/>
              <a:ln w="25400">
                <a:solidFill>
                  <a:srgbClr val="FF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sz="1400" dirty="0">
                    <a:latin typeface="+mn-lt"/>
                    <a:ea typeface="+mn-ea"/>
                    <a:cs typeface="+mn-ea"/>
                    <a:sym typeface="+mn-lt"/>
                  </a:rPr>
                  <a:t>Online Voice Device</a:t>
                </a:r>
              </a:p>
            </p:txBody>
          </p:sp>
          <p:cxnSp>
            <p:nvCxnSpPr>
              <p:cNvPr id="107540" name="直接箭头连接符 28"/>
              <p:cNvCxnSpPr>
                <a:cxnSpLocks noChangeShapeType="1"/>
              </p:cNvCxnSpPr>
              <p:nvPr/>
            </p:nvCxnSpPr>
            <p:spPr bwMode="auto">
              <a:xfrm flipV="1">
                <a:off x="5581952" y="2948413"/>
                <a:ext cx="445256" cy="71141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oval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7541" name="矩形 29"/>
              <p:cNvSpPr>
                <a:spLocks noChangeArrowheads="1"/>
              </p:cNvSpPr>
              <p:nvPr/>
            </p:nvSpPr>
            <p:spPr bwMode="auto">
              <a:xfrm>
                <a:off x="5867400" y="2565398"/>
                <a:ext cx="865882" cy="494479"/>
              </a:xfrm>
              <a:prstGeom prst="rect">
                <a:avLst/>
              </a:prstGeom>
              <a:noFill/>
              <a:ln w="25400">
                <a:solidFill>
                  <a:srgbClr val="FF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sz="1400" dirty="0">
                    <a:latin typeface="+mn-lt"/>
                    <a:ea typeface="+mn-ea"/>
                    <a:cs typeface="+mn-ea"/>
                    <a:sym typeface="+mn-lt"/>
                  </a:rPr>
                  <a:t>LED Screen</a:t>
                </a:r>
              </a:p>
            </p:txBody>
          </p:sp>
          <p:cxnSp>
            <p:nvCxnSpPr>
              <p:cNvPr id="107542" name="直接箭头连接符 30"/>
              <p:cNvCxnSpPr>
                <a:cxnSpLocks noChangeShapeType="1"/>
                <a:endCxn id="107543" idx="1"/>
              </p:cNvCxnSpPr>
              <p:nvPr/>
            </p:nvCxnSpPr>
            <p:spPr bwMode="auto">
              <a:xfrm flipV="1">
                <a:off x="7719181" y="1896375"/>
                <a:ext cx="211969" cy="340626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oval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7543" name="矩形 31"/>
              <p:cNvSpPr>
                <a:spLocks noChangeArrowheads="1"/>
              </p:cNvSpPr>
              <p:nvPr/>
            </p:nvSpPr>
            <p:spPr bwMode="auto">
              <a:xfrm>
                <a:off x="7931150" y="1555749"/>
                <a:ext cx="945697" cy="681250"/>
              </a:xfrm>
              <a:prstGeom prst="rect">
                <a:avLst/>
              </a:prstGeom>
              <a:noFill/>
              <a:ln w="25400">
                <a:solidFill>
                  <a:srgbClr val="FF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sz="1400" dirty="0">
                    <a:latin typeface="+mn-lt"/>
                    <a:ea typeface="+mn-ea"/>
                    <a:cs typeface="+mn-ea"/>
                    <a:sym typeface="+mn-lt"/>
                  </a:rPr>
                  <a:t>Panoramic Camera</a:t>
                </a:r>
              </a:p>
            </p:txBody>
          </p:sp>
          <p:cxnSp>
            <p:nvCxnSpPr>
              <p:cNvPr id="107544" name="直接箭头连接符 32"/>
              <p:cNvCxnSpPr>
                <a:cxnSpLocks noChangeShapeType="1"/>
              </p:cNvCxnSpPr>
              <p:nvPr/>
            </p:nvCxnSpPr>
            <p:spPr bwMode="auto">
              <a:xfrm>
                <a:off x="6443663" y="4005262"/>
                <a:ext cx="1097415" cy="8741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oval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7545" name="矩形 33"/>
              <p:cNvSpPr>
                <a:spLocks noChangeArrowheads="1"/>
              </p:cNvSpPr>
              <p:nvPr/>
            </p:nvSpPr>
            <p:spPr bwMode="auto">
              <a:xfrm>
                <a:off x="7546975" y="4805365"/>
                <a:ext cx="1597025" cy="1244411"/>
              </a:xfrm>
              <a:prstGeom prst="rect">
                <a:avLst/>
              </a:prstGeom>
              <a:noFill/>
              <a:ln w="25400">
                <a:solidFill>
                  <a:srgbClr val="FF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sz="1600" dirty="0">
                    <a:latin typeface="+mn-lt"/>
                    <a:ea typeface="+mn-ea"/>
                    <a:cs typeface="+mn-ea"/>
                    <a:sym typeface="+mn-lt"/>
                  </a:rPr>
                  <a:t>License Plate Camera, Driving Cab Camera</a:t>
                </a:r>
              </a:p>
            </p:txBody>
          </p:sp>
          <p:sp>
            <p:nvSpPr>
              <p:cNvPr id="107546" name="椭圆 34"/>
              <p:cNvSpPr>
                <a:spLocks noChangeArrowheads="1"/>
              </p:cNvSpPr>
              <p:nvPr/>
            </p:nvSpPr>
            <p:spPr bwMode="auto">
              <a:xfrm>
                <a:off x="1403350" y="3395663"/>
                <a:ext cx="500063" cy="642937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cxnSp>
            <p:nvCxnSpPr>
              <p:cNvPr id="107547" name="直接箭头连接符 35"/>
              <p:cNvCxnSpPr>
                <a:cxnSpLocks noChangeShapeType="1"/>
                <a:stCxn id="107546" idx="0"/>
              </p:cNvCxnSpPr>
              <p:nvPr/>
            </p:nvCxnSpPr>
            <p:spPr bwMode="auto">
              <a:xfrm flipV="1">
                <a:off x="1653382" y="2541892"/>
                <a:ext cx="366522" cy="853771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oval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7548" name="矩形 36"/>
              <p:cNvSpPr>
                <a:spLocks noChangeArrowheads="1"/>
              </p:cNvSpPr>
              <p:nvPr/>
            </p:nvSpPr>
            <p:spPr bwMode="auto">
              <a:xfrm>
                <a:off x="1028909" y="1567503"/>
                <a:ext cx="1079433" cy="986143"/>
              </a:xfrm>
              <a:prstGeom prst="rect">
                <a:avLst/>
              </a:prstGeom>
              <a:noFill/>
              <a:ln w="25400">
                <a:solidFill>
                  <a:srgbClr val="FF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sz="1600" dirty="0">
                    <a:latin typeface="+mn-lt"/>
                    <a:ea typeface="+mn-ea"/>
                    <a:cs typeface="+mn-ea"/>
                    <a:sym typeface="+mn-lt"/>
                  </a:rPr>
                  <a:t>Traffic Light, Alarm Light</a:t>
                </a:r>
              </a:p>
            </p:txBody>
          </p:sp>
          <p:sp>
            <p:nvSpPr>
              <p:cNvPr id="107549" name="椭圆 37"/>
              <p:cNvSpPr>
                <a:spLocks noChangeArrowheads="1"/>
              </p:cNvSpPr>
              <p:nvPr/>
            </p:nvSpPr>
            <p:spPr bwMode="auto">
              <a:xfrm>
                <a:off x="457013" y="2908300"/>
                <a:ext cx="723900" cy="1093788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cxnSp>
            <p:nvCxnSpPr>
              <p:cNvPr id="107550" name="直接箭头连接符 38"/>
              <p:cNvCxnSpPr>
                <a:cxnSpLocks noChangeShapeType="1"/>
                <a:stCxn id="107549" idx="0"/>
                <a:endCxn id="107551" idx="2"/>
              </p:cNvCxnSpPr>
              <p:nvPr/>
            </p:nvCxnSpPr>
            <p:spPr bwMode="auto">
              <a:xfrm flipH="1" flipV="1">
                <a:off x="436526" y="2565399"/>
                <a:ext cx="382438" cy="342901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oval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7551" name="矩形 39"/>
              <p:cNvSpPr>
                <a:spLocks noChangeArrowheads="1"/>
              </p:cNvSpPr>
              <p:nvPr/>
            </p:nvSpPr>
            <p:spPr bwMode="auto">
              <a:xfrm>
                <a:off x="-67419" y="1555750"/>
                <a:ext cx="1007890" cy="1009649"/>
              </a:xfrm>
              <a:prstGeom prst="rect">
                <a:avLst/>
              </a:prstGeom>
              <a:noFill/>
              <a:ln w="25400">
                <a:solidFill>
                  <a:srgbClr val="FF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sz="1600" dirty="0">
                    <a:latin typeface="+mn-lt"/>
                    <a:ea typeface="+mn-ea"/>
                    <a:cs typeface="+mn-ea"/>
                    <a:sym typeface="+mn-lt"/>
                  </a:rPr>
                  <a:t>RFID Reader Antenna</a:t>
                </a:r>
              </a:p>
            </p:txBody>
          </p:sp>
          <p:pic>
            <p:nvPicPr>
              <p:cNvPr id="107552" name="Picture 3" descr="D:\Aisino Projects\粮食项目\国家科技支撑计划项目\07系统实施\常州现代粮食物流中心\常州2期实施\现场图片\101D3000\DSC_0030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0488" y="1555750"/>
                <a:ext cx="815975" cy="1225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7553" name="矩形 42"/>
              <p:cNvSpPr>
                <a:spLocks noChangeArrowheads="1"/>
              </p:cNvSpPr>
              <p:nvPr/>
            </p:nvSpPr>
            <p:spPr bwMode="auto">
              <a:xfrm>
                <a:off x="3341830" y="2175462"/>
                <a:ext cx="813328" cy="874581"/>
              </a:xfrm>
              <a:prstGeom prst="rect">
                <a:avLst/>
              </a:prstGeom>
              <a:noFill/>
              <a:ln w="25400">
                <a:solidFill>
                  <a:srgbClr val="FF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幼圆" pitchFamily="49" charset="-122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sz="1600" dirty="0">
                    <a:latin typeface="+mn-lt"/>
                    <a:ea typeface="+mn-ea"/>
                    <a:cs typeface="+mn-ea"/>
                    <a:sym typeface="+mn-lt"/>
                  </a:rPr>
                  <a:t>Controller Cabinet</a:t>
                </a:r>
              </a:p>
            </p:txBody>
          </p:sp>
        </p:grpSp>
      </p:grpSp>
      <p:sp>
        <p:nvSpPr>
          <p:cNvPr id="48" name="矩形 47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0533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49" name="任意多边形 48"/>
          <p:cNvSpPr/>
          <p:nvPr>
            <p:custDataLst>
              <p:tags r:id="rId2"/>
            </p:custDataLst>
          </p:nvPr>
        </p:nvSpPr>
        <p:spPr>
          <a:xfrm>
            <a:off x="1026153" y="11663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29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16013" y="1557338"/>
            <a:ext cx="7743825" cy="5070475"/>
          </a:xfrm>
        </p:spPr>
        <p:txBody>
          <a:bodyPr rtlCol="0">
            <a:normAutofit/>
          </a:bodyPr>
          <a:lstStyle/>
          <a:p>
            <a:pPr marL="357505" indent="-35750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i="1" baseline="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Food Safety Law</a:t>
            </a:r>
            <a:r>
              <a:rPr dirty="0"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marL="357505" indent="-35750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u"/>
              <a:defRPr/>
            </a:pP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A supervision system is established: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giving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priority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to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prevention,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implementing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risk management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whole-process control, and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encouraging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whole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society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to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participate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sz="1800"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sz="1800" dirty="0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357505" indent="-35750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It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is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trictest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law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ever.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2852738"/>
            <a:ext cx="4086225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33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Relevant 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R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egulations and 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R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ules of 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F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ood 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Q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uality and 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Safety</a:t>
            </a:r>
            <a:r>
              <a:rPr lang="zh-CN" altLang="en-US" sz="2800" b="1" dirty="0">
                <a:solidFill>
                  <a:schemeClr val="bg2"/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Supervision</a:t>
            </a:r>
            <a:endParaRPr sz="2800" dirty="0">
              <a:cs typeface="+mn-ea"/>
              <a:sym typeface="+mn-lt"/>
            </a:endParaRPr>
          </a:p>
        </p:txBody>
      </p:sp>
      <p:sp>
        <p:nvSpPr>
          <p:cNvPr id="9" name="任意多边形 8"/>
          <p:cNvSpPr/>
          <p:nvPr>
            <p:custDataLst>
              <p:tags r:id="rId2"/>
            </p:custDataLst>
          </p:nvPr>
        </p:nvSpPr>
        <p:spPr>
          <a:xfrm>
            <a:off x="827584" y="195996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01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3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47864" y="1369480"/>
            <a:ext cx="3702198" cy="431800"/>
          </a:xfrm>
        </p:spPr>
        <p:txBody>
          <a:bodyPr rtlCol="0">
            <a:noAutofit/>
          </a:bodyPr>
          <a:lstStyle/>
          <a:p>
            <a:pPr marL="0" indent="0" algn="l" fontAlgn="auto"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Automatic Storage </a:t>
            </a:r>
            <a:endParaRPr lang="zh-CN" altLang="en-US" sz="22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4" name="Picture 2" descr="D:\Aisino Projects\粮食项目\国家科技支撑计划项目\07系统实施\常州现代粮食物流中心\常州2期实施\现场图片\现场照片\筒仓DCS界面\潮粮接收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1999" y="1988840"/>
            <a:ext cx="6840000" cy="40589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33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46" name="任意多边形 45"/>
          <p:cNvSpPr/>
          <p:nvPr>
            <p:custDataLst>
              <p:tags r:id="rId2"/>
            </p:custDataLst>
          </p:nvPr>
        </p:nvSpPr>
        <p:spPr>
          <a:xfrm>
            <a:off x="1026153" y="11663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30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132856"/>
            <a:ext cx="3111370" cy="3109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132856"/>
            <a:ext cx="3024336" cy="3109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33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10" name="任意多边形 9"/>
          <p:cNvSpPr/>
          <p:nvPr>
            <p:custDataLst>
              <p:tags r:id="rId2"/>
            </p:custDataLst>
          </p:nvPr>
        </p:nvSpPr>
        <p:spPr>
          <a:xfrm>
            <a:off x="1026153" y="11663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1" name="内容占位符 2"/>
          <p:cNvSpPr txBox="1"/>
          <p:nvPr/>
        </p:nvSpPr>
        <p:spPr>
          <a:xfrm>
            <a:off x="2267744" y="1349126"/>
            <a:ext cx="4918274" cy="503237"/>
          </a:xfrm>
          <a:prstGeom prst="rect">
            <a:avLst/>
          </a:prstGeom>
        </p:spPr>
        <p:txBody>
          <a:bodyPr/>
          <a:lstStyle>
            <a:lvl1pPr marL="357505" indent="-357505" algn="just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"/>
              <a:defRPr sz="2000" kern="1200" baseline="0">
                <a:solidFill>
                  <a:schemeClr val="accent3">
                    <a:lumMod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itchFamily="49" charset="-122"/>
              <a:buChar char=" "/>
              <a:defRPr sz="1600" kern="1200" baseline="0">
                <a:solidFill>
                  <a:srgbClr val="626262"/>
                </a:solidFill>
                <a:latin typeface="幼圆" pitchFamily="49" charset="-122"/>
                <a:ea typeface="幼圆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90000"/>
              </a:lnSpc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Drying Technology upon Storage </a:t>
            </a:r>
            <a:endParaRPr lang="zh-CN" altLang="en-US" sz="22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31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42034" y="1434811"/>
            <a:ext cx="5544616" cy="503237"/>
          </a:xfrm>
        </p:spPr>
        <p:txBody>
          <a:bodyPr rtlCol="0">
            <a:noAutofit/>
          </a:bodyPr>
          <a:lstStyle/>
          <a:p>
            <a:pPr mar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Bulk</a:t>
            </a:r>
            <a:r>
              <a:rPr sz="2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Grain</a:t>
            </a:r>
            <a:r>
              <a:rPr sz="2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Transportation</a:t>
            </a:r>
            <a:r>
              <a:rPr sz="2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Technology</a:t>
            </a:r>
            <a:endParaRPr lang="zh-CN" altLang="en-US" sz="22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988840"/>
            <a:ext cx="2871198" cy="3763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715" y="1988840"/>
            <a:ext cx="2880320" cy="1702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715" y="4040310"/>
            <a:ext cx="2880320" cy="1711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389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13" name="任意多边形 12"/>
          <p:cNvSpPr/>
          <p:nvPr>
            <p:custDataLst>
              <p:tags r:id="rId2"/>
            </p:custDataLst>
          </p:nvPr>
        </p:nvSpPr>
        <p:spPr>
          <a:xfrm>
            <a:off x="1026153" y="11663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32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89442"/>
          <p:cNvSpPr txBox="1">
            <a:spLocks noChangeArrowheads="1"/>
          </p:cNvSpPr>
          <p:nvPr/>
        </p:nvSpPr>
        <p:spPr bwMode="auto">
          <a:xfrm>
            <a:off x="896938" y="2503488"/>
            <a:ext cx="2087562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High Quality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High Nutrition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High Efficiency</a:t>
            </a:r>
          </a:p>
        </p:txBody>
      </p:sp>
      <p:sp>
        <p:nvSpPr>
          <p:cNvPr id="111619" name="直接连接符 189444"/>
          <p:cNvSpPr>
            <a:spLocks noChangeShapeType="1"/>
          </p:cNvSpPr>
          <p:nvPr/>
        </p:nvSpPr>
        <p:spPr bwMode="auto">
          <a:xfrm>
            <a:off x="3025775" y="2997200"/>
            <a:ext cx="3168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本框 189445"/>
          <p:cNvSpPr txBox="1"/>
          <p:nvPr/>
        </p:nvSpPr>
        <p:spPr>
          <a:xfrm>
            <a:off x="3240088" y="2797175"/>
            <a:ext cx="2806700" cy="36933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buClr>
                <a:schemeClr val="bg1"/>
              </a:buClr>
              <a:defRPr/>
            </a:pPr>
            <a:r>
              <a:rPr sz="2000" b="1" dirty="0">
                <a:latin typeface="+mn-lt"/>
                <a:ea typeface="+mn-ea"/>
                <a:cs typeface="+mn-ea"/>
                <a:sym typeface="+mn-lt"/>
              </a:rPr>
              <a:t>"Three</a:t>
            </a:r>
            <a:r>
              <a:rPr sz="20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000" b="1" dirty="0">
                <a:latin typeface="+mn-lt"/>
                <a:ea typeface="+mn-ea"/>
                <a:cs typeface="+mn-ea"/>
                <a:sym typeface="+mn-lt"/>
              </a:rPr>
              <a:t>Hs"</a:t>
            </a:r>
            <a:r>
              <a:rPr sz="20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000" b="1" dirty="0">
                <a:latin typeface="+mn-lt"/>
                <a:ea typeface="+mn-ea"/>
                <a:cs typeface="+mn-ea"/>
                <a:sym typeface="+mn-lt"/>
              </a:rPr>
              <a:t>"Three</a:t>
            </a:r>
            <a:r>
              <a:rPr sz="20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000" b="1" dirty="0">
                <a:latin typeface="+mn-lt"/>
                <a:ea typeface="+mn-ea"/>
                <a:cs typeface="+mn-ea"/>
                <a:sym typeface="+mn-lt"/>
              </a:rPr>
              <a:t>Ls"</a:t>
            </a:r>
            <a:r>
              <a:rPr sz="2000" dirty="0"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15" name="文本框 189446"/>
          <p:cNvSpPr txBox="1">
            <a:spLocks noChangeArrowheads="1"/>
          </p:cNvSpPr>
          <p:nvPr/>
        </p:nvSpPr>
        <p:spPr bwMode="auto">
          <a:xfrm>
            <a:off x="3328988" y="3603625"/>
            <a:ext cx="2628900" cy="8402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777777"/>
            </a:solidFill>
            <a:miter lim="800000"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en" b="1" dirty="0">
                <a:latin typeface="+mn-lt"/>
                <a:ea typeface="+mn-ea"/>
                <a:cs typeface="+mn-ea"/>
                <a:sym typeface="+mn-lt"/>
              </a:rPr>
              <a:t>"Green, Eco-Friendly, and Harmonious"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b="1" baseline="0" dirty="0">
                <a:latin typeface="+mn-lt"/>
                <a:ea typeface="+mn-ea"/>
                <a:cs typeface="+mn-ea"/>
                <a:sym typeface="+mn-lt"/>
              </a:rPr>
              <a:t>food storage technology</a:t>
            </a:r>
            <a:r>
              <a:rPr dirty="0"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111622" name="直接连接符 189447"/>
          <p:cNvSpPr>
            <a:spLocks noChangeShapeType="1"/>
          </p:cNvSpPr>
          <p:nvPr/>
        </p:nvSpPr>
        <p:spPr bwMode="auto">
          <a:xfrm flipV="1">
            <a:off x="4643438" y="3213100"/>
            <a:ext cx="0" cy="390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文本框 189442"/>
          <p:cNvSpPr txBox="1">
            <a:spLocks noChangeArrowheads="1"/>
          </p:cNvSpPr>
          <p:nvPr/>
        </p:nvSpPr>
        <p:spPr bwMode="auto">
          <a:xfrm>
            <a:off x="6199187" y="2492375"/>
            <a:ext cx="2316151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Low</a:t>
            </a:r>
            <a:r>
              <a:rPr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Loss</a:t>
            </a:r>
            <a:r>
              <a:rPr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Low</a:t>
            </a:r>
            <a:r>
              <a:rPr lang="en-US" altLang="zh-CN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-level</a:t>
            </a:r>
            <a:r>
              <a:rPr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Pollution</a:t>
            </a:r>
            <a:r>
              <a:rPr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sz="2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Low Cost</a:t>
            </a:r>
          </a:p>
        </p:txBody>
      </p:sp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479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solidFill>
                  <a:schemeClr val="bg2"/>
                </a:solidFill>
                <a:cs typeface="+mn-ea"/>
                <a:sym typeface="+mn-lt"/>
              </a:rPr>
              <a:t>Food Storage Technology Management</a:t>
            </a:r>
          </a:p>
        </p:txBody>
      </p:sp>
      <p:sp>
        <p:nvSpPr>
          <p:cNvPr id="25" name="任意多边形 24"/>
          <p:cNvSpPr/>
          <p:nvPr>
            <p:custDataLst>
              <p:tags r:id="rId2"/>
            </p:custDataLst>
          </p:nvPr>
        </p:nvSpPr>
        <p:spPr>
          <a:xfrm>
            <a:off x="1026153" y="11663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041400" y="4792663"/>
            <a:ext cx="1730375" cy="1156617"/>
          </a:xfrm>
          <a:prstGeom prst="roundRect">
            <a:avLst/>
          </a:prstGeom>
          <a:solidFill>
            <a:srgbClr val="D9D9D9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Green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food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storage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technology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system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with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combination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of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low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temperature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air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control.</a:t>
            </a:r>
            <a:r>
              <a:rPr sz="1400" dirty="0">
                <a:latin typeface="+mn-lt"/>
                <a:ea typeface="+mn-ea"/>
                <a:cs typeface="+mn-ea"/>
                <a:sym typeface="+mn-lt"/>
              </a:rPr>
              <a:t> </a:t>
            </a:r>
          </a:p>
        </p:txBody>
      </p:sp>
      <p:sp>
        <p:nvSpPr>
          <p:cNvPr id="34" name="圆角矩形 33"/>
          <p:cNvSpPr/>
          <p:nvPr/>
        </p:nvSpPr>
        <p:spPr>
          <a:xfrm>
            <a:off x="3776662" y="4792663"/>
            <a:ext cx="2270125" cy="725487"/>
          </a:xfrm>
          <a:prstGeom prst="roundRect">
            <a:avLst/>
          </a:prstGeom>
          <a:solidFill>
            <a:srgbClr val="D9D9D9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Improve air impermeability to </a:t>
            </a:r>
            <a:r>
              <a:rPr lang="en-US" altLang="zh-CN" sz="1400" b="1" dirty="0">
                <a:latin typeface="+mn-lt"/>
                <a:ea typeface="+mn-ea"/>
                <a:cs typeface="+mn-ea"/>
                <a:sym typeface="+mn-lt"/>
              </a:rPr>
              <a:t>minimize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 chemical </a:t>
            </a:r>
            <a:r>
              <a:rPr lang="en-US" altLang="zh-CN" sz="1400" b="1" dirty="0">
                <a:latin typeface="+mn-lt"/>
                <a:ea typeface="+mn-ea"/>
                <a:cs typeface="+mn-ea"/>
                <a:sym typeface="+mn-lt"/>
              </a:rPr>
              <a:t>dosage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.</a:t>
            </a:r>
          </a:p>
        </p:txBody>
      </p:sp>
      <p:sp>
        <p:nvSpPr>
          <p:cNvPr id="36" name="圆角矩形 35"/>
          <p:cNvSpPr/>
          <p:nvPr/>
        </p:nvSpPr>
        <p:spPr>
          <a:xfrm>
            <a:off x="6443662" y="4792663"/>
            <a:ext cx="2520825" cy="923330"/>
          </a:xfrm>
          <a:prstGeom prst="roundRect">
            <a:avLst/>
          </a:prstGeom>
          <a:solidFill>
            <a:srgbClr val="D9D9D9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Improve 200 million </a:t>
            </a:r>
            <a:r>
              <a:rPr lang="en-US" altLang="zh-CN" sz="1400" b="1" dirty="0">
                <a:latin typeface="+mn-lt"/>
                <a:ea typeface="+mn-ea"/>
                <a:cs typeface="+mn-ea"/>
                <a:sym typeface="+mn-lt"/>
              </a:rPr>
              <a:t>agricultural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 households' food storage conditions in order to achieve </a:t>
            </a:r>
            <a:r>
              <a:rPr lang="en" sz="1400" b="1" dirty="0">
                <a:latin typeface="+mn-lt"/>
                <a:ea typeface="+mn-ea"/>
                <a:cs typeface="+mn-ea"/>
                <a:sym typeface="+mn-lt"/>
              </a:rPr>
              <a:t>scientific </a:t>
            </a:r>
            <a:r>
              <a:rPr sz="1400" b="1" dirty="0">
                <a:latin typeface="+mn-lt"/>
                <a:ea typeface="+mn-ea"/>
                <a:cs typeface="+mn-ea"/>
                <a:sym typeface="+mn-lt"/>
              </a:rPr>
              <a:t>food storage. </a:t>
            </a:r>
          </a:p>
        </p:txBody>
      </p:sp>
      <p:cxnSp>
        <p:nvCxnSpPr>
          <p:cNvPr id="7" name="直接箭头连接符 6"/>
          <p:cNvCxnSpPr>
            <a:stCxn id="2" idx="0"/>
            <a:endCxn id="15" idx="1"/>
          </p:cNvCxnSpPr>
          <p:nvPr/>
        </p:nvCxnSpPr>
        <p:spPr>
          <a:xfrm flipV="1">
            <a:off x="1906588" y="4023740"/>
            <a:ext cx="1422400" cy="7689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cxnSpLocks/>
            <a:stCxn id="36" idx="0"/>
            <a:endCxn id="15" idx="3"/>
          </p:cNvCxnSpPr>
          <p:nvPr/>
        </p:nvCxnSpPr>
        <p:spPr>
          <a:xfrm flipH="1" flipV="1">
            <a:off x="5957888" y="4023740"/>
            <a:ext cx="1746187" cy="7689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34" idx="0"/>
            <a:endCxn id="15" idx="2"/>
          </p:cNvCxnSpPr>
          <p:nvPr/>
        </p:nvCxnSpPr>
        <p:spPr>
          <a:xfrm flipH="1" flipV="1">
            <a:off x="4643438" y="4443855"/>
            <a:ext cx="268287" cy="3488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内容占位符 2"/>
          <p:cNvSpPr txBox="1"/>
          <p:nvPr/>
        </p:nvSpPr>
        <p:spPr>
          <a:xfrm>
            <a:off x="2689447" y="1377946"/>
            <a:ext cx="4537223" cy="503237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  <a:defRPr/>
            </a:pPr>
            <a:r>
              <a:rPr sz="2200" b="1" dirty="0">
                <a:latin typeface="+mn-lt"/>
                <a:ea typeface="+mn-ea"/>
                <a:cs typeface="+mn-ea"/>
                <a:sym typeface="+mn-lt"/>
              </a:rPr>
              <a:t>Food Storage Technology</a:t>
            </a:r>
            <a:r>
              <a:rPr lang="zh-CN" altLang="en-US" sz="2200" b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200" b="1" dirty="0">
                <a:latin typeface="+mn-lt"/>
                <a:ea typeface="+mn-ea"/>
                <a:cs typeface="+mn-ea"/>
                <a:sym typeface="+mn-lt"/>
              </a:rPr>
              <a:t>Trend</a:t>
            </a:r>
            <a:endParaRPr sz="22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33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90688" y="1411288"/>
            <a:ext cx="3503612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>
              <a:lnSpc>
                <a:spcPct val="90000"/>
              </a:lnSpc>
            </a:pPr>
            <a:r>
              <a:rPr sz="18000" baseline="0" dirty="0">
                <a:latin typeface="+mn-lt"/>
                <a:ea typeface="+mn-ea"/>
                <a:cs typeface="+mn-ea"/>
                <a:sym typeface="+mn-lt"/>
              </a:rPr>
              <a:t>T</a:t>
            </a:r>
            <a:endParaRPr lang="zh-CN" altLang="en-US" sz="18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3315542" y="1892649"/>
            <a:ext cx="4514850" cy="1300163"/>
          </a:xfrm>
          <a:prstGeom prst="rect">
            <a:avLst/>
          </a:prstGeom>
          <a:noFill/>
        </p:spPr>
        <p:txBody>
          <a:bodyPr lIns="121917" tIns="60958" rIns="121917" bIns="60958">
            <a:no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000" b="1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2644" name="Text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67063" y="2979738"/>
            <a:ext cx="470058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幼圆" pitchFamily="49" charset="-122"/>
              </a:defRPr>
            </a:lvl9pPr>
          </a:lstStyle>
          <a:p>
            <a:pPr>
              <a:lnSpc>
                <a:spcPct val="90000"/>
              </a:lnSpc>
            </a:pPr>
            <a:r>
              <a:rPr sz="4800" b="1" baseline="0" dirty="0">
                <a:latin typeface="+mn-lt"/>
                <a:ea typeface="+mn-ea"/>
                <a:cs typeface="+mn-ea"/>
                <a:sym typeface="+mn-lt"/>
              </a:rPr>
              <a:t>HANK   YOU!</a:t>
            </a:r>
            <a:endParaRPr lang="zh-CN" altLang="en-US" sz="48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直角三角形 6"/>
          <p:cNvSpPr/>
          <p:nvPr>
            <p:custDataLst>
              <p:tags r:id="rId5"/>
            </p:custDataLst>
          </p:nvPr>
        </p:nvSpPr>
        <p:spPr>
          <a:xfrm rot="1665221">
            <a:off x="7726363" y="4826000"/>
            <a:ext cx="193675" cy="392113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直角三角形 7"/>
          <p:cNvSpPr/>
          <p:nvPr>
            <p:custDataLst>
              <p:tags r:id="rId6"/>
            </p:custDataLst>
          </p:nvPr>
        </p:nvSpPr>
        <p:spPr>
          <a:xfrm rot="9441503">
            <a:off x="8210550" y="4068763"/>
            <a:ext cx="373063" cy="74453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直角三角形 8"/>
          <p:cNvSpPr/>
          <p:nvPr>
            <p:custDataLst>
              <p:tags r:id="rId7"/>
            </p:custDataLst>
          </p:nvPr>
        </p:nvSpPr>
        <p:spPr>
          <a:xfrm rot="14258978">
            <a:off x="5804694" y="4425157"/>
            <a:ext cx="376237" cy="755650"/>
          </a:xfrm>
          <a:prstGeom prst="rtTriangl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直角三角形 9"/>
          <p:cNvSpPr/>
          <p:nvPr>
            <p:custDataLst>
              <p:tags r:id="rId8"/>
            </p:custDataLst>
          </p:nvPr>
        </p:nvSpPr>
        <p:spPr>
          <a:xfrm rot="1312468">
            <a:off x="6910388" y="4973638"/>
            <a:ext cx="304800" cy="60960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直角三角形 10"/>
          <p:cNvSpPr/>
          <p:nvPr>
            <p:custDataLst>
              <p:tags r:id="rId9"/>
            </p:custDataLst>
          </p:nvPr>
        </p:nvSpPr>
        <p:spPr>
          <a:xfrm rot="14258978">
            <a:off x="1203325" y="4565651"/>
            <a:ext cx="377825" cy="755650"/>
          </a:xfrm>
          <a:prstGeom prst="rtTriangl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直角三角形 11"/>
          <p:cNvSpPr/>
          <p:nvPr>
            <p:custDataLst>
              <p:tags r:id="rId10"/>
            </p:custDataLst>
          </p:nvPr>
        </p:nvSpPr>
        <p:spPr>
          <a:xfrm rot="4526379">
            <a:off x="2387600" y="5111751"/>
            <a:ext cx="142875" cy="28575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直角三角形 12"/>
          <p:cNvSpPr/>
          <p:nvPr>
            <p:custDataLst>
              <p:tags r:id="rId11"/>
            </p:custDataLst>
          </p:nvPr>
        </p:nvSpPr>
        <p:spPr>
          <a:xfrm rot="1665221">
            <a:off x="3759200" y="4514850"/>
            <a:ext cx="474663" cy="95250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34</a:t>
            </a:r>
            <a:endParaRPr lang="zh-CN" altLang="en-US"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4213" y="1557338"/>
            <a:ext cx="5672137" cy="3140075"/>
          </a:xfrm>
        </p:spPr>
        <p:txBody>
          <a:bodyPr rtlCol="0">
            <a:normAutofit/>
          </a:bodyPr>
          <a:lstStyle/>
          <a:p>
            <a:pPr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b="1" i="1" baseline="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Agricultural </a:t>
            </a:r>
            <a:r>
              <a:rPr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Products </a:t>
            </a:r>
            <a:r>
              <a:rPr lang="en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Quality Safety Law</a:t>
            </a:r>
          </a:p>
          <a:p>
            <a:pPr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endParaRPr b="1" i="1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357505" indent="-357505"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u"/>
              <a:defRPr/>
            </a:pP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Product range: primary products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sourced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from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agriculture.</a:t>
            </a:r>
          </a:p>
          <a:p>
            <a:pPr marL="0" indent="0"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None/>
              <a:defRPr/>
            </a:pPr>
            <a:endParaRPr lang="en-US" altLang="zh-CN" sz="1800" dirty="0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357505" indent="-357505"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u"/>
              <a:defRPr/>
            </a:pP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Subjects: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producers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seller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, manager, inspector, etc.</a:t>
            </a:r>
            <a:endParaRPr lang="en-US" sz="1800" dirty="0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0" indent="0"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None/>
              <a:defRPr/>
            </a:pPr>
            <a:r>
              <a:rPr sz="1800"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sz="1800" dirty="0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M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anagement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Processes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: environment of place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of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origin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of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agricultural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products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, scientific and reasonable use of agricultural inputs, market access management, etc.</a:t>
            </a:r>
          </a:p>
          <a:p>
            <a:pPr marL="357505" indent="-357505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endParaRPr lang="zh-CN" altLang="en-US" sz="1800" b="1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1844675"/>
            <a:ext cx="1966913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33374"/>
            <a:ext cx="9174163" cy="93538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" altLang="zh-CN" sz="2800" b="1" dirty="0">
                <a:solidFill>
                  <a:schemeClr val="bg2"/>
                </a:solidFill>
                <a:cs typeface="+mn-ea"/>
                <a:sym typeface="+mn-lt"/>
              </a:rPr>
              <a:t>Relevant Regulations and Rules of Food Quality and Safety Supervision</a:t>
            </a:r>
            <a:endParaRPr lang="en" altLang="zh-CN" sz="2800" dirty="0"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695673" y="167227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01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4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0113" y="1844675"/>
            <a:ext cx="4429125" cy="3652838"/>
          </a:xfrm>
        </p:spPr>
        <p:txBody>
          <a:bodyPr rtlCol="0">
            <a:normAutofit lnSpcReduction="10000"/>
          </a:bodyPr>
          <a:lstStyle/>
          <a:p>
            <a:pPr marL="357505" indent="-3575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b="1" i="1" baseline="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Regulations on the Administration of Grain Circulation</a:t>
            </a:r>
            <a:r>
              <a:rPr dirty="0">
                <a:latin typeface="+mn-lt"/>
                <a:ea typeface="+mn-ea"/>
                <a:cs typeface="+mn-ea"/>
                <a:sym typeface="+mn-lt"/>
              </a:rPr>
              <a:t> </a:t>
            </a:r>
          </a:p>
          <a:p>
            <a:pPr marL="357505" indent="-357505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u"/>
              <a:defRPr/>
            </a:pP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It was issued on May 26, 2004, in the form of the Decree of the State Council, and was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revised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in 2013 and 2016 respectively.</a:t>
            </a:r>
            <a:r>
              <a:rPr sz="1800"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sz="1800" dirty="0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357505" indent="-357505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u"/>
              <a:defRPr/>
            </a:pP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In the process of supervision and inspection, food administrative departments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shall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inspect food stocks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in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grain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business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sites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, as well as food quality and unprocessed food hygiene during purchase and storage.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844675"/>
            <a:ext cx="266065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337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" altLang="zh-CN" sz="2800" b="1" dirty="0">
                <a:solidFill>
                  <a:schemeClr val="bg2"/>
                </a:solidFill>
                <a:cs typeface="+mn-ea"/>
                <a:sym typeface="+mn-lt"/>
              </a:rPr>
              <a:t>Relevant Regulations and Rules of Food Quality and Safety Supervision</a:t>
            </a:r>
            <a:endParaRPr lang="en" altLang="zh-CN" sz="2800" dirty="0">
              <a:cs typeface="+mn-ea"/>
              <a:sym typeface="+mn-lt"/>
            </a:endParaRPr>
          </a:p>
        </p:txBody>
      </p:sp>
      <p:sp>
        <p:nvSpPr>
          <p:cNvPr id="7" name="任意多边形 6"/>
          <p:cNvSpPr/>
          <p:nvPr>
            <p:custDataLst>
              <p:tags r:id="rId2"/>
            </p:custDataLst>
          </p:nvPr>
        </p:nvSpPr>
        <p:spPr>
          <a:xfrm>
            <a:off x="539552" y="131702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01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5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13" y="1484313"/>
            <a:ext cx="8358187" cy="1517650"/>
          </a:xfrm>
        </p:spPr>
        <p:txBody>
          <a:bodyPr rtlCol="0">
            <a:noAutofit/>
          </a:bodyPr>
          <a:lstStyle/>
          <a:p>
            <a:pPr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b="1" i="1" baseline="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Measures </a:t>
            </a:r>
            <a:r>
              <a:rPr lang="en-US" altLang="zh-CN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for</a:t>
            </a:r>
            <a:r>
              <a:rPr lang="zh-CN" altLang="en-US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b="1" i="1" baseline="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Supervision </a:t>
            </a:r>
            <a:r>
              <a:rPr lang="zh-CN" altLang="en-US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lang="zh-CN" altLang="en-US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Administration</a:t>
            </a:r>
            <a:r>
              <a:rPr lang="zh-CN" altLang="en-US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of</a:t>
            </a:r>
            <a:r>
              <a:rPr lang="zh-CN" altLang="en-US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="1" i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Grain</a:t>
            </a:r>
            <a:r>
              <a:rPr b="1" i="1" baseline="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Quality and S</a:t>
            </a:r>
            <a:r>
              <a:rPr lang="en-US" altLang="zh-CN" b="1" i="1" baseline="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afety</a:t>
            </a:r>
            <a:endParaRPr dirty="0">
              <a:latin typeface="+mn-lt"/>
              <a:ea typeface="+mn-ea"/>
              <a:cs typeface="+mn-ea"/>
              <a:sym typeface="+mn-lt"/>
            </a:endParaRPr>
          </a:p>
          <a:p>
            <a:pPr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he decree </a:t>
            </a:r>
            <a:r>
              <a:rPr lang="e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No. 42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e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2016 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of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National Development and Reform Commi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ssion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was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issued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sz="1800"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sz="1800" dirty="0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l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D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etailed provisions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are</a:t>
            </a:r>
            <a:r>
              <a:rPr lang="zh-CN" altLang="en-US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stipulate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d</a:t>
            </a:r>
            <a:r>
              <a:rPr lang="en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on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activities concern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ing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grain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quality and s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afety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, including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grain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purchase, storage, transportation, policy-oriented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grain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processing, and sales of unprocessed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grain</a:t>
            </a:r>
            <a:r>
              <a:rPr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and policy-oriented 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grain.</a:t>
            </a:r>
            <a:endParaRPr lang="zh-CN" altLang="en-US" sz="1800" dirty="0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3286125"/>
            <a:ext cx="465931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6677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" altLang="zh-CN" sz="2800" b="1" dirty="0">
                <a:solidFill>
                  <a:schemeClr val="bg2"/>
                </a:solidFill>
                <a:cs typeface="+mn-ea"/>
                <a:sym typeface="+mn-lt"/>
              </a:rPr>
              <a:t>Relevant Regulations and Rules of Food Quality and Safety Supervision</a:t>
            </a:r>
            <a:endParaRPr lang="en" altLang="zh-CN" sz="2800" dirty="0">
              <a:cs typeface="+mn-ea"/>
              <a:sym typeface="+mn-lt"/>
            </a:endParaRPr>
          </a:p>
        </p:txBody>
      </p:sp>
      <p:sp>
        <p:nvSpPr>
          <p:cNvPr id="7" name="任意多边形 6"/>
          <p:cNvSpPr/>
          <p:nvPr>
            <p:custDataLst>
              <p:tags r:id="rId2"/>
            </p:custDataLst>
          </p:nvPr>
        </p:nvSpPr>
        <p:spPr>
          <a:xfrm>
            <a:off x="683568" y="171340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01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6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83768" y="4725144"/>
            <a:ext cx="352839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sz="1000" b="1" dirty="0">
                <a:latin typeface="+mn-lt"/>
                <a:ea typeface="+mn-ea"/>
                <a:cs typeface="+mn-ea"/>
                <a:sym typeface="+mn-lt"/>
              </a:rPr>
              <a:t>Decree of the National Development and Reform Commission of the People's Republic of China</a:t>
            </a:r>
            <a:endParaRPr lang="en-US" altLang="zh-CN" sz="1000" b="1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055" y="1416050"/>
            <a:ext cx="4736308" cy="2347912"/>
          </a:xfrm>
        </p:spPr>
        <p:txBody>
          <a:bodyPr rtlCol="0">
            <a:noAutofit/>
          </a:bodyPr>
          <a:lstStyle/>
          <a:p>
            <a:pPr marL="356235" indent="-356235" algn="l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b="1" baseline="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Food Quality and S</a:t>
            </a:r>
            <a:r>
              <a:rPr lang="en-US" altLang="zh-CN" b="1" baseline="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afety</a:t>
            </a:r>
            <a:r>
              <a:rPr b="1" baseline="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Supervision System</a:t>
            </a:r>
            <a:r>
              <a:rPr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b="1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357188" indent="4763" algn="l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Sessional management through the whole process from the </a:t>
            </a:r>
            <a:r>
              <a:rPr lang="en-US" altLang="zh-CN"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farmland</a:t>
            </a:r>
            <a:r>
              <a:rPr lang="zh-CN" altLang="en-US"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to the dining table</a:t>
            </a:r>
            <a:endParaRPr lang="en-US" altLang="zh-CN" sz="1600" dirty="0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357188" indent="4763" algn="l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Ministry of Agriculture and Rural Affairs: </a:t>
            </a:r>
            <a:r>
              <a:rPr lang="en-US" altLang="zh-CN"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farmland</a:t>
            </a:r>
            <a:r>
              <a:rPr sz="1600"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sz="1600" dirty="0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357188" indent="4763" algn="l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National Food and Strategic Reserves Administration: purchase, storage, and transportation</a:t>
            </a:r>
            <a:r>
              <a:rPr sz="1600"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sz="1600" dirty="0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357188" indent="4763" algn="l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altLang="zh-CN"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Administration</a:t>
            </a:r>
            <a:r>
              <a:rPr lang="zh-CN" altLang="en-US"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for</a:t>
            </a:r>
            <a:r>
              <a:rPr lang="zh-CN" altLang="en-US"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Market </a:t>
            </a:r>
            <a:r>
              <a:rPr lang="en-US" altLang="zh-CN"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Regulation</a:t>
            </a:r>
            <a:r>
              <a:rPr lang="en-US" altLang="zh-CN" sz="16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:</a:t>
            </a:r>
            <a:r>
              <a:rPr lang="zh-CN" altLang="en-US" sz="16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600" baseline="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processing, </a:t>
            </a:r>
            <a:r>
              <a:rPr sz="16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sales and </a:t>
            </a:r>
            <a:r>
              <a:rPr lang="en-US" altLang="zh-CN" sz="1600" dirty="0">
                <a:solidFill>
                  <a:schemeClr val="tx2"/>
                </a:solidFill>
                <a:latin typeface="+mn-lt"/>
                <a:ea typeface="+mn-ea"/>
                <a:cs typeface="+mn-ea"/>
                <a:sym typeface="+mn-lt"/>
              </a:rPr>
              <a:t>meal</a:t>
            </a:r>
            <a:endParaRPr sz="1600" dirty="0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1384300"/>
            <a:ext cx="3643312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10223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Food Quality and 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Safety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 Supervision System</a:t>
            </a:r>
            <a:r>
              <a:rPr lang="zh-CN" altLang="en-US" sz="2800" b="1" dirty="0">
                <a:solidFill>
                  <a:schemeClr val="bg2"/>
                </a:solidFill>
                <a:cs typeface="+mn-ea"/>
                <a:sym typeface="+mn-lt"/>
              </a:rPr>
              <a:t> 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and Measures</a:t>
            </a:r>
          </a:p>
        </p:txBody>
      </p:sp>
      <p:sp>
        <p:nvSpPr>
          <p:cNvPr id="10" name="任意多边形 9"/>
          <p:cNvSpPr/>
          <p:nvPr>
            <p:custDataLst>
              <p:tags r:id="rId2"/>
            </p:custDataLst>
          </p:nvPr>
        </p:nvSpPr>
        <p:spPr>
          <a:xfrm>
            <a:off x="571500" y="216633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02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5525" y="3997821"/>
            <a:ext cx="7550150" cy="25273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7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128713" y="1557338"/>
            <a:ext cx="995362" cy="4217987"/>
          </a:xfrm>
          <a:prstGeom prst="ellipse">
            <a:avLst/>
          </a:prstGeom>
          <a:solidFill>
            <a:srgbClr val="D9D9D9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olidFill>
                <a:sysClr val="window" lastClr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6019" name="内容占位符 2"/>
          <p:cNvSpPr>
            <a:spLocks noGrp="1"/>
          </p:cNvSpPr>
          <p:nvPr>
            <p:ph idx="1"/>
          </p:nvPr>
        </p:nvSpPr>
        <p:spPr>
          <a:xfrm>
            <a:off x="2268538" y="1484313"/>
            <a:ext cx="5975350" cy="2952750"/>
          </a:xfrm>
        </p:spPr>
        <p:txBody>
          <a:bodyPr/>
          <a:lstStyle/>
          <a:p>
            <a:pPr marL="355600" indent="-355600">
              <a:lnSpc>
                <a:spcPct val="90000"/>
              </a:lnSpc>
              <a:spcBef>
                <a:spcPct val="0"/>
              </a:spcBef>
            </a:pP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Set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up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food quality and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safety</a:t>
            </a:r>
            <a:r>
              <a:rPr lang="zh-CN" altLang="en-US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monitoring</a:t>
            </a:r>
            <a:r>
              <a:rPr lang="zh-CN" altLang="en-US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mechanism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: on quality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level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, in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herent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quality, sprouts and mildew, pharmaceutical residues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food production and storage, as well as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pollution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caused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by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other hazardous substances like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mycotoxi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ns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and heavy metal. </a:t>
            </a: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93538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Food Quality and S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afety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 Supervision System</a:t>
            </a:r>
            <a:r>
              <a:rPr lang="zh-CN" altLang="en-US" sz="2800" b="1" dirty="0">
                <a:solidFill>
                  <a:schemeClr val="bg2"/>
                </a:solidFill>
                <a:cs typeface="+mn-ea"/>
                <a:sym typeface="+mn-lt"/>
              </a:rPr>
              <a:t> 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and Measures</a:t>
            </a:r>
          </a:p>
        </p:txBody>
      </p: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539552" y="119421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02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 rot="16200000">
            <a:off x="-405854" y="3253806"/>
            <a:ext cx="409148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dirty="0">
                <a:latin typeface="+mn-lt"/>
                <a:ea typeface="+mn-ea"/>
                <a:cs typeface="+mn-ea"/>
                <a:sym typeface="+mn-lt"/>
              </a:rPr>
              <a:t>Food Quality and </a:t>
            </a:r>
            <a:r>
              <a:rPr lang="en-US" altLang="zh-CN" sz="2400" b="1" dirty="0">
                <a:latin typeface="+mn-lt"/>
                <a:ea typeface="+mn-ea"/>
                <a:cs typeface="+mn-ea"/>
                <a:sym typeface="+mn-lt"/>
              </a:rPr>
              <a:t>Safety</a:t>
            </a:r>
            <a:r>
              <a:rPr sz="2400" b="1" dirty="0">
                <a:latin typeface="+mn-lt"/>
                <a:ea typeface="+mn-ea"/>
                <a:cs typeface="+mn-ea"/>
                <a:sym typeface="+mn-lt"/>
              </a:rPr>
              <a:t> Supervision Measures</a:t>
            </a:r>
            <a:r>
              <a:rPr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altLang="zh-CN" sz="2400" b="1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3184525"/>
            <a:ext cx="4267200" cy="25908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8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内容占位符 2"/>
          <p:cNvSpPr>
            <a:spLocks noGrp="1"/>
          </p:cNvSpPr>
          <p:nvPr>
            <p:ph idx="1"/>
          </p:nvPr>
        </p:nvSpPr>
        <p:spPr>
          <a:xfrm>
            <a:off x="919337" y="1329876"/>
            <a:ext cx="7605910" cy="20034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Food</a:t>
            </a:r>
            <a:r>
              <a:rPr lang="en" sz="1800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quality and safety monitoring system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: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we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have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establish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ed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food quality and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safety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inspection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monitoring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system that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bases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on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the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national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conditions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food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availability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in China, with national regional cent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ers</a:t>
            </a:r>
            <a:r>
              <a:rPr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as the head, provincial institutes as the backbone, municipal institutes as the support, county institutes as the foundation, and enterprises as the auxiliary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,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and</a:t>
            </a:r>
            <a:r>
              <a:rPr lang="zh-CN" altLang="en-US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r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ealize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full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coverage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of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the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monitoring</a:t>
            </a:r>
            <a:r>
              <a:rPr lang="zh-CN" altLang="en-US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800" baseline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network.</a:t>
            </a:r>
            <a:endParaRPr sz="1800" baseline="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37128" y="3452339"/>
            <a:ext cx="6891256" cy="2784973"/>
            <a:chOff x="1137128" y="2996952"/>
            <a:chExt cx="6891256" cy="278497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图片 6" descr="H:\XN讲课（2017）\全国粮食和信息化建设高研班（20191101武汉轻工）\中心实验室照片\液相室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7128" y="2996952"/>
              <a:ext cx="3290856" cy="278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图片 7" descr="H:\XN讲课（2017）\全国粮食和信息化建设高研班（20191101武汉轻工）\中心实验室照片\通风橱前处理室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50786" y="2996952"/>
              <a:ext cx="3277598" cy="2784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30163" y="333375"/>
            <a:ext cx="9174163" cy="8774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Food Quality and S</a:t>
            </a:r>
            <a:r>
              <a:rPr lang="en-US" altLang="zh-CN" sz="2800" b="1" dirty="0">
                <a:solidFill>
                  <a:schemeClr val="bg2"/>
                </a:solidFill>
                <a:cs typeface="+mn-ea"/>
                <a:sym typeface="+mn-lt"/>
              </a:rPr>
              <a:t>afety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 Supervision System</a:t>
            </a:r>
            <a:r>
              <a:rPr lang="zh-CN" altLang="en-US" sz="2800" b="1" dirty="0">
                <a:solidFill>
                  <a:schemeClr val="bg2"/>
                </a:solidFill>
                <a:cs typeface="+mn-ea"/>
                <a:sym typeface="+mn-lt"/>
              </a:rPr>
              <a:t> </a:t>
            </a:r>
            <a:r>
              <a:rPr sz="2800" b="1" dirty="0">
                <a:solidFill>
                  <a:schemeClr val="bg2"/>
                </a:solidFill>
                <a:cs typeface="+mn-ea"/>
                <a:sym typeface="+mn-lt"/>
              </a:rPr>
              <a:t>and Measures</a:t>
            </a:r>
          </a:p>
        </p:txBody>
      </p:sp>
      <p:sp>
        <p:nvSpPr>
          <p:cNvPr id="10" name="任意多边形 9"/>
          <p:cNvSpPr/>
          <p:nvPr>
            <p:custDataLst>
              <p:tags r:id="rId2"/>
            </p:custDataLst>
          </p:nvPr>
        </p:nvSpPr>
        <p:spPr>
          <a:xfrm>
            <a:off x="831836" y="138266"/>
            <a:ext cx="1950720" cy="1267680"/>
          </a:xfrm>
          <a:custGeom>
            <a:avLst/>
            <a:gdLst>
              <a:gd name="connsiteX0" fmla="*/ 0 w 1950720"/>
              <a:gd name="connsiteY0" fmla="*/ 0 h 1535364"/>
              <a:gd name="connsiteX1" fmla="*/ 1950720 w 1950720"/>
              <a:gd name="connsiteY1" fmla="*/ 0 h 1535364"/>
              <a:gd name="connsiteX2" fmla="*/ 975360 w 1950720"/>
              <a:gd name="connsiteY2" fmla="*/ 1535364 h 153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0720" h="1535364">
                <a:moveTo>
                  <a:pt x="0" y="0"/>
                </a:moveTo>
                <a:lnTo>
                  <a:pt x="1950720" y="0"/>
                </a:lnTo>
                <a:lnTo>
                  <a:pt x="975360" y="15353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540000"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60000"/>
              <a:defRPr/>
            </a:pPr>
            <a:r>
              <a:rPr sz="5400" baseline="0" dirty="0">
                <a:solidFill>
                  <a:srgbClr val="FFFFFF"/>
                </a:solidFill>
                <a:cs typeface="+mn-ea"/>
                <a:sym typeface="+mn-lt"/>
              </a:rPr>
              <a:t>02</a:t>
            </a:r>
            <a:endParaRPr lang="zh-CN" altLang="en-US" sz="5400" dirty="0">
              <a:ln>
                <a:solidFill>
                  <a:srgbClr val="F1C341"/>
                </a:solidFill>
              </a:ln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baseline="0" dirty="0">
                <a:cs typeface="+mn-ea"/>
                <a:sym typeface="+mn-lt"/>
              </a:rPr>
              <a:t>9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RESOURCELIBID_SLIDE" val="308275"/>
  <p:tag name="RESOURCELIB_SLIDETYPE" val="12"/>
  <p:tag name="POCKET_APPLY_TIME" val="2020年7月6日"/>
  <p:tag name="POCKET_APPLY_TYPE" val="Slid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SubTitle"/>
  <p:tag name="APPLY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SubTitle"/>
  <p:tag name="APPLY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PageTitle"/>
  <p:tag name="APPLYORDER" val="PageTitl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SubTitle"/>
  <p:tag name="APPLY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92163DA-675B-4E2F-8A59-A7BAC612D5A4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6月28日"/>
  <p:tag name="POCKET_APPLY_TYPE" val="Slid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SLIDE" val="308168"/>
  <p:tag name="RESOURCELIB_SLIDETYPE" val="12"/>
  <p:tag name="POCKET_APPLY_TIME" val="2020年7月6日"/>
  <p:tag name="POCKET_APPLY_TYPE" val="Slid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  <p:tag name="APPLYTYPE" val="Other"/>
  <p:tag name="APPLYORDER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20年7月6日"/>
  <p:tag name="POCKET_APPLY_TYPE" val="Slide"/>
</p:tagLst>
</file>

<file path=ppt/theme/theme1.xml><?xml version="1.0" encoding="utf-8"?>
<a:theme xmlns:a="http://schemas.openxmlformats.org/drawingml/2006/main" name="A000120140530A99PPBG">
  <a:themeElements>
    <a:clrScheme name="自定义 1">
      <a:dk1>
        <a:sysClr val="windowText" lastClr="000000"/>
      </a:dk1>
      <a:lt1>
        <a:sysClr val="window" lastClr="FFFFFF"/>
      </a:lt1>
      <a:dk2>
        <a:srgbClr val="39302A"/>
      </a:dk2>
      <a:lt2>
        <a:srgbClr val="FFFFFF"/>
      </a:lt2>
      <a:accent1>
        <a:srgbClr val="F8931D"/>
      </a:accent1>
      <a:accent2>
        <a:srgbClr val="FFCA08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4cgyrsto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50000"/>
          </a:schemeClr>
        </a:solidFill>
        <a:ln>
          <a:solidFill>
            <a:schemeClr val="tx1"/>
          </a:solidFill>
        </a:ln>
      </a:spPr>
      <a:bodyPr lIns="2700000" rtlCol="0" anchor="ctr">
        <a:normAutofit/>
      </a:bodyPr>
      <a:lstStyle>
        <a:defPPr algn="ctr">
          <a:defRPr sz="3200" b="1" dirty="0">
            <a:solidFill>
              <a:schemeClr val="bg2"/>
            </a:solidFill>
            <a:latin typeface="Arial Black" panose="020B0A04020102020204" pitchFamily="34" charset="0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9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637297298979911427</Template>
  <TotalTime>450</TotalTime>
  <Words>1696</Words>
  <Application>Microsoft Macintosh PowerPoint</Application>
  <PresentationFormat>全屏显示(4:3)</PresentationFormat>
  <Paragraphs>254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3" baseType="lpstr">
      <vt:lpstr>宋体</vt:lpstr>
      <vt:lpstr>幼圆</vt:lpstr>
      <vt:lpstr>Arial</vt:lpstr>
      <vt:lpstr>Arial Black</vt:lpstr>
      <vt:lpstr>Calibri</vt:lpstr>
      <vt:lpstr>Times New Roman</vt:lpstr>
      <vt:lpstr>Wingdings</vt:lpstr>
      <vt:lpstr>Wingdings 2</vt:lpstr>
      <vt:lpstr>A000120140530A99PPBG</vt:lpstr>
      <vt:lpstr>China Food Quality and Security  Standards and Supervision </vt:lpstr>
      <vt:lpstr>Contents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On-site rapid detection of mycotoxins </vt:lpstr>
      <vt:lpstr>On-Site Rapid Detection of Heavey Metal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中国的粮食质量安全标准与监管</dc:title>
  <dc:creator>CZN</dc:creator>
  <cp:lastModifiedBy>J</cp:lastModifiedBy>
  <cp:revision>454</cp:revision>
  <cp:lastPrinted>2020-11-16T09:23:17Z</cp:lastPrinted>
  <dcterms:created xsi:type="dcterms:W3CDTF">2020-11-14T07:59:36Z</dcterms:created>
  <dcterms:modified xsi:type="dcterms:W3CDTF">2020-11-19T12:43:07Z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2052-2.7.1.4479</vt:lpwstr>
  </property>
</Properties>
</file>