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25" r:id="rId3"/>
    <p:sldId id="337" r:id="rId5"/>
    <p:sldId id="426" r:id="rId6"/>
    <p:sldId id="427" r:id="rId7"/>
    <p:sldId id="396" r:id="rId8"/>
    <p:sldId id="399" r:id="rId9"/>
    <p:sldId id="397" r:id="rId10"/>
    <p:sldId id="400" r:id="rId11"/>
    <p:sldId id="423" r:id="rId12"/>
    <p:sldId id="424" r:id="rId13"/>
    <p:sldId id="401" r:id="rId14"/>
    <p:sldId id="429" r:id="rId15"/>
    <p:sldId id="430" r:id="rId16"/>
    <p:sldId id="428" r:id="rId17"/>
    <p:sldId id="432" r:id="rId18"/>
    <p:sldId id="433" r:id="rId19"/>
    <p:sldId id="434" r:id="rId20"/>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0" userDrawn="1">
          <p15:clr>
            <a:srgbClr val="A4A3A4"/>
          </p15:clr>
        </p15:guide>
        <p15:guide id="2" pos="414" userDrawn="1">
          <p15:clr>
            <a:srgbClr val="A4A3A4"/>
          </p15:clr>
        </p15:guide>
        <p15:guide id="3" pos="7291" userDrawn="1">
          <p15:clr>
            <a:srgbClr val="A4A3A4"/>
          </p15:clr>
        </p15:guide>
        <p15:guide id="4" orient="horz" pos="21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E3E"/>
    <a:srgbClr val="C1FFFF"/>
    <a:srgbClr val="68AE77"/>
    <a:srgbClr val="FFFFFF"/>
    <a:srgbClr val="DEB855"/>
    <a:srgbClr val="E5C677"/>
    <a:srgbClr val="70E8CA"/>
    <a:srgbClr val="FFFF99"/>
    <a:srgbClr val="77BD36"/>
    <a:srgbClr val="FFE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93" autoAdjust="0"/>
  </p:normalViewPr>
  <p:slideViewPr>
    <p:cSldViewPr snapToGrid="0" showGuides="1">
      <p:cViewPr varScale="1">
        <p:scale>
          <a:sx n="91" d="100"/>
          <a:sy n="91" d="100"/>
        </p:scale>
        <p:origin x="792" y="90"/>
      </p:cViewPr>
      <p:guideLst>
        <p:guide orient="horz" pos="610"/>
        <p:guide pos="414"/>
        <p:guide pos="7291"/>
        <p:guide orient="horz" pos="21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8" Type="http://schemas.openxmlformats.org/officeDocument/2006/relationships/slide" Target="slides/slide15.xml"/><Relationship Id="rId13" Type="http://schemas.openxmlformats.org/officeDocument/2006/relationships/slide" Target="slides/slide10.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4.xml"/><Relationship Id="rId17" Type="http://schemas.openxmlformats.org/officeDocument/2006/relationships/slide" Target="slides/slide14.xml"/><Relationship Id="rId12" Type="http://schemas.openxmlformats.org/officeDocument/2006/relationships/slide" Target="slides/slide9.xml"/><Relationship Id="rId25" Type="http://schemas.openxmlformats.org/officeDocument/2006/relationships/customXml" Target="../customXml/item1.xml"/><Relationship Id="rId20" Type="http://schemas.openxmlformats.org/officeDocument/2006/relationships/slide" Target="slides/slide17.xml"/><Relationship Id="rId2" Type="http://schemas.openxmlformats.org/officeDocument/2006/relationships/theme" Target="theme/theme1.xml"/><Relationship Id="rId16" Type="http://schemas.openxmlformats.org/officeDocument/2006/relationships/slide" Target="slides/slide13.xml"/><Relationship Id="rId6" Type="http://schemas.openxmlformats.org/officeDocument/2006/relationships/slide" Target="slides/slide3.xml"/><Relationship Id="rId24" Type="http://schemas.openxmlformats.org/officeDocument/2006/relationships/tags" Target="tags/tag8.xml"/><Relationship Id="rId11"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slide" Target="slides/slide2.xml"/><Relationship Id="rId23" Type="http://schemas.openxmlformats.org/officeDocument/2006/relationships/tableStyles" Target="tableStyles.xml"/><Relationship Id="rId15" Type="http://schemas.openxmlformats.org/officeDocument/2006/relationships/slide" Target="slides/slide12.xml"/><Relationship Id="rId19" Type="http://schemas.openxmlformats.org/officeDocument/2006/relationships/slide" Target="slides/slide16.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notesMaster" Target="notesMasters/notesMaster1.xml"/><Relationship Id="rId22" Type="http://schemas.openxmlformats.org/officeDocument/2006/relationships/viewProps" Target="viewProps.xml"/><Relationship Id="rId14" Type="http://schemas.openxmlformats.org/officeDocument/2006/relationships/slide" Target="slides/slide11.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3D897-D653-4E87-B3FC-7F91767C45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F9725-8BE2-4180-AB15-955F822207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Methodology for Origin Warehouse Management of Agricultural Products</a:t>
            </a:r>
            <a:endParaRPr lang="en-US" altLang="zh-CN" dirty="0">
              <a:highlight>
                <a:srgbClr val="FFFF00"/>
              </a:highlight>
            </a:endParaRPr>
          </a:p>
          <a:p>
            <a:r>
              <a:rPr lang="zh-CN" altLang="en-US" dirty="0">
                <a:highlight>
                  <a:srgbClr val="FFFF00"/>
                </a:highlight>
              </a:rPr>
              <a:t>农产品产地仓储管理方法论</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羟基联苯酚钠法</a:t>
            </a:r>
            <a:r>
              <a:rPr lang="en-US" altLang="zh-CN" dirty="0"/>
              <a:t>:</a:t>
            </a:r>
            <a:r>
              <a:rPr lang="zh-CN" altLang="en-US" dirty="0"/>
              <a:t>当发霉严重时，在正温库房内可用</a:t>
            </a:r>
            <a:r>
              <a:rPr lang="en-US" altLang="zh-CN" dirty="0"/>
              <a:t>2%</a:t>
            </a:r>
            <a:r>
              <a:rPr lang="zh-CN" altLang="en-US" dirty="0"/>
              <a:t>的羟基联苯酚钠溶液刷墙，或用同等浓度的药剂溶液配成刷白混合剂进行粉刷。</a:t>
            </a:r>
            <a:endParaRPr lang="zh-CN" altLang="en-US" dirty="0"/>
          </a:p>
          <a:p>
            <a:r>
              <a:rPr lang="en-US" altLang="en-US" dirty="0"/>
              <a:t></a:t>
            </a:r>
            <a:r>
              <a:rPr lang="en-US" altLang="zh-CN" dirty="0"/>
              <a:t>Sodium p-Hydroxybiphenyl Method: For severe mold conditions, use a 2% sodium p-hydroxybiphenyl solution to brush the walls or prepare a bleaching mixture of equivalent concentration. </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羟基联苯酚钠消毒后，严禁与漂白粉（含次氯酸钠）交替或混合使用，二者混合会产生有毒氯气，浓度过高时可能导致操作人员呼吸困难、呼吸道灼伤；同时使用会使墙面呈现红褐色，难以清洁。若需更换消毒药剂，需间隔</a:t>
            </a:r>
            <a:r>
              <a:rPr lang="en-US" altLang="zh-CN" dirty="0"/>
              <a:t>24</a:t>
            </a:r>
            <a:r>
              <a:rPr lang="zh-CN" altLang="en-US" dirty="0"/>
              <a:t>小时以上，并确保库房通风完全后再作业。</a:t>
            </a:r>
            <a:endParaRPr lang="zh-CN" altLang="en-US" dirty="0"/>
          </a:p>
          <a:p>
            <a:r>
              <a:rPr lang="en-US" altLang="zh-CN" dirty="0"/>
              <a:t>Do not mix or alternate use with bleaching powder (sodium hypochlorite), as this combination generates toxic chlorine gas that may cause respiratory distress and surface discoloration. If switching disinfectants, allow at least 24 hours and ensure full ventilation before proceeding.</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硫酸铜法的操作方法为：将硫酸铜</a:t>
            </a:r>
            <a:r>
              <a:rPr lang="en-US" altLang="zh-CN" dirty="0"/>
              <a:t>2</a:t>
            </a:r>
            <a:r>
              <a:rPr lang="zh-CN" altLang="en-US" dirty="0"/>
              <a:t>份和钾明矾</a:t>
            </a:r>
            <a:r>
              <a:rPr lang="en-US" altLang="zh-CN" dirty="0"/>
              <a:t>1</a:t>
            </a:r>
            <a:r>
              <a:rPr lang="zh-CN" altLang="en-US" dirty="0"/>
              <a:t>份混合，取此</a:t>
            </a:r>
            <a:r>
              <a:rPr lang="en-US" altLang="zh-CN" dirty="0"/>
              <a:t>1</a:t>
            </a:r>
            <a:r>
              <a:rPr lang="zh-CN" altLang="en-US" dirty="0"/>
              <a:t>份混合物加</a:t>
            </a:r>
            <a:r>
              <a:rPr lang="en-US" altLang="zh-CN" dirty="0"/>
              <a:t>9</a:t>
            </a:r>
            <a:r>
              <a:rPr lang="zh-CN" altLang="en-US" dirty="0"/>
              <a:t>份水，在木桶中溶解，粉刷时再加</a:t>
            </a:r>
            <a:r>
              <a:rPr lang="en-US" altLang="zh-CN" dirty="0"/>
              <a:t>7</a:t>
            </a:r>
            <a:r>
              <a:rPr lang="zh-CN" altLang="en-US" dirty="0"/>
              <a:t>份石灰。</a:t>
            </a:r>
            <a:endParaRPr lang="zh-CN" altLang="en-US" dirty="0"/>
          </a:p>
          <a:p>
            <a:r>
              <a:rPr lang="en-US" altLang="en-US" dirty="0"/>
              <a:t></a:t>
            </a:r>
            <a:r>
              <a:rPr lang="en-US" altLang="zh-CN" dirty="0"/>
              <a:t>Copper Sulfate Method: Mix 2 parts copper sulfate and 1 part potassium alum, dissolve 1 part of this mixture in 9 parts water, then add 7 parts lime before whitewashing.</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注意：库房在消毒粉刷前应将库内食品全部搬出，并清除墙和顶板上的污秽，发现有霉菌的地方应仔细用刮刀或刷子清除。在低温库内，要清除墙顶和排管上的冰霜，必要时需将库温升至正温。</a:t>
            </a:r>
            <a:endParaRPr lang="zh-CN" altLang="en-US" dirty="0"/>
          </a:p>
          <a:p>
            <a:r>
              <a:rPr lang="en-US" altLang="zh-CN" dirty="0"/>
              <a:t>Important: Before disinfection or whitewashing, all food products must be removed from the chamber. </a:t>
            </a:r>
            <a:endParaRPr lang="en-US" altLang="zh-CN" dirty="0"/>
          </a:p>
          <a:p>
            <a:r>
              <a:rPr lang="en-US" altLang="zh-CN" dirty="0"/>
              <a:t>Contaminated walls and ceilings must be thoroughly scraped and cleaned. Frost and ice on cold surfaces should be removed, and chamber temperature raised above 0</a:t>
            </a:r>
            <a:r>
              <a:rPr lang="en-US" altLang="en-US" dirty="0"/>
              <a:t>°</a:t>
            </a:r>
            <a:r>
              <a:rPr lang="en-US" altLang="zh-CN" dirty="0"/>
              <a:t>C if necessary.</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刷白时，正温库房可用排笔涂刷，负温时可用细喷浆器喷洒，每一平方米消毒表面所消耗的混合剂约为</a:t>
            </a:r>
            <a:r>
              <a:rPr lang="en-US" altLang="zh-CN" dirty="0"/>
              <a:t>300</a:t>
            </a:r>
            <a:r>
              <a:rPr lang="zh-CN" altLang="en-US" dirty="0"/>
              <a:t>毫升。消毒后，冷库内消毒的效果根据霉菌孢子的减少来评定，消毒后每平方厘米表面上不得多于一个霉菌孢子。</a:t>
            </a:r>
            <a:endParaRPr lang="zh-CN" altLang="en-US" dirty="0"/>
          </a:p>
          <a:p>
            <a:r>
              <a:rPr lang="en-US" altLang="zh-CN" dirty="0"/>
              <a:t>For positive-temperature chambers, use brushes for coating;</a:t>
            </a:r>
            <a:endParaRPr lang="en-US" altLang="zh-CN" dirty="0"/>
          </a:p>
          <a:p>
            <a:r>
              <a:rPr lang="en-US" altLang="zh-CN" dirty="0"/>
              <a:t> for negative-temperature chambers, use fine sprayers. </a:t>
            </a:r>
            <a:endParaRPr lang="en-US" altLang="zh-CN" dirty="0"/>
          </a:p>
          <a:p>
            <a:r>
              <a:rPr lang="en-US" altLang="zh-CN" dirty="0"/>
              <a:t>The average consumption of disinfectant mixture is about 300 ml per square meter. </a:t>
            </a:r>
            <a:endParaRPr lang="en-US" altLang="zh-CN" dirty="0"/>
          </a:p>
          <a:p>
            <a:r>
              <a:rPr lang="en-US" altLang="zh-CN" dirty="0"/>
              <a:t>The effectiveness of disinfection is assessed by measuring the reduction of mold spores—no more than one mold spore per cm</a:t>
            </a:r>
            <a:r>
              <a:rPr lang="en-US" altLang="en-US" dirty="0"/>
              <a:t>²</a:t>
            </a:r>
            <a:r>
              <a:rPr lang="en-US" altLang="zh-CN" dirty="0"/>
              <a:t> should remain after treatment.</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为提高空气消毒质量，节约消毒费用，可在仓库内按每立方米</a:t>
            </a:r>
            <a:r>
              <a:rPr lang="en-US" altLang="zh-CN" dirty="0"/>
              <a:t>1</a:t>
            </a:r>
            <a:r>
              <a:rPr lang="zh-CN" altLang="en-US" dirty="0"/>
              <a:t>瓦的密度安装紫外线光灯，每天平均照射</a:t>
            </a:r>
            <a:r>
              <a:rPr lang="en-US" altLang="zh-CN" dirty="0"/>
              <a:t>3</a:t>
            </a:r>
            <a:r>
              <a:rPr lang="zh-CN" altLang="en-US" dirty="0"/>
              <a:t>小时即可对空气起到消毒作用，冷却物冷藏间每年至少消毒</a:t>
            </a:r>
            <a:r>
              <a:rPr lang="en-US" altLang="zh-CN" dirty="0"/>
              <a:t>1</a:t>
            </a:r>
            <a:r>
              <a:rPr lang="zh-CN" altLang="en-US" dirty="0"/>
              <a:t>次，禁止使用灭鼠药。</a:t>
            </a:r>
            <a:endParaRPr lang="zh-CN" altLang="en-US" dirty="0"/>
          </a:p>
          <a:p>
            <a:r>
              <a:rPr lang="en-US" altLang="zh-CN" dirty="0"/>
              <a:t>To enhance air disinfection and reduce costs, ultraviolet lamps may be installed inside warehouses at a density of 1 W per cubic meter, with an average exposure time of 3 hours per day. Refrigerated storage rooms for chilled products should be disinfected at least once a year. The use of rodenticides is strictly prohibited.</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（三）人员卫生管理</a:t>
            </a:r>
            <a:endParaRPr lang="zh-CN" altLang="en-US" dirty="0"/>
          </a:p>
          <a:p>
            <a:r>
              <a:rPr lang="zh-CN" altLang="en-US" dirty="0"/>
              <a:t>除了空间卫生，冷库工作人员的个人卫生也非常值得重视，冷库的工作人员经常接触多种食品，如不注意卫生，就会成为微生物和病原菌的传播者</a:t>
            </a:r>
            <a:endParaRPr lang="zh-CN" altLang="en-US" dirty="0"/>
          </a:p>
          <a:p>
            <a:r>
              <a:rPr lang="en-US" altLang="zh-CN" dirty="0"/>
              <a:t>3.Personnel Hygiene Management</a:t>
            </a:r>
            <a:endParaRPr lang="en-US" altLang="zh-CN" dirty="0"/>
          </a:p>
          <a:p>
            <a:r>
              <a:rPr lang="en-US" altLang="zh-CN" dirty="0"/>
              <a:t>In addition to environmental sanitation, the personal hygiene of cold storage personnel is equally critical. Since workers frequently handle various types of food, poor hygiene can lead to the transmission of microorganisms and pathogens.</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因此对冷库工作人员的个人卫生应有严格的要求：</a:t>
            </a:r>
            <a:endParaRPr lang="zh-CN" altLang="en-US" dirty="0"/>
          </a:p>
          <a:p>
            <a:r>
              <a:rPr lang="zh-CN" altLang="en-US" dirty="0"/>
              <a:t>冷库作业人员要勤理发、勤洗澡、勤洗工作服，工作前后要洗手，经常保持个人卫生，不应将工作服穿到食堂、厕所和冷库以外的场所。同时必须定期检查身体，如发现患传染病者应立即进行治疗并调换工作，未痊愈时不能进入库房与食品接触。</a:t>
            </a:r>
            <a:endParaRPr lang="zh-CN" altLang="en-US" dirty="0"/>
          </a:p>
          <a:p>
            <a:r>
              <a:rPr lang="en-US" altLang="zh-CN" dirty="0"/>
              <a:t>Personnel must therefore adhere to strict hygiene standards:</a:t>
            </a:r>
            <a:endParaRPr lang="en-US" altLang="zh-CN" dirty="0"/>
          </a:p>
          <a:p>
            <a:r>
              <a:rPr lang="en-US" altLang="en-US" dirty="0"/>
              <a:t></a:t>
            </a:r>
            <a:r>
              <a:rPr lang="en-US" altLang="zh-CN" dirty="0"/>
              <a:t>Maintain personal cleanliness by regular haircuts, bathing, and washing of work uniforms.</a:t>
            </a:r>
            <a:endParaRPr lang="en-US" altLang="zh-CN" dirty="0"/>
          </a:p>
          <a:p>
            <a:r>
              <a:rPr lang="en-US" altLang="en-US" dirty="0"/>
              <a:t></a:t>
            </a:r>
            <a:r>
              <a:rPr lang="en-US" altLang="zh-CN" dirty="0"/>
              <a:t>Wash hands before and after work</a:t>
            </a:r>
            <a:r>
              <a:rPr lang="en-US" altLang="zh-CN" strike="sngStrike" dirty="0"/>
              <a:t>; </a:t>
            </a:r>
            <a:endParaRPr lang="en-US" altLang="zh-CN" strike="sngStrike" dirty="0"/>
          </a:p>
          <a:p>
            <a:r>
              <a:rPr lang="en-US" altLang="zh-CN" dirty="0">
                <a:highlight>
                  <a:srgbClr val="FF0000"/>
                </a:highlight>
              </a:rPr>
              <a:t>Work uniforms shall not be worn outside cold storage areas, nor in cafeterias or restroom areas.</a:t>
            </a:r>
            <a:endParaRPr lang="en-US" altLang="zh-CN" dirty="0">
              <a:highlight>
                <a:srgbClr val="FF0000"/>
              </a:highlight>
            </a:endParaRPr>
          </a:p>
          <a:p>
            <a:r>
              <a:rPr lang="en-US" altLang="zh-CN" dirty="0"/>
              <a:t>Undergo periodic medical examinations; employees diagnosed with infectious diseases must be temporarily reassigned until fully recovered and are prohibited from handling food during treatment.</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III.Food Safety and Sanitation Management for Origin Warehouses</a:t>
            </a:r>
            <a:endParaRPr lang="en-US" altLang="zh-CN" dirty="0"/>
          </a:p>
          <a:p>
            <a:r>
              <a:rPr lang="en-US" altLang="zh-CN" dirty="0"/>
              <a:t> </a:t>
            </a:r>
            <a:r>
              <a:rPr lang="zh-CN" altLang="en-US" dirty="0"/>
              <a:t>三、</a:t>
            </a:r>
            <a:r>
              <a:rPr lang="en-US" altLang="zh-CN" dirty="0"/>
              <a:t> </a:t>
            </a:r>
            <a:r>
              <a:rPr lang="zh-CN" altLang="en-US" dirty="0"/>
              <a:t>产地仓食品安全与卫生管理</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1.Sanitation Management of Cold Storage Environments</a:t>
            </a:r>
            <a:endParaRPr lang="en-US" altLang="zh-CN" dirty="0"/>
          </a:p>
          <a:p>
            <a:r>
              <a:rPr lang="en-US" altLang="zh-CN" dirty="0"/>
              <a:t>To ensure food quality and extend the preservation period of agricultural products,</a:t>
            </a:r>
            <a:endParaRPr lang="en-US" altLang="zh-CN" dirty="0"/>
          </a:p>
          <a:p>
            <a:r>
              <a:rPr lang="en-US" altLang="zh-CN" dirty="0"/>
              <a:t>environmental sanitation must be strictly maintained throughout both the inbound logistics process and the storage management phase of cold storage operations.</a:t>
            </a:r>
            <a:endParaRPr lang="en-US" altLang="zh-CN" dirty="0"/>
          </a:p>
          <a:p>
            <a:r>
              <a:rPr lang="en-US" altLang="zh-CN" dirty="0"/>
              <a:t> Compliance with national sanitation regulations must be enforced to minimize the risk of microbial contamination.</a:t>
            </a:r>
            <a:endParaRPr lang="en-US" altLang="zh-CN" dirty="0"/>
          </a:p>
          <a:p>
            <a:r>
              <a:rPr lang="zh-CN" altLang="en-US" dirty="0"/>
              <a:t>（一）冷库环境卫生管理</a:t>
            </a:r>
            <a:endParaRPr lang="zh-CN" altLang="en-US" dirty="0"/>
          </a:p>
          <a:p>
            <a:r>
              <a:rPr lang="zh-CN" altLang="en-US" dirty="0"/>
              <a:t>为保证食品质量，延长农产品保藏期限，在冷库的使用中，无论是进库的作业流程，还是入库后的货物管理过程，环境卫生都是一项不可忽视的重要工作，要严格执行国家颁发的卫生条例，尽可能减少微生物污染食品的机会。</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areas surrounding cold storage facilities must remain free of wastewater and waste materials. </a:t>
            </a:r>
            <a:endParaRPr lang="en-US" altLang="zh-CN" dirty="0"/>
          </a:p>
          <a:p>
            <a:r>
              <a:rPr lang="en-US" altLang="zh-CN" dirty="0"/>
              <a:t>Grounds and passageways should be cleaned frequently and disinfected periodically. </a:t>
            </a:r>
            <a:endParaRPr lang="en-US" altLang="zh-CN" dirty="0"/>
          </a:p>
          <a:p>
            <a:r>
              <a:rPr lang="en-US" altLang="zh-CN" dirty="0"/>
              <a:t>Garbage bins and restrooms must be located at a reasonable distance from the storage area and kept clean at all times.</a:t>
            </a:r>
            <a:endParaRPr lang="en-US" altLang="zh-CN" dirty="0"/>
          </a:p>
          <a:p>
            <a:r>
              <a:rPr lang="en-US" altLang="zh-CN" dirty="0"/>
              <a:t>Vehicles used for cargo transport must be washed and disinfected before loading to prevent contamination.</a:t>
            </a:r>
            <a:endParaRPr lang="en-US" altLang="zh-CN" dirty="0"/>
          </a:p>
          <a:p>
            <a:r>
              <a:rPr lang="zh-CN" altLang="en-US" dirty="0"/>
              <a:t>因此，冷库四周不应有污水和垃圾，冷库周围的场地和走道应经常清扫、定期消毒，垃圾箱和厕所应离库房有一定距离，并保持清洁，运输货物用的车辆在装货前应进行清洗、消毒。</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（二）冷库库房卫生管理</a:t>
            </a:r>
            <a:endParaRPr lang="zh-CN" altLang="en-US" dirty="0"/>
          </a:p>
          <a:p>
            <a:r>
              <a:rPr lang="zh-CN" altLang="en-US" dirty="0"/>
              <a:t>冷库的库房是进行食品冷加工的地方，库房的卫生管理工作是整个冷库卫生管理的中心环节。因此，库房内外应进行不定期消毒工作。</a:t>
            </a:r>
            <a:endParaRPr lang="zh-CN" altLang="en-US" dirty="0"/>
          </a:p>
          <a:p>
            <a:r>
              <a:rPr lang="en-US" altLang="zh-CN" dirty="0"/>
              <a:t>2.Sanitation Management within Cold Storage Chambers</a:t>
            </a:r>
            <a:endParaRPr lang="en-US" altLang="zh-CN" dirty="0"/>
          </a:p>
          <a:p>
            <a:r>
              <a:rPr lang="en-US" altLang="zh-CN" dirty="0"/>
              <a:t>The cold storage room serves as the core area for food cold processing; hence, its sanitary management constitutes the central aspect of overall cold storage hygiene control. Both internal and external areas of the chamber must undergo regular and ad hoc disinfection.</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冷藏食品的垫木、小车，以及其他仪器设备都要定期在库外冲洗、消毒。可先用热水冲洗，并用</a:t>
            </a:r>
            <a:r>
              <a:rPr lang="en-US" altLang="zh-CN" dirty="0"/>
              <a:t>2%</a:t>
            </a:r>
            <a:r>
              <a:rPr lang="zh-CN" altLang="en-US" dirty="0"/>
              <a:t>浓度的碱水除油污，然后用含有效氯</a:t>
            </a:r>
            <a:r>
              <a:rPr lang="en-US" altLang="zh-CN" dirty="0"/>
              <a:t>0.3%</a:t>
            </a:r>
            <a:r>
              <a:rPr lang="zh-CN" altLang="en-US" dirty="0"/>
              <a:t>至</a:t>
            </a:r>
            <a:r>
              <a:rPr lang="en-US" altLang="zh-CN" dirty="0"/>
              <a:t>0.4%</a:t>
            </a:r>
            <a:r>
              <a:rPr lang="zh-CN" altLang="en-US" dirty="0"/>
              <a:t>的漂白粉溶液消毒。</a:t>
            </a:r>
            <a:endParaRPr lang="zh-CN" altLang="en-US" dirty="0"/>
          </a:p>
          <a:p>
            <a:r>
              <a:rPr lang="en-US" altLang="zh-CN" dirty="0"/>
              <a:t>Pallets, carts, and other instruments used for handling refrigerated products </a:t>
            </a:r>
            <a:endParaRPr lang="en-US" altLang="zh-CN" dirty="0"/>
          </a:p>
          <a:p>
            <a:r>
              <a:rPr lang="en-US" altLang="zh-CN" dirty="0"/>
              <a:t>should be washed and disinfected regularly outside the chamber. A standard cleaning procedure involves rinsing with hot water, followed by degreasing with a 2% alkaline solution, and then disinfection using a 0.3–0.4% active chlorine bleaching solution.</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冷库内的走道和楼梯要经常清扫，特别在出入库时。在库房内，霉菌较细菌繁殖更快些，并极易侵害食品，因此通常将抗霉剂与粉刷材料混合在一起，粉刷仓库来治理霉菌。</a:t>
            </a:r>
            <a:endParaRPr lang="zh-CN" altLang="en-US" dirty="0"/>
          </a:p>
          <a:p>
            <a:r>
              <a:rPr lang="en-US" altLang="zh-CN" dirty="0"/>
              <a:t>Passageways and staircases within the cold storage area should be cleaned frequently — especially during loading and unloading operations. </a:t>
            </a:r>
            <a:endParaRPr lang="en-US" altLang="zh-CN" dirty="0"/>
          </a:p>
          <a:p>
            <a:r>
              <a:rPr lang="en-US" altLang="zh-CN" dirty="0"/>
              <a:t>Since mold growth tends to be faster and more destructive than bacterial growth, anti-mold agents are often mixed into whitewash materials applied on warehouse walls to prevent fungal contamination.</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zh-CN" altLang="en-US" dirty="0"/>
              <a:t>常见的粉刷方法有：氟化钠法、羟基联苯酚钠法和硫酸铜法。</a:t>
            </a:r>
            <a:endParaRPr lang="en-US" altLang="zh-CN" dirty="0"/>
          </a:p>
          <a:p>
            <a:r>
              <a:rPr lang="en-US" altLang="zh-CN" dirty="0"/>
              <a:t>Common anti-mold whitewashing methods include: Sodium Fluoride Method</a:t>
            </a:r>
            <a:r>
              <a:rPr lang="zh-CN" altLang="en-US" dirty="0"/>
              <a:t>、</a:t>
            </a:r>
            <a:r>
              <a:rPr lang="en-US" altLang="zh-CN" dirty="0"/>
              <a:t>Sodium p-Hydroxybiphenyl Method and Copper Sulfate Method</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氟化钠法指的是在白陶土上加入</a:t>
            </a:r>
            <a:r>
              <a:rPr lang="en-US" altLang="zh-CN" dirty="0"/>
              <a:t>1.5%</a:t>
            </a:r>
            <a:r>
              <a:rPr lang="zh-CN" altLang="en-US" dirty="0"/>
              <a:t>的氟化钠，配成水溶液粉刷墙壁。注意：白陶土中钙盐的质量含量不应超过白陶土总质量的</a:t>
            </a:r>
            <a:r>
              <a:rPr lang="en-US" altLang="zh-CN" dirty="0"/>
              <a:t>0.7%</a:t>
            </a:r>
            <a:r>
              <a:rPr lang="zh-CN" altLang="en-US" dirty="0"/>
              <a:t>。</a:t>
            </a:r>
            <a:endParaRPr lang="zh-CN" altLang="en-US" dirty="0"/>
          </a:p>
          <a:p>
            <a:r>
              <a:rPr lang="en-US" altLang="en-US" dirty="0"/>
              <a:t></a:t>
            </a:r>
            <a:r>
              <a:rPr lang="en-US" altLang="zh-CN" dirty="0"/>
              <a:t>Sodium Fluoride Method: Add 1.5% sodium fluoride to white clay, dissolve in water, and use for wall coating. Note that calcium content in the white clay must not exceed 0.7% of total mass.</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4.jpeg"/><Relationship Id="rId5" Type="http://schemas.openxmlformats.org/officeDocument/2006/relationships/tags" Target="../tags/tag2.xml"/><Relationship Id="rId4" Type="http://schemas.openxmlformats.org/officeDocument/2006/relationships/image" Target="../media/image3.jpe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C:/Users/QX_HD/Desktop/隧道式干燥应用 (37).png隧道式干燥应用 (37)"/>
          <p:cNvPicPr>
            <a:picLocks noChangeAspect="1"/>
          </p:cNvPicPr>
          <p:nvPr userDrawn="1"/>
        </p:nvPicPr>
        <p:blipFill>
          <a:blip r:embed="rId2"/>
          <a:srcRect l="20307" r="20307"/>
          <a:stretch>
            <a:fillRect/>
          </a:stretch>
        </p:blipFill>
        <p:spPr>
          <a:xfrm>
            <a:off x="-4950" y="-3510"/>
            <a:ext cx="2292654" cy="6861510"/>
          </a:xfrm>
          <a:prstGeom prst="rect">
            <a:avLst/>
          </a:prstGeom>
        </p:spPr>
      </p:pic>
      <p:sp>
        <p:nvSpPr>
          <p:cNvPr id="4" name="矩形 3"/>
          <p:cNvSpPr/>
          <p:nvPr userDrawn="1"/>
        </p:nvSpPr>
        <p:spPr>
          <a:xfrm>
            <a:off x="-5079" y="0"/>
            <a:ext cx="2287703" cy="6858000"/>
          </a:xfrm>
          <a:prstGeom prst="rect">
            <a:avLst/>
          </a:prstGeom>
          <a:solidFill>
            <a:srgbClr val="5BAE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5" name="矩形 4"/>
          <p:cNvSpPr/>
          <p:nvPr userDrawn="1"/>
        </p:nvSpPr>
        <p:spPr>
          <a:xfrm>
            <a:off x="682187" y="1082040"/>
            <a:ext cx="923330" cy="4693920"/>
          </a:xfrm>
          <a:prstGeom prst="rect">
            <a:avLst/>
          </a:prstGeom>
          <a:noFill/>
          <a:ln w="57150">
            <a:solidFill>
              <a:srgbClr val="DEB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文本框 5"/>
          <p:cNvSpPr txBox="1"/>
          <p:nvPr userDrawn="1"/>
        </p:nvSpPr>
        <p:spPr>
          <a:xfrm>
            <a:off x="620632" y="1390731"/>
            <a:ext cx="984885" cy="4076538"/>
          </a:xfrm>
          <a:prstGeom prst="rect">
            <a:avLst/>
          </a:prstGeom>
          <a:noFill/>
        </p:spPr>
        <p:txBody>
          <a:bodyPr vert="eaVert" wrap="square" rtlCol="0">
            <a:spAutoFit/>
          </a:bodyPr>
          <a:lstStyle/>
          <a:p>
            <a:pPr algn="dist"/>
            <a:r>
              <a:rPr lang="en-US" altLang="zh-CN"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CONTENTS</a:t>
            </a:r>
            <a:endParaRPr lang="zh-CN" altLang="en-US"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p:cNvSpPr/>
          <p:nvPr userDrawn="1"/>
        </p:nvSpPr>
        <p:spPr>
          <a:xfrm>
            <a:off x="716280" y="0"/>
            <a:ext cx="3611880" cy="4876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6598920" y="5913120"/>
            <a:ext cx="3611880" cy="9448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H="1">
            <a:off x="0" y="2183130"/>
            <a:ext cx="12192000" cy="24917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p:cNvGrpSpPr/>
          <p:nvPr userDrawn="1"/>
        </p:nvGrpSpPr>
        <p:grpSpPr>
          <a:xfrm>
            <a:off x="4198990" y="2393767"/>
            <a:ext cx="983260" cy="1521508"/>
            <a:chOff x="1432560" y="2630282"/>
            <a:chExt cx="853440" cy="1320624"/>
          </a:xfrm>
        </p:grpSpPr>
        <p:cxnSp>
          <p:nvCxnSpPr>
            <p:cNvPr id="8" name="直接连接符 7"/>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userDrawn="1"/>
        </p:nvGrpSpPr>
        <p:grpSpPr>
          <a:xfrm rot="16200000" flipV="1">
            <a:off x="403151" y="4108359"/>
            <a:ext cx="632141" cy="423786"/>
            <a:chOff x="1432560" y="2623534"/>
            <a:chExt cx="853440" cy="1320624"/>
          </a:xfrm>
        </p:grpSpPr>
        <p:cxnSp>
          <p:nvCxnSpPr>
            <p:cNvPr id="13" name="直接连接符 12"/>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pic>
        <p:nvPicPr>
          <p:cNvPr id="10" name="图片 9"/>
          <p:cNvPicPr>
            <a:picLocks noChangeAspect="1"/>
          </p:cNvPicPr>
          <p:nvPr userDrawn="1">
            <p:custDataLst>
              <p:tags r:id="rId3"/>
            </p:custDataLst>
          </p:nvPr>
        </p:nvPicPr>
        <p:blipFill>
          <a:blip r:embed="rId4" cstate="print">
            <a:extLst>
              <a:ext uri="{28A0092B-C50C-407E-A947-70E740481C1C}">
                <a14:useLocalDpi xmlns:a14="http://schemas.microsoft.com/office/drawing/2010/main" val="0"/>
              </a:ext>
            </a:extLst>
          </a:blip>
          <a:srcRect/>
          <a:stretch>
            <a:fillRect/>
          </a:stretch>
        </p:blipFill>
        <p:spPr>
          <a:xfrm>
            <a:off x="1097915" y="1560411"/>
            <a:ext cx="3977005" cy="2234768"/>
          </a:xfrm>
          <a:prstGeom prst="rect">
            <a:avLst/>
          </a:prstGeom>
        </p:spPr>
      </p:pic>
      <p:pic>
        <p:nvPicPr>
          <p:cNvPr id="27" name="图片 26"/>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a:xfrm>
            <a:off x="608372" y="4093210"/>
            <a:ext cx="2369736" cy="1333500"/>
          </a:xfrm>
          <a:prstGeom prst="rect">
            <a:avLst/>
          </a:prstGeom>
        </p:spPr>
      </p:pic>
      <p:grpSp>
        <p:nvGrpSpPr>
          <p:cNvPr id="15" name="组合 14"/>
          <p:cNvGrpSpPr/>
          <p:nvPr userDrawn="1"/>
        </p:nvGrpSpPr>
        <p:grpSpPr>
          <a:xfrm>
            <a:off x="1280745" y="3333888"/>
            <a:ext cx="1538345" cy="1025562"/>
            <a:chOff x="2178006" y="5732219"/>
            <a:chExt cx="1219876" cy="813250"/>
          </a:xfrm>
        </p:grpSpPr>
        <p:cxnSp>
          <p:nvCxnSpPr>
            <p:cNvPr id="16" name="直接连接符 15"/>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348635" y="-9671"/>
            <a:ext cx="3611880" cy="20739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E53A5-470F-4464-9552-506006F3BF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B4AF2-41F1-4F13-8488-B9644486515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 advTm="3000"/>
    </mc:Choice>
    <mc:Fallback>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9.m4a"/><Relationship Id="rId2" Type="http://schemas.openxmlformats.org/officeDocument/2006/relationships/audio" Target="../media/media9.m4a"/><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0.m4a"/><Relationship Id="rId2" Type="http://schemas.openxmlformats.org/officeDocument/2006/relationships/audio" Target="../media/media10.m4a"/><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9" Type="http://schemas.openxmlformats.org/officeDocument/2006/relationships/audio" Target="../media/media11.m4a"/><Relationship Id="rId8" Type="http://schemas.openxmlformats.org/officeDocument/2006/relationships/image" Target="../media/image19.png"/><Relationship Id="rId7" Type="http://schemas.openxmlformats.org/officeDocument/2006/relationships/tags" Target="../tags/tag7.xml"/><Relationship Id="rId6" Type="http://schemas.openxmlformats.org/officeDocument/2006/relationships/image" Target="../media/image18.png"/><Relationship Id="rId5" Type="http://schemas.openxmlformats.org/officeDocument/2006/relationships/tags" Target="../tags/tag6.xml"/><Relationship Id="rId4" Type="http://schemas.openxmlformats.org/officeDocument/2006/relationships/image" Target="../media/image17.jpeg"/><Relationship Id="rId3" Type="http://schemas.openxmlformats.org/officeDocument/2006/relationships/tags" Target="../tags/tag5.xml"/><Relationship Id="rId2" Type="http://schemas.openxmlformats.org/officeDocument/2006/relationships/image" Target="../media/image16.png"/><Relationship Id="rId13" Type="http://schemas.openxmlformats.org/officeDocument/2006/relationships/notesSlide" Target="../notesSlides/notesSlide12.xml"/><Relationship Id="rId12" Type="http://schemas.openxmlformats.org/officeDocument/2006/relationships/slideLayout" Target="../slideLayouts/slideLayout4.xml"/><Relationship Id="rId11" Type="http://schemas.openxmlformats.org/officeDocument/2006/relationships/image" Target="../media/image6.png"/><Relationship Id="rId10" Type="http://schemas.microsoft.com/office/2007/relationships/media" Target="../media/media11.m4a"/><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2.m4a"/><Relationship Id="rId2" Type="http://schemas.openxmlformats.org/officeDocument/2006/relationships/audio" Target="../media/media12.m4a"/><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3.m4a"/><Relationship Id="rId2" Type="http://schemas.openxmlformats.org/officeDocument/2006/relationships/audio" Target="../media/media13.m4a"/><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4.m4a"/><Relationship Id="rId2" Type="http://schemas.openxmlformats.org/officeDocument/2006/relationships/audio" Target="../media/media14.m4a"/><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5.m4a"/><Relationship Id="rId2" Type="http://schemas.openxmlformats.org/officeDocument/2006/relationships/audio" Target="../media/media15.m4a"/><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6.m4a"/><Relationship Id="rId2" Type="http://schemas.openxmlformats.org/officeDocument/2006/relationships/audio" Target="../media/media16.m4a"/><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media/media1.m4a"/></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4.m4a"/><Relationship Id="rId2" Type="http://schemas.openxmlformats.org/officeDocument/2006/relationships/audio" Target="../media/media4.m4a"/><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5.m4a"/><Relationship Id="rId3" Type="http://schemas.openxmlformats.org/officeDocument/2006/relationships/audio" Target="../media/media5.m4a"/><Relationship Id="rId2" Type="http://schemas.openxmlformats.org/officeDocument/2006/relationships/image" Target="../media/image10.jpeg"/><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6.m4a"/><Relationship Id="rId2" Type="http://schemas.openxmlformats.org/officeDocument/2006/relationships/audio" Target="../media/media6.m4a"/><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7.m4a"/><Relationship Id="rId2" Type="http://schemas.openxmlformats.org/officeDocument/2006/relationships/audio" Target="../media/media7.m4a"/><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547693"/>
            <a:ext cx="12192000" cy="274320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63204" y="3213808"/>
            <a:ext cx="6266815" cy="141097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For severe mold conditions </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Use a 2% sodium p-hydroxybiphenyl solution to brush the walls. OR</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Prepare a bleaching mixture of equivalent concentration.</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4" name="图片 3" descr="C:/Users/QX_HD/Desktop/修改图片内容 (8)(1).png修改图片内容 (8)(1)"/>
          <p:cNvPicPr>
            <a:picLocks noChangeAspect="1"/>
          </p:cNvPicPr>
          <p:nvPr/>
        </p:nvPicPr>
        <p:blipFill>
          <a:blip r:embed="rId1"/>
          <a:srcRect l="20203" r="20203"/>
          <a:stretch>
            <a:fillRect/>
          </a:stretch>
        </p:blipFill>
        <p:spPr>
          <a:xfrm>
            <a:off x="8030845" y="2098675"/>
            <a:ext cx="3641090" cy="3435350"/>
          </a:xfrm>
          <a:prstGeom prst="rect">
            <a:avLst/>
          </a:prstGeom>
        </p:spPr>
      </p:pic>
      <p:sp>
        <p:nvSpPr>
          <p:cNvPr id="2" name="文本框 1"/>
          <p:cNvSpPr txBox="1"/>
          <p:nvPr/>
        </p:nvSpPr>
        <p:spPr>
          <a:xfrm>
            <a:off x="593337" y="1633887"/>
            <a:ext cx="8153621" cy="523220"/>
          </a:xfrm>
          <a:prstGeom prst="rect">
            <a:avLst/>
          </a:prstGeom>
          <a:noFill/>
        </p:spPr>
        <p:txBody>
          <a:bodyPr wrap="square" rtlCol="0">
            <a:spAutoFit/>
          </a:bodyPr>
          <a:lstStyle/>
          <a:p>
            <a:r>
              <a:rPr lang="en-US" altLang="zh-CN" sz="2800" b="1" dirty="0">
                <a:sym typeface="+mn-ea"/>
              </a:rPr>
              <a:t>Sodium p-Hydroxybiphenyl Method</a:t>
            </a:r>
            <a:endParaRPr lang="en-US" altLang="zh-CN" sz="2800" b="1" dirty="0">
              <a:sym typeface="+mn-ea"/>
            </a:endParaRPr>
          </a:p>
        </p:txBody>
      </p:sp>
      <p:pic>
        <p:nvPicPr>
          <p:cNvPr id="6" name="0603_1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92213" y="62055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3" grpId="0" animBg="1"/>
      <p:bldP spid="15" grpId="0" uiExpand="1"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14400" y="2359660"/>
            <a:ext cx="10659745" cy="1167130"/>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Prohibited Combination</a:t>
            </a:r>
            <a:endParaRPr lang="zh-CN" altLang="en-US"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Do NOT mix or alternate use with bleaching powder (sodium hypochlorite).</a:t>
            </a:r>
            <a:endParaRPr lang="en-US" altLang="zh-CN" sz="1600" b="1"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This combination generates </a:t>
            </a:r>
            <a:r>
              <a:rPr lang="en-US" altLang="zh-CN" sz="1600" b="1" dirty="0">
                <a:solidFill>
                  <a:schemeClr val="tx1"/>
                </a:solidFill>
                <a:latin typeface="Arial" panose="020B0604020202020204" pitchFamily="34" charset="0"/>
                <a:cs typeface="Arial" panose="020B0604020202020204" pitchFamily="34" charset="0"/>
                <a:sym typeface="+mn-ea"/>
              </a:rPr>
              <a:t>toxic chlorine gas</a:t>
            </a:r>
            <a:r>
              <a:rPr lang="en-US" altLang="zh-CN" sz="1600" dirty="0">
                <a:solidFill>
                  <a:schemeClr val="tx1"/>
                </a:solidFill>
                <a:latin typeface="Arial" panose="020B0604020202020204" pitchFamily="34" charset="0"/>
                <a:cs typeface="Arial" panose="020B0604020202020204" pitchFamily="34" charset="0"/>
                <a:sym typeface="+mn-ea"/>
              </a:rPr>
              <a:t>, causing:</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 name="矩形 2"/>
          <p:cNvSpPr/>
          <p:nvPr/>
        </p:nvSpPr>
        <p:spPr>
          <a:xfrm rot="16200000">
            <a:off x="-822960" y="3945890"/>
            <a:ext cx="3261360" cy="914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文本框 7"/>
          <p:cNvSpPr txBox="1"/>
          <p:nvPr/>
        </p:nvSpPr>
        <p:spPr>
          <a:xfrm>
            <a:off x="914400" y="4457947"/>
            <a:ext cx="6601522" cy="1167130"/>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sz="1800" b="1" dirty="0">
                <a:solidFill>
                  <a:srgbClr val="5BAE3E"/>
                </a:solidFill>
                <a:latin typeface="Arial" panose="020B0604020202020204" pitchFamily="34" charset="0"/>
                <a:cs typeface="Arial" panose="020B0604020202020204" pitchFamily="34" charset="0"/>
                <a:sym typeface="+mn-ea"/>
              </a:rPr>
              <a:t>Switching Disinfectants</a:t>
            </a:r>
            <a:endParaRPr lang="en-US" altLang="zh-CN" sz="1800"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Allow at least 24 hours before switching.</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Ensure full ventilation.</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2" name="文本框 1"/>
          <p:cNvSpPr txBox="1"/>
          <p:nvPr/>
        </p:nvSpPr>
        <p:spPr>
          <a:xfrm>
            <a:off x="593337" y="1633887"/>
            <a:ext cx="10812600" cy="523220"/>
          </a:xfrm>
          <a:prstGeom prst="rect">
            <a:avLst/>
          </a:prstGeom>
          <a:noFill/>
        </p:spPr>
        <p:txBody>
          <a:bodyPr wrap="square" rtlCol="0">
            <a:spAutoFit/>
          </a:bodyPr>
          <a:lstStyle/>
          <a:p>
            <a:r>
              <a:rPr lang="en-US" altLang="zh-CN" sz="2800" b="1" dirty="0">
                <a:sym typeface="+mn-ea"/>
              </a:rPr>
              <a:t>Precautions for Sodium p-</a:t>
            </a:r>
            <a:r>
              <a:rPr lang="en-US" altLang="zh-CN" sz="2800" b="1" dirty="0" err="1">
                <a:sym typeface="+mn-ea"/>
              </a:rPr>
              <a:t>Hydroxybiphenyl</a:t>
            </a:r>
            <a:r>
              <a:rPr lang="en-US" altLang="zh-CN" sz="2800" b="1" dirty="0">
                <a:sym typeface="+mn-ea"/>
              </a:rPr>
              <a:t> Method</a:t>
            </a:r>
            <a:endParaRPr lang="en-US" altLang="zh-CN" sz="2800" b="1" dirty="0">
              <a:sym typeface="+mn-ea"/>
            </a:endParaRPr>
          </a:p>
        </p:txBody>
      </p:sp>
      <p:sp>
        <p:nvSpPr>
          <p:cNvPr id="4" name="矩形: 圆角 3"/>
          <p:cNvSpPr/>
          <p:nvPr/>
        </p:nvSpPr>
        <p:spPr>
          <a:xfrm>
            <a:off x="1572128" y="3582982"/>
            <a:ext cx="2422356"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lvl="2">
              <a:lnSpc>
                <a:spcPct val="120000"/>
              </a:lnSpc>
              <a:spcBef>
                <a:spcPts val="300"/>
              </a:spcBef>
              <a:spcAft>
                <a:spcPts val="300"/>
              </a:spcAft>
            </a:pPr>
            <a:r>
              <a:rPr lang="en-US" altLang="zh-CN" sz="1400" dirty="0">
                <a:solidFill>
                  <a:schemeClr val="tx1"/>
                </a:solidFill>
                <a:latin typeface="Arial" panose="020B0604020202020204" pitchFamily="34" charset="0"/>
                <a:cs typeface="Arial" panose="020B0604020202020204" pitchFamily="34" charset="0"/>
                <a:sym typeface="+mn-ea"/>
              </a:rPr>
              <a:t>Respiratory distress.</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7" name="矩形: 圆角 6"/>
          <p:cNvSpPr/>
          <p:nvPr/>
        </p:nvSpPr>
        <p:spPr>
          <a:xfrm>
            <a:off x="1572128" y="4012106"/>
            <a:ext cx="2422356"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lvl="2">
              <a:lnSpc>
                <a:spcPct val="120000"/>
              </a:lnSpc>
              <a:spcBef>
                <a:spcPts val="300"/>
              </a:spcBef>
              <a:spcAft>
                <a:spcPts val="300"/>
              </a:spcAft>
            </a:pPr>
            <a:r>
              <a:rPr lang="en-US" altLang="zh-CN" sz="1400" dirty="0">
                <a:solidFill>
                  <a:schemeClr val="tx1"/>
                </a:solidFill>
                <a:latin typeface="Arial" panose="020B0604020202020204" pitchFamily="34" charset="0"/>
                <a:cs typeface="Arial" panose="020B0604020202020204" pitchFamily="34" charset="0"/>
                <a:sym typeface="+mn-ea"/>
              </a:rPr>
              <a:t>Surface discoloration.</a:t>
            </a:r>
            <a:endParaRPr lang="en-US" altLang="zh-CN" sz="1400" dirty="0">
              <a:solidFill>
                <a:schemeClr val="tx1"/>
              </a:solidFill>
              <a:latin typeface="Arial" panose="020B0604020202020204" pitchFamily="34" charset="0"/>
              <a:cs typeface="Arial" panose="020B0604020202020204" pitchFamily="34" charset="0"/>
              <a:sym typeface="+mn-ea"/>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262495" y="3336369"/>
            <a:ext cx="4369435" cy="2456022"/>
          </a:xfrm>
          <a:prstGeom prst="rect">
            <a:avLst/>
          </a:prstGeom>
        </p:spPr>
      </p:pic>
      <p:pic>
        <p:nvPicPr>
          <p:cNvPr id="6" name="0603_1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95801" y="458236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15" grpId="0" uiExpand="1" build="p"/>
      <p:bldP spid="3" grpId="0" animBg="1"/>
      <p:bldP spid="8" grpId="0" uiExpand="1" build="p"/>
      <p:bldP spid="2" grpId="0"/>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39406"/>
            <a:ext cx="12192000" cy="274320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63204" y="2926235"/>
            <a:ext cx="6266815" cy="1514774"/>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Operation Steps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Mix 2 parts copper sulfate and 1 part potassium alum.</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Dissolve 1 part of the mixture in 9 parts water.</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Add 7 parts lime before whitewashing.</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6" name="文本框 5"/>
          <p:cNvSpPr txBox="1"/>
          <p:nvPr/>
        </p:nvSpPr>
        <p:spPr>
          <a:xfrm>
            <a:off x="593337" y="1633887"/>
            <a:ext cx="10812600" cy="523220"/>
          </a:xfrm>
          <a:prstGeom prst="rect">
            <a:avLst/>
          </a:prstGeom>
          <a:noFill/>
        </p:spPr>
        <p:txBody>
          <a:bodyPr wrap="square" rtlCol="0">
            <a:spAutoFit/>
          </a:bodyPr>
          <a:lstStyle/>
          <a:p>
            <a:r>
              <a:rPr lang="en-US" altLang="zh-CN" sz="2800" b="1" dirty="0">
                <a:sym typeface="+mn-ea"/>
              </a:rPr>
              <a:t>Copper Sulfate Method</a:t>
            </a:r>
            <a:endParaRPr lang="en-US" altLang="zh-CN" sz="2800" b="1" dirty="0">
              <a:sym typeface="+mn-ea"/>
            </a:endParaRPr>
          </a:p>
        </p:txBody>
      </p:sp>
      <p:pic>
        <p:nvPicPr>
          <p:cNvPr id="9" name="图片 8" descr="生成农产品入库图 (11)"/>
          <p:cNvPicPr>
            <a:picLocks noChangeAspect="1"/>
          </p:cNvPicPr>
          <p:nvPr>
            <p:custDataLst>
              <p:tags r:id="rId1"/>
            </p:custDataLst>
          </p:nvPr>
        </p:nvPicPr>
        <p:blipFill>
          <a:blip r:embed="rId2"/>
          <a:srcRect t="12612" b="12612"/>
          <a:stretch>
            <a:fillRect/>
          </a:stretch>
        </p:blipFill>
        <p:spPr>
          <a:xfrm>
            <a:off x="9258935" y="1584325"/>
            <a:ext cx="2699385" cy="2691765"/>
          </a:xfrm>
          <a:prstGeom prst="rect">
            <a:avLst/>
          </a:prstGeom>
        </p:spPr>
      </p:pic>
      <p:pic>
        <p:nvPicPr>
          <p:cNvPr id="12" name="图片 11"/>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rcRect l="75" r="75"/>
          <a:stretch>
            <a:fillRect/>
          </a:stretch>
        </p:blipFill>
        <p:spPr>
          <a:xfrm>
            <a:off x="6518275" y="1584325"/>
            <a:ext cx="2699385" cy="2019300"/>
          </a:xfrm>
          <a:prstGeom prst="rect">
            <a:avLst/>
          </a:prstGeom>
        </p:spPr>
      </p:pic>
      <p:pic>
        <p:nvPicPr>
          <p:cNvPr id="21" name="图片 20" descr="E:/世界粮食计划署/06 农产品产地仓储管理方法论/PPT修改/图片/生成农产品入库图 (14).png生成农产品入库图 (14)"/>
          <p:cNvPicPr>
            <a:picLocks noChangeAspect="1"/>
          </p:cNvPicPr>
          <p:nvPr>
            <p:custDataLst>
              <p:tags r:id="rId5"/>
            </p:custDataLst>
          </p:nvPr>
        </p:nvPicPr>
        <p:blipFill>
          <a:blip r:embed="rId6"/>
          <a:srcRect l="12437" r="12437"/>
          <a:stretch>
            <a:fillRect/>
          </a:stretch>
        </p:blipFill>
        <p:spPr>
          <a:xfrm>
            <a:off x="6518275" y="3644900"/>
            <a:ext cx="2699385" cy="2019300"/>
          </a:xfrm>
          <a:prstGeom prst="rect">
            <a:avLst/>
          </a:prstGeom>
        </p:spPr>
      </p:pic>
      <p:pic>
        <p:nvPicPr>
          <p:cNvPr id="22" name="图片 21" descr="生成农产品入库图 (13)"/>
          <p:cNvPicPr>
            <a:picLocks noChangeAspect="1"/>
          </p:cNvPicPr>
          <p:nvPr>
            <p:custDataLst>
              <p:tags r:id="rId7"/>
            </p:custDataLst>
          </p:nvPr>
        </p:nvPicPr>
        <p:blipFill>
          <a:blip r:embed="rId8"/>
          <a:srcRect t="31287" b="31287"/>
          <a:stretch>
            <a:fillRect/>
          </a:stretch>
        </p:blipFill>
        <p:spPr>
          <a:xfrm>
            <a:off x="9258935" y="4316730"/>
            <a:ext cx="2699385" cy="1347470"/>
          </a:xfrm>
          <a:prstGeom prst="rect">
            <a:avLst/>
          </a:prstGeom>
        </p:spPr>
      </p:pic>
      <p:pic>
        <p:nvPicPr>
          <p:cNvPr id="2" name="0603_12">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458913" y="61436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3" grpId="0" animBg="1"/>
      <p:bldP spid="15" grpId="0" uiExpand="1"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954270"/>
            <a:ext cx="12192000" cy="190373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56590" y="2388017"/>
            <a:ext cx="6266815" cy="1797050"/>
          </a:xfrm>
          <a:prstGeom prst="rect">
            <a:avLst/>
          </a:prstGeom>
          <a:noFill/>
        </p:spPr>
        <p:txBody>
          <a:bodyPr wrap="square" rtlCol="0">
            <a:spAutoFit/>
          </a:bodyPr>
          <a:lstStyle/>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All food products removed from the chamber.</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Contaminated walls and ceilings thoroughly scraped and cleaned.</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Frost and ice on cold surfaces removed.</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Chamber temperature raised above 0°C if necessary.</a:t>
            </a:r>
            <a:endParaRPr lang="en-US" altLang="zh-CN" sz="1600" dirty="0">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9" name="文本框 8"/>
          <p:cNvSpPr txBox="1"/>
          <p:nvPr/>
        </p:nvSpPr>
        <p:spPr>
          <a:xfrm>
            <a:off x="656590" y="1845310"/>
            <a:ext cx="6096000" cy="368300"/>
          </a:xfrm>
          <a:prstGeom prst="rect">
            <a:avLst/>
          </a:prstGeom>
          <a:noFill/>
        </p:spPr>
        <p:txBody>
          <a:bodyPr wrap="square" rtlCol="0" anchor="t">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Pre-Disinfection Requirements</a:t>
            </a:r>
            <a:endParaRPr lang="en-US" altLang="zh-CN" b="1" dirty="0">
              <a:solidFill>
                <a:srgbClr val="5BAE3E"/>
              </a:solidFill>
              <a:latin typeface="Arial" panose="020B0604020202020204" pitchFamily="34" charset="0"/>
              <a:cs typeface="Arial" panose="020B0604020202020204" pitchFamily="34" charset="0"/>
              <a:sym typeface="+mn-ea"/>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831965" y="1893887"/>
            <a:ext cx="4829175" cy="2714625"/>
          </a:xfrm>
          <a:prstGeom prst="rect">
            <a:avLst/>
          </a:prstGeom>
        </p:spPr>
      </p:pic>
      <p:pic>
        <p:nvPicPr>
          <p:cNvPr id="2" name="0603_1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95400" y="61642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5" grpId="0" uiExpand="1"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93090" y="2342515"/>
            <a:ext cx="6010910" cy="1310005"/>
          </a:xfrm>
          <a:prstGeom prst="rect">
            <a:avLst/>
          </a:prstGeom>
          <a:noFill/>
        </p:spPr>
        <p:txBody>
          <a:bodyPr wrap="square" rtlCol="0">
            <a:spAutoFit/>
          </a:bodyPr>
          <a:lstStyle/>
          <a:p>
            <a:pPr marL="288290" lvl="0" indent="-288290">
              <a:lnSpc>
                <a:spcPct val="11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Application Methods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For positive-temperature chambers</a:t>
            </a:r>
            <a:r>
              <a:rPr lang="en-US" altLang="zh-CN" sz="1600" dirty="0">
                <a:solidFill>
                  <a:schemeClr val="tx1"/>
                </a:solidFill>
                <a:latin typeface="Arial" panose="020B0604020202020204" pitchFamily="34" charset="0"/>
                <a:cs typeface="Arial" panose="020B0604020202020204" pitchFamily="34" charset="0"/>
                <a:sym typeface="+mn-ea"/>
              </a:rPr>
              <a:t>: use brushes for coating.</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For negative-temperature chambers</a:t>
            </a:r>
            <a:r>
              <a:rPr lang="en-US" altLang="zh-CN" sz="1600" dirty="0">
                <a:solidFill>
                  <a:schemeClr val="tx1"/>
                </a:solidFill>
                <a:latin typeface="Arial" panose="020B0604020202020204" pitchFamily="34" charset="0"/>
                <a:cs typeface="Arial" panose="020B0604020202020204" pitchFamily="34" charset="0"/>
                <a:sym typeface="+mn-ea"/>
              </a:rPr>
              <a:t>: use fine sprayers.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 name="矩形 2"/>
          <p:cNvSpPr/>
          <p:nvPr/>
        </p:nvSpPr>
        <p:spPr>
          <a:xfrm rot="16200000">
            <a:off x="6027420" y="693420"/>
            <a:ext cx="137795" cy="1219073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文本框 7"/>
          <p:cNvSpPr txBox="1"/>
          <p:nvPr/>
        </p:nvSpPr>
        <p:spPr>
          <a:xfrm>
            <a:off x="593090" y="3620135"/>
            <a:ext cx="6010910" cy="988060"/>
          </a:xfrm>
          <a:prstGeom prst="rect">
            <a:avLst/>
          </a:prstGeom>
          <a:noFill/>
        </p:spPr>
        <p:txBody>
          <a:bodyPr wrap="square" rtlCol="0">
            <a:spAutoFit/>
          </a:bodyPr>
          <a:lstStyle/>
          <a:p>
            <a:pPr marL="288290" lvl="0" indent="-288290">
              <a:lnSpc>
                <a:spcPct val="110000"/>
              </a:lnSpc>
              <a:spcBef>
                <a:spcPts val="200"/>
              </a:spcBef>
              <a:spcAft>
                <a:spcPts val="200"/>
              </a:spcAft>
              <a:buSzPct val="100000"/>
              <a:buFont typeface="Wingdings" panose="05000000000000000000" charset="0"/>
              <a:buChar char="n"/>
            </a:pPr>
            <a:r>
              <a:rPr lang="en-US" altLang="zh-CN" sz="1800" b="1" dirty="0">
                <a:solidFill>
                  <a:srgbClr val="5BAE3E"/>
                </a:solidFill>
                <a:latin typeface="Arial" panose="020B0604020202020204" pitchFamily="34" charset="0"/>
                <a:cs typeface="Arial" panose="020B0604020202020204" pitchFamily="34" charset="0"/>
                <a:sym typeface="+mn-ea"/>
              </a:rPr>
              <a:t>Disinfectant Usage</a:t>
            </a:r>
            <a:endParaRPr lang="en-US" altLang="zh-CN" sz="1800"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Average consumption of disinfectant mixture </a:t>
            </a:r>
            <a:r>
              <a:rPr lang="en-US" altLang="zh-CN" sz="1600" b="1" dirty="0">
                <a:solidFill>
                  <a:schemeClr val="tx1"/>
                </a:solidFill>
                <a:latin typeface="Arial" panose="020B0604020202020204" pitchFamily="34" charset="0"/>
                <a:cs typeface="Arial" panose="020B0604020202020204" pitchFamily="34" charset="0"/>
                <a:sym typeface="+mn-ea"/>
              </a:rPr>
              <a:t>≈ 300 ml per m</a:t>
            </a:r>
            <a:r>
              <a:rPr lang="en-US" altLang="en-US" sz="1600" b="1" dirty="0">
                <a:solidFill>
                  <a:schemeClr val="tx1"/>
                </a:solidFill>
                <a:latin typeface="Arial" panose="020B0604020202020204" pitchFamily="34" charset="0"/>
                <a:cs typeface="Arial" panose="020B0604020202020204" pitchFamily="34" charset="0"/>
                <a:sym typeface="+mn-ea"/>
              </a:rPr>
              <a:t>²</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593090" y="4575810"/>
            <a:ext cx="6006465" cy="1310005"/>
          </a:xfrm>
          <a:prstGeom prst="rect">
            <a:avLst/>
          </a:prstGeom>
          <a:noFill/>
        </p:spPr>
        <p:txBody>
          <a:bodyPr wrap="square" rtlCol="0">
            <a:spAutoFit/>
          </a:bodyPr>
          <a:lstStyle/>
          <a:p>
            <a:pPr marL="288290" lvl="0" indent="-288290">
              <a:lnSpc>
                <a:spcPct val="110000"/>
              </a:lnSpc>
              <a:spcBef>
                <a:spcPts val="200"/>
              </a:spcBef>
              <a:spcAft>
                <a:spcPts val="200"/>
              </a:spcAft>
              <a:buSzPct val="100000"/>
              <a:buFont typeface="Wingdings" panose="05000000000000000000" charset="0"/>
              <a:buChar char="n"/>
            </a:pPr>
            <a:r>
              <a:rPr lang="en-US" altLang="zh-CN" sz="1800" b="1" dirty="0">
                <a:solidFill>
                  <a:srgbClr val="5BAE3E"/>
                </a:solidFill>
                <a:latin typeface="Arial" panose="020B0604020202020204" pitchFamily="34" charset="0"/>
                <a:cs typeface="Arial" panose="020B0604020202020204" pitchFamily="34" charset="0"/>
                <a:sym typeface="+mn-ea"/>
              </a:rPr>
              <a:t>Effectiveness Criteria</a:t>
            </a:r>
            <a:endParaRPr lang="en-US" altLang="zh-CN" sz="1800"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Assessed by measuring </a:t>
            </a:r>
            <a:r>
              <a:rPr lang="en-US" altLang="zh-CN" sz="1600" b="1" dirty="0">
                <a:solidFill>
                  <a:schemeClr val="tx1"/>
                </a:solidFill>
                <a:latin typeface="Arial" panose="020B0604020202020204" pitchFamily="34" charset="0"/>
                <a:cs typeface="Arial" panose="020B0604020202020204" pitchFamily="34" charset="0"/>
                <a:sym typeface="+mn-ea"/>
              </a:rPr>
              <a:t>the reduction of mold spores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No more than 1 mold spore per cm</a:t>
            </a:r>
            <a:r>
              <a:rPr lang="en-US" altLang="en-US" sz="1600" b="1" dirty="0">
                <a:solidFill>
                  <a:schemeClr val="tx1"/>
                </a:solidFill>
                <a:latin typeface="Arial" panose="020B0604020202020204" pitchFamily="34" charset="0"/>
                <a:cs typeface="Arial" panose="020B0604020202020204" pitchFamily="34" charset="0"/>
                <a:sym typeface="+mn-ea"/>
              </a:rPr>
              <a:t>²</a:t>
            </a:r>
            <a:r>
              <a:rPr lang="en-US" altLang="zh-CN" sz="1600" dirty="0">
                <a:solidFill>
                  <a:schemeClr val="tx1"/>
                </a:solidFill>
                <a:latin typeface="Arial" panose="020B0604020202020204" pitchFamily="34" charset="0"/>
                <a:cs typeface="Arial" panose="020B0604020202020204" pitchFamily="34" charset="0"/>
                <a:sym typeface="+mn-ea"/>
              </a:rPr>
              <a:t> should remain after treatment.</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l="55" r="55"/>
          <a:stretch>
            <a:fillRect/>
          </a:stretch>
        </p:blipFill>
        <p:spPr>
          <a:xfrm>
            <a:off x="6793230" y="2618105"/>
            <a:ext cx="5123180" cy="2955290"/>
          </a:xfrm>
          <a:prstGeom prst="roundRect">
            <a:avLst>
              <a:gd name="adj" fmla="val 3870"/>
            </a:avLst>
          </a:prstGeom>
        </p:spPr>
      </p:pic>
      <p:sp>
        <p:nvSpPr>
          <p:cNvPr id="2" name="文本框 1"/>
          <p:cNvSpPr txBox="1"/>
          <p:nvPr/>
        </p:nvSpPr>
        <p:spPr>
          <a:xfrm>
            <a:off x="593337" y="1633887"/>
            <a:ext cx="10812600" cy="521970"/>
          </a:xfrm>
          <a:prstGeom prst="rect">
            <a:avLst/>
          </a:prstGeom>
          <a:noFill/>
        </p:spPr>
        <p:txBody>
          <a:bodyPr wrap="square" rtlCol="0">
            <a:spAutoFit/>
          </a:bodyPr>
          <a:lstStyle/>
          <a:p>
            <a:r>
              <a:rPr lang="en-US" altLang="zh-CN" sz="2800" b="1" dirty="0">
                <a:sym typeface="+mn-ea"/>
              </a:rPr>
              <a:t>Disinfection Application and Effectiveness</a:t>
            </a:r>
            <a:endParaRPr lang="en-US" altLang="zh-CN" sz="2800" b="1" dirty="0">
              <a:sym typeface="+mn-ea"/>
            </a:endParaRPr>
          </a:p>
        </p:txBody>
      </p:sp>
      <p:pic>
        <p:nvPicPr>
          <p:cNvPr id="6" name="0603_1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27113" y="61531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15" grpId="0" uiExpand="1" build="p"/>
      <p:bldP spid="8" grpId="0" uiExpand="1" build="p"/>
      <p:bldP spid="9" grpId="0" uiExpand="1"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83615" y="1818640"/>
            <a:ext cx="5895975" cy="76962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Enhance Air Disinfection </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Install ultraviolet lamps inside warehouses</a:t>
            </a:r>
            <a:endParaRPr lang="en-US" altLang="zh-CN" sz="1600" b="1" dirty="0">
              <a:solidFill>
                <a:schemeClr val="tx1"/>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 name="矩形 2"/>
          <p:cNvSpPr/>
          <p:nvPr/>
        </p:nvSpPr>
        <p:spPr>
          <a:xfrm rot="16200000">
            <a:off x="-678655" y="3389184"/>
            <a:ext cx="2952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文本框 8"/>
          <p:cNvSpPr txBox="1"/>
          <p:nvPr/>
        </p:nvSpPr>
        <p:spPr>
          <a:xfrm>
            <a:off x="983615" y="3618865"/>
            <a:ext cx="5895975" cy="76962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sz="1800" b="1" dirty="0">
                <a:solidFill>
                  <a:srgbClr val="5BAE3E"/>
                </a:solidFill>
                <a:latin typeface="Arial" panose="020B0604020202020204" pitchFamily="34" charset="0"/>
                <a:cs typeface="Arial" panose="020B0604020202020204" pitchFamily="34" charset="0"/>
                <a:sym typeface="+mn-ea"/>
              </a:rPr>
              <a:t>Refrigerated storage rooms for chilled products </a:t>
            </a:r>
            <a:endParaRPr lang="en-US" altLang="zh-CN" sz="1800"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Disinfect at least once a year.</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4" name="图片 3"/>
          <p:cNvPicPr>
            <a:picLocks noChangeAspect="1"/>
          </p:cNvPicPr>
          <p:nvPr/>
        </p:nvPicPr>
        <p:blipFill>
          <a:blip r:embed="rId1"/>
          <a:stretch>
            <a:fillRect/>
          </a:stretch>
        </p:blipFill>
        <p:spPr>
          <a:xfrm>
            <a:off x="6879390" y="1642579"/>
            <a:ext cx="3295650" cy="3343275"/>
          </a:xfrm>
          <a:prstGeom prst="rect">
            <a:avLst/>
          </a:prstGeom>
        </p:spPr>
      </p:pic>
      <p:sp>
        <p:nvSpPr>
          <p:cNvPr id="6" name="文本框 5"/>
          <p:cNvSpPr txBox="1"/>
          <p:nvPr/>
        </p:nvSpPr>
        <p:spPr>
          <a:xfrm>
            <a:off x="983615" y="4406900"/>
            <a:ext cx="5895975" cy="423545"/>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sz="1800" b="1" dirty="0">
                <a:solidFill>
                  <a:srgbClr val="5BAE3E"/>
                </a:solidFill>
                <a:latin typeface="Arial" panose="020B0604020202020204" pitchFamily="34" charset="0"/>
                <a:cs typeface="Arial" panose="020B0604020202020204" pitchFamily="34" charset="0"/>
                <a:sym typeface="+mn-ea"/>
              </a:rPr>
              <a:t>Use of rodenticides is strictly prohibited.</a:t>
            </a:r>
            <a:endParaRPr lang="en-US" altLang="zh-CN" sz="1800" b="1" dirty="0">
              <a:solidFill>
                <a:srgbClr val="5BAE3E"/>
              </a:solidFill>
              <a:latin typeface="Arial" panose="020B0604020202020204" pitchFamily="34" charset="0"/>
              <a:cs typeface="Arial" panose="020B0604020202020204" pitchFamily="34" charset="0"/>
              <a:sym typeface="+mn-ea"/>
            </a:endParaRPr>
          </a:p>
        </p:txBody>
      </p:sp>
      <p:grpSp>
        <p:nvGrpSpPr>
          <p:cNvPr id="2" name="组合 1"/>
          <p:cNvGrpSpPr/>
          <p:nvPr/>
        </p:nvGrpSpPr>
        <p:grpSpPr>
          <a:xfrm>
            <a:off x="0" y="6708278"/>
            <a:ext cx="12192000" cy="153627"/>
            <a:chOff x="147892" y="6347897"/>
            <a:chExt cx="11450808" cy="120769"/>
          </a:xfrm>
        </p:grpSpPr>
        <p:sp>
          <p:nvSpPr>
            <p:cNvPr id="12" name="矩形 11"/>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21" name="矩形 20"/>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7" name="矩形: 圆角 6"/>
          <p:cNvSpPr/>
          <p:nvPr/>
        </p:nvSpPr>
        <p:spPr>
          <a:xfrm>
            <a:off x="1644317" y="2685693"/>
            <a:ext cx="3757861"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lvl="2">
              <a:lnSpc>
                <a:spcPct val="120000"/>
              </a:lnSpc>
              <a:spcBef>
                <a:spcPts val="300"/>
              </a:spcBef>
              <a:spcAft>
                <a:spcPts val="300"/>
              </a:spcAft>
            </a:pPr>
            <a:r>
              <a:rPr lang="en-US" altLang="zh-CN" sz="1400" dirty="0">
                <a:solidFill>
                  <a:schemeClr val="tx1"/>
                </a:solidFill>
                <a:latin typeface="Arial" panose="020B0604020202020204" pitchFamily="34" charset="0"/>
                <a:cs typeface="Arial" panose="020B0604020202020204" pitchFamily="34" charset="0"/>
                <a:sym typeface="+mn-ea"/>
              </a:rPr>
              <a:t>1 W per cubic meter.</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8" name="矩形: 圆角 7"/>
          <p:cNvSpPr/>
          <p:nvPr/>
        </p:nvSpPr>
        <p:spPr>
          <a:xfrm>
            <a:off x="1644317" y="3138883"/>
            <a:ext cx="3757861"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lvl="2">
              <a:lnSpc>
                <a:spcPct val="120000"/>
              </a:lnSpc>
              <a:spcBef>
                <a:spcPts val="300"/>
              </a:spcBef>
              <a:spcAft>
                <a:spcPts val="300"/>
              </a:spcAft>
            </a:pPr>
            <a:r>
              <a:rPr lang="en-US" altLang="zh-CN" sz="1400" dirty="0">
                <a:solidFill>
                  <a:schemeClr val="tx1"/>
                </a:solidFill>
                <a:latin typeface="Arial" panose="020B0604020202020204" pitchFamily="34" charset="0"/>
                <a:cs typeface="Arial" panose="020B0604020202020204" pitchFamily="34" charset="0"/>
                <a:sym typeface="+mn-ea"/>
              </a:rPr>
              <a:t>Average exposure: 3 hours/day.</a:t>
            </a:r>
            <a:endParaRPr lang="en-US" altLang="zh-CN" sz="1400" dirty="0">
              <a:solidFill>
                <a:schemeClr val="tx1"/>
              </a:solidFill>
              <a:latin typeface="Arial" panose="020B0604020202020204" pitchFamily="34" charset="0"/>
              <a:cs typeface="Arial" panose="020B0604020202020204" pitchFamily="34" charset="0"/>
              <a:sym typeface="+mn-ea"/>
            </a:endParaRPr>
          </a:p>
        </p:txBody>
      </p:sp>
      <p:pic>
        <p:nvPicPr>
          <p:cNvPr id="11" name="0603_1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77925" y="49002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bldLst>
      <p:bldP spid="15" grpId="0"/>
      <p:bldP spid="3" grpId="0" animBg="1"/>
      <p:bldP spid="9" grpId="0"/>
      <p:bldP spid="6" grpId="0"/>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0336530" cy="272097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29590" y="2424748"/>
            <a:ext cx="6677025" cy="170561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Importance</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The personal hygiene of cold storage personnel is critical.</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Workers frequently handle various types of food, and</a:t>
            </a:r>
            <a:r>
              <a:rPr lang="en-US" altLang="zh-CN" sz="1600" b="1" dirty="0">
                <a:solidFill>
                  <a:schemeClr val="bg1"/>
                </a:solidFill>
                <a:latin typeface="Arial" panose="020B0604020202020204" pitchFamily="34" charset="0"/>
                <a:cs typeface="Arial" panose="020B0604020202020204" pitchFamily="34" charset="0"/>
                <a:sym typeface="+mn-ea"/>
              </a:rPr>
              <a:t> poor hygiene can lead to the transmission of microorganisms and pathogens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93300" y="431757"/>
            <a:ext cx="8470690" cy="58356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Personnel Hygiene Management</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2" name="图片 1" descr="C:/Users/QX_HD/Desktop/修改图片内容 (12)(1).png修改图片内容 (12)(1)"/>
          <p:cNvPicPr>
            <a:picLocks noChangeAspect="1"/>
          </p:cNvPicPr>
          <p:nvPr/>
        </p:nvPicPr>
        <p:blipFill>
          <a:blip r:embed="rId1"/>
          <a:srcRect l="16833" r="16833"/>
          <a:stretch>
            <a:fillRect/>
          </a:stretch>
        </p:blipFill>
        <p:spPr>
          <a:xfrm>
            <a:off x="7440930" y="2224405"/>
            <a:ext cx="3945890" cy="3344545"/>
          </a:xfrm>
          <a:prstGeom prst="rect">
            <a:avLst/>
          </a:prstGeom>
        </p:spPr>
      </p:pic>
      <p:pic>
        <p:nvPicPr>
          <p:cNvPr id="3" name="0603_1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31640" y="5405674"/>
            <a:ext cx="609601"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4" grpId="0" animBg="1"/>
      <p:bldP spid="15" grpId="0" uiExpand="1"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68119"/>
            <a:ext cx="8434070" cy="46800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23570" y="1537970"/>
            <a:ext cx="7064375" cy="1244600"/>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Personal Hygiene</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Maintain personal cleanliness</a:t>
            </a:r>
            <a:r>
              <a:rPr lang="zh-CN" altLang="en-US" sz="1600" dirty="0">
                <a:solidFill>
                  <a:schemeClr val="bg1"/>
                </a:solidFill>
                <a:latin typeface="Arial" panose="020B0604020202020204" pitchFamily="34" charset="0"/>
                <a:cs typeface="Arial" panose="020B0604020202020204" pitchFamily="34" charset="0"/>
                <a:sym typeface="+mn-ea"/>
              </a:rPr>
              <a:t>（</a:t>
            </a:r>
            <a:r>
              <a:rPr lang="en-US" altLang="zh-CN" sz="1600" b="1" dirty="0">
                <a:solidFill>
                  <a:schemeClr val="bg1"/>
                </a:solidFill>
                <a:latin typeface="Arial" panose="020B0604020202020204" pitchFamily="34" charset="0"/>
                <a:cs typeface="Arial" panose="020B0604020202020204" pitchFamily="34" charset="0"/>
                <a:sym typeface="+mn-ea"/>
              </a:rPr>
              <a:t>haircuts, bathing, clean uniforms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Wash hands</a:t>
            </a:r>
            <a:r>
              <a:rPr lang="en-US" altLang="zh-CN" sz="1600" dirty="0">
                <a:solidFill>
                  <a:schemeClr val="bg1"/>
                </a:solidFill>
                <a:latin typeface="Arial" panose="020B0604020202020204" pitchFamily="34" charset="0"/>
                <a:cs typeface="Arial" panose="020B0604020202020204" pitchFamily="34" charset="0"/>
                <a:sym typeface="+mn-ea"/>
              </a:rPr>
              <a:t> before and after work.</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470690" cy="58356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Personnel Hygiene Standards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4" name="图片 3" descr="C:/Users/QX_HD/Desktop/修改图片内容 (13)(1).png修改图片内容 (13)(1)"/>
          <p:cNvPicPr>
            <a:picLocks noChangeAspect="1"/>
          </p:cNvPicPr>
          <p:nvPr/>
        </p:nvPicPr>
        <p:blipFill>
          <a:blip r:embed="rId1"/>
          <a:srcRect t="43" b="43"/>
          <a:stretch>
            <a:fillRect/>
          </a:stretch>
        </p:blipFill>
        <p:spPr>
          <a:xfrm>
            <a:off x="7688580" y="2448560"/>
            <a:ext cx="4002405" cy="3455035"/>
          </a:xfrm>
          <a:prstGeom prst="rect">
            <a:avLst/>
          </a:prstGeom>
        </p:spPr>
      </p:pic>
      <p:sp>
        <p:nvSpPr>
          <p:cNvPr id="3" name="文本框 2"/>
          <p:cNvSpPr txBox="1"/>
          <p:nvPr/>
        </p:nvSpPr>
        <p:spPr>
          <a:xfrm>
            <a:off x="593090" y="2714625"/>
            <a:ext cx="6650191" cy="1167765"/>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Uniform Management</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Work uniforms shall not be worn outside the cold storage areas, nor in cafeterias or restroom areas.</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6" name="文本框 5"/>
          <p:cNvSpPr txBox="1"/>
          <p:nvPr/>
        </p:nvSpPr>
        <p:spPr>
          <a:xfrm>
            <a:off x="624840" y="3830955"/>
            <a:ext cx="7064375" cy="1213153"/>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Health Requirements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Undergo periodic medical examinations.</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Employees with infectious diseases:</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7" name="矩形: 圆角 6"/>
          <p:cNvSpPr/>
          <p:nvPr/>
        </p:nvSpPr>
        <p:spPr>
          <a:xfrm>
            <a:off x="1259307" y="5113264"/>
            <a:ext cx="4576010" cy="36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lvl="2">
              <a:buSzPct val="100000"/>
            </a:pPr>
            <a:r>
              <a:rPr lang="en-US" altLang="zh-CN" sz="1400" b="1" dirty="0">
                <a:solidFill>
                  <a:srgbClr val="5BAE3E"/>
                </a:solidFill>
                <a:latin typeface="Arial" panose="020B0604020202020204" pitchFamily="34" charset="0"/>
                <a:cs typeface="Arial" panose="020B0604020202020204" pitchFamily="34" charset="0"/>
                <a:sym typeface="+mn-ea"/>
              </a:rPr>
              <a:t>Temporarily reassigned</a:t>
            </a:r>
            <a:r>
              <a:rPr lang="en-US" altLang="zh-CN" sz="1400" dirty="0">
                <a:solidFill>
                  <a:srgbClr val="5BAE3E"/>
                </a:solidFill>
                <a:latin typeface="Arial" panose="020B0604020202020204" pitchFamily="34" charset="0"/>
                <a:cs typeface="Arial" panose="020B0604020202020204" pitchFamily="34" charset="0"/>
                <a:sym typeface="+mn-ea"/>
              </a:rPr>
              <a:t> until fully recovered.</a:t>
            </a:r>
            <a:endParaRPr lang="en-US" altLang="zh-CN" sz="1400" dirty="0">
              <a:solidFill>
                <a:srgbClr val="5BAE3E"/>
              </a:solidFill>
              <a:latin typeface="Arial" panose="020B0604020202020204" pitchFamily="34" charset="0"/>
              <a:cs typeface="Arial" panose="020B0604020202020204" pitchFamily="34" charset="0"/>
              <a:sym typeface="+mn-ea"/>
            </a:endParaRPr>
          </a:p>
        </p:txBody>
      </p:sp>
      <p:sp>
        <p:nvSpPr>
          <p:cNvPr id="8" name="矩形: 圆角 7"/>
          <p:cNvSpPr/>
          <p:nvPr/>
        </p:nvSpPr>
        <p:spPr>
          <a:xfrm>
            <a:off x="1259307" y="5571568"/>
            <a:ext cx="4576010" cy="36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lvl="2">
              <a:buSzPct val="100000"/>
            </a:pPr>
            <a:r>
              <a:rPr lang="en-US" altLang="zh-CN" sz="1400" b="1" dirty="0">
                <a:solidFill>
                  <a:srgbClr val="5BAE3E"/>
                </a:solidFill>
                <a:latin typeface="Arial" panose="020B0604020202020204" pitchFamily="34" charset="0"/>
                <a:cs typeface="Arial" panose="020B0604020202020204" pitchFamily="34" charset="0"/>
                <a:sym typeface="+mn-ea"/>
              </a:rPr>
              <a:t>Prohibited from handling food </a:t>
            </a:r>
            <a:r>
              <a:rPr lang="en-US" altLang="zh-CN" sz="1400" dirty="0">
                <a:solidFill>
                  <a:srgbClr val="5BAE3E"/>
                </a:solidFill>
                <a:latin typeface="Arial" panose="020B0604020202020204" pitchFamily="34" charset="0"/>
                <a:cs typeface="Arial" panose="020B0604020202020204" pitchFamily="34" charset="0"/>
                <a:sym typeface="+mn-ea"/>
              </a:rPr>
              <a:t>during treatment.</a:t>
            </a:r>
            <a:endParaRPr lang="en-US" altLang="zh-CN" sz="1400" dirty="0">
              <a:solidFill>
                <a:srgbClr val="5BAE3E"/>
              </a:solidFill>
              <a:latin typeface="Arial" panose="020B0604020202020204" pitchFamily="34" charset="0"/>
              <a:cs typeface="Arial" panose="020B0604020202020204" pitchFamily="34" charset="0"/>
              <a:sym typeface="+mn-ea"/>
            </a:endParaRPr>
          </a:p>
        </p:txBody>
      </p:sp>
      <p:pic>
        <p:nvPicPr>
          <p:cNvPr id="9" name="0603_1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68388" y="60404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bldLst>
      <p:bldP spid="2" grpId="0" animBg="1"/>
      <p:bldP spid="15" grpId="0" uiExpand="1" build="p"/>
      <p:bldP spid="3" grpId="0" uiExpand="1" build="p"/>
      <p:bldP spid="6" grpId="0" uiExpand="1" build="p"/>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199255" y="2393950"/>
            <a:ext cx="982980" cy="1521460"/>
            <a:chOff x="1432560" y="2630282"/>
            <a:chExt cx="853440" cy="1320624"/>
          </a:xfrm>
        </p:grpSpPr>
        <p:cxnSp>
          <p:nvCxnSpPr>
            <p:cNvPr id="14" name="直接连接符 13"/>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7" name="文本框 126"/>
          <p:cNvSpPr txBox="1"/>
          <p:nvPr/>
        </p:nvSpPr>
        <p:spPr>
          <a:xfrm>
            <a:off x="2514437" y="1010906"/>
            <a:ext cx="2699712" cy="583565"/>
          </a:xfrm>
          <a:prstGeom prst="rect">
            <a:avLst/>
          </a:prstGeom>
          <a:noFill/>
        </p:spPr>
        <p:txBody>
          <a:bodyPr vert="horz" wrap="square" rtlCol="0">
            <a:spAutoFit/>
          </a:bodyPr>
          <a:lstStyle/>
          <a:p>
            <a:pPr algn="r"/>
            <a:r>
              <a:rPr lang="en-US" altLang="zh-CN"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rPr>
              <a:t>PART.03</a:t>
            </a:r>
            <a:endParaRPr lang="zh-CN" altLang="en-US"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121" name="组合 120"/>
          <p:cNvGrpSpPr/>
          <p:nvPr/>
        </p:nvGrpSpPr>
        <p:grpSpPr>
          <a:xfrm rot="16200000" flipV="1">
            <a:off x="403225" y="4108450"/>
            <a:ext cx="631825" cy="423545"/>
            <a:chOff x="1432560" y="2623534"/>
            <a:chExt cx="853440" cy="1320624"/>
          </a:xfrm>
        </p:grpSpPr>
        <p:cxnSp>
          <p:nvCxnSpPr>
            <p:cNvPr id="122" name="直接连接符 121"/>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280745" y="3333888"/>
            <a:ext cx="1538345" cy="1025562"/>
            <a:chOff x="2178006" y="5732219"/>
            <a:chExt cx="1219876" cy="813250"/>
          </a:xfrm>
        </p:grpSpPr>
        <p:cxnSp>
          <p:nvCxnSpPr>
            <p:cNvPr id="109" name="直接连接符 108"/>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625510" y="2857391"/>
            <a:ext cx="6489875" cy="1124585"/>
          </a:xfrm>
          <a:prstGeom prst="rect">
            <a:avLst/>
          </a:prstGeom>
          <a:noFill/>
        </p:spPr>
        <p:txBody>
          <a:bodyPr wrap="square" rtlCol="0">
            <a:spAutoFit/>
          </a:bodyPr>
          <a:lstStyle/>
          <a:p>
            <a:pPr lvl="0" defTabSz="685800">
              <a:lnSpc>
                <a:spcPct val="120000"/>
              </a:lnSpc>
              <a:defRPr/>
            </a:pPr>
            <a:r>
              <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Food Safety and Sanitation Management for Origin Warehouses</a:t>
            </a:r>
            <a:endPar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2" name="0603_0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09663" y="5054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2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08278"/>
            <a:ext cx="12192000" cy="153627"/>
            <a:chOff x="147892" y="6347897"/>
            <a:chExt cx="11450808" cy="120769"/>
          </a:xfrm>
        </p:grpSpPr>
        <p:sp>
          <p:nvSpPr>
            <p:cNvPr id="8" name="矩形 7"/>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2" name="矩形 1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5" name="文本框 4"/>
          <p:cNvSpPr txBox="1"/>
          <p:nvPr/>
        </p:nvSpPr>
        <p:spPr>
          <a:xfrm>
            <a:off x="593299" y="431757"/>
            <a:ext cx="8539549"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Sanitation Management of Cold Storage Environments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6" name="图片 5" descr="图片处理(1)"/>
          <p:cNvPicPr>
            <a:picLocks noChangeAspect="1"/>
          </p:cNvPicPr>
          <p:nvPr/>
        </p:nvPicPr>
        <p:blipFill>
          <a:blip r:embed="rId1"/>
          <a:stretch>
            <a:fillRect/>
          </a:stretch>
        </p:blipFill>
        <p:spPr>
          <a:xfrm>
            <a:off x="7070725" y="2229485"/>
            <a:ext cx="4450715" cy="2502535"/>
          </a:xfrm>
          <a:prstGeom prst="rect">
            <a:avLst/>
          </a:prstGeom>
        </p:spPr>
      </p:pic>
      <p:sp>
        <p:nvSpPr>
          <p:cNvPr id="4" name="文本框 3"/>
          <p:cNvSpPr txBox="1"/>
          <p:nvPr/>
        </p:nvSpPr>
        <p:spPr>
          <a:xfrm>
            <a:off x="593090" y="3094990"/>
            <a:ext cx="6405245" cy="795020"/>
          </a:xfrm>
          <a:prstGeom prst="rect">
            <a:avLst/>
          </a:prstGeom>
          <a:noFill/>
        </p:spPr>
        <p:txBody>
          <a:bodyPr wrap="square" rtlCol="0">
            <a:spAutoFit/>
          </a:bodyPr>
          <a:lstStyle/>
          <a:p>
            <a:pPr marL="288290" lvl="0" indent="-288290" algn="l">
              <a:lnSpc>
                <a:spcPct val="120000"/>
              </a:lnSpc>
              <a:spcBef>
                <a:spcPts val="300"/>
              </a:spcBef>
              <a:spcAft>
                <a:spcPts val="3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Environmental Sanitation</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mn-ea"/>
              </a:rPr>
              <a:t>Strictly maintained throughout cold storage operations:</a:t>
            </a:r>
            <a:endParaRPr lang="en-US" altLang="zh-CN" sz="1600" dirty="0">
              <a:latin typeface="Arial" panose="020B0604020202020204" pitchFamily="34" charset="0"/>
              <a:cs typeface="Arial" panose="020B0604020202020204" pitchFamily="34" charset="0"/>
              <a:sym typeface="+mn-ea"/>
            </a:endParaRPr>
          </a:p>
        </p:txBody>
      </p:sp>
      <p:sp>
        <p:nvSpPr>
          <p:cNvPr id="3" name="矩形: 圆角 2"/>
          <p:cNvSpPr/>
          <p:nvPr/>
        </p:nvSpPr>
        <p:spPr>
          <a:xfrm>
            <a:off x="1157605" y="3959225"/>
            <a:ext cx="4323080" cy="360045"/>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lvl="2">
              <a:lnSpc>
                <a:spcPct val="120000"/>
              </a:lnSpc>
              <a:spcBef>
                <a:spcPts val="300"/>
              </a:spcBef>
              <a:spcAft>
                <a:spcPts val="300"/>
              </a:spcAft>
            </a:pPr>
            <a:r>
              <a:rPr lang="en-US" altLang="zh-CN" sz="1400" dirty="0">
                <a:solidFill>
                  <a:schemeClr val="tx1"/>
                </a:solidFill>
                <a:latin typeface="Arial" panose="020B0604020202020204" pitchFamily="34" charset="0"/>
                <a:cs typeface="Arial" panose="020B0604020202020204" pitchFamily="34" charset="0"/>
                <a:sym typeface="+mn-ea"/>
              </a:rPr>
              <a:t>Inbound logistics process.</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7" name="矩形: 圆角 6"/>
          <p:cNvSpPr/>
          <p:nvPr/>
        </p:nvSpPr>
        <p:spPr>
          <a:xfrm>
            <a:off x="1157605" y="4371975"/>
            <a:ext cx="4323080" cy="360045"/>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lvl="2">
              <a:lnSpc>
                <a:spcPct val="120000"/>
              </a:lnSpc>
              <a:spcBef>
                <a:spcPts val="300"/>
              </a:spcBef>
              <a:spcAft>
                <a:spcPts val="300"/>
              </a:spcAft>
            </a:pPr>
            <a:r>
              <a:rPr lang="en-US" altLang="zh-CN" sz="1400" dirty="0">
                <a:solidFill>
                  <a:schemeClr val="tx1"/>
                </a:solidFill>
                <a:latin typeface="Arial" panose="020B0604020202020204" pitchFamily="34" charset="0"/>
                <a:cs typeface="Arial" panose="020B0604020202020204" pitchFamily="34" charset="0"/>
                <a:sym typeface="+mn-ea"/>
              </a:rPr>
              <a:t>Storage management phase.</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593090" y="4860290"/>
            <a:ext cx="10850880" cy="1090295"/>
          </a:xfrm>
          <a:prstGeom prst="rect">
            <a:avLst/>
          </a:prstGeom>
          <a:noFill/>
        </p:spPr>
        <p:txBody>
          <a:bodyPr wrap="square" rtlCol="0" anchor="t">
            <a:spAutoFit/>
          </a:bodyPr>
          <a:lstStyle/>
          <a:p>
            <a:pPr marL="288290" lvl="0" indent="-288290" algn="l">
              <a:lnSpc>
                <a:spcPct val="120000"/>
              </a:lnSpc>
              <a:spcBef>
                <a:spcPts val="300"/>
              </a:spcBef>
              <a:spcAft>
                <a:spcPts val="3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Sanitation Compliance</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Compliance with national sanitation regulations must be enforced </a:t>
            </a:r>
            <a:r>
              <a:rPr lang="en-US" altLang="en-US" sz="1600" dirty="0">
                <a:latin typeface="Arial" panose="020B0604020202020204" pitchFamily="34" charset="0"/>
                <a:cs typeface="Arial" panose="020B0604020202020204" pitchFamily="34" charset="0"/>
                <a:sym typeface="+mn-ea"/>
              </a:rPr>
              <a:t>→</a:t>
            </a:r>
            <a:r>
              <a:rPr lang="en-US" altLang="zh-CN" sz="1600" dirty="0">
                <a:latin typeface="Arial" panose="020B0604020202020204" pitchFamily="34" charset="0"/>
                <a:cs typeface="Arial" panose="020B0604020202020204" pitchFamily="34" charset="0"/>
                <a:sym typeface="+mn-ea"/>
              </a:rPr>
              <a:t> minimize the risk of microbial contamination.</a:t>
            </a:r>
            <a:endParaRPr lang="en-US" altLang="zh-CN" sz="1600" dirty="0">
              <a:latin typeface="Arial" panose="020B0604020202020204" pitchFamily="34" charset="0"/>
              <a:cs typeface="Arial" panose="020B0604020202020204" pitchFamily="34" charset="0"/>
              <a:sym typeface="+mn-ea"/>
            </a:endParaRPr>
          </a:p>
        </p:txBody>
      </p:sp>
      <p:sp>
        <p:nvSpPr>
          <p:cNvPr id="10" name="文本框 9"/>
          <p:cNvSpPr txBox="1"/>
          <p:nvPr/>
        </p:nvSpPr>
        <p:spPr>
          <a:xfrm>
            <a:off x="593090" y="1798955"/>
            <a:ext cx="6096000" cy="1167130"/>
          </a:xfrm>
          <a:prstGeom prst="rect">
            <a:avLst/>
          </a:prstGeom>
          <a:noFill/>
        </p:spPr>
        <p:txBody>
          <a:bodyPr wrap="square" rtlCol="0" anchor="t">
            <a:spAutoFit/>
          </a:bodyPr>
          <a:lstStyle/>
          <a:p>
            <a:pPr marL="288290" lvl="0" indent="-288290" algn="l">
              <a:lnSpc>
                <a:spcPct val="120000"/>
              </a:lnSpc>
              <a:spcBef>
                <a:spcPts val="300"/>
              </a:spcBef>
              <a:spcAft>
                <a:spcPts val="3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Core Objective</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Ensure food quality.</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Extend the preservation period of agricultural products.</a:t>
            </a:r>
            <a:endParaRPr lang="en-US" altLang="zh-CN" sz="1600" dirty="0">
              <a:latin typeface="Arial" panose="020B0604020202020204" pitchFamily="34" charset="0"/>
              <a:cs typeface="Arial" panose="020B0604020202020204" pitchFamily="34" charset="0"/>
              <a:sym typeface="+mn-ea"/>
            </a:endParaRPr>
          </a:p>
        </p:txBody>
      </p:sp>
      <p:pic>
        <p:nvPicPr>
          <p:cNvPr id="11" name="0603_0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00138" y="558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bldLst>
      <p:bldP spid="5" grpId="0"/>
      <p:bldP spid="4" grpId="0" uiExpand="1" build="p"/>
      <p:bldP spid="3" grpId="0" animBg="1"/>
      <p:bldP spid="7" grpId="0" animBg="1"/>
      <p:bldP spid="9" grpId="0" uiExpand="1" build="p"/>
      <p:bldP spid="1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08278"/>
            <a:ext cx="12192000" cy="153627"/>
            <a:chOff x="147892" y="6347897"/>
            <a:chExt cx="11450808" cy="120769"/>
          </a:xfrm>
        </p:grpSpPr>
        <p:sp>
          <p:nvSpPr>
            <p:cNvPr id="8" name="矩形 7"/>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2" name="矩形 1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5" name="文本框 4"/>
          <p:cNvSpPr txBox="1"/>
          <p:nvPr/>
        </p:nvSpPr>
        <p:spPr>
          <a:xfrm>
            <a:off x="593299" y="431757"/>
            <a:ext cx="8539549"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Sanitation Management of Cold Storage Environments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4" name="图片 3" descr="生成农产品入库图 (8)"/>
          <p:cNvPicPr>
            <a:picLocks noChangeAspect="1"/>
          </p:cNvPicPr>
          <p:nvPr/>
        </p:nvPicPr>
        <p:blipFill>
          <a:blip r:embed="rId1"/>
          <a:srcRect b="9031"/>
          <a:stretch>
            <a:fillRect/>
          </a:stretch>
        </p:blipFill>
        <p:spPr>
          <a:xfrm>
            <a:off x="6140450" y="2109754"/>
            <a:ext cx="5413375" cy="2768667"/>
          </a:xfrm>
          <a:prstGeom prst="roundRect">
            <a:avLst>
              <a:gd name="adj" fmla="val 0"/>
            </a:avLst>
          </a:prstGeom>
        </p:spPr>
      </p:pic>
      <p:sp>
        <p:nvSpPr>
          <p:cNvPr id="6" name="文本框 5"/>
          <p:cNvSpPr txBox="1"/>
          <p:nvPr/>
        </p:nvSpPr>
        <p:spPr>
          <a:xfrm>
            <a:off x="593091" y="1828297"/>
            <a:ext cx="5302384" cy="1681999"/>
          </a:xfrm>
          <a:prstGeom prst="rect">
            <a:avLst/>
          </a:prstGeom>
          <a:noFill/>
        </p:spPr>
        <p:txBody>
          <a:bodyPr wrap="square" rtlCol="0">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Surrounding Area Sanitation</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Areas around cold storage facilities remain free of wastewater and waste materials.</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Grounds and passageways cleaned frequently + disinfected periodically.</a:t>
            </a:r>
            <a:endParaRPr lang="en-US" altLang="zh-CN" sz="1600" dirty="0">
              <a:latin typeface="Arial" panose="020B0604020202020204" pitchFamily="34" charset="0"/>
              <a:cs typeface="Arial" panose="020B0604020202020204" pitchFamily="34" charset="0"/>
              <a:sym typeface="+mn-ea"/>
            </a:endParaRPr>
          </a:p>
        </p:txBody>
      </p:sp>
      <p:sp>
        <p:nvSpPr>
          <p:cNvPr id="7" name="文本框 6"/>
          <p:cNvSpPr txBox="1"/>
          <p:nvPr/>
        </p:nvSpPr>
        <p:spPr>
          <a:xfrm>
            <a:off x="656590" y="3601217"/>
            <a:ext cx="5431389" cy="1360885"/>
          </a:xfrm>
          <a:prstGeom prst="rect">
            <a:avLst/>
          </a:prstGeom>
          <a:noFill/>
        </p:spPr>
        <p:txBody>
          <a:bodyPr wrap="square" rtlCol="0">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Waste &amp; Facility Placement</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Garbage bins and restrooms located at a reasonable distance from the storage area + kept clean at all times. </a:t>
            </a:r>
            <a:endParaRPr lang="en-US" altLang="zh-CN" sz="1600" dirty="0">
              <a:latin typeface="Arial" panose="020B0604020202020204" pitchFamily="34" charset="0"/>
              <a:cs typeface="Arial" panose="020B0604020202020204" pitchFamily="34" charset="0"/>
              <a:sym typeface="+mn-ea"/>
            </a:endParaRPr>
          </a:p>
        </p:txBody>
      </p:sp>
      <p:sp>
        <p:nvSpPr>
          <p:cNvPr id="9" name="文本框 8"/>
          <p:cNvSpPr txBox="1"/>
          <p:nvPr/>
        </p:nvSpPr>
        <p:spPr>
          <a:xfrm>
            <a:off x="672465" y="4972091"/>
            <a:ext cx="10881360" cy="769954"/>
          </a:xfrm>
          <a:prstGeom prst="rect">
            <a:avLst/>
          </a:prstGeom>
          <a:noFill/>
        </p:spPr>
        <p:txBody>
          <a:bodyPr wrap="square" rtlCol="0">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Vehicle Sanitation</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Vehicles for cargo transport washed and disinfected before loading </a:t>
            </a:r>
            <a:r>
              <a:rPr lang="en-US" altLang="en-US" sz="1600" dirty="0">
                <a:latin typeface="Arial" panose="020B0604020202020204" pitchFamily="34" charset="0"/>
                <a:cs typeface="Arial" panose="020B0604020202020204" pitchFamily="34" charset="0"/>
                <a:sym typeface="+mn-ea"/>
              </a:rPr>
              <a:t>→</a:t>
            </a:r>
            <a:r>
              <a:rPr lang="en-US" altLang="zh-CN" sz="1600" dirty="0">
                <a:latin typeface="Arial" panose="020B0604020202020204" pitchFamily="34" charset="0"/>
                <a:cs typeface="Arial" panose="020B0604020202020204" pitchFamily="34" charset="0"/>
                <a:sym typeface="+mn-ea"/>
              </a:rPr>
              <a:t> prevent contamination.</a:t>
            </a:r>
            <a:endParaRPr lang="en-US" altLang="zh-CN" sz="1600" dirty="0">
              <a:latin typeface="Arial" panose="020B0604020202020204" pitchFamily="34" charset="0"/>
              <a:cs typeface="Arial" panose="020B0604020202020204" pitchFamily="34" charset="0"/>
              <a:sym typeface="+mn-ea"/>
            </a:endParaRPr>
          </a:p>
        </p:txBody>
      </p:sp>
      <p:pic>
        <p:nvPicPr>
          <p:cNvPr id="10" name="0603_0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06354" y="5052268"/>
            <a:ext cx="609601"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childTnLst>
        </p:cTn>
      </p:par>
    </p:tnLst>
    <p:bldLst>
      <p:bldP spid="6" grpId="0" uiExpand="1" build="p"/>
      <p:bldP spid="7" grpId="0" uiExpand="1" build="p"/>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2152650"/>
            <a:ext cx="9063990" cy="33807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pic>
        <p:nvPicPr>
          <p:cNvPr id="5" name="图片 4" descr="C:/Users/QX_HD/Desktop/图片处理 (2)(1).png图片处理 (2)(1)"/>
          <p:cNvPicPr>
            <a:picLocks noChangeAspect="1"/>
          </p:cNvPicPr>
          <p:nvPr/>
        </p:nvPicPr>
        <p:blipFill>
          <a:blip r:embed="rId1"/>
          <a:srcRect t="2822" b="2822"/>
          <a:stretch>
            <a:fillRect/>
          </a:stretch>
        </p:blipFill>
        <p:spPr>
          <a:xfrm>
            <a:off x="7242250" y="1755966"/>
            <a:ext cx="4949750" cy="3503240"/>
          </a:xfrm>
          <a:prstGeom prst="rect">
            <a:avLst/>
          </a:prstGeom>
        </p:spPr>
      </p:pic>
      <p:sp>
        <p:nvSpPr>
          <p:cNvPr id="2" name="文本框 1"/>
          <p:cNvSpPr txBox="1"/>
          <p:nvPr/>
        </p:nvSpPr>
        <p:spPr>
          <a:xfrm>
            <a:off x="593299" y="431757"/>
            <a:ext cx="8539549"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 name="文本框 2"/>
          <p:cNvSpPr txBox="1"/>
          <p:nvPr/>
        </p:nvSpPr>
        <p:spPr>
          <a:xfrm>
            <a:off x="593090" y="2292985"/>
            <a:ext cx="6507480" cy="3077845"/>
          </a:xfrm>
          <a:prstGeom prst="rect">
            <a:avLst/>
          </a:prstGeom>
          <a:noFill/>
        </p:spPr>
        <p:txBody>
          <a:bodyPr wrap="square" rtlCol="0">
            <a:spAutoFit/>
          </a:bodyPr>
          <a:lstStyle/>
          <a:p>
            <a:pPr marL="288290" lvl="0" indent="-285750">
              <a:lnSpc>
                <a:spcPct val="13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Core Positioning</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Serves as the core area for food cold processing.</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Sanitary management constitutes the central aspect of overall cold storage hygiene control.</a:t>
            </a:r>
            <a:endParaRPr lang="en-US" altLang="zh-CN" sz="1600" dirty="0">
              <a:solidFill>
                <a:schemeClr val="bg1"/>
              </a:solidFill>
              <a:latin typeface="Arial" panose="020B0604020202020204" pitchFamily="34" charset="0"/>
              <a:cs typeface="Arial" panose="020B0604020202020204" pitchFamily="34" charset="0"/>
              <a:sym typeface="+mn-ea"/>
            </a:endParaRPr>
          </a:p>
          <a:p>
            <a:pPr marL="288290" lvl="0" indent="-285750">
              <a:lnSpc>
                <a:spcPct val="13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Disinfection Scope</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Covers both internal and external areas of the chamber.</a:t>
            </a:r>
            <a:endParaRPr lang="en-US" altLang="zh-CN" sz="1600" dirty="0">
              <a:solidFill>
                <a:schemeClr val="bg1"/>
              </a:solidFill>
              <a:latin typeface="Arial" panose="020B0604020202020204" pitchFamily="34" charset="0"/>
              <a:cs typeface="Arial" panose="020B0604020202020204" pitchFamily="34" charset="0"/>
              <a:sym typeface="+mn-ea"/>
            </a:endParaRPr>
          </a:p>
          <a:p>
            <a:pPr marL="118745" lvl="0" indent="-285750">
              <a:lnSpc>
                <a:spcPct val="130000"/>
              </a:lnSpc>
              <a:spcBef>
                <a:spcPts val="200"/>
              </a:spcBef>
              <a:spcAft>
                <a:spcPts val="200"/>
              </a:spcAft>
              <a:buSzPct val="100000"/>
              <a:buFont typeface="Wingdings" panose="05000000000000000000" charset="0"/>
              <a:buChar char="n"/>
            </a:pPr>
            <a:r>
              <a:rPr lang="en-US" altLang="zh-CN" sz="1800" b="1" dirty="0">
                <a:solidFill>
                  <a:schemeClr val="bg1"/>
                </a:solidFill>
                <a:latin typeface="Arial" panose="020B0604020202020204" pitchFamily="34" charset="0"/>
                <a:cs typeface="Arial" panose="020B0604020202020204" pitchFamily="34" charset="0"/>
                <a:sym typeface="+mn-ea"/>
              </a:rPr>
              <a:t>Execution Protocol</a:t>
            </a:r>
            <a:endParaRPr lang="en-US" altLang="zh-CN" sz="1800" b="1" dirty="0">
              <a:solidFill>
                <a:schemeClr val="bg1"/>
              </a:solidFill>
              <a:latin typeface="Arial" panose="020B0604020202020204" pitchFamily="34" charset="0"/>
              <a:cs typeface="Arial" panose="020B0604020202020204" pitchFamily="34" charset="0"/>
              <a:sym typeface="+mn-ea"/>
            </a:endParaRPr>
          </a:p>
          <a:p>
            <a:pPr marL="575945" lvl="0"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Must undergo regular and ad hoc disinfection.</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4" name="0603_0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55675" y="62357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24" grpId="0" animBg="1"/>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282565"/>
            <a:ext cx="12192000" cy="157543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402580" y="1423035"/>
            <a:ext cx="6075680" cy="2360930"/>
          </a:xfrm>
          <a:prstGeom prst="rect">
            <a:avLst/>
          </a:prstGeom>
          <a:noFill/>
        </p:spPr>
        <p:txBody>
          <a:bodyPr wrap="square" rtlCol="0">
            <a:spAutoFit/>
          </a:bodyPr>
          <a:lstStyle/>
          <a:p>
            <a:pPr marL="288290" lvl="0" indent="-285750">
              <a:lnSpc>
                <a:spcPct val="120000"/>
              </a:lnSpc>
              <a:spcBef>
                <a:spcPts val="200"/>
              </a:spcBef>
              <a:spcAft>
                <a:spcPts val="200"/>
              </a:spcAft>
              <a:buSzPct val="100000"/>
              <a:buFont typeface="Wingdings" panose="05000000000000000000" charset="0"/>
              <a:buChar char="n"/>
            </a:pPr>
            <a:r>
              <a:rPr lang="en-US" altLang="zh-CN" sz="1600" b="1" dirty="0">
                <a:solidFill>
                  <a:srgbClr val="5BAE3E"/>
                </a:solidFill>
                <a:latin typeface="Arial" panose="020B0604020202020204" pitchFamily="34" charset="0"/>
                <a:cs typeface="Arial" panose="020B0604020202020204" pitchFamily="34" charset="0"/>
                <a:sym typeface="+mn-ea"/>
              </a:rPr>
              <a:t>Applicable Equipment:</a:t>
            </a:r>
            <a:r>
              <a:rPr lang="en-US" altLang="zh-CN" sz="1600" b="1" dirty="0">
                <a:solidFill>
                  <a:schemeClr val="tx1"/>
                </a:solidFill>
                <a:latin typeface="Arial" panose="020B0604020202020204" pitchFamily="34" charset="0"/>
                <a:cs typeface="Arial" panose="020B0604020202020204" pitchFamily="34" charset="0"/>
                <a:sym typeface="+mn-ea"/>
              </a:rPr>
              <a:t> </a:t>
            </a:r>
            <a:endParaRPr lang="en-US" altLang="zh-CN" sz="1600" b="1" dirty="0">
              <a:solidFill>
                <a:schemeClr val="tx1"/>
              </a:solidFill>
              <a:latin typeface="Arial" panose="020B0604020202020204" pitchFamily="34" charset="0"/>
              <a:cs typeface="Arial" panose="020B0604020202020204" pitchFamily="34" charset="0"/>
              <a:sym typeface="+mn-ea"/>
            </a:endParaRPr>
          </a:p>
          <a:p>
            <a:pPr marL="280670" lvl="1" indent="0" fontAlgn="auto">
              <a:lnSpc>
                <a:spcPct val="120000"/>
              </a:lnSpc>
              <a:spcBef>
                <a:spcPts val="200"/>
              </a:spcBef>
              <a:spcAft>
                <a:spcPts val="200"/>
              </a:spcAft>
              <a:buSzPct val="100000"/>
              <a:buFont typeface="Wingdings" panose="05000000000000000000" charset="0"/>
              <a:buNone/>
            </a:pPr>
            <a:r>
              <a:rPr lang="en-US" altLang="zh-CN" sz="1600" dirty="0">
                <a:solidFill>
                  <a:schemeClr val="tx1"/>
                </a:solidFill>
                <a:latin typeface="Arial" panose="020B0604020202020204" pitchFamily="34" charset="0"/>
                <a:cs typeface="Arial" panose="020B0604020202020204" pitchFamily="34" charset="0"/>
                <a:sym typeface="+mn-ea"/>
              </a:rPr>
              <a:t>Pallets, carts, and other instruments used for handling refrigerated products.</a:t>
            </a:r>
            <a:endParaRPr lang="en-US" altLang="zh-CN" sz="1600" dirty="0">
              <a:solidFill>
                <a:schemeClr val="tx1"/>
              </a:solidFill>
              <a:latin typeface="Arial" panose="020B0604020202020204" pitchFamily="34" charset="0"/>
              <a:cs typeface="Arial" panose="020B0604020202020204" pitchFamily="34" charset="0"/>
              <a:sym typeface="+mn-ea"/>
            </a:endParaRPr>
          </a:p>
          <a:p>
            <a:pPr marL="288290" lvl="0" indent="-285750" algn="l" fontAlgn="auto">
              <a:lnSpc>
                <a:spcPct val="120000"/>
              </a:lnSpc>
              <a:spcBef>
                <a:spcPts val="200"/>
              </a:spcBef>
              <a:spcAft>
                <a:spcPts val="200"/>
              </a:spcAft>
              <a:buClrTx/>
              <a:buSzTx/>
              <a:buFont typeface="Wingdings" panose="05000000000000000000" charset="0"/>
              <a:buChar char="n"/>
            </a:pPr>
            <a:r>
              <a:rPr lang="en-US" altLang="zh-CN" sz="1600" b="1" dirty="0">
                <a:solidFill>
                  <a:srgbClr val="5BAE3E"/>
                </a:solidFill>
                <a:latin typeface="Arial" panose="020B0604020202020204" pitchFamily="34" charset="0"/>
                <a:cs typeface="Arial" panose="020B0604020202020204" pitchFamily="34" charset="0"/>
                <a:sym typeface="+mn-ea"/>
              </a:rPr>
              <a:t>Cleaning Requirements: </a:t>
            </a:r>
            <a:endParaRPr lang="en-US" altLang="zh-CN" sz="1600" b="1" dirty="0">
              <a:solidFill>
                <a:srgbClr val="5BAE3E"/>
              </a:solidFill>
              <a:latin typeface="Arial" panose="020B0604020202020204" pitchFamily="34" charset="0"/>
              <a:cs typeface="Arial" panose="020B0604020202020204" pitchFamily="34" charset="0"/>
              <a:sym typeface="+mn-ea"/>
            </a:endParaRPr>
          </a:p>
          <a:p>
            <a:pPr marL="280670" lvl="1" algn="l">
              <a:lnSpc>
                <a:spcPct val="120000"/>
              </a:lnSpc>
              <a:spcBef>
                <a:spcPts val="200"/>
              </a:spcBef>
              <a:spcAft>
                <a:spcPts val="200"/>
              </a:spcAft>
              <a:buClrTx/>
              <a:buSzTx/>
              <a:buFont typeface="Wingdings" panose="05000000000000000000" charset="0"/>
              <a:buNone/>
            </a:pPr>
            <a:r>
              <a:rPr lang="en-US" altLang="zh-CN" sz="1600" dirty="0">
                <a:solidFill>
                  <a:schemeClr val="tx1"/>
                </a:solidFill>
                <a:latin typeface="Arial" panose="020B0604020202020204" pitchFamily="34" charset="0"/>
                <a:cs typeface="Arial" panose="020B0604020202020204" pitchFamily="34" charset="0"/>
                <a:sym typeface="+mn-ea"/>
              </a:rPr>
              <a:t>Should be washed and disinfected regularly outside the chamber.</a:t>
            </a:r>
            <a:endParaRPr lang="en-US" altLang="zh-CN" sz="1600" dirty="0">
              <a:solidFill>
                <a:schemeClr val="tx1"/>
              </a:solidFill>
              <a:latin typeface="Arial" panose="020B0604020202020204" pitchFamily="34" charset="0"/>
              <a:cs typeface="Arial" panose="020B0604020202020204" pitchFamily="34" charset="0"/>
              <a:sym typeface="+mn-ea"/>
            </a:endParaRPr>
          </a:p>
          <a:p>
            <a:pPr marL="288290" lvl="0" indent="-285750">
              <a:lnSpc>
                <a:spcPct val="120000"/>
              </a:lnSpc>
              <a:spcBef>
                <a:spcPts val="200"/>
              </a:spcBef>
              <a:spcAft>
                <a:spcPts val="200"/>
              </a:spcAft>
              <a:buSzPct val="100000"/>
              <a:buFont typeface="Wingdings" panose="05000000000000000000" charset="0"/>
              <a:buChar char="n"/>
            </a:pPr>
            <a:r>
              <a:rPr lang="en-US" altLang="zh-CN" sz="1600" b="1" dirty="0">
                <a:solidFill>
                  <a:srgbClr val="5BAE3E"/>
                </a:solidFill>
                <a:latin typeface="Arial" panose="020B0604020202020204" pitchFamily="34" charset="0"/>
                <a:cs typeface="Arial" panose="020B0604020202020204" pitchFamily="34" charset="0"/>
                <a:sym typeface="+mn-ea"/>
              </a:rPr>
              <a:t>Standard Cleaning Procedure:</a:t>
            </a:r>
            <a:endParaRPr lang="en-US" altLang="zh-CN" sz="1600" b="1" dirty="0">
              <a:solidFill>
                <a:srgbClr val="5BAE3E"/>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439081" y="4812846"/>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299" y="431757"/>
            <a:ext cx="8539549"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矩形: 圆角 4"/>
          <p:cNvSpPr/>
          <p:nvPr/>
        </p:nvSpPr>
        <p:spPr>
          <a:xfrm>
            <a:off x="5763260" y="3811905"/>
            <a:ext cx="5594985" cy="360045"/>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705" lvl="2">
              <a:buSzPct val="100000"/>
            </a:pPr>
            <a:r>
              <a:rPr lang="en-US" altLang="zh-CN" sz="1400" dirty="0">
                <a:solidFill>
                  <a:schemeClr val="tx1"/>
                </a:solidFill>
                <a:latin typeface="Arial" panose="020B0604020202020204" pitchFamily="34" charset="0"/>
                <a:cs typeface="Arial" panose="020B0604020202020204" pitchFamily="34" charset="0"/>
                <a:sym typeface="+mn-ea"/>
              </a:rPr>
              <a:t>Rinse with hot water.</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6" name="矩形: 圆角 5"/>
          <p:cNvSpPr/>
          <p:nvPr/>
        </p:nvSpPr>
        <p:spPr>
          <a:xfrm>
            <a:off x="5763260" y="4277360"/>
            <a:ext cx="5594985" cy="35941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705" lvl="2">
              <a:buSzPct val="100000"/>
            </a:pPr>
            <a:r>
              <a:rPr lang="en-US" altLang="zh-CN" sz="1400" dirty="0">
                <a:solidFill>
                  <a:schemeClr val="tx1"/>
                </a:solidFill>
                <a:latin typeface="Arial" panose="020B0604020202020204" pitchFamily="34" charset="0"/>
                <a:cs typeface="Arial" panose="020B0604020202020204" pitchFamily="34" charset="0"/>
                <a:sym typeface="+mn-ea"/>
              </a:rPr>
              <a:t>Degrease with a 2% alkaline solution.</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8" name="矩形: 圆角 7"/>
          <p:cNvSpPr/>
          <p:nvPr/>
        </p:nvSpPr>
        <p:spPr>
          <a:xfrm>
            <a:off x="5764530" y="4742815"/>
            <a:ext cx="5567045" cy="35941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705" lvl="2">
              <a:buSzPct val="100000"/>
            </a:pPr>
            <a:r>
              <a:rPr lang="en-US" altLang="zh-CN" sz="1400" dirty="0">
                <a:solidFill>
                  <a:schemeClr val="tx1"/>
                </a:solidFill>
                <a:latin typeface="Arial" panose="020B0604020202020204" pitchFamily="34" charset="0"/>
                <a:cs typeface="Arial" panose="020B0604020202020204" pitchFamily="34" charset="0"/>
                <a:sym typeface="+mn-ea"/>
              </a:rPr>
              <a:t>Disinfect using a 0.3–0.4% active chlorine bleaching solution.</a:t>
            </a:r>
            <a:endParaRPr lang="en-US" altLang="zh-CN" sz="1400" dirty="0">
              <a:solidFill>
                <a:schemeClr val="tx1"/>
              </a:solidFill>
              <a:latin typeface="Arial" panose="020B0604020202020204" pitchFamily="34" charset="0"/>
              <a:cs typeface="Arial" panose="020B0604020202020204" pitchFamily="34" charset="0"/>
              <a:sym typeface="+mn-ea"/>
            </a:endParaRPr>
          </a:p>
        </p:txBody>
      </p:sp>
      <p:pic>
        <p:nvPicPr>
          <p:cNvPr id="9" name="图片 8"/>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0" y="1848724"/>
            <a:ext cx="5274527" cy="2963874"/>
          </a:xfrm>
          <a:prstGeom prst="rect">
            <a:avLst/>
          </a:prstGeom>
        </p:spPr>
      </p:pic>
      <p:pic>
        <p:nvPicPr>
          <p:cNvPr id="4" name="0603_0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73971" y="476443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15" grpId="0" uiExpand="1" build="p"/>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593090" y="1893570"/>
            <a:ext cx="5667375" cy="1264285"/>
          </a:xfrm>
          <a:prstGeom prst="rect">
            <a:avLst/>
          </a:prstGeom>
          <a:noFill/>
        </p:spPr>
        <p:txBody>
          <a:bodyPr wrap="square" rtlCol="0">
            <a:spAutoFit/>
          </a:bodyPr>
          <a:lstStyle/>
          <a:p>
            <a:pPr marL="288290" lvl="0" indent="-28575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Passageways &amp; Staircases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fontAlgn="auto">
              <a:lnSpc>
                <a:spcPct val="15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Cleaned frequently.</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fontAlgn="auto">
              <a:lnSpc>
                <a:spcPct val="15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Especially during loading and unloading operations.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2" name="矩形 1"/>
          <p:cNvSpPr/>
          <p:nvPr/>
        </p:nvSpPr>
        <p:spPr>
          <a:xfrm>
            <a:off x="0" y="4995545"/>
            <a:ext cx="12192000" cy="186245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6" name="图片 5" descr="C:/Users/QX_HD/Desktop/修改图片内容 (7)(1).png修改图片内容 (7)(1)"/>
          <p:cNvPicPr>
            <a:picLocks noChangeAspect="1"/>
          </p:cNvPicPr>
          <p:nvPr/>
        </p:nvPicPr>
        <p:blipFill>
          <a:blip r:embed="rId1"/>
          <a:srcRect t="5551" b="5551"/>
          <a:stretch>
            <a:fillRect/>
          </a:stretch>
        </p:blipFill>
        <p:spPr>
          <a:xfrm>
            <a:off x="6790930" y="2213811"/>
            <a:ext cx="4762895" cy="3175868"/>
          </a:xfrm>
          <a:prstGeom prst="rect">
            <a:avLst/>
          </a:prstGeom>
        </p:spPr>
      </p:pic>
      <p:sp>
        <p:nvSpPr>
          <p:cNvPr id="3" name="文本框 2"/>
          <p:cNvSpPr txBox="1"/>
          <p:nvPr/>
        </p:nvSpPr>
        <p:spPr>
          <a:xfrm>
            <a:off x="654050" y="3319780"/>
            <a:ext cx="5970270" cy="1633855"/>
          </a:xfrm>
          <a:prstGeom prst="rect">
            <a:avLst/>
          </a:prstGeom>
          <a:noFill/>
        </p:spPr>
        <p:txBody>
          <a:bodyPr wrap="square" rtlCol="0">
            <a:spAutoFit/>
          </a:bodyPr>
          <a:lstStyle/>
          <a:p>
            <a:pPr marL="288290" lvl="0" indent="-28575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Anti-Mold Treatment</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fontAlgn="auto">
              <a:lnSpc>
                <a:spcPct val="15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Mold grows faster and is more destructive than bacteria.</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fontAlgn="auto">
              <a:lnSpc>
                <a:spcPct val="15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Anti-mold agents mixed into whitewash materials applied on warehouse walls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prevent fungal contamination. </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8" name="0603_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14400" y="5537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bldLst>
      <p:bldP spid="5" grpId="0" uiExpand="1" build="p"/>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045368"/>
            <a:ext cx="9634654" cy="3245823"/>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23817" y="2290306"/>
            <a:ext cx="5330934" cy="394210"/>
          </a:xfrm>
          <a:prstGeom prst="rect">
            <a:avLst/>
          </a:prstGeom>
          <a:noFill/>
        </p:spPr>
        <p:txBody>
          <a:bodyPr wrap="square" rtlCol="0">
            <a:spAutoFit/>
          </a:bodyPr>
          <a:lstStyle/>
          <a:p>
            <a:pPr lvl="0" indent="0">
              <a:lnSpc>
                <a:spcPct val="120000"/>
              </a:lnSpc>
              <a:spcBef>
                <a:spcPts val="200"/>
              </a:spcBef>
              <a:spcAft>
                <a:spcPts val="200"/>
              </a:spcAft>
              <a:buSzPct val="100000"/>
              <a:buFont typeface="Wingdings" panose="05000000000000000000" charset="0"/>
              <a:buNone/>
            </a:pPr>
            <a:r>
              <a:rPr lang="en-US" altLang="zh-CN" b="1" dirty="0">
                <a:solidFill>
                  <a:schemeClr val="bg1"/>
                </a:solidFill>
                <a:latin typeface="Arial" panose="020B0604020202020204" pitchFamily="34" charset="0"/>
                <a:cs typeface="Arial" panose="020B0604020202020204" pitchFamily="34" charset="0"/>
                <a:sym typeface="+mn-ea"/>
              </a:rPr>
              <a:t>Common Anti-Mold Whitewashing Methods</a:t>
            </a:r>
            <a:endParaRPr lang="en-US" altLang="zh-CN" b="1" dirty="0">
              <a:solidFill>
                <a:schemeClr val="bg1"/>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606456"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3" name="矩形: 圆角 2"/>
          <p:cNvSpPr/>
          <p:nvPr/>
        </p:nvSpPr>
        <p:spPr>
          <a:xfrm>
            <a:off x="709863" y="2923674"/>
            <a:ext cx="3789947" cy="409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Sodium Fluoride Method</a:t>
            </a:r>
            <a:endParaRPr lang="en-US" altLang="zh-CN" sz="1600" dirty="0">
              <a:solidFill>
                <a:schemeClr val="tx1"/>
              </a:solidFill>
            </a:endParaRPr>
          </a:p>
        </p:txBody>
      </p:sp>
      <p:sp>
        <p:nvSpPr>
          <p:cNvPr id="8" name="矩形: 圆角 7"/>
          <p:cNvSpPr/>
          <p:nvPr/>
        </p:nvSpPr>
        <p:spPr>
          <a:xfrm>
            <a:off x="709863" y="3503195"/>
            <a:ext cx="3789947" cy="409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Sodium p-</a:t>
            </a:r>
            <a:r>
              <a:rPr lang="en-US" altLang="zh-CN" sz="1600" dirty="0" err="1">
                <a:solidFill>
                  <a:schemeClr val="tx1"/>
                </a:solidFill>
              </a:rPr>
              <a:t>Hydroxybiphenyl</a:t>
            </a:r>
            <a:r>
              <a:rPr lang="en-US" altLang="zh-CN" sz="1600" dirty="0">
                <a:solidFill>
                  <a:schemeClr val="tx1"/>
                </a:solidFill>
              </a:rPr>
              <a:t> Method</a:t>
            </a:r>
            <a:endParaRPr lang="en-US" altLang="zh-CN" sz="1600" dirty="0">
              <a:solidFill>
                <a:schemeClr val="tx1"/>
              </a:solidFill>
            </a:endParaRPr>
          </a:p>
        </p:txBody>
      </p:sp>
      <p:sp>
        <p:nvSpPr>
          <p:cNvPr id="9" name="矩形: 圆角 8"/>
          <p:cNvSpPr/>
          <p:nvPr/>
        </p:nvSpPr>
        <p:spPr>
          <a:xfrm>
            <a:off x="709863" y="4082716"/>
            <a:ext cx="3789947" cy="409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Copper Sulfate Method</a:t>
            </a:r>
            <a:endParaRPr lang="en-US" altLang="zh-CN" sz="1600" dirty="0">
              <a:solidFill>
                <a:schemeClr val="tx1"/>
              </a:solidFill>
            </a:endParaRPr>
          </a:p>
        </p:txBody>
      </p:sp>
      <p:pic>
        <p:nvPicPr>
          <p:cNvPr id="4" name="图片 3"/>
          <p:cNvPicPr>
            <a:picLocks noChangeAspect="1"/>
          </p:cNvPicPr>
          <p:nvPr/>
        </p:nvPicPr>
        <p:blipFill>
          <a:blip r:embed="rId1"/>
          <a:stretch>
            <a:fillRect/>
          </a:stretch>
        </p:blipFill>
        <p:spPr>
          <a:xfrm>
            <a:off x="6371288" y="1500028"/>
            <a:ext cx="4818397" cy="3345230"/>
          </a:xfrm>
          <a:prstGeom prst="rect">
            <a:avLst/>
          </a:prstGeom>
        </p:spPr>
      </p:pic>
      <p:pic>
        <p:nvPicPr>
          <p:cNvPr id="6" name="0603_0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366838" y="56292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2" grpId="0" animBg="1"/>
      <p:bldP spid="15" grpId="0"/>
      <p:bldP spid="3"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047750" y="2863215"/>
            <a:ext cx="6191885" cy="106426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Preparation &amp; Application </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Add </a:t>
            </a:r>
            <a:r>
              <a:rPr lang="en-US" altLang="zh-CN" sz="1600" b="1" dirty="0">
                <a:latin typeface="Arial" panose="020B0604020202020204" pitchFamily="34" charset="0"/>
                <a:cs typeface="Arial" panose="020B0604020202020204" pitchFamily="34" charset="0"/>
                <a:sym typeface="+mn-ea"/>
              </a:rPr>
              <a:t>1.5% sodium fluoride</a:t>
            </a:r>
            <a:r>
              <a:rPr lang="en-US" altLang="zh-CN" sz="1600" dirty="0">
                <a:latin typeface="Arial" panose="020B0604020202020204" pitchFamily="34" charset="0"/>
                <a:cs typeface="Arial" panose="020B0604020202020204" pitchFamily="34" charset="0"/>
                <a:sym typeface="+mn-ea"/>
              </a:rPr>
              <a:t> to white clay, dissolve in water, and use for </a:t>
            </a:r>
            <a:r>
              <a:rPr lang="en-US" altLang="zh-CN" sz="1600" b="1" dirty="0">
                <a:latin typeface="Arial" panose="020B0604020202020204" pitchFamily="34" charset="0"/>
                <a:cs typeface="Arial" panose="020B0604020202020204" pitchFamily="34" charset="0"/>
                <a:sym typeface="+mn-ea"/>
              </a:rPr>
              <a:t>wall coating</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Sanitation Management within Cold Storage Chambers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 name="文本框 1"/>
          <p:cNvSpPr txBox="1"/>
          <p:nvPr/>
        </p:nvSpPr>
        <p:spPr>
          <a:xfrm>
            <a:off x="1047750" y="3996690"/>
            <a:ext cx="6192520" cy="1064260"/>
          </a:xfrm>
          <a:prstGeom prst="rect">
            <a:avLst/>
          </a:prstGeom>
          <a:noFill/>
        </p:spPr>
        <p:txBody>
          <a:bodyPr wrap="square" rtlCol="0">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Note</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Calcium content in the white clay must be ≤ </a:t>
            </a:r>
            <a:r>
              <a:rPr lang="en-US" altLang="zh-CN" sz="1600" b="1" dirty="0">
                <a:latin typeface="Arial" panose="020B0604020202020204" pitchFamily="34" charset="0"/>
                <a:cs typeface="Arial" panose="020B0604020202020204" pitchFamily="34" charset="0"/>
                <a:sym typeface="+mn-ea"/>
              </a:rPr>
              <a:t>0.7% calcium</a:t>
            </a:r>
            <a:r>
              <a:rPr lang="en-US" altLang="zh-CN" sz="1600" dirty="0">
                <a:latin typeface="Arial" panose="020B0604020202020204" pitchFamily="34" charset="0"/>
                <a:cs typeface="Arial" panose="020B0604020202020204" pitchFamily="34" charset="0"/>
                <a:sym typeface="+mn-ea"/>
              </a:rPr>
              <a:t> of total mass.</a:t>
            </a:r>
            <a:endParaRPr lang="en-US" altLang="zh-CN" sz="1600" dirty="0">
              <a:latin typeface="Arial" panose="020B0604020202020204" pitchFamily="34" charset="0"/>
              <a:cs typeface="Arial" panose="020B0604020202020204" pitchFamily="34" charset="0"/>
              <a:sym typeface="+mn-ea"/>
            </a:endParaRPr>
          </a:p>
        </p:txBody>
      </p:sp>
      <p:sp>
        <p:nvSpPr>
          <p:cNvPr id="9" name="矩形 8"/>
          <p:cNvSpPr/>
          <p:nvPr/>
        </p:nvSpPr>
        <p:spPr>
          <a:xfrm rot="16200000">
            <a:off x="-566354" y="3490628"/>
            <a:ext cx="2772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12" name="组合 11"/>
          <p:cNvGrpSpPr/>
          <p:nvPr/>
        </p:nvGrpSpPr>
        <p:grpSpPr>
          <a:xfrm>
            <a:off x="0" y="6708278"/>
            <a:ext cx="12192000" cy="153627"/>
            <a:chOff x="147892" y="6347897"/>
            <a:chExt cx="11450808" cy="120769"/>
          </a:xfrm>
        </p:grpSpPr>
        <p:sp>
          <p:nvSpPr>
            <p:cNvPr id="21" name="矩形 20"/>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22" name="矩形 2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3" name="矩形: 圆角 2"/>
          <p:cNvSpPr/>
          <p:nvPr/>
        </p:nvSpPr>
        <p:spPr>
          <a:xfrm>
            <a:off x="1047563" y="2249905"/>
            <a:ext cx="3789947" cy="409073"/>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rPr>
              <a:t>Sodium Fluoride Method</a:t>
            </a:r>
            <a:endParaRPr lang="en-US" altLang="zh-CN" b="1" dirty="0">
              <a:solidFill>
                <a:schemeClr val="bg1"/>
              </a:solidFill>
            </a:endParaRPr>
          </a:p>
        </p:txBody>
      </p:sp>
      <p:grpSp>
        <p:nvGrpSpPr>
          <p:cNvPr id="10" name="组合 9"/>
          <p:cNvGrpSpPr/>
          <p:nvPr/>
        </p:nvGrpSpPr>
        <p:grpSpPr>
          <a:xfrm>
            <a:off x="6981675" y="1607512"/>
            <a:ext cx="3882907" cy="3701014"/>
            <a:chOff x="6981675" y="1607512"/>
            <a:chExt cx="3882907" cy="3701014"/>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t="331"/>
            <a:stretch>
              <a:fillRect/>
            </a:stretch>
          </p:blipFill>
          <p:spPr>
            <a:xfrm>
              <a:off x="7452092" y="1916832"/>
              <a:ext cx="3412490" cy="3391694"/>
            </a:xfrm>
            <a:prstGeom prst="rect">
              <a:avLst/>
            </a:prstGeom>
          </p:spPr>
        </p:pic>
        <p:sp>
          <p:nvSpPr>
            <p:cNvPr id="4" name="文本框 3"/>
            <p:cNvSpPr txBox="1"/>
            <p:nvPr/>
          </p:nvSpPr>
          <p:spPr>
            <a:xfrm>
              <a:off x="6981675" y="1607512"/>
              <a:ext cx="1832932" cy="338554"/>
            </a:xfrm>
            <a:prstGeom prst="rect">
              <a:avLst/>
            </a:prstGeom>
            <a:noFill/>
          </p:spPr>
          <p:txBody>
            <a:bodyPr wrap="square" rtlCol="0">
              <a:spAutoFit/>
            </a:bodyPr>
            <a:lstStyle/>
            <a:p>
              <a:pPr algn="ctr"/>
              <a:r>
                <a:rPr lang="en-US" altLang="zh-CN" sz="1600" dirty="0"/>
                <a:t>Sodium Chloride</a:t>
              </a:r>
              <a:endParaRPr lang="en-US" altLang="zh-CN" sz="1600" dirty="0"/>
            </a:p>
          </p:txBody>
        </p:sp>
        <p:sp>
          <p:nvSpPr>
            <p:cNvPr id="7" name="文本框 6"/>
            <p:cNvSpPr txBox="1"/>
            <p:nvPr/>
          </p:nvSpPr>
          <p:spPr>
            <a:xfrm>
              <a:off x="8814678" y="1607512"/>
              <a:ext cx="1087755" cy="338554"/>
            </a:xfrm>
            <a:prstGeom prst="rect">
              <a:avLst/>
            </a:prstGeom>
            <a:noFill/>
          </p:spPr>
          <p:txBody>
            <a:bodyPr wrap="square" rtlCol="0">
              <a:spAutoFit/>
            </a:bodyPr>
            <a:lstStyle/>
            <a:p>
              <a:pPr algn="ctr"/>
              <a:r>
                <a:rPr lang="en-US" altLang="zh-CN" sz="1600" dirty="0"/>
                <a:t>Kaolin</a:t>
              </a:r>
              <a:endParaRPr lang="en-US" altLang="zh-CN" sz="1600" dirty="0"/>
            </a:p>
          </p:txBody>
        </p:sp>
      </p:grpSp>
      <p:pic>
        <p:nvPicPr>
          <p:cNvPr id="11" name="0603_0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73942" y="4756150"/>
            <a:ext cx="609601"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bldLst>
      <p:bldP spid="15" grpId="0"/>
      <p:bldP spid="2" grpId="0"/>
      <p:bldP spid="9" grpId="0" animBg="1"/>
      <p:bldP spid="3" grpId="0" animBg="1"/>
    </p:bldLst>
  </p:timing>
</p:sld>
</file>

<file path=ppt/tags/tag1.xml><?xml version="1.0" encoding="utf-8"?>
<p:tagLst xmlns:p="http://schemas.openxmlformats.org/presentationml/2006/main">
  <p:tag name="KSO_WM_UNIT_PLACING_PICTURE_USER_VIEWPORT" val="{&quot;height&quot;:3522,&quot;width&quot;:6263}"/>
</p:tagLst>
</file>

<file path=ppt/tags/tag2.xml><?xml version="1.0" encoding="utf-8"?>
<p:tagLst xmlns:p="http://schemas.openxmlformats.org/presentationml/2006/main">
  <p:tag name="KSO_WM_UNIT_PLACING_PICTURE_USER_VIEWPORT" val="{&quot;height&quot;:4527,&quot;width&quot;:8055}"/>
</p:tagLst>
</file>

<file path=ppt/tags/tag3.xml><?xml version="1.0" encoding="utf-8"?>
<p:tagLst xmlns:p="http://schemas.openxmlformats.org/presentationml/2006/main">
  <p:tag name="KSO_WM_UNIT_PLACING_PICTURE_USER_VIEWPORT" val="{&quot;height&quot;:4411,&quot;width&quot;:7844}"/>
</p:tagLst>
</file>

<file path=ppt/tags/tag4.xml><?xml version="1.0" encoding="utf-8"?>
<p:tagLst xmlns:p="http://schemas.openxmlformats.org/presentationml/2006/main">
  <p:tag name="KSO_WM_UNIT_PLACING_PICTURE_INFO" val="{&quot;code&quot;:&quot;bAb[4]&quot;,&quot;full_picture&quot;:false,&quot;last_crop_picture&quot;:&quot;bAb[4]&quot;,&quot;scheme&quot;:&quot;4-1&quot;,&quot;spacing&quot;:5}"/>
  <p:tag name="KSO_WM_UNIT_PLACING_PICTURE" val="92242.778"/>
  <p:tag name="KSO_WM_BEAUTIFY_FLAG" val=""/>
  <p:tag name="KSO_WM_UNIT_INDEX" val=""/>
  <p:tag name="KSO_WM_UNIT_ID" val=""/>
  <p:tag name="KSO_WM_UNIT_PLACING_PICTURE_USER_VIEWPORT" val="{&quot;height&quot;:4239,&quot;width&quot;:4251}"/>
</p:tagLst>
</file>

<file path=ppt/tags/tag5.xml><?xml version="1.0" encoding="utf-8"?>
<p:tagLst xmlns:p="http://schemas.openxmlformats.org/presentationml/2006/main">
  <p:tag name="KSO_WM_UNIT_PLACING_PICTURE_INFO" val="{&quot;code&quot;:&quot;bAb[4]&quot;,&quot;full_picture&quot;:false,&quot;last_crop_picture&quot;:&quot;bAb[4]&quot;,&quot;scheme&quot;:&quot;4-1&quot;,&quot;spacing&quot;:5}"/>
  <p:tag name="KSO_WM_UNIT_PLACING_PICTURE" val="92242.778"/>
  <p:tag name="KSO_WM_BEAUTIFY_FLAG" val=""/>
  <p:tag name="KSO_WM_UNIT_INDEX" val=""/>
  <p:tag name="KSO_WM_UNIT_ID" val=""/>
  <p:tag name="KSO_WM_UNIT_PLACING_PICTURE_USER_VIEWPORT" val="{&quot;height&quot;:3180,&quot;width&quot;:4251}"/>
</p:tagLst>
</file>

<file path=ppt/tags/tag6.xml><?xml version="1.0" encoding="utf-8"?>
<p:tagLst xmlns:p="http://schemas.openxmlformats.org/presentationml/2006/main">
  <p:tag name="KSO_WM_UNIT_PLACING_PICTURE_USER_VIEWPORT" val="{&quot;height&quot;:3180,&quot;width&quot;:4251}"/>
  <p:tag name="KSO_WM_UNIT_PLACING_PICTURE_USER_RELATIVERECTANGLE" val="{&quot;bottom&quot;:0,&quot;left&quot;:0,&quot;right&quot;:0,&quot;top&quot;:0}"/>
  <p:tag name="KSO_WM_UNIT_PLACING_PICTURE_COLLAGE_RELATIVERECTANGLE" val="{&quot;bottom&quot;:0.12594848072416404,&quot;left&quot;:0,&quot;right&quot;:0,&quot;top&quot;:0.12594848072416404}"/>
  <p:tag name="KSO_WM_UNIT_PLACING_PICTURE_COLLAGE_VIEWPORT" val="{&quot;height&quot;:3697.210606258536,&quot;width&quot;:4942.114141678047}"/>
  <p:tag name="KSO_WM_UNIT_PLACING_PICTURE_INFO" val="{&quot;code&quot;:&quot;bAb[4]&quot;,&quot;full_picture&quot;:false,&quot;last_crop_picture&quot;:&quot;bAb[4]&quot;,&quot;scheme&quot;:&quot;4-1&quot;,&quot;spacing&quot;:5}"/>
  <p:tag name="KSO_WM_UNIT_PLACING_PICTURE" val="92242.778"/>
  <p:tag name="KSO_WM_BEAUTIFY_FLAG" val=""/>
  <p:tag name="KSO_WM_UNIT_INDEX" val=""/>
  <p:tag name="KSO_WM_UNIT_ID" val=""/>
</p:tagLst>
</file>

<file path=ppt/tags/tag7.xml><?xml version="1.0" encoding="utf-8"?>
<p:tagLst xmlns:p="http://schemas.openxmlformats.org/presentationml/2006/main">
  <p:tag name="KSO_WM_UNIT_PLACING_PICTURE_INFO" val="{&quot;code&quot;:&quot;bAb[4]&quot;,&quot;full_picture&quot;:false,&quot;last_crop_picture&quot;:&quot;bAb[4]&quot;,&quot;scheme&quot;:&quot;4-1&quot;,&quot;spacing&quot;:5}"/>
  <p:tag name="KSO_WM_UNIT_PLACING_PICTURE" val="92242.778"/>
  <p:tag name="KSO_WM_BEAUTIFY_FLAG" val=""/>
  <p:tag name="KSO_WM_UNIT_INDEX" val=""/>
  <p:tag name="KSO_WM_UNIT_ID" val=""/>
  <p:tag name="KSO_WM_UNIT_PLACING_PICTURE_USER_VIEWPORT" val="{&quot;height&quot;:2122,&quot;width&quot;:4251}"/>
</p:tagLst>
</file>

<file path=ppt/tags/tag8.xml><?xml version="1.0" encoding="utf-8"?>
<p:tagLst xmlns:p="http://schemas.openxmlformats.org/presentationml/2006/main">
  <p:tag name="RESOURCE_RECORD_KEY" val="{&quot;70&quot;:[3318451,3312359,3322227,3313593,3323956]}"/>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44546A"/>
      </a:dk2>
      <a:lt2>
        <a:srgbClr val="E7E6E6"/>
      </a:lt2>
      <a:accent1>
        <a:srgbClr val="68AE77"/>
      </a:accent1>
      <a:accent2>
        <a:srgbClr val="8CF5D4"/>
      </a:accent2>
      <a:accent3>
        <a:srgbClr val="FFE8CB"/>
      </a:accent3>
      <a:accent4>
        <a:srgbClr val="57965F"/>
      </a:accent4>
      <a:accent5>
        <a:srgbClr val="6BEEB8"/>
      </a:accent5>
      <a:accent6>
        <a:srgbClr val="FDCCA4"/>
      </a:accent6>
      <a:hlink>
        <a:srgbClr val="0563C1"/>
      </a:hlink>
      <a:folHlink>
        <a:srgbClr val="954F72"/>
      </a:folHlink>
    </a:clrScheme>
    <a:fontScheme name="思源">
      <a:majorFont>
        <a:latin typeface="Arial Black"/>
        <a:ea typeface="思源宋体 Heavy"/>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9" ma:contentTypeDescription="Create a new document." ma:contentTypeScope="" ma:versionID="c5bca55066547ace3c95494f7058db64">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81bc9a00293841ddd936cdd7271aa752"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AC200497-2C45-4D74-BF3A-EBBBB07C40B9}"/>
</file>

<file path=customXml/itemProps2.xml><?xml version="1.0" encoding="utf-8"?>
<ds:datastoreItem xmlns:ds="http://schemas.openxmlformats.org/officeDocument/2006/customXml" ds:itemID="{DAA95081-5C7E-4F41-9154-0B425853A6F0}"/>
</file>

<file path=customXml/itemProps3.xml><?xml version="1.0" encoding="utf-8"?>
<ds:datastoreItem xmlns:ds="http://schemas.openxmlformats.org/officeDocument/2006/customXml" ds:itemID="{102AFFC3-3040-427F-B282-8232D10C2C99}"/>
</file>

<file path=docProps/app.xml><?xml version="1.0" encoding="utf-8"?>
<Properties xmlns="http://schemas.openxmlformats.org/officeDocument/2006/extended-properties" xmlns:vt="http://schemas.openxmlformats.org/officeDocument/2006/docPropsVTypes">
  <TotalTime>0</TotalTime>
  <Words>4978</Words>
  <Application>WPS 演示</Application>
  <PresentationFormat>宽屏</PresentationFormat>
  <Paragraphs>184</Paragraphs>
  <Slides>17</Slides>
  <Notes>17</Notes>
  <HiddenSlides>0</HiddenSlides>
  <MMClips>16</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17</vt:i4>
      </vt:variant>
    </vt:vector>
  </HeadingPairs>
  <TitlesOfParts>
    <vt:vector size="31" baseType="lpstr">
      <vt:lpstr>Arial</vt:lpstr>
      <vt:lpstr>宋体</vt:lpstr>
      <vt:lpstr>Wingdings</vt:lpstr>
      <vt:lpstr>字魂59号-创粗黑</vt:lpstr>
      <vt:lpstr>黑体</vt:lpstr>
      <vt:lpstr>Calibri</vt:lpstr>
      <vt:lpstr>Wingdings</vt:lpstr>
      <vt:lpstr>微软雅黑</vt:lpstr>
      <vt:lpstr>Arial Unicode MS</vt:lpstr>
      <vt:lpstr>思源宋体 Heavy</vt:lpstr>
      <vt:lpstr>Arial Black</vt:lpstr>
      <vt:lpstr>思源黑体 CN Normal</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V23767</dc:creator>
  <cp:lastModifiedBy>Lily</cp:lastModifiedBy>
  <cp:revision>267</cp:revision>
  <dcterms:created xsi:type="dcterms:W3CDTF">2022-02-05T08:07:00Z</dcterms:created>
  <dcterms:modified xsi:type="dcterms:W3CDTF">2026-04-27T06:37:20Z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9F07BE5E19554D69AC3F06BCF3609A5F_13</vt:lpwstr>
  </property>
  <property fmtid="{D5CDD505-2E9C-101B-9397-08002B2CF9AE}" pid="3" name="KSOProductBuildVer">
    <vt:lpwstr>2052-12.1.0.25865</vt:lpwstr>
  </property>
  <property fmtid="{D5CDD505-2E9C-101B-9397-08002B2CF9AE}" pid="4" name="ContentTypeId">
    <vt:lpwstr>0x0101008C130CFC53E1D4458B80B5377008CEEE</vt:lpwstr>
  </property>
</Properties>
</file>