
<file path=[Content_Types].xml><?xml version="1.0" encoding="utf-8"?>
<Types xmlns="http://schemas.openxmlformats.org/package/2006/content-types">
  <Default Extension="jpeg" ContentType="image/jpeg"/>
  <Default Extension="JPG" ContentType="image/.jpg"/>
  <Default Extension="mp3" ContentType="audio/mp3"/>
  <Default Extension="png" ContentType="image/png"/>
  <Default Extension="rels" ContentType="application/vnd.openxmlformats-package.relationships+xml"/>
  <Default Extension="xml" ContentType="applicatio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54" r:id="rId3"/>
    <p:sldId id="337" r:id="rId5"/>
    <p:sldId id="327" r:id="rId6"/>
    <p:sldId id="333" r:id="rId7"/>
    <p:sldId id="396" r:id="rId8"/>
    <p:sldId id="399" r:id="rId9"/>
    <p:sldId id="397" r:id="rId10"/>
    <p:sldId id="400" r:id="rId11"/>
    <p:sldId id="401" r:id="rId12"/>
    <p:sldId id="402" r:id="rId13"/>
    <p:sldId id="403" r:id="rId14"/>
    <p:sldId id="404" r:id="rId15"/>
    <p:sldId id="405" r:id="rId16"/>
    <p:sldId id="406" r:id="rId17"/>
    <p:sldId id="407" r:id="rId18"/>
    <p:sldId id="410" r:id="rId19"/>
    <p:sldId id="411" r:id="rId20"/>
    <p:sldId id="412" r:id="rId21"/>
    <p:sldId id="413" r:id="rId22"/>
    <p:sldId id="414" r:id="rId23"/>
    <p:sldId id="415" r:id="rId24"/>
    <p:sldId id="416" r:id="rId25"/>
    <p:sldId id="418" r:id="rId26"/>
    <p:sldId id="420" r:id="rId27"/>
    <p:sldId id="421" r:id="rId28"/>
    <p:sldId id="427" r:id="rId29"/>
    <p:sldId id="428" r:id="rId30"/>
    <p:sldId id="429" r:id="rId31"/>
    <p:sldId id="455" r:id="rId32"/>
    <p:sldId id="446" r:id="rId33"/>
    <p:sldId id="432" r:id="rId34"/>
    <p:sldId id="433" r:id="rId35"/>
    <p:sldId id="434" r:id="rId36"/>
    <p:sldId id="435" r:id="rId37"/>
    <p:sldId id="436" r:id="rId38"/>
    <p:sldId id="437" r:id="rId39"/>
    <p:sldId id="438" r:id="rId40"/>
    <p:sldId id="439" r:id="rId41"/>
    <p:sldId id="440" r:id="rId42"/>
    <p:sldId id="441" r:id="rId43"/>
    <p:sldId id="442" r:id="rId44"/>
    <p:sldId id="443" r:id="rId45"/>
    <p:sldId id="447" r:id="rId46"/>
    <p:sldId id="448" r:id="rId47"/>
    <p:sldId id="449" r:id="rId48"/>
    <p:sldId id="450" r:id="rId49"/>
    <p:sldId id="451" r:id="rId50"/>
    <p:sldId id="452" r:id="rId51"/>
    <p:sldId id="456" r:id="rId52"/>
  </p:sldIdLst>
  <p:sldSz cx="12192000" cy="6858000"/>
  <p:notesSz cx="6858000" cy="9144000"/>
  <p:custDataLst>
    <p:tags r:id="rId5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95" userDrawn="1">
          <p15:clr>
            <a:srgbClr val="A4A3A4"/>
          </p15:clr>
        </p15:guide>
        <p15:guide id="2" pos="438" userDrawn="1">
          <p15:clr>
            <a:srgbClr val="A4A3A4"/>
          </p15:clr>
        </p15:guide>
        <p15:guide id="3" pos="7252" userDrawn="1">
          <p15:clr>
            <a:srgbClr val="A4A3A4"/>
          </p15:clr>
        </p15:guide>
        <p15:guide id="4" orient="horz" pos="987" userDrawn="1">
          <p15:clr>
            <a:srgbClr val="A4A3A4"/>
          </p15:clr>
        </p15:guide>
        <p15:guide id="5" orient="horz" pos="3767" userDrawn="1">
          <p15:clr>
            <a:srgbClr val="A4A3A4"/>
          </p15:clr>
        </p15:guide>
        <p15:guide id="6" orient="horz" pos="40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387F"/>
    <a:srgbClr val="FFFFFF"/>
    <a:srgbClr val="5BAE3E"/>
    <a:srgbClr val="68AE77"/>
    <a:srgbClr val="DEB855"/>
    <a:srgbClr val="E5C677"/>
    <a:srgbClr val="70E8CA"/>
    <a:srgbClr val="FFFF99"/>
    <a:srgbClr val="77BD36"/>
    <a:srgbClr val="FFE8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416" autoAdjust="0"/>
  </p:normalViewPr>
  <p:slideViewPr>
    <p:cSldViewPr snapToGrid="0" showGuides="1">
      <p:cViewPr varScale="1">
        <p:scale>
          <a:sx n="75" d="100"/>
          <a:sy n="75" d="100"/>
        </p:scale>
        <p:origin x="882" y="54"/>
      </p:cViewPr>
      <p:guideLst>
        <p:guide orient="horz" pos="595"/>
        <p:guide pos="438"/>
        <p:guide pos="7252"/>
        <p:guide orient="horz" pos="987"/>
        <p:guide orient="horz" pos="3767"/>
        <p:guide orient="horz" pos="40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9" Type="http://schemas.openxmlformats.org/officeDocument/2006/relationships/slide" Target="slides/slide36.xml"/><Relationship Id="rId26" Type="http://schemas.openxmlformats.org/officeDocument/2006/relationships/slide" Target="slides/slide23.xml"/><Relationship Id="rId18" Type="http://schemas.openxmlformats.org/officeDocument/2006/relationships/slide" Target="slides/slide15.xml"/><Relationship Id="rId13" Type="http://schemas.openxmlformats.org/officeDocument/2006/relationships/slide" Target="slides/slide10.xml"/><Relationship Id="rId55" Type="http://schemas.openxmlformats.org/officeDocument/2006/relationships/tableStyles" Target="tableStyles.xml"/><Relationship Id="rId50" Type="http://schemas.openxmlformats.org/officeDocument/2006/relationships/slide" Target="slides/slide47.xml"/><Relationship Id="rId47" Type="http://schemas.openxmlformats.org/officeDocument/2006/relationships/slide" Target="slides/slide44.xml"/><Relationship Id="rId42" Type="http://schemas.openxmlformats.org/officeDocument/2006/relationships/slide" Target="slides/slide39.xml"/><Relationship Id="rId34" Type="http://schemas.openxmlformats.org/officeDocument/2006/relationships/slide" Target="slides/slide31.xml"/><Relationship Id="rId21" Type="http://schemas.openxmlformats.org/officeDocument/2006/relationships/slide" Target="slides/slide18.xml"/><Relationship Id="rId7" Type="http://schemas.openxmlformats.org/officeDocument/2006/relationships/slide" Target="slides/slide4.xml"/><Relationship Id="rId29" Type="http://schemas.openxmlformats.org/officeDocument/2006/relationships/slide" Target="slides/slide26.xml"/><Relationship Id="rId2" Type="http://schemas.openxmlformats.org/officeDocument/2006/relationships/theme" Target="theme/theme1.xml"/><Relationship Id="rId16" Type="http://schemas.openxmlformats.org/officeDocument/2006/relationships/slide" Target="slides/slide13.xml"/><Relationship Id="rId53" Type="http://schemas.openxmlformats.org/officeDocument/2006/relationships/presProps" Target="presProps.xml"/><Relationship Id="rId45" Type="http://schemas.openxmlformats.org/officeDocument/2006/relationships/slide" Target="slides/slide42.xml"/><Relationship Id="rId40" Type="http://schemas.openxmlformats.org/officeDocument/2006/relationships/slide" Target="slides/slide37.xml"/><Relationship Id="rId37" Type="http://schemas.openxmlformats.org/officeDocument/2006/relationships/slide" Target="slides/slide34.xml"/><Relationship Id="rId32" Type="http://schemas.openxmlformats.org/officeDocument/2006/relationships/slide" Target="slides/slide29.xml"/><Relationship Id="rId24" Type="http://schemas.openxmlformats.org/officeDocument/2006/relationships/slide" Target="slides/slide21.xml"/><Relationship Id="rId11" Type="http://schemas.openxmlformats.org/officeDocument/2006/relationships/slide" Target="slides/slide8.xml"/><Relationship Id="rId58" Type="http://schemas.openxmlformats.org/officeDocument/2006/relationships/customXml" Target="../customXml/item2.xml"/><Relationship Id="rId5" Type="http://schemas.openxmlformats.org/officeDocument/2006/relationships/slide" Target="slides/slide2.xml"/><Relationship Id="rId19" Type="http://schemas.openxmlformats.org/officeDocument/2006/relationships/slide" Target="slides/slide16.xml"/><Relationship Id="rId9" Type="http://schemas.openxmlformats.org/officeDocument/2006/relationships/slide" Target="slides/slide6.xml"/><Relationship Id="rId56" Type="http://schemas.openxmlformats.org/officeDocument/2006/relationships/tags" Target="tags/tag13.xml"/><Relationship Id="rId48" Type="http://schemas.openxmlformats.org/officeDocument/2006/relationships/slide" Target="slides/slide45.xml"/><Relationship Id="rId43" Type="http://schemas.openxmlformats.org/officeDocument/2006/relationships/slide" Target="slides/slide40.xml"/><Relationship Id="rId4" Type="http://schemas.openxmlformats.org/officeDocument/2006/relationships/notesMaster" Target="notesMasters/notesMaster1.xml"/><Relationship Id="rId35" Type="http://schemas.openxmlformats.org/officeDocument/2006/relationships/slide" Target="slides/slide32.xml"/><Relationship Id="rId30" Type="http://schemas.openxmlformats.org/officeDocument/2006/relationships/slide" Target="slides/slide27.xml"/><Relationship Id="rId27" Type="http://schemas.openxmlformats.org/officeDocument/2006/relationships/slide" Target="slides/slide24.xml"/><Relationship Id="rId22" Type="http://schemas.openxmlformats.org/officeDocument/2006/relationships/slide" Target="slides/slide19.xml"/><Relationship Id="rId14" Type="http://schemas.openxmlformats.org/officeDocument/2006/relationships/slide" Target="slides/slide1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 Target="slides/slide1.xml"/><Relationship Id="rId46" Type="http://schemas.openxmlformats.org/officeDocument/2006/relationships/slide" Target="slides/slide43.xml"/><Relationship Id="rId38" Type="http://schemas.openxmlformats.org/officeDocument/2006/relationships/slide" Target="slides/slide35.xml"/><Relationship Id="rId33" Type="http://schemas.openxmlformats.org/officeDocument/2006/relationships/slide" Target="slides/slide30.xml"/><Relationship Id="rId25" Type="http://schemas.openxmlformats.org/officeDocument/2006/relationships/slide" Target="slides/slide22.xml"/><Relationship Id="rId17" Type="http://schemas.openxmlformats.org/officeDocument/2006/relationships/slide" Target="slides/slide14.xml"/><Relationship Id="rId12" Type="http://schemas.openxmlformats.org/officeDocument/2006/relationships/slide" Target="slides/slide9.xml"/><Relationship Id="rId59" Type="http://schemas.openxmlformats.org/officeDocument/2006/relationships/customXml" Target="../customXml/item3.xml"/><Relationship Id="rId54" Type="http://schemas.openxmlformats.org/officeDocument/2006/relationships/viewProps" Target="viewProps.xml"/><Relationship Id="rId41" Type="http://schemas.openxmlformats.org/officeDocument/2006/relationships/slide" Target="slides/slide38.xml"/><Relationship Id="rId20" Type="http://schemas.openxmlformats.org/officeDocument/2006/relationships/slide" Target="slides/slide17.xml"/><Relationship Id="rId6" Type="http://schemas.openxmlformats.org/officeDocument/2006/relationships/slide" Target="slides/slide3.xml"/><Relationship Id="rId1" Type="http://schemas.openxmlformats.org/officeDocument/2006/relationships/slideMaster" Target="slideMasters/slideMaster1.xml"/><Relationship Id="rId49" Type="http://schemas.openxmlformats.org/officeDocument/2006/relationships/slide" Target="slides/slide46.xml"/><Relationship Id="rId36" Type="http://schemas.openxmlformats.org/officeDocument/2006/relationships/slide" Target="slides/slide33.xml"/><Relationship Id="rId28" Type="http://schemas.openxmlformats.org/officeDocument/2006/relationships/slide" Target="slides/slide25.xml"/><Relationship Id="rId23" Type="http://schemas.openxmlformats.org/officeDocument/2006/relationships/slide" Target="slides/slide20.xml"/><Relationship Id="rId15" Type="http://schemas.openxmlformats.org/officeDocument/2006/relationships/slide" Target="slides/slide12.xml"/><Relationship Id="rId57" Type="http://schemas.openxmlformats.org/officeDocument/2006/relationships/customXml" Target="../customXml/item1.xml"/><Relationship Id="rId52" Type="http://schemas.openxmlformats.org/officeDocument/2006/relationships/slide" Target="slides/slide49.xml"/><Relationship Id="rId44" Type="http://schemas.openxmlformats.org/officeDocument/2006/relationships/slide" Target="slides/slide41.xml"/><Relationship Id="rId31" Type="http://schemas.openxmlformats.org/officeDocument/2006/relationships/slide" Target="slides/slide28.xml"/><Relationship Id="rId10"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D3D897-D653-4E87-B3FC-7F91767C454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EF9725-8BE2-4180-AB15-955F822207C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sym typeface="+mn-ea"/>
              </a:rPr>
              <a:t>Postharvest Preservation Technologies for Common Fruits and Vegetables</a:t>
            </a:r>
            <a:endParaRPr lang="en-US" altLang="zh-CN" dirty="0"/>
          </a:p>
          <a:p>
            <a:r>
              <a:rPr lang="zh-CN" altLang="en-US" dirty="0">
                <a:sym typeface="+mn-ea"/>
              </a:rPr>
              <a:t>常见果蔬的保鲜技术</a:t>
            </a:r>
            <a:endParaRPr lang="zh-CN" altLang="en-US" dirty="0"/>
          </a:p>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二、常见果蔬的保鲜方法</a:t>
            </a:r>
            <a:endParaRPr lang="zh-CN" altLang="en-US" dirty="0"/>
          </a:p>
          <a:p>
            <a:r>
              <a:rPr lang="en-US" altLang="zh-CN" dirty="0"/>
              <a:t>II. Preservation Methods for Common Fruits and Vegetables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（一）常见水果的保鲜方法</a:t>
            </a:r>
            <a:endParaRPr lang="zh-CN" altLang="en-US" dirty="0"/>
          </a:p>
          <a:p>
            <a:r>
              <a:rPr lang="zh-CN" altLang="en-US" dirty="0"/>
              <a:t>1.富士苹果的保鲜</a:t>
            </a:r>
            <a:endParaRPr lang="zh-CN" altLang="en-US" dirty="0"/>
          </a:p>
          <a:p>
            <a:r>
              <a:rPr lang="zh-CN" altLang="en-US" dirty="0"/>
              <a:t>苹果保鲜最简单的方法是放入地窖储藏，保持较低温度即可。如需长时间保存，应采用低温冷库并配合气调的方法进行贮藏。</a:t>
            </a:r>
            <a:endParaRPr lang="zh-CN" altLang="en-US" dirty="0"/>
          </a:p>
          <a:p>
            <a:r>
              <a:rPr lang="en-US" altLang="zh-CN" dirty="0"/>
              <a:t>2.1.Preservation of Common Fruits</a:t>
            </a:r>
            <a:endParaRPr lang="en-US" altLang="zh-CN" dirty="0"/>
          </a:p>
          <a:p>
            <a:r>
              <a:rPr lang="en-US" altLang="zh-CN" dirty="0"/>
              <a:t>2.1.1. Preservation of Fuji Apples</a:t>
            </a:r>
            <a:endParaRPr lang="en-US" altLang="zh-CN" dirty="0"/>
          </a:p>
          <a:p>
            <a:endParaRPr lang="en-US" altLang="zh-CN" dirty="0"/>
          </a:p>
          <a:p>
            <a:r>
              <a:rPr lang="en-US" altLang="zh-CN" dirty="0"/>
              <a:t>The simplest method for apple preservation is to </a:t>
            </a:r>
            <a:endParaRPr lang="en-US" altLang="zh-CN" dirty="0"/>
          </a:p>
          <a:p>
            <a:r>
              <a:rPr lang="en-US" altLang="zh-CN" dirty="0"/>
              <a:t>store them in a cellar and keep them at a low temperature.</a:t>
            </a:r>
            <a:endParaRPr lang="en-US" altLang="zh-CN" dirty="0"/>
          </a:p>
          <a:p>
            <a:endParaRPr lang="en-US" altLang="zh-CN" dirty="0"/>
          </a:p>
          <a:p>
            <a:r>
              <a:rPr lang="en-US" altLang="zh-CN" dirty="0"/>
              <a:t>For long-term storage, </a:t>
            </a:r>
            <a:endParaRPr lang="en-US" altLang="zh-CN" dirty="0"/>
          </a:p>
          <a:p>
            <a:r>
              <a:rPr lang="en-US" altLang="zh-CN" dirty="0"/>
              <a:t>cold storage combined with controlled-atmosphere conditions is recommended.</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具体贮藏方法可遵循以下步骤：</a:t>
            </a:r>
            <a:endParaRPr lang="zh-CN" altLang="en-US" dirty="0"/>
          </a:p>
          <a:p>
            <a:r>
              <a:rPr lang="zh-CN" altLang="en-US" dirty="0"/>
              <a:t>预处理：通过通风降温、真空预冷或冷水浸泡等方式对苹果实施预冷，迅速降低果温，抑制生理活动，有利于延长贮藏期。如不具备预冷条件，也可直接进入冷藏。 </a:t>
            </a:r>
            <a:endParaRPr lang="zh-CN" altLang="en-US" dirty="0"/>
          </a:p>
          <a:p>
            <a:r>
              <a:rPr lang="en-US" altLang="zh-CN" dirty="0"/>
              <a:t>The specific storage method can follow the steps below:</a:t>
            </a:r>
            <a:endParaRPr lang="en-US" altLang="zh-CN" dirty="0"/>
          </a:p>
          <a:p>
            <a:r>
              <a:rPr lang="en-US" altLang="en-US" dirty="0"/>
              <a:t></a:t>
            </a:r>
            <a:r>
              <a:rPr lang="en-US" altLang="zh-CN" dirty="0"/>
              <a:t>Pre-cooling:</a:t>
            </a:r>
            <a:endParaRPr lang="en-US" altLang="zh-CN" dirty="0"/>
          </a:p>
          <a:p>
            <a:r>
              <a:rPr lang="en-US" altLang="zh-CN" dirty="0"/>
              <a:t>Apples can be pre-cooled by </a:t>
            </a:r>
            <a:endParaRPr lang="en-US" altLang="zh-CN" dirty="0"/>
          </a:p>
          <a:p>
            <a:r>
              <a:rPr lang="en-US" altLang="zh-CN" dirty="0"/>
              <a:t>forced-air cooling, </a:t>
            </a:r>
            <a:endParaRPr lang="en-US" altLang="zh-CN" dirty="0"/>
          </a:p>
          <a:p>
            <a:r>
              <a:rPr lang="en-US" altLang="zh-CN" dirty="0"/>
              <a:t>vacuum pre-cooling, </a:t>
            </a:r>
            <a:endParaRPr lang="en-US" altLang="zh-CN" dirty="0"/>
          </a:p>
          <a:p>
            <a:r>
              <a:rPr lang="en-US" altLang="zh-CN" dirty="0"/>
              <a:t>or cold-water immersion           </a:t>
            </a:r>
            <a:endParaRPr lang="en-US" altLang="zh-CN" dirty="0"/>
          </a:p>
          <a:p>
            <a:endParaRPr lang="en-US" altLang="zh-CN" dirty="0"/>
          </a:p>
          <a:p>
            <a:r>
              <a:rPr lang="en-US" altLang="zh-CN" dirty="0"/>
              <a:t>to quickly lower fruit temperature, </a:t>
            </a:r>
            <a:endParaRPr lang="en-US" altLang="zh-CN" dirty="0"/>
          </a:p>
          <a:p>
            <a:r>
              <a:rPr lang="en-US" altLang="zh-CN" dirty="0"/>
              <a:t>suppress physiological activity, and help extend the storage period. </a:t>
            </a:r>
            <a:endParaRPr lang="en-US" altLang="zh-CN" dirty="0"/>
          </a:p>
          <a:p>
            <a:endParaRPr lang="en-US" altLang="zh-CN" dirty="0"/>
          </a:p>
          <a:p>
            <a:r>
              <a:rPr lang="en-US" altLang="zh-CN" dirty="0"/>
              <a:t>If pre-cooling facilities are not available, the fruit can also be placed directly into cold storage.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highlight>
                  <a:srgbClr val="FFFF00"/>
                </a:highlight>
              </a:rPr>
              <a:t>冷库条件：冷库温度宜设定为0℃，波动幅度不超过±1℃。若温度低于0℃且持续时间过长，可能导致苹果发生冻害。冷库内相对湿度维持在90%～95%。苹果属于呼吸跃变型果实，即果实在成熟到一定程度时，呼吸速率会先降低，然后突然升高，之后又下降。乙烯对其成熟衰老具有显著促进作用。在冷库贮藏中，可放置1-</a:t>
            </a:r>
            <a:r>
              <a:rPr lang="en-US" altLang="zh-CN" dirty="0">
                <a:highlight>
                  <a:srgbClr val="FFFF00"/>
                </a:highlight>
              </a:rPr>
              <a:t>MCP</a:t>
            </a:r>
            <a:r>
              <a:rPr lang="zh-CN" altLang="en-US" dirty="0">
                <a:highlight>
                  <a:srgbClr val="FFFF00"/>
                </a:highlight>
              </a:rPr>
              <a:t>缓释剂。这种方法尤其适用于未经套袋或装箱、直接暴露于空气中的苹果。</a:t>
            </a:r>
            <a:endParaRPr lang="zh-CN" altLang="en-US" dirty="0">
              <a:highlight>
                <a:srgbClr val="FFFF00"/>
              </a:highlight>
            </a:endParaRPr>
          </a:p>
          <a:p>
            <a:r>
              <a:rPr lang="en-US" altLang="en-US" dirty="0">
                <a:highlight>
                  <a:srgbClr val="FFFF00"/>
                </a:highlight>
              </a:rPr>
              <a:t></a:t>
            </a:r>
            <a:r>
              <a:rPr lang="en-US" altLang="zh-CN" dirty="0">
                <a:highlight>
                  <a:srgbClr val="FFFF00"/>
                </a:highlight>
              </a:rPr>
              <a:t>Cold storage conditions:</a:t>
            </a:r>
            <a:endParaRPr lang="en-US" altLang="zh-CN" dirty="0">
              <a:highlight>
                <a:srgbClr val="FFFF00"/>
              </a:highlight>
            </a:endParaRPr>
          </a:p>
          <a:p>
            <a:r>
              <a:rPr lang="en-US" altLang="zh-CN" dirty="0">
                <a:highlight>
                  <a:srgbClr val="FFFF00"/>
                </a:highlight>
              </a:rPr>
              <a:t>The temperature of the cold storage should be </a:t>
            </a:r>
            <a:endParaRPr lang="en-US" altLang="zh-CN" dirty="0">
              <a:highlight>
                <a:srgbClr val="FFFF00"/>
              </a:highlight>
            </a:endParaRPr>
          </a:p>
          <a:p>
            <a:r>
              <a:rPr lang="en-US" altLang="zh-CN" dirty="0">
                <a:highlight>
                  <a:srgbClr val="FFFF00"/>
                </a:highlight>
              </a:rPr>
              <a:t>maintained at 0°C,</a:t>
            </a:r>
            <a:endParaRPr lang="en-US" altLang="zh-CN" dirty="0">
              <a:highlight>
                <a:srgbClr val="FFFF00"/>
              </a:highlight>
            </a:endParaRPr>
          </a:p>
          <a:p>
            <a:r>
              <a:rPr lang="en-US" altLang="zh-CN" dirty="0">
                <a:highlight>
                  <a:srgbClr val="FFFF00"/>
                </a:highlight>
              </a:rPr>
              <a:t> with fluctuations kept within ±1°C. </a:t>
            </a:r>
            <a:endParaRPr lang="en-US" altLang="zh-CN" dirty="0">
              <a:highlight>
                <a:srgbClr val="FFFF00"/>
              </a:highlight>
            </a:endParaRPr>
          </a:p>
          <a:p>
            <a:r>
              <a:rPr lang="en-US" altLang="zh-CN" dirty="0">
                <a:highlight>
                  <a:srgbClr val="FFFF00"/>
                </a:highlight>
              </a:rPr>
              <a:t>Prolonged exposure to temperatures below 0°C may cause freezing injury in apples.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The relative humidity in the cold storage should be maintained at 90%–95%.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Apples are climacteric fruits,</a:t>
            </a:r>
            <a:endParaRPr lang="en-US" altLang="zh-CN" dirty="0">
              <a:highlight>
                <a:srgbClr val="FFFF00"/>
              </a:highlight>
            </a:endParaRPr>
          </a:p>
          <a:p>
            <a:r>
              <a:rPr lang="en-US" altLang="zh-CN" dirty="0">
                <a:highlight>
                  <a:srgbClr val="FFFF00"/>
                </a:highlight>
              </a:rPr>
              <a:t>meaning that as they reach a certain stage of ripening,  their respiration rate initially declines, </a:t>
            </a:r>
            <a:endParaRPr lang="en-US" altLang="zh-CN" dirty="0">
              <a:highlight>
                <a:srgbClr val="FFFF00"/>
              </a:highlight>
            </a:endParaRPr>
          </a:p>
          <a:p>
            <a:r>
              <a:rPr lang="en-US" altLang="zh-CN" dirty="0">
                <a:highlight>
                  <a:srgbClr val="FFFF00"/>
                </a:highlight>
              </a:rPr>
              <a:t>then exhibits a sharp climacteric rise before decreasing again.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Ethylene strongly promotes apple ripening and senescence. </a:t>
            </a:r>
            <a:endParaRPr lang="en-US" altLang="zh-CN" dirty="0">
              <a:highlight>
                <a:srgbClr val="FFFF00"/>
              </a:highlight>
            </a:endParaRPr>
          </a:p>
          <a:p>
            <a:endParaRPr lang="en-US" altLang="zh-CN" dirty="0">
              <a:highlight>
                <a:srgbClr val="FFFF00"/>
              </a:highlight>
            </a:endParaRPr>
          </a:p>
          <a:p>
            <a:r>
              <a:rPr lang="en-US" altLang="zh-CN" dirty="0">
                <a:highlight>
                  <a:srgbClr val="FFFF00"/>
                </a:highlight>
              </a:rPr>
              <a:t>In cold storage, 1-MCP slow-release agents can be used. </a:t>
            </a:r>
            <a:endParaRPr lang="en-US" altLang="zh-CN" dirty="0">
              <a:highlight>
                <a:srgbClr val="FFFF00"/>
              </a:highlight>
            </a:endParaRPr>
          </a:p>
          <a:p>
            <a:r>
              <a:rPr lang="en-US" altLang="zh-CN" dirty="0">
                <a:highlight>
                  <a:srgbClr val="FFFF00"/>
                </a:highlight>
              </a:rPr>
              <a:t>This method is especially suitable for apples that are not bagged or boxed and are directly exposed to the air.</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气调储藏：如果采用气调包装（即装入大型包装袋密封），气体浓度宜控制为氧气2%～3%，二氧化碳1%～2%。也可在包装袋内放置1-</a:t>
            </a:r>
            <a:r>
              <a:rPr lang="en-US" altLang="zh-CN" dirty="0"/>
              <a:t>MCP</a:t>
            </a:r>
            <a:r>
              <a:rPr lang="zh-CN" altLang="en-US" dirty="0"/>
              <a:t>缓释卡片，减少乙烯积累。  </a:t>
            </a:r>
            <a:endParaRPr lang="zh-CN" altLang="en-US" dirty="0"/>
          </a:p>
          <a:p>
            <a:r>
              <a:rPr lang="en-US" altLang="en-US" dirty="0"/>
              <a:t></a:t>
            </a:r>
            <a:r>
              <a:rPr lang="en-US" altLang="zh-CN" dirty="0"/>
              <a:t>Controlled atmosphere storage:</a:t>
            </a:r>
            <a:endParaRPr lang="en-US" altLang="zh-CN" dirty="0"/>
          </a:p>
          <a:p>
            <a:r>
              <a:rPr lang="en-US" altLang="zh-CN" dirty="0"/>
              <a:t> </a:t>
            </a:r>
            <a:endParaRPr lang="en-US" altLang="zh-CN" dirty="0"/>
          </a:p>
          <a:p>
            <a:r>
              <a:rPr lang="en-US" altLang="zh-CN" dirty="0"/>
              <a:t>When controlled-atmosphere packaging is used--that is, </a:t>
            </a:r>
            <a:endParaRPr lang="en-US" altLang="zh-CN" dirty="0"/>
          </a:p>
          <a:p>
            <a:endParaRPr lang="en-US" altLang="zh-CN" dirty="0"/>
          </a:p>
          <a:p>
            <a:r>
              <a:rPr lang="en-US" altLang="zh-CN" dirty="0"/>
              <a:t>sealing the fruit in large packaging bags—</a:t>
            </a:r>
            <a:endParaRPr lang="en-US" altLang="zh-CN" dirty="0"/>
          </a:p>
          <a:p>
            <a:r>
              <a:rPr lang="en-US" altLang="zh-CN" dirty="0"/>
              <a:t>the gas composition should be adjusted to </a:t>
            </a:r>
            <a:endParaRPr lang="en-US" altLang="zh-CN" dirty="0"/>
          </a:p>
          <a:p>
            <a:r>
              <a:rPr lang="en-US" altLang="zh-CN" dirty="0"/>
              <a:t>2%–3% oxygen </a:t>
            </a:r>
            <a:endParaRPr lang="en-US" altLang="zh-CN" dirty="0"/>
          </a:p>
          <a:p>
            <a:r>
              <a:rPr lang="en-US" altLang="zh-CN" dirty="0"/>
              <a:t>and 1%–2% carbon dioxide.</a:t>
            </a:r>
            <a:endParaRPr lang="en-US" altLang="zh-CN" dirty="0"/>
          </a:p>
          <a:p>
            <a:r>
              <a:rPr lang="en-US" altLang="zh-CN" dirty="0"/>
              <a:t> </a:t>
            </a:r>
            <a:endParaRPr lang="en-US" altLang="zh-CN" dirty="0"/>
          </a:p>
          <a:p>
            <a:r>
              <a:rPr lang="en-US" altLang="zh-CN" dirty="0"/>
              <a:t>1-MCP slow-release cards can also be placed inside the bags to reduce ethylene accumulation.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2.桃的保鲜</a:t>
            </a:r>
            <a:endParaRPr lang="zh-CN" altLang="en-US" dirty="0"/>
          </a:p>
          <a:p>
            <a:r>
              <a:rPr lang="zh-CN" altLang="en-US" dirty="0"/>
              <a:t>桃分为软桃与硬桃两类，无论何种类型，果皮均较薄，采收时需谨慎操作、避免碰伤。果皮受损后在储藏期间极易引发微生物侵染。硬桃可适量堆叠存放；软桃应平铺于浅盘上单层摆放，避免受压，从而保障果实品质。</a:t>
            </a:r>
            <a:endParaRPr lang="zh-CN" altLang="en-US" dirty="0"/>
          </a:p>
          <a:p>
            <a:r>
              <a:rPr lang="en-US" altLang="zh-CN" dirty="0"/>
              <a:t>2.1.2. Preservation of Peaches</a:t>
            </a:r>
            <a:endParaRPr lang="en-US" altLang="zh-CN" dirty="0"/>
          </a:p>
          <a:p>
            <a:endParaRPr lang="en-US" altLang="zh-CN" dirty="0"/>
          </a:p>
          <a:p>
            <a:r>
              <a:rPr lang="en-US" altLang="zh-CN" dirty="0"/>
              <a:t>Peaches can be broadly classified into two types: </a:t>
            </a:r>
            <a:endParaRPr lang="en-US" altLang="zh-CN" dirty="0"/>
          </a:p>
          <a:p>
            <a:r>
              <a:rPr lang="en-US" altLang="zh-CN" dirty="0"/>
              <a:t>soft-fleshed and firm-fleshed. </a:t>
            </a:r>
            <a:endParaRPr lang="en-US" altLang="zh-CN" dirty="0"/>
          </a:p>
          <a:p>
            <a:endParaRPr lang="en-US" altLang="zh-CN" dirty="0"/>
          </a:p>
          <a:p>
            <a:r>
              <a:rPr lang="en-US" altLang="zh-CN" dirty="0"/>
              <a:t>Regardless of type, </a:t>
            </a:r>
            <a:endParaRPr lang="en-US" altLang="zh-CN" dirty="0"/>
          </a:p>
          <a:p>
            <a:r>
              <a:rPr lang="en-US" altLang="zh-CN" dirty="0"/>
              <a:t>the peel is relatively thin. </a:t>
            </a:r>
            <a:endParaRPr lang="en-US" altLang="zh-CN" dirty="0"/>
          </a:p>
          <a:p>
            <a:r>
              <a:rPr lang="en-US" altLang="zh-CN" dirty="0"/>
              <a:t>Careful handling is required during harvesting to avoid bruising. </a:t>
            </a:r>
            <a:endParaRPr lang="en-US" altLang="zh-CN" dirty="0"/>
          </a:p>
          <a:p>
            <a:r>
              <a:rPr lang="en-US" altLang="zh-CN" dirty="0"/>
              <a:t>Once the skin is damaged, the fruit becomes highly susceptible to microbial infection during storage. </a:t>
            </a:r>
            <a:endParaRPr lang="en-US" altLang="zh-CN" dirty="0"/>
          </a:p>
          <a:p>
            <a:endParaRPr lang="en-US" altLang="zh-CN" dirty="0"/>
          </a:p>
          <a:p>
            <a:r>
              <a:rPr lang="en-US" altLang="zh-CN" dirty="0"/>
              <a:t>Firm peaches can be stacked to some extent during storage. </a:t>
            </a:r>
            <a:endParaRPr lang="en-US" altLang="zh-CN" dirty="0"/>
          </a:p>
          <a:p>
            <a:r>
              <a:rPr lang="en-US" altLang="zh-CN" dirty="0"/>
              <a:t>Soft peaches, however, should be arranged in a single layer on shallow trays to avoid compression and maintain fruit quality.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冷库条件：入库前建议预冷处理，迅速抑制呼吸强度。桃的适宜贮藏温度为0～3℃，波动幅度不超过1℃。桃比苹果耐冷性稍弱，储藏环境相对湿度应维持在90%至95%，以防果实失水。</a:t>
            </a:r>
            <a:endParaRPr lang="zh-CN" altLang="en-US" dirty="0"/>
          </a:p>
          <a:p>
            <a:r>
              <a:rPr lang="en-US" altLang="en-US" dirty="0"/>
              <a:t></a:t>
            </a:r>
            <a:r>
              <a:rPr lang="en-US" altLang="zh-CN" dirty="0"/>
              <a:t>Cold storage conditions: </a:t>
            </a:r>
            <a:endParaRPr lang="en-US" altLang="zh-CN" dirty="0"/>
          </a:p>
          <a:p>
            <a:r>
              <a:rPr lang="en-US" altLang="zh-CN" dirty="0"/>
              <a:t>Pre-cooling is</a:t>
            </a:r>
            <a:endParaRPr lang="en-US" altLang="zh-CN" dirty="0"/>
          </a:p>
          <a:p>
            <a:r>
              <a:rPr lang="en-US" altLang="zh-CN" dirty="0"/>
              <a:t>recommended before the fruit is placed in cold storage to rapidly reduce respiration rate. </a:t>
            </a:r>
            <a:endParaRPr lang="en-US" altLang="zh-CN" dirty="0"/>
          </a:p>
          <a:p>
            <a:endParaRPr lang="en-US" altLang="zh-CN" dirty="0"/>
          </a:p>
          <a:p>
            <a:r>
              <a:rPr lang="en-US" altLang="zh-CN" dirty="0"/>
              <a:t>The optimal storage temperature for peaches is 0–3°C, </a:t>
            </a:r>
            <a:endParaRPr lang="en-US" altLang="zh-CN" dirty="0"/>
          </a:p>
          <a:p>
            <a:r>
              <a:rPr lang="en-US" altLang="zh-CN" dirty="0"/>
              <a:t>with temperature fluctuations kept within 1°C.</a:t>
            </a:r>
            <a:endParaRPr lang="en-US" altLang="zh-CN" dirty="0"/>
          </a:p>
          <a:p>
            <a:endParaRPr lang="en-US" altLang="zh-CN" dirty="0"/>
          </a:p>
          <a:p>
            <a:r>
              <a:rPr lang="en-US" altLang="zh-CN" dirty="0"/>
              <a:t>Peaches are slightly less cold-tolerant than apples, </a:t>
            </a:r>
            <a:endParaRPr lang="en-US" altLang="zh-CN" dirty="0"/>
          </a:p>
          <a:p>
            <a:r>
              <a:rPr lang="en-US" altLang="zh-CN" dirty="0"/>
              <a:t>and the relative humidity of the storage environment should be maintained at 90% - 95% to prevent moisture loss from the fruit.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气调与乙烯抑制：桃属呼吸跃变型果实，乙烯会显著促进其衰老过程。建议在冷库中放置1-</a:t>
            </a:r>
            <a:r>
              <a:rPr lang="en-US" altLang="zh-CN" dirty="0"/>
              <a:t>MCP</a:t>
            </a:r>
            <a:r>
              <a:rPr lang="zh-CN" altLang="en-US" dirty="0"/>
              <a:t>缓释剂。如果采用气调包装储藏，氧气浓度宜为3%～5%，较苹果略高；二氧化碳浓度同样以3%～5%为宜。 </a:t>
            </a:r>
            <a:endParaRPr lang="zh-CN" altLang="en-US" dirty="0"/>
          </a:p>
          <a:p>
            <a:r>
              <a:rPr lang="en-US" altLang="zh-CN" dirty="0"/>
              <a:t>Controlled-atmosphere treatment and ethylene inhibition: </a:t>
            </a:r>
            <a:endParaRPr lang="en-US" altLang="zh-CN" dirty="0"/>
          </a:p>
          <a:p>
            <a:endParaRPr lang="en-US" altLang="zh-CN" dirty="0"/>
          </a:p>
          <a:p>
            <a:r>
              <a:rPr lang="en-US" altLang="zh-CN" dirty="0"/>
              <a:t>Peaches are climacteric fruits,</a:t>
            </a:r>
            <a:endParaRPr lang="en-US" altLang="zh-CN" dirty="0"/>
          </a:p>
          <a:p>
            <a:endParaRPr lang="en-US" altLang="zh-CN" dirty="0"/>
          </a:p>
          <a:p>
            <a:r>
              <a:rPr lang="en-US" altLang="zh-CN" dirty="0"/>
              <a:t>and ethylene significantly accelerates their ripening and senescence. </a:t>
            </a:r>
            <a:endParaRPr lang="en-US" altLang="zh-CN" dirty="0"/>
          </a:p>
          <a:p>
            <a:endParaRPr lang="en-US" altLang="zh-CN" dirty="0"/>
          </a:p>
          <a:p>
            <a:r>
              <a:rPr lang="en-US" altLang="zh-CN" dirty="0"/>
              <a:t>It is recommended to </a:t>
            </a:r>
            <a:endParaRPr lang="en-US" altLang="zh-CN" dirty="0"/>
          </a:p>
          <a:p>
            <a:r>
              <a:rPr lang="en-US" altLang="zh-CN" dirty="0"/>
              <a:t>use 1-MCP slow-release agents in cold storage.</a:t>
            </a:r>
            <a:endParaRPr lang="en-US" altLang="zh-CN" dirty="0"/>
          </a:p>
          <a:p>
            <a:endParaRPr lang="en-US" altLang="zh-CN" dirty="0"/>
          </a:p>
          <a:p>
            <a:endParaRPr lang="en-US" altLang="zh-CN" dirty="0"/>
          </a:p>
          <a:p>
            <a:r>
              <a:rPr lang="en-US" altLang="zh-CN" dirty="0"/>
              <a:t>If controlled-atmosphere packaging is used, </a:t>
            </a:r>
            <a:endParaRPr lang="en-US" altLang="zh-CN" dirty="0"/>
          </a:p>
          <a:p>
            <a:r>
              <a:rPr lang="en-US" altLang="zh-CN" dirty="0"/>
              <a:t>the oxygen concentration should be maintained at 3%–5%, slightly higher than for apples, </a:t>
            </a:r>
            <a:endParaRPr lang="en-US" altLang="zh-CN" dirty="0"/>
          </a:p>
          <a:p>
            <a:r>
              <a:rPr lang="en-US" altLang="zh-CN" dirty="0"/>
              <a:t>and the carbon dioxide concentration should likewise be kept at 3%–5%.</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防病措施：桃在储藏中易腐烂，主要由于其汁液丰富、含糖量高。入库前应对冷库彻底消毒，可采用硫磺熏蒸或二氧化氯熏蒸等方法。若非气调包装，可在储藏期间于库内散布二氧化氯缓释剂，缓慢释放气体，持续净化环境，增强保鲜效果。</a:t>
            </a:r>
            <a:endParaRPr lang="zh-CN" altLang="en-US" dirty="0"/>
          </a:p>
          <a:p>
            <a:r>
              <a:rPr lang="en-US" altLang="en-US" dirty="0"/>
              <a:t></a:t>
            </a:r>
            <a:r>
              <a:rPr lang="en-US" altLang="zh-CN" dirty="0"/>
              <a:t>Postharvest disease control measures: </a:t>
            </a:r>
            <a:endParaRPr lang="en-US" altLang="zh-CN" dirty="0"/>
          </a:p>
          <a:p>
            <a:endParaRPr lang="en-US" altLang="zh-CN" dirty="0"/>
          </a:p>
          <a:p>
            <a:r>
              <a:rPr lang="en-US" altLang="zh-CN" dirty="0"/>
              <a:t>Peaches are highly prone to decay during storage, </a:t>
            </a:r>
            <a:endParaRPr lang="en-US" altLang="zh-CN" dirty="0"/>
          </a:p>
          <a:p>
            <a:r>
              <a:rPr lang="en-US" altLang="zh-CN" dirty="0"/>
              <a:t>mainly due to their high juice content and high sugar levels. </a:t>
            </a:r>
            <a:endParaRPr lang="en-US" altLang="zh-CN" dirty="0"/>
          </a:p>
          <a:p>
            <a:endParaRPr lang="en-US" altLang="zh-CN" dirty="0"/>
          </a:p>
          <a:p>
            <a:r>
              <a:rPr lang="en-US" altLang="zh-CN" dirty="0"/>
              <a:t>The cold storage should be thoroughly disinfected before the fruit is loaded,  </a:t>
            </a:r>
            <a:endParaRPr lang="en-US" altLang="zh-CN" dirty="0"/>
          </a:p>
          <a:p>
            <a:endParaRPr lang="en-US" altLang="zh-CN" dirty="0"/>
          </a:p>
          <a:p>
            <a:r>
              <a:rPr lang="en-US" altLang="zh-CN" dirty="0"/>
              <a:t>which can be achieved by </a:t>
            </a:r>
            <a:r>
              <a:rPr lang="en-US" altLang="zh-CN" b="1" dirty="0"/>
              <a:t>sulfur fumigation </a:t>
            </a:r>
            <a:r>
              <a:rPr lang="en-US" altLang="zh-CN" dirty="0"/>
              <a:t>or </a:t>
            </a:r>
            <a:r>
              <a:rPr lang="en-US" altLang="zh-CN" b="1" dirty="0"/>
              <a:t>chlorine dioxide fumigation</a:t>
            </a:r>
            <a:r>
              <a:rPr lang="en-US" altLang="zh-CN" dirty="0"/>
              <a:t>. </a:t>
            </a:r>
            <a:endParaRPr lang="en-US" altLang="zh-CN" dirty="0"/>
          </a:p>
          <a:p>
            <a:endParaRPr lang="en-US" altLang="zh-CN" dirty="0"/>
          </a:p>
          <a:p>
            <a:endParaRPr lang="en-US" altLang="zh-CN" dirty="0"/>
          </a:p>
          <a:p>
            <a:r>
              <a:rPr lang="en-US" altLang="zh-CN" dirty="0"/>
              <a:t>If controlled-atmosphere packaging is not used, </a:t>
            </a:r>
            <a:endParaRPr lang="en-US" altLang="zh-CN" dirty="0"/>
          </a:p>
          <a:p>
            <a:r>
              <a:rPr lang="en-US" altLang="zh-CN" dirty="0"/>
              <a:t>chlorine dioxide slow-release agents can be placed in the cold room during storage to release gas gradually, </a:t>
            </a:r>
            <a:endParaRPr lang="en-US" altLang="zh-CN" dirty="0"/>
          </a:p>
          <a:p>
            <a:r>
              <a:rPr lang="en-US" altLang="zh-CN" dirty="0"/>
              <a:t>continuously purify the environment, and enhance the preservation effect.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3.葡萄的保鲜</a:t>
            </a:r>
            <a:endParaRPr lang="zh-CN" altLang="en-US" dirty="0"/>
          </a:p>
          <a:p>
            <a:r>
              <a:rPr lang="zh-CN" altLang="en-US" dirty="0"/>
              <a:t>当下，葡萄种植规模持续扩大，采后需规范包装与贮藏，以减少损耗、延长保鲜期。</a:t>
            </a:r>
            <a:endParaRPr lang="zh-CN" altLang="en-US" dirty="0"/>
          </a:p>
          <a:p>
            <a:r>
              <a:rPr lang="en-US" altLang="zh-CN" dirty="0"/>
              <a:t>2.1.3. Preservation of Grapes</a:t>
            </a:r>
            <a:endParaRPr lang="en-US" altLang="zh-CN" dirty="0"/>
          </a:p>
          <a:p>
            <a:endParaRPr lang="en-US" altLang="zh-CN" dirty="0"/>
          </a:p>
          <a:p>
            <a:r>
              <a:rPr lang="en-US" altLang="zh-CN" dirty="0"/>
              <a:t>As grape production continues to expand, </a:t>
            </a:r>
            <a:endParaRPr lang="en-US" altLang="zh-CN" dirty="0"/>
          </a:p>
          <a:p>
            <a:endParaRPr lang="en-US" altLang="zh-CN" dirty="0"/>
          </a:p>
          <a:p>
            <a:r>
              <a:rPr lang="en-US" altLang="zh-CN" dirty="0"/>
              <a:t>standardized postharvest packaging and storage practices are needed to reduce losses and extend storage life.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采收与包装：采收时，需将果穗与果梗一同剪下，装箱时应整齐摆放，避免果梗刺伤或挤压果粒。建议使用保鲜袋作为包装箱的衬垫，每箱以摆放两层为佳，避免过度堆放。如此，既能减少果梗引发的机械损伤，也可有效降低因挤压产生的损耗。 </a:t>
            </a:r>
            <a:endParaRPr lang="zh-CN" altLang="en-US" dirty="0"/>
          </a:p>
          <a:p>
            <a:r>
              <a:rPr lang="en-US" altLang="en-US" dirty="0"/>
              <a:t></a:t>
            </a:r>
            <a:r>
              <a:rPr lang="en-US" altLang="zh-CN" dirty="0"/>
              <a:t>Harvest and packaging: </a:t>
            </a:r>
            <a:endParaRPr lang="en-US" altLang="zh-CN" dirty="0"/>
          </a:p>
          <a:p>
            <a:endParaRPr lang="en-US" altLang="zh-CN" dirty="0"/>
          </a:p>
          <a:p>
            <a:r>
              <a:rPr lang="en-US" altLang="zh-CN" dirty="0"/>
              <a:t>During harvesting, </a:t>
            </a:r>
            <a:endParaRPr lang="en-US" altLang="zh-CN" dirty="0"/>
          </a:p>
          <a:p>
            <a:r>
              <a:rPr lang="en-US" altLang="zh-CN" dirty="0"/>
              <a:t>grape clusters should be cut with their stems attached. </a:t>
            </a:r>
            <a:endParaRPr lang="en-US" altLang="zh-CN" dirty="0"/>
          </a:p>
          <a:p>
            <a:endParaRPr lang="en-US" altLang="zh-CN" dirty="0"/>
          </a:p>
          <a:p>
            <a:r>
              <a:rPr lang="en-US" altLang="zh-CN" dirty="0"/>
              <a:t>When </a:t>
            </a:r>
            <a:r>
              <a:rPr lang="en-US" altLang="zh-CN" dirty="0" err="1"/>
              <a:t>packing,the</a:t>
            </a:r>
            <a:r>
              <a:rPr lang="en-US" altLang="zh-CN" dirty="0"/>
              <a:t> clusters should be </a:t>
            </a:r>
            <a:endParaRPr lang="en-US" altLang="zh-CN" dirty="0"/>
          </a:p>
          <a:p>
            <a:r>
              <a:rPr lang="en-US" altLang="zh-CN" dirty="0"/>
              <a:t>arranged carefully to prevent stems from puncturing or compressing the berries. </a:t>
            </a:r>
            <a:endParaRPr lang="en-US" altLang="zh-CN" dirty="0"/>
          </a:p>
          <a:p>
            <a:endParaRPr lang="en-US" altLang="zh-CN" dirty="0"/>
          </a:p>
          <a:p>
            <a:r>
              <a:rPr lang="en-US" altLang="zh-CN" dirty="0"/>
              <a:t>Preservation bags can be used as liners in packing boxes, </a:t>
            </a:r>
            <a:endParaRPr lang="en-US" altLang="zh-CN" dirty="0"/>
          </a:p>
          <a:p>
            <a:r>
              <a:rPr lang="en-US" altLang="zh-CN" dirty="0"/>
              <a:t>and arranging the clusters in two layers in each box helps avoid excessive stacking. </a:t>
            </a:r>
            <a:endParaRPr lang="en-US" altLang="zh-CN" dirty="0"/>
          </a:p>
          <a:p>
            <a:endParaRPr lang="en-US" altLang="zh-CN" dirty="0"/>
          </a:p>
          <a:p>
            <a:r>
              <a:rPr lang="en-US" altLang="zh-CN" dirty="0"/>
              <a:t>This reduces mechanical injury from stems </a:t>
            </a:r>
            <a:endParaRPr lang="en-US" altLang="zh-CN" dirty="0"/>
          </a:p>
          <a:p>
            <a:r>
              <a:rPr lang="en-US" altLang="zh-CN" dirty="0"/>
              <a:t>and minimizes losses caused by compression.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冷库条件：储藏的冷库环境，通常温度保持在-2℃～0℃，相对湿度维持在 90%～95%。</a:t>
            </a:r>
            <a:endParaRPr lang="zh-CN" altLang="en-US" dirty="0"/>
          </a:p>
          <a:p>
            <a:r>
              <a:rPr lang="en-US" altLang="en-US" dirty="0"/>
              <a:t></a:t>
            </a:r>
            <a:r>
              <a:rPr lang="en-US" altLang="zh-CN" dirty="0"/>
              <a:t>Cold storage conditions: </a:t>
            </a:r>
            <a:endParaRPr lang="en-US" altLang="zh-CN" dirty="0"/>
          </a:p>
          <a:p>
            <a:r>
              <a:rPr lang="en-US" altLang="zh-CN" dirty="0"/>
              <a:t>Cold storage conditions typically involve </a:t>
            </a:r>
            <a:endParaRPr lang="en-US" altLang="zh-CN" dirty="0"/>
          </a:p>
          <a:p>
            <a:endParaRPr lang="en-US" altLang="zh-CN" dirty="0"/>
          </a:p>
          <a:p>
            <a:r>
              <a:rPr lang="en-US" altLang="zh-CN" dirty="0"/>
              <a:t>temperatures of -2°C to 0°C </a:t>
            </a:r>
            <a:endParaRPr lang="en-US" altLang="zh-CN" dirty="0"/>
          </a:p>
          <a:p>
            <a:endParaRPr lang="en-US" altLang="zh-CN" dirty="0"/>
          </a:p>
          <a:p>
            <a:r>
              <a:rPr lang="en-US" altLang="zh-CN" dirty="0"/>
              <a:t>and relative humidity of 90%–95%.</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保鲜剂与气调：在储藏过程中，建议将葡萄放置于专用保鲜袋内，并放置葡萄专用保鲜剂（如常见的</a:t>
            </a:r>
            <a:r>
              <a:rPr lang="en-US" altLang="zh-CN" dirty="0"/>
              <a:t>CT2</a:t>
            </a:r>
            <a:r>
              <a:rPr lang="zh-CN" altLang="en-US" dirty="0"/>
              <a:t>保鲜剂），其主要成分为亚硫酸钠与亚硫酸氢钠等，遇水后释放二氧化硫气体，可抑制氧化酶活性、杀菌防腐、延缓氧化褐变，保持果实色泽与品质。</a:t>
            </a:r>
            <a:endParaRPr lang="zh-CN" altLang="en-US" dirty="0"/>
          </a:p>
          <a:p>
            <a:r>
              <a:rPr lang="en-US" altLang="en-US" dirty="0"/>
              <a:t></a:t>
            </a:r>
            <a:r>
              <a:rPr lang="en-US" altLang="zh-CN" dirty="0"/>
              <a:t>Preservatives and controlled-atmosphere packaging: </a:t>
            </a:r>
            <a:endParaRPr lang="en-US" altLang="zh-CN" dirty="0"/>
          </a:p>
          <a:p>
            <a:endParaRPr lang="en-US" altLang="zh-CN" dirty="0"/>
          </a:p>
          <a:p>
            <a:r>
              <a:rPr lang="en-US" altLang="zh-CN" dirty="0"/>
              <a:t>During storage, grapes should be placed in specialized preservation bags </a:t>
            </a:r>
            <a:endParaRPr lang="en-US" altLang="zh-CN" dirty="0"/>
          </a:p>
          <a:p>
            <a:r>
              <a:rPr lang="en-US" altLang="zh-CN" dirty="0"/>
              <a:t>together with grape-specific preservatives (such as the commonly used CT2).</a:t>
            </a:r>
            <a:endParaRPr lang="en-US" altLang="zh-CN" dirty="0"/>
          </a:p>
          <a:p>
            <a:endParaRPr lang="en-US" altLang="zh-CN" dirty="0"/>
          </a:p>
          <a:p>
            <a:r>
              <a:rPr lang="en-US" altLang="zh-CN" dirty="0"/>
              <a:t>Its main components --- sodium sulfite and sodium bisulfite  </a:t>
            </a:r>
            <a:endParaRPr lang="en-US" altLang="zh-CN" dirty="0"/>
          </a:p>
          <a:p>
            <a:r>
              <a:rPr lang="en-US" altLang="zh-CN" dirty="0"/>
              <a:t>--- release sulfur dioxide upon contact with moisture, </a:t>
            </a:r>
            <a:endParaRPr lang="en-US" altLang="zh-CN" dirty="0"/>
          </a:p>
          <a:p>
            <a:endParaRPr lang="en-US" altLang="zh-CN" dirty="0"/>
          </a:p>
          <a:p>
            <a:r>
              <a:rPr lang="en-US" altLang="zh-CN" dirty="0"/>
              <a:t>which inhibits oxidative enzymes, </a:t>
            </a:r>
            <a:endParaRPr lang="en-US" altLang="zh-CN" dirty="0"/>
          </a:p>
          <a:p>
            <a:r>
              <a:rPr lang="en-US" altLang="zh-CN" dirty="0"/>
              <a:t>suppresses microbial growth, </a:t>
            </a:r>
            <a:endParaRPr lang="en-US" altLang="zh-CN" dirty="0"/>
          </a:p>
          <a:p>
            <a:r>
              <a:rPr lang="en-US" altLang="zh-CN" dirty="0"/>
              <a:t>delays browning,</a:t>
            </a:r>
            <a:endParaRPr lang="en-US" altLang="zh-CN" dirty="0"/>
          </a:p>
          <a:p>
            <a:r>
              <a:rPr lang="en-US" altLang="zh-CN" dirty="0"/>
              <a:t> and helps maintain fruit color and quality.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采用气调保鲜袋时，袋内气体成分宜维持在氧气浓度3%～5%，二氧化碳浓度5%～8%。葡萄入库前，须对冷库进行全面彻底消毒；贮藏期间也应定期消毒（如每月一次），预防霉菌等微生物滋生。 </a:t>
            </a:r>
            <a:endParaRPr lang="zh-CN" altLang="en-US" dirty="0"/>
          </a:p>
          <a:p>
            <a:r>
              <a:rPr lang="en-US" altLang="zh-CN" dirty="0"/>
              <a:t>When controlled-atmosphere preservation bags are used, </a:t>
            </a:r>
            <a:endParaRPr lang="en-US" altLang="zh-CN" dirty="0"/>
          </a:p>
          <a:p>
            <a:endParaRPr lang="en-US" altLang="zh-CN" dirty="0"/>
          </a:p>
          <a:p>
            <a:r>
              <a:rPr lang="en-US" altLang="zh-CN" dirty="0"/>
              <a:t>the gas composition in the bags should be maintained </a:t>
            </a:r>
            <a:endParaRPr lang="en-US" altLang="zh-CN" dirty="0"/>
          </a:p>
          <a:p>
            <a:r>
              <a:rPr lang="en-US" altLang="zh-CN" dirty="0"/>
              <a:t>at 3%–5% oxygen and 5%–8% carbon dioxide. </a:t>
            </a:r>
            <a:endParaRPr lang="en-US" altLang="zh-CN" dirty="0"/>
          </a:p>
          <a:p>
            <a:endParaRPr lang="en-US" altLang="zh-CN" dirty="0"/>
          </a:p>
          <a:p>
            <a:r>
              <a:rPr lang="en-US" altLang="zh-CN" dirty="0"/>
              <a:t>Before grapes are placed in cold storage, the facility should be thoroughly disinfected. </a:t>
            </a:r>
            <a:endParaRPr lang="en-US" altLang="zh-CN" dirty="0"/>
          </a:p>
          <a:p>
            <a:endParaRPr lang="en-US" altLang="zh-CN" dirty="0"/>
          </a:p>
          <a:p>
            <a:r>
              <a:rPr lang="en-US" altLang="zh-CN" dirty="0"/>
              <a:t>During storage, periodic disinfection (such as once a month) is recommended to prevent mold and other microbial growth.</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阳光玫瑰葡萄的贮藏与防黄化技术： </a:t>
            </a:r>
            <a:endParaRPr lang="zh-CN" altLang="en-US" dirty="0"/>
          </a:p>
          <a:p>
            <a:r>
              <a:rPr lang="zh-CN" altLang="en-US" dirty="0"/>
              <a:t>阳光玫瑰葡萄作为新兴的葡萄品种，目前种植规模正不断扩大。其果实形状饱满、质地坚实，具有较强的耐储存性，且口感良好，因而深受消费者喜爱。然而，部分农户反馈，在储存期间，果实原本的翠绿色会随着储存时长的增加而逐渐变黄，致使外观色泽丧失鲜绿感，可能对品质评估产生影响。 </a:t>
            </a:r>
            <a:endParaRPr lang="zh-CN" altLang="en-US" dirty="0"/>
          </a:p>
          <a:p>
            <a:r>
              <a:rPr lang="en-US" altLang="zh-CN" dirty="0"/>
              <a:t>Storage and Yellowing Prevention Methods for Sunshine Rose Grapes </a:t>
            </a:r>
            <a:endParaRPr lang="en-US" altLang="zh-CN" dirty="0"/>
          </a:p>
          <a:p>
            <a:endParaRPr lang="en-US" altLang="zh-CN" dirty="0"/>
          </a:p>
          <a:p>
            <a:r>
              <a:rPr lang="en-US" altLang="zh-CN" dirty="0"/>
              <a:t>As an emerging grape variety, the production scale of Sunshine Rose grapes is rapidly expanding. </a:t>
            </a:r>
            <a:endParaRPr lang="en-US" altLang="zh-CN" dirty="0"/>
          </a:p>
          <a:p>
            <a:endParaRPr lang="en-US" altLang="zh-CN" dirty="0"/>
          </a:p>
          <a:p>
            <a:r>
              <a:rPr lang="en-US" altLang="zh-CN" dirty="0"/>
              <a:t>The berries are full, firm, and highly storable, with a pleasant flavor, making them popular among consumers. </a:t>
            </a:r>
            <a:endParaRPr lang="en-US" altLang="zh-CN" dirty="0"/>
          </a:p>
          <a:p>
            <a:endParaRPr lang="en-US" altLang="zh-CN" dirty="0"/>
          </a:p>
          <a:p>
            <a:r>
              <a:rPr lang="en-US" altLang="zh-CN" dirty="0"/>
              <a:t>However, some growers report that during storage, </a:t>
            </a:r>
            <a:endParaRPr lang="en-US" altLang="zh-CN" dirty="0"/>
          </a:p>
          <a:p>
            <a:endParaRPr lang="en-US" altLang="zh-CN" dirty="0"/>
          </a:p>
          <a:p>
            <a:r>
              <a:rPr lang="en-US" altLang="zh-CN" dirty="0"/>
              <a:t>the fruit’s original bright green color gradually turns yellow, </a:t>
            </a:r>
            <a:endParaRPr lang="en-US" altLang="zh-CN" dirty="0"/>
          </a:p>
          <a:p>
            <a:r>
              <a:rPr lang="en-US" altLang="zh-CN" dirty="0"/>
              <a:t>causing the loss of its fresh appearance and potentially affecting quality assessment.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①　黄化的根本原因</a:t>
            </a:r>
            <a:endParaRPr lang="zh-CN" altLang="en-US" dirty="0"/>
          </a:p>
          <a:p>
            <a:r>
              <a:rPr lang="zh-CN" altLang="en-US" dirty="0"/>
              <a:t>变黄是果实成熟衰老、向后熟阶段转化的表现。贮藏条件不适导致提前启动衰老：叶绿素逐渐分解、绿色褪去，类胡萝卜素等黄色素积累，果皮变黄。</a:t>
            </a:r>
            <a:endParaRPr lang="zh-CN" altLang="en-US" dirty="0"/>
          </a:p>
          <a:p>
            <a:r>
              <a:rPr lang="en-US" altLang="zh-CN" dirty="0"/>
              <a:t>Fundamental causes of yellowing</a:t>
            </a:r>
            <a:endParaRPr lang="en-US" altLang="zh-CN" dirty="0"/>
          </a:p>
          <a:p>
            <a:endParaRPr lang="en-US" altLang="zh-CN" dirty="0"/>
          </a:p>
          <a:p>
            <a:r>
              <a:rPr lang="en-US" altLang="zh-CN" dirty="0"/>
              <a:t>Yellowing is a typical sign of fruit ripening and senescence. </a:t>
            </a:r>
            <a:endParaRPr lang="en-US" altLang="zh-CN" dirty="0"/>
          </a:p>
          <a:p>
            <a:endParaRPr lang="en-US" altLang="zh-CN" dirty="0"/>
          </a:p>
          <a:p>
            <a:r>
              <a:rPr lang="en-US" altLang="zh-CN" dirty="0"/>
              <a:t>When storage conditions are unsuitable, senescence begins prematurely: </a:t>
            </a:r>
            <a:endParaRPr lang="en-US" altLang="zh-CN" dirty="0"/>
          </a:p>
          <a:p>
            <a:endParaRPr lang="en-US" altLang="zh-CN" dirty="0"/>
          </a:p>
          <a:p>
            <a:endParaRPr lang="en-US" altLang="zh-CN" dirty="0"/>
          </a:p>
          <a:p>
            <a:r>
              <a:rPr lang="en-US" altLang="zh-CN" dirty="0"/>
              <a:t>chlorophyll degrades, </a:t>
            </a:r>
            <a:endParaRPr lang="en-US" altLang="zh-CN" dirty="0"/>
          </a:p>
          <a:p>
            <a:r>
              <a:rPr lang="en-US" altLang="zh-CN" dirty="0"/>
              <a:t>the green color fades,</a:t>
            </a:r>
            <a:endParaRPr lang="en-US" altLang="zh-CN" dirty="0"/>
          </a:p>
          <a:p>
            <a:r>
              <a:rPr lang="en-US" altLang="zh-CN" dirty="0"/>
              <a:t>carotenoids and other yellow pigments accumulate, </a:t>
            </a:r>
            <a:endParaRPr lang="en-US" altLang="zh-CN" dirty="0"/>
          </a:p>
          <a:p>
            <a:r>
              <a:rPr lang="en-US" altLang="zh-CN" dirty="0"/>
              <a:t>and the peel turns yellow.</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②　导致叶绿素分解的因素</a:t>
            </a:r>
            <a:endParaRPr lang="zh-CN" altLang="en-US" dirty="0"/>
          </a:p>
          <a:p>
            <a:r>
              <a:rPr lang="zh-CN" altLang="en-US" dirty="0"/>
              <a:t>光照（首要因素）：强光或长时间光照直接诱发叶绿素降解。类似苹果在强光下失绿转色，葡萄光照越强、越易黄化。</a:t>
            </a:r>
            <a:endParaRPr lang="zh-CN" altLang="en-US" dirty="0"/>
          </a:p>
          <a:p>
            <a:r>
              <a:rPr lang="zh-CN" altLang="en-US" dirty="0"/>
              <a:t>田间状况：采收前养分不足、土壤干旱缺水，会诱导果实提前成熟衰老，采后更易失绿变黄。</a:t>
            </a:r>
            <a:endParaRPr lang="zh-CN" altLang="en-US" dirty="0"/>
          </a:p>
          <a:p>
            <a:r>
              <a:rPr lang="zh-CN" altLang="en-US" dirty="0"/>
              <a:t>氧化作用：贮藏中氧化反应过强，会直接破坏叶绿素，导致绿色消退。</a:t>
            </a:r>
            <a:endParaRPr lang="zh-CN" altLang="en-US" dirty="0"/>
          </a:p>
          <a:p>
            <a:r>
              <a:rPr lang="zh-CN" altLang="en-US" dirty="0"/>
              <a:t>乙烯影响：葡萄属非跃变型果实，即果实在成熟和衰老过程中，呼吸速率不发生明显变化、不出现呼吸高峰。乙烯释放量低，但微量乙烯仍会显著加速衰老并促进叶绿素分解，作用不可忽视。</a:t>
            </a:r>
            <a:endParaRPr lang="zh-CN" altLang="en-US" dirty="0"/>
          </a:p>
          <a:p>
            <a:r>
              <a:rPr lang="en-US" altLang="zh-CN" dirty="0"/>
              <a:t>Factors contributing to chlorophyll degradation</a:t>
            </a:r>
            <a:endParaRPr lang="en-US" altLang="zh-CN" dirty="0"/>
          </a:p>
          <a:p>
            <a:endParaRPr lang="en-US" altLang="en-US" dirty="0"/>
          </a:p>
          <a:p>
            <a:r>
              <a:rPr lang="en-US" altLang="en-US" dirty="0"/>
              <a:t></a:t>
            </a:r>
            <a:r>
              <a:rPr lang="en-US" altLang="zh-CN" dirty="0"/>
              <a:t>Light (primary factor): </a:t>
            </a:r>
            <a:endParaRPr lang="en-US" altLang="zh-CN" dirty="0"/>
          </a:p>
          <a:p>
            <a:r>
              <a:rPr lang="en-US" altLang="zh-CN" dirty="0"/>
              <a:t>Strong or prolonged light exposure directly accelerates chlorophyll degradation. </a:t>
            </a:r>
            <a:endParaRPr lang="en-US" altLang="zh-CN" dirty="0"/>
          </a:p>
          <a:p>
            <a:r>
              <a:rPr lang="en-US" altLang="zh-CN" dirty="0"/>
              <a:t>Similar to apples that lose their green color under intense light, grapes exposed to stronger light are more prone to turn yellow.</a:t>
            </a:r>
            <a:endParaRPr lang="en-US" altLang="zh-CN" dirty="0"/>
          </a:p>
          <a:p>
            <a:endParaRPr lang="en-US" altLang="en-US" dirty="0"/>
          </a:p>
          <a:p>
            <a:r>
              <a:rPr lang="en-US" altLang="en-US" dirty="0"/>
              <a:t></a:t>
            </a:r>
            <a:r>
              <a:rPr lang="en-US" altLang="zh-CN" dirty="0"/>
              <a:t>Field conditions: </a:t>
            </a:r>
            <a:endParaRPr lang="en-US" altLang="zh-CN" dirty="0"/>
          </a:p>
          <a:p>
            <a:r>
              <a:rPr lang="en-US" altLang="zh-CN" dirty="0"/>
              <a:t>Nutrient deficiency and soil drought before harvest can induce premature ripening and senescence, making the fruit more prone to losing its  green color and turning yellow after harvest.</a:t>
            </a:r>
            <a:endParaRPr lang="en-US" altLang="zh-CN" dirty="0"/>
          </a:p>
          <a:p>
            <a:endParaRPr lang="en-US" altLang="en-US" dirty="0"/>
          </a:p>
          <a:p>
            <a:r>
              <a:rPr lang="en-US" altLang="en-US" dirty="0"/>
              <a:t></a:t>
            </a:r>
            <a:r>
              <a:rPr lang="en-US" altLang="zh-CN" dirty="0"/>
              <a:t>Oxidation: </a:t>
            </a:r>
            <a:endParaRPr lang="en-US" altLang="zh-CN" dirty="0"/>
          </a:p>
          <a:p>
            <a:r>
              <a:rPr lang="en-US" altLang="zh-CN" dirty="0"/>
              <a:t>Excessive oxidation reactions during storage can directly degrade chlorophyll, causing the green color to fade.</a:t>
            </a:r>
            <a:endParaRPr lang="en-US" altLang="zh-CN" dirty="0"/>
          </a:p>
          <a:p>
            <a:endParaRPr lang="en-US" altLang="en-US" dirty="0"/>
          </a:p>
          <a:p>
            <a:r>
              <a:rPr lang="en-US" altLang="en-US" dirty="0"/>
              <a:t></a:t>
            </a:r>
            <a:r>
              <a:rPr lang="en-US" altLang="zh-CN" dirty="0"/>
              <a:t>Ethylene influence: </a:t>
            </a:r>
            <a:endParaRPr lang="en-US" altLang="zh-CN" dirty="0"/>
          </a:p>
          <a:p>
            <a:r>
              <a:rPr lang="en-US" altLang="zh-CN" dirty="0"/>
              <a:t>Grapes are non-climacteric fruits, </a:t>
            </a:r>
            <a:endParaRPr lang="en-US" altLang="zh-CN" dirty="0"/>
          </a:p>
          <a:p>
            <a:endParaRPr lang="en-US" altLang="zh-CN" dirty="0"/>
          </a:p>
          <a:p>
            <a:r>
              <a:rPr lang="en-US" altLang="zh-CN" dirty="0"/>
              <a:t>meaning their respiration rate remains relatively stable         without a climacteric peak during ripening. Although ethylene release is low, </a:t>
            </a:r>
            <a:endParaRPr lang="en-US" altLang="zh-CN" dirty="0"/>
          </a:p>
          <a:p>
            <a:endParaRPr lang="en-US" altLang="zh-CN" dirty="0"/>
          </a:p>
          <a:p>
            <a:r>
              <a:rPr lang="en-US" altLang="zh-CN" dirty="0"/>
              <a:t>even trace amounts can significantly accelerate senescence and promote chlorophyll degradation </a:t>
            </a:r>
            <a:endParaRPr lang="en-US" altLang="zh-CN" dirty="0"/>
          </a:p>
          <a:p>
            <a:endParaRPr lang="en-US" altLang="zh-CN" dirty="0"/>
          </a:p>
          <a:p>
            <a:r>
              <a:rPr lang="en-US" altLang="zh-CN" dirty="0"/>
              <a:t>and thus should not be overlooked.</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③　延缓黄化的核心措施</a:t>
            </a:r>
            <a:endParaRPr lang="zh-CN" altLang="en-US" dirty="0"/>
          </a:p>
          <a:p>
            <a:r>
              <a:rPr lang="zh-CN" altLang="en-US" dirty="0"/>
              <a:t>严控湿度：阳光玫瑰需更高湿度，贮藏期间相对湿度宜保持在 95%～98%，稳定保湿、减少失水，延缓衰老。</a:t>
            </a:r>
            <a:endParaRPr lang="zh-CN" altLang="en-US" dirty="0"/>
          </a:p>
          <a:p>
            <a:r>
              <a:rPr lang="zh-CN" altLang="en-US" dirty="0"/>
              <a:t>控制光照条件：采用蓝光或绿光照射可有效延长储存期，红光会加速叶绿素的分解；也可将果实置于黑暗环境中，以维持其翠绿状态。</a:t>
            </a:r>
            <a:endParaRPr lang="zh-CN" altLang="en-US" dirty="0"/>
          </a:p>
          <a:p>
            <a:r>
              <a:rPr lang="zh-CN" altLang="en-US" dirty="0"/>
              <a:t>二氧化硫保鲜：在入库之前，采用二氧化硫进行熏蒸处理；在储藏期间，放置二氧化硫缓释剂等保鲜产品，以减少叶绿素的氧化分解。若采用保鲜袋存储方式，可在保鲜袋内放置一片二氧化硫缓释卡片，进而有效延缓其变黄进程。 </a:t>
            </a:r>
            <a:endParaRPr lang="zh-CN" altLang="en-US" dirty="0"/>
          </a:p>
          <a:p>
            <a:r>
              <a:rPr lang="zh-CN" altLang="en-US" dirty="0"/>
              <a:t>乙烯控制：果实黄化严重时，可考虑在包装袋内放置乙烯吸收剂，或使用1-</a:t>
            </a:r>
            <a:r>
              <a:rPr lang="en-US" altLang="zh-CN" dirty="0"/>
              <a:t>MCP </a:t>
            </a:r>
            <a:r>
              <a:rPr lang="zh-CN" altLang="en-US" dirty="0"/>
              <a:t>缓释卡片、缓释凝胶等制剂，阻断乙烯作用、延缓衰老与黄化。 </a:t>
            </a:r>
            <a:endParaRPr lang="zh-CN" altLang="en-US" dirty="0"/>
          </a:p>
          <a:p>
            <a:r>
              <a:rPr lang="zh-CN" altLang="en-US" dirty="0"/>
              <a:t>③ </a:t>
            </a:r>
            <a:r>
              <a:rPr lang="en-US" altLang="zh-CN" dirty="0"/>
              <a:t>Core measures for delaying yellowing</a:t>
            </a:r>
            <a:endParaRPr lang="en-US" altLang="zh-CN" dirty="0"/>
          </a:p>
          <a:p>
            <a:endParaRPr lang="en-US" altLang="en-US" dirty="0"/>
          </a:p>
          <a:p>
            <a:r>
              <a:rPr lang="en-US" altLang="en-US" dirty="0"/>
              <a:t></a:t>
            </a:r>
            <a:r>
              <a:rPr lang="en-US" altLang="zh-CN" dirty="0"/>
              <a:t>Strict humidity control: </a:t>
            </a:r>
            <a:endParaRPr lang="en-US" altLang="zh-CN" dirty="0"/>
          </a:p>
          <a:p>
            <a:r>
              <a:rPr lang="en-US" altLang="zh-CN" dirty="0"/>
              <a:t>Sunshine Rose grapes require higher humidity. </a:t>
            </a:r>
            <a:endParaRPr lang="en-US" altLang="zh-CN" dirty="0"/>
          </a:p>
          <a:p>
            <a:r>
              <a:rPr lang="en-US" altLang="zh-CN" dirty="0"/>
              <a:t>Relative humidity should be maintained at 95%–98% during storage to maintain moisture,  reduce water loss, and delay senescence.</a:t>
            </a:r>
            <a:endParaRPr lang="en-US" altLang="zh-CN" dirty="0"/>
          </a:p>
          <a:p>
            <a:endParaRPr lang="en-US" altLang="en-US" dirty="0"/>
          </a:p>
          <a:p>
            <a:r>
              <a:rPr lang="en-US" altLang="en-US" dirty="0"/>
              <a:t></a:t>
            </a:r>
            <a:r>
              <a:rPr lang="en-US" altLang="zh-CN" dirty="0"/>
              <a:t>Controlling lighting conditions:</a:t>
            </a:r>
            <a:endParaRPr lang="en-US" altLang="zh-CN" dirty="0"/>
          </a:p>
          <a:p>
            <a:r>
              <a:rPr lang="en-US" altLang="zh-CN" dirty="0"/>
              <a:t>Blue or green light can effectively extend storage life, </a:t>
            </a:r>
            <a:endParaRPr lang="en-US" altLang="zh-CN" dirty="0"/>
          </a:p>
          <a:p>
            <a:r>
              <a:rPr lang="en-US" altLang="zh-CN" dirty="0"/>
              <a:t>whereas red light accelerates chlorophyll degradation. </a:t>
            </a:r>
            <a:endParaRPr lang="en-US" altLang="zh-CN" dirty="0"/>
          </a:p>
          <a:p>
            <a:r>
              <a:rPr lang="en-US" altLang="zh-CN" dirty="0"/>
              <a:t>The fruit may also be stored in a dark environment to help maintain its green appearance. </a:t>
            </a:r>
            <a:endParaRPr lang="en-US" altLang="zh-CN" dirty="0"/>
          </a:p>
          <a:p>
            <a:endParaRPr lang="en-US" altLang="en-US" dirty="0"/>
          </a:p>
          <a:p>
            <a:r>
              <a:rPr lang="en-US" altLang="en-US" dirty="0"/>
              <a:t></a:t>
            </a:r>
            <a:r>
              <a:rPr lang="en-US" altLang="zh-CN" dirty="0"/>
              <a:t>Sulfur dioxide treatment: </a:t>
            </a:r>
            <a:endParaRPr lang="en-US" altLang="zh-CN" dirty="0"/>
          </a:p>
          <a:p>
            <a:r>
              <a:rPr lang="en-US" altLang="zh-CN" dirty="0"/>
              <a:t>Before storage, grapes can be fumigated with sulfur dioxide. </a:t>
            </a:r>
            <a:endParaRPr lang="en-US" altLang="zh-CN" dirty="0"/>
          </a:p>
          <a:p>
            <a:r>
              <a:rPr lang="en-US" altLang="zh-CN" dirty="0"/>
              <a:t>During storage, sulfur dioxide slow-release agents may be used to reduce oxidative chlorophyll degradation. </a:t>
            </a:r>
            <a:endParaRPr lang="en-US" altLang="zh-CN" dirty="0"/>
          </a:p>
          <a:p>
            <a:r>
              <a:rPr lang="en-US" altLang="zh-CN" dirty="0"/>
              <a:t>When preservation bags are used, a sulfur dioxide slow-release card can be placed inside to effectively delay yellowing.</a:t>
            </a:r>
            <a:endParaRPr lang="en-US" altLang="zh-CN" dirty="0"/>
          </a:p>
          <a:p>
            <a:endParaRPr lang="en-US" altLang="en-US" dirty="0"/>
          </a:p>
          <a:p>
            <a:r>
              <a:rPr lang="en-US" altLang="en-US" dirty="0"/>
              <a:t></a:t>
            </a:r>
            <a:r>
              <a:rPr lang="en-US" altLang="zh-CN" dirty="0"/>
              <a:t>Ethylene management:</a:t>
            </a:r>
            <a:endParaRPr lang="en-US" altLang="zh-CN" dirty="0"/>
          </a:p>
          <a:p>
            <a:r>
              <a:rPr lang="en-US" altLang="zh-CN" dirty="0"/>
              <a:t>If yellowing becomes pronounced, ethylene absorbers can be placed in the packaging bags. Alternatively, </a:t>
            </a:r>
            <a:endParaRPr lang="en-US" altLang="zh-CN" dirty="0"/>
          </a:p>
          <a:p>
            <a:r>
              <a:rPr lang="en-US" altLang="zh-CN" dirty="0"/>
              <a:t>1-MCP slow-release cards or gels may be used to inhibit ethylene action and delay senescence and yellowing.</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4.杏的保鲜</a:t>
            </a:r>
            <a:endParaRPr lang="zh-CN" altLang="en-US" dirty="0"/>
          </a:p>
          <a:p>
            <a:r>
              <a:rPr lang="zh-CN" altLang="en-US" dirty="0"/>
              <a:t>杏是备受消费者青睐的水果，风味酸甜可口。由于杏果实质地柔软，装箱时需在贮藏箱内铺设柔软内衬垫，防止挤压造成机械损伤，进而引发果肉褐变、影响果实品质。</a:t>
            </a:r>
            <a:endParaRPr lang="zh-CN" altLang="en-US" dirty="0"/>
          </a:p>
          <a:p>
            <a:r>
              <a:rPr lang="en-US" altLang="zh-CN" dirty="0"/>
              <a:t>2.1.4. Preservation of Apricots</a:t>
            </a:r>
            <a:endParaRPr lang="en-US" altLang="zh-CN" dirty="0"/>
          </a:p>
          <a:p>
            <a:r>
              <a:rPr lang="en-US" altLang="zh-CN" dirty="0"/>
              <a:t>Apricots are well-liked for their sweet-tart flavor. </a:t>
            </a:r>
            <a:endParaRPr lang="en-US" altLang="zh-CN" dirty="0"/>
          </a:p>
          <a:p>
            <a:r>
              <a:rPr lang="en-US" altLang="zh-CN" dirty="0"/>
              <a:t>Because apricot flesh is soft, </a:t>
            </a:r>
            <a:endParaRPr lang="en-US" altLang="zh-CN" dirty="0"/>
          </a:p>
          <a:p>
            <a:endParaRPr lang="en-US" altLang="zh-CN" dirty="0"/>
          </a:p>
          <a:p>
            <a:r>
              <a:rPr lang="en-US" altLang="zh-CN" dirty="0"/>
              <a:t>a cushioning liner should be placed in the storage box during packing to </a:t>
            </a:r>
            <a:endParaRPr lang="en-US" altLang="zh-CN" dirty="0"/>
          </a:p>
          <a:p>
            <a:r>
              <a:rPr lang="en-US" altLang="zh-CN" dirty="0"/>
              <a:t>prevent compression-induced mechanical injury, </a:t>
            </a:r>
            <a:endParaRPr lang="en-US" altLang="zh-CN" dirty="0"/>
          </a:p>
          <a:p>
            <a:endParaRPr lang="en-US" altLang="zh-CN" dirty="0"/>
          </a:p>
          <a:p>
            <a:r>
              <a:rPr lang="en-US" altLang="zh-CN" dirty="0"/>
              <a:t>which can lead to internal browning and reduced fruit quality.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冷库与气调条件：</a:t>
            </a:r>
            <a:endParaRPr lang="zh-CN" altLang="en-US" dirty="0"/>
          </a:p>
          <a:p>
            <a:r>
              <a:rPr lang="zh-CN" altLang="en-US" dirty="0"/>
              <a:t>贮藏方面，推荐采用冷藏结合保鲜膜的自发气调贮藏方式，即利用果蔬自身呼吸及薄膜透气性，自然形成低氧、高二氧化碳环境。冷库温度控制在0～1℃，相对湿度保持在90%～95%。</a:t>
            </a:r>
            <a:endParaRPr lang="zh-CN" altLang="en-US" dirty="0"/>
          </a:p>
          <a:p>
            <a:r>
              <a:rPr lang="zh-CN" altLang="en-US" dirty="0"/>
              <a:t>若采用人工气调贮藏（例如使用气调包装机进行包装），需将气体环境调控为氧气浓度2%～3%、二氧化碳浓度2%～3%。</a:t>
            </a:r>
            <a:endParaRPr lang="zh-CN" altLang="en-US" dirty="0"/>
          </a:p>
          <a:p>
            <a:endParaRPr lang="en-US" altLang="en-US" dirty="0"/>
          </a:p>
          <a:p>
            <a:r>
              <a:rPr lang="en-US" altLang="en-US" dirty="0"/>
              <a:t></a:t>
            </a:r>
            <a:r>
              <a:rPr lang="en-US" altLang="zh-CN" dirty="0"/>
              <a:t>Cold storage and controlled-atmosphere conditions: </a:t>
            </a:r>
            <a:endParaRPr lang="en-US" altLang="zh-CN" dirty="0"/>
          </a:p>
          <a:p>
            <a:endParaRPr lang="en-US" altLang="zh-CN" dirty="0"/>
          </a:p>
          <a:p>
            <a:r>
              <a:rPr lang="en-US" altLang="zh-CN" dirty="0"/>
              <a:t>For storage, </a:t>
            </a:r>
            <a:r>
              <a:rPr lang="en-US" altLang="zh-CN" b="1" dirty="0"/>
              <a:t>a self-modified-atmosphere</a:t>
            </a:r>
            <a:r>
              <a:rPr lang="en-US" altLang="zh-CN" dirty="0"/>
              <a:t> method combining refrigeration with breathable film is recommended. </a:t>
            </a:r>
            <a:endParaRPr lang="en-US" altLang="zh-CN" dirty="0"/>
          </a:p>
          <a:p>
            <a:endParaRPr lang="en-US" altLang="zh-CN" dirty="0"/>
          </a:p>
          <a:p>
            <a:r>
              <a:rPr lang="en-US" altLang="zh-CN" dirty="0"/>
              <a:t>The fruit's respiration and the film’s gas permeability naturally create a low-oxygen, high-carbon-dioxide environment. </a:t>
            </a:r>
            <a:endParaRPr lang="en-US" altLang="zh-CN" dirty="0"/>
          </a:p>
          <a:p>
            <a:endParaRPr lang="en-US" altLang="zh-CN" dirty="0"/>
          </a:p>
          <a:p>
            <a:r>
              <a:rPr lang="en-US" altLang="zh-CN" dirty="0"/>
              <a:t>Cold storage temperatures should be maintained at 0-1°C, </a:t>
            </a:r>
            <a:endParaRPr lang="en-US" altLang="zh-CN" dirty="0"/>
          </a:p>
          <a:p>
            <a:endParaRPr lang="en-US" altLang="zh-CN" dirty="0"/>
          </a:p>
          <a:p>
            <a:r>
              <a:rPr lang="en-US" altLang="zh-CN" dirty="0"/>
              <a:t>with relative humidity at 90%–95%.</a:t>
            </a:r>
            <a:endParaRPr lang="en-US" altLang="zh-CN" dirty="0"/>
          </a:p>
          <a:p>
            <a:endParaRPr lang="en-US" altLang="en-US" dirty="0"/>
          </a:p>
          <a:p>
            <a:endParaRPr lang="en-US" altLang="en-US" dirty="0"/>
          </a:p>
          <a:p>
            <a:r>
              <a:rPr lang="en-US" altLang="en-US" dirty="0"/>
              <a:t></a:t>
            </a:r>
            <a:r>
              <a:rPr lang="en-US" altLang="zh-CN" dirty="0"/>
              <a:t>If artificial controlled-atmosphere storage is used </a:t>
            </a:r>
            <a:endParaRPr lang="en-US" altLang="zh-CN" dirty="0"/>
          </a:p>
          <a:p>
            <a:r>
              <a:rPr lang="en-US" altLang="zh-CN" dirty="0"/>
              <a:t>(for example, packaging with a controlled-atmosphere packaging machine), </a:t>
            </a:r>
            <a:endParaRPr lang="en-US" altLang="zh-CN" dirty="0"/>
          </a:p>
          <a:p>
            <a:r>
              <a:rPr lang="en-US" altLang="zh-CN" dirty="0"/>
              <a:t>the gas composition should be adjusted to 2%–3% oxygen and 2%–3% carbon dioxide.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乙烯控制：杏属于呼吸跃变型果实，对乙烯极为敏感。因此，入库贮藏前可采用1-</a:t>
            </a:r>
            <a:r>
              <a:rPr lang="en-US" altLang="zh-CN" dirty="0"/>
              <a:t>MCP</a:t>
            </a:r>
            <a:r>
              <a:rPr lang="zh-CN" altLang="en-US" dirty="0"/>
              <a:t>进行熏蒸处理，或在贮藏期间放置1-</a:t>
            </a:r>
            <a:r>
              <a:rPr lang="en-US" altLang="zh-CN" dirty="0"/>
              <a:t>MCP</a:t>
            </a:r>
            <a:r>
              <a:rPr lang="zh-CN" altLang="en-US" dirty="0"/>
              <a:t>缓释剂，持续抑制果实自身乙烯的作用，延缓衰老。</a:t>
            </a:r>
            <a:endParaRPr lang="zh-CN" altLang="en-US" dirty="0"/>
          </a:p>
          <a:p>
            <a:r>
              <a:rPr lang="en-US" altLang="en-US" dirty="0"/>
              <a:t></a:t>
            </a:r>
            <a:r>
              <a:rPr lang="en-US" altLang="zh-CN" dirty="0"/>
              <a:t>Ethylene management: </a:t>
            </a:r>
            <a:endParaRPr lang="en-US" altLang="zh-CN" dirty="0"/>
          </a:p>
          <a:p>
            <a:endParaRPr lang="en-US" altLang="zh-CN" dirty="0"/>
          </a:p>
          <a:p>
            <a:r>
              <a:rPr lang="en-US" altLang="zh-CN" dirty="0"/>
              <a:t>Apricots are climacteric fruits</a:t>
            </a:r>
            <a:endParaRPr lang="en-US" altLang="zh-CN" dirty="0"/>
          </a:p>
          <a:p>
            <a:r>
              <a:rPr lang="en-US" altLang="zh-CN" dirty="0"/>
              <a:t>and are highly sensitive to ethylene. </a:t>
            </a:r>
            <a:endParaRPr lang="en-US" altLang="zh-CN" dirty="0"/>
          </a:p>
          <a:p>
            <a:endParaRPr lang="en-US" altLang="zh-CN" dirty="0"/>
          </a:p>
          <a:p>
            <a:r>
              <a:rPr lang="en-US" altLang="zh-CN" dirty="0"/>
              <a:t>Therefore, </a:t>
            </a:r>
            <a:endParaRPr lang="en-US" altLang="zh-CN" dirty="0"/>
          </a:p>
          <a:p>
            <a:endParaRPr lang="en-US" altLang="zh-CN" dirty="0"/>
          </a:p>
          <a:p>
            <a:r>
              <a:rPr lang="en-US" altLang="zh-CN" dirty="0"/>
              <a:t>before storage, apricots may be treated with 1-MCP, </a:t>
            </a:r>
            <a:endParaRPr lang="en-US" altLang="zh-CN" dirty="0"/>
          </a:p>
          <a:p>
            <a:r>
              <a:rPr lang="en-US" altLang="zh-CN" dirty="0"/>
              <a:t>or 1-MCP slow-release agents may be used during storage to </a:t>
            </a:r>
            <a:endParaRPr lang="en-US" altLang="zh-CN" dirty="0"/>
          </a:p>
          <a:p>
            <a:endParaRPr lang="en-US" altLang="zh-CN" dirty="0"/>
          </a:p>
          <a:p>
            <a:r>
              <a:rPr lang="en-US" altLang="zh-CN" dirty="0"/>
              <a:t>block ethylene action </a:t>
            </a:r>
            <a:endParaRPr lang="en-US" altLang="zh-CN" dirty="0"/>
          </a:p>
          <a:p>
            <a:endParaRPr lang="en-US" altLang="zh-CN" dirty="0"/>
          </a:p>
          <a:p>
            <a:r>
              <a:rPr lang="en-US" altLang="zh-CN" dirty="0"/>
              <a:t>and delay senescence.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5.草莓的保鲜</a:t>
            </a:r>
            <a:endParaRPr lang="zh-CN" altLang="en-US" dirty="0"/>
          </a:p>
          <a:p>
            <a:r>
              <a:rPr lang="zh-CN" altLang="en-US" dirty="0"/>
              <a:t>草莓属于非跃变型果实，外表皮柔嫩，耐贮性较差。为保持鲜度，采摘时需操作轻柔，避免造成机械损伤；建议采用浅型容器，内部铺设柔软衬垫，以单层方式摆放，防止果实挤压破损。</a:t>
            </a:r>
            <a:endParaRPr lang="zh-CN" altLang="en-US" dirty="0"/>
          </a:p>
          <a:p>
            <a:r>
              <a:rPr lang="en-US" altLang="zh-CN" dirty="0"/>
              <a:t>2.1.5. Preservation of Strawberries</a:t>
            </a:r>
            <a:endParaRPr lang="en-US" altLang="zh-CN" dirty="0"/>
          </a:p>
          <a:p>
            <a:endParaRPr lang="en-US" altLang="zh-CN" dirty="0"/>
          </a:p>
          <a:p>
            <a:r>
              <a:rPr lang="en-US" altLang="zh-CN" dirty="0"/>
              <a:t>Strawberries are</a:t>
            </a:r>
            <a:endParaRPr lang="en-US" altLang="zh-CN" dirty="0"/>
          </a:p>
          <a:p>
            <a:r>
              <a:rPr lang="en-US" altLang="zh-CN" dirty="0"/>
              <a:t> non-climacteric fruits with </a:t>
            </a:r>
            <a:endParaRPr lang="en-US" altLang="zh-CN" dirty="0"/>
          </a:p>
          <a:p>
            <a:r>
              <a:rPr lang="en-US" altLang="zh-CN" dirty="0"/>
              <a:t>delicate skin and poor storability. </a:t>
            </a:r>
            <a:endParaRPr lang="en-US" altLang="zh-CN" dirty="0"/>
          </a:p>
          <a:p>
            <a:endParaRPr lang="en-US" altLang="zh-CN" dirty="0"/>
          </a:p>
          <a:p>
            <a:r>
              <a:rPr lang="en-US" altLang="zh-CN" dirty="0"/>
              <a:t>To maintain freshness, strawberries should be </a:t>
            </a:r>
            <a:endParaRPr lang="en-US" altLang="zh-CN" dirty="0"/>
          </a:p>
          <a:p>
            <a:r>
              <a:rPr lang="en-US" altLang="zh-CN" dirty="0"/>
              <a:t>handled gently during harvest to avoid mechanical injury. </a:t>
            </a:r>
            <a:endParaRPr lang="en-US" altLang="zh-CN" dirty="0"/>
          </a:p>
          <a:p>
            <a:endParaRPr lang="en-US" altLang="zh-CN" dirty="0"/>
          </a:p>
          <a:p>
            <a:r>
              <a:rPr lang="en-US" altLang="zh-CN" dirty="0"/>
              <a:t>Shallow containers lined with soft padding  are recommended, </a:t>
            </a:r>
            <a:endParaRPr lang="en-US" altLang="zh-CN" dirty="0"/>
          </a:p>
          <a:p>
            <a:r>
              <a:rPr lang="en-US" altLang="zh-CN" dirty="0"/>
              <a:t>and the fruit should be arranged in a single layer to prevent compression damage.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冷库与气调条件：若需较长时间贮藏，可采用冷藏结合保鲜膜覆盖的自发气调贮藏方式。冷库温度宜维持在0～1℃，严禁低于0℃；相对湿度保持在90%～95%。若采用人工气调贮藏（需与冷藏条件配合），氧气浓度控制在2%～3%，二氧化碳浓度6%左右。</a:t>
            </a:r>
            <a:endParaRPr lang="zh-CN" altLang="en-US" dirty="0"/>
          </a:p>
          <a:p>
            <a:r>
              <a:rPr lang="en-US" altLang="en-US" dirty="0"/>
              <a:t></a:t>
            </a:r>
            <a:r>
              <a:rPr lang="en-US" altLang="zh-CN" dirty="0"/>
              <a:t>Cold storage and controlled-atmosphere conditions:</a:t>
            </a:r>
            <a:endParaRPr lang="en-US" altLang="zh-CN" dirty="0"/>
          </a:p>
          <a:p>
            <a:endParaRPr lang="en-US" altLang="zh-CN" dirty="0"/>
          </a:p>
          <a:p>
            <a:r>
              <a:rPr lang="en-US" altLang="zh-CN" dirty="0"/>
              <a:t>For longer storage, </a:t>
            </a:r>
            <a:endParaRPr lang="en-US" altLang="zh-CN" dirty="0"/>
          </a:p>
          <a:p>
            <a:r>
              <a:rPr lang="en-US" altLang="zh-CN" dirty="0"/>
              <a:t>a self-modified-atmosphere method </a:t>
            </a:r>
            <a:endParaRPr lang="en-US" altLang="zh-CN" dirty="0"/>
          </a:p>
          <a:p>
            <a:r>
              <a:rPr lang="en-US" altLang="zh-CN" dirty="0"/>
              <a:t>combining refrigeration with plastic-film covering may be used. </a:t>
            </a:r>
            <a:endParaRPr lang="en-US" altLang="zh-CN" dirty="0"/>
          </a:p>
          <a:p>
            <a:r>
              <a:rPr lang="en-US" altLang="zh-CN" dirty="0"/>
              <a:t>Cold storage temperature should be maintained at 0–1°C and must not fall below 0°C, </a:t>
            </a:r>
            <a:endParaRPr lang="en-US" altLang="zh-CN" dirty="0"/>
          </a:p>
          <a:p>
            <a:r>
              <a:rPr lang="en-US" altLang="zh-CN" dirty="0"/>
              <a:t>with relative humidity kept at 90%–95%. </a:t>
            </a:r>
            <a:endParaRPr lang="en-US" altLang="zh-CN" dirty="0"/>
          </a:p>
          <a:p>
            <a:endParaRPr lang="en-US" altLang="zh-CN" dirty="0"/>
          </a:p>
          <a:p>
            <a:r>
              <a:rPr lang="en-US" altLang="zh-CN" dirty="0"/>
              <a:t>If artificial controlled-atmosphere storage is used</a:t>
            </a:r>
            <a:endParaRPr lang="en-US" altLang="zh-CN" dirty="0"/>
          </a:p>
          <a:p>
            <a:r>
              <a:rPr lang="en-US" altLang="zh-CN" dirty="0"/>
              <a:t>(in combination with cold-storage conditions),</a:t>
            </a:r>
            <a:endParaRPr lang="en-US" altLang="zh-CN" dirty="0"/>
          </a:p>
          <a:p>
            <a:r>
              <a:rPr lang="en-US" altLang="zh-CN" dirty="0"/>
              <a:t>the gas composition should be adjusted to 2%–3% oxygen </a:t>
            </a:r>
            <a:endParaRPr lang="en-US" altLang="zh-CN" dirty="0"/>
          </a:p>
          <a:p>
            <a:r>
              <a:rPr lang="en-US" altLang="zh-CN" dirty="0"/>
              <a:t>and approximately 6% carbon dioxide.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其他方法：若冷库配备负压设施，可借助抽气泵将库内气压降至约10千帕。负压环境通过持续排气，及时排出果实呼吸产生的热量及挥发性气体，减轻生理性损害。此外，可采用化学保鲜方法，如一氧化氮熏蒸或二氧化硫缓释剂处理，杀灭微生物、抑制病菌侵染，避免草莓因微生物活动发生霉变。</a:t>
            </a:r>
            <a:endParaRPr lang="zh-CN" altLang="en-US" dirty="0"/>
          </a:p>
          <a:p>
            <a:r>
              <a:rPr lang="en-US" altLang="en-US" dirty="0"/>
              <a:t></a:t>
            </a:r>
            <a:r>
              <a:rPr lang="en-US" altLang="zh-CN" dirty="0"/>
              <a:t>Other methods: </a:t>
            </a:r>
            <a:endParaRPr lang="en-US" altLang="zh-CN" dirty="0"/>
          </a:p>
          <a:p>
            <a:endParaRPr lang="en-US" altLang="zh-CN" dirty="0"/>
          </a:p>
          <a:p>
            <a:r>
              <a:rPr lang="en-US" altLang="zh-CN" dirty="0"/>
              <a:t>If the cold storage is equipped with negative-pressure equipment, </a:t>
            </a:r>
            <a:endParaRPr lang="en-US" altLang="zh-CN" dirty="0"/>
          </a:p>
          <a:p>
            <a:endParaRPr lang="en-US" altLang="zh-CN" dirty="0"/>
          </a:p>
          <a:p>
            <a:r>
              <a:rPr lang="en-US" altLang="zh-CN" dirty="0"/>
              <a:t>the internal air pressure can be reduced to about 10 kPa using a vacuum pump. </a:t>
            </a:r>
            <a:endParaRPr lang="en-US" altLang="zh-CN" dirty="0"/>
          </a:p>
          <a:p>
            <a:r>
              <a:rPr lang="en-US" altLang="zh-CN" dirty="0"/>
              <a:t>A negative-pressure environment </a:t>
            </a:r>
            <a:endParaRPr lang="en-US" altLang="zh-CN" dirty="0"/>
          </a:p>
          <a:p>
            <a:r>
              <a:rPr lang="en-US" altLang="zh-CN" dirty="0"/>
              <a:t>continuously removes respiratory heat and volatile compounds, </a:t>
            </a:r>
            <a:endParaRPr lang="en-US" altLang="zh-CN" dirty="0"/>
          </a:p>
          <a:p>
            <a:r>
              <a:rPr lang="en-US" altLang="zh-CN" dirty="0"/>
              <a:t>thereby reducing physiological disorders. In addition, </a:t>
            </a:r>
            <a:endParaRPr lang="en-US" altLang="zh-CN" dirty="0"/>
          </a:p>
          <a:p>
            <a:endParaRPr lang="en-US" altLang="zh-CN" dirty="0"/>
          </a:p>
          <a:p>
            <a:endParaRPr lang="en-US" altLang="zh-CN" dirty="0"/>
          </a:p>
          <a:p>
            <a:r>
              <a:rPr lang="en-US" altLang="zh-CN" dirty="0"/>
              <a:t>chemical preservation methods such as </a:t>
            </a:r>
            <a:endParaRPr lang="en-US" altLang="zh-CN" dirty="0"/>
          </a:p>
          <a:p>
            <a:r>
              <a:rPr lang="en-US" altLang="zh-CN" dirty="0"/>
              <a:t>nitric oxide fumigation </a:t>
            </a:r>
            <a:endParaRPr lang="en-US" altLang="zh-CN" dirty="0"/>
          </a:p>
          <a:p>
            <a:endParaRPr lang="en-US" altLang="zh-CN" dirty="0"/>
          </a:p>
          <a:p>
            <a:r>
              <a:rPr lang="en-US" altLang="zh-CN" dirty="0"/>
              <a:t>or sulfur dioxide slow-release treatments may be used </a:t>
            </a:r>
            <a:endParaRPr lang="en-US" altLang="zh-CN" dirty="0"/>
          </a:p>
          <a:p>
            <a:endParaRPr lang="en-US" altLang="zh-CN" dirty="0"/>
          </a:p>
          <a:p>
            <a:r>
              <a:rPr lang="en-US" altLang="zh-CN" dirty="0"/>
              <a:t>to kill microorganisms, </a:t>
            </a:r>
            <a:endParaRPr lang="en-US" altLang="zh-CN" dirty="0"/>
          </a:p>
          <a:p>
            <a:r>
              <a:rPr lang="en-US" altLang="zh-CN" dirty="0"/>
              <a:t>inhibit pathogen infection, </a:t>
            </a:r>
            <a:endParaRPr lang="en-US" altLang="zh-CN" dirty="0"/>
          </a:p>
          <a:p>
            <a:r>
              <a:rPr lang="en-US" altLang="zh-CN" dirty="0"/>
              <a:t>and prevent mold development.</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（二）常见蔬菜保鲜方法</a:t>
            </a:r>
            <a:endParaRPr lang="zh-CN" altLang="en-US" dirty="0"/>
          </a:p>
          <a:p>
            <a:r>
              <a:rPr lang="zh-CN" altLang="en-US" dirty="0"/>
              <a:t>接下来介绍几种常见蔬菜的保鲜技术，重点聚焦预处理、贮藏条件、环境调控三大核心环节，有效延长蔬菜货架期。</a:t>
            </a:r>
            <a:endParaRPr lang="zh-CN" altLang="en-US" dirty="0"/>
          </a:p>
          <a:p>
            <a:r>
              <a:rPr lang="en-US" altLang="zh-CN" dirty="0"/>
              <a:t>2.2.Preservation of Common Vegetables</a:t>
            </a:r>
            <a:endParaRPr lang="en-US" altLang="zh-CN" dirty="0"/>
          </a:p>
          <a:p>
            <a:r>
              <a:rPr lang="en-US" altLang="zh-CN" dirty="0"/>
              <a:t>The following sections introduce preservation techniques for several common vegetables, </a:t>
            </a:r>
            <a:endParaRPr lang="en-US" altLang="zh-CN" dirty="0"/>
          </a:p>
          <a:p>
            <a:endParaRPr lang="en-US" altLang="zh-CN" dirty="0"/>
          </a:p>
          <a:p>
            <a:r>
              <a:rPr lang="en-US" altLang="zh-CN" dirty="0"/>
              <a:t>focusing on three key aspects </a:t>
            </a:r>
            <a:endParaRPr lang="en-US" altLang="zh-CN" dirty="0"/>
          </a:p>
          <a:p>
            <a:r>
              <a:rPr lang="en-US" altLang="zh-CN" dirty="0"/>
              <a:t>--- pre-treatment,</a:t>
            </a:r>
            <a:endParaRPr lang="en-US" altLang="zh-CN" dirty="0"/>
          </a:p>
          <a:p>
            <a:r>
              <a:rPr lang="en-US" altLang="zh-CN" dirty="0"/>
              <a:t> storage conditions, </a:t>
            </a:r>
            <a:endParaRPr lang="en-US" altLang="zh-CN" dirty="0"/>
          </a:p>
          <a:p>
            <a:r>
              <a:rPr lang="en-US" altLang="zh-CN" dirty="0"/>
              <a:t>and environmental control</a:t>
            </a:r>
            <a:endParaRPr lang="en-US" altLang="zh-CN" dirty="0"/>
          </a:p>
          <a:p>
            <a:endParaRPr lang="en-US" altLang="zh-CN" dirty="0"/>
          </a:p>
          <a:p>
            <a:r>
              <a:rPr lang="en-US" altLang="zh-CN" dirty="0"/>
              <a:t>--- to effectively extend their shelf life.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1.白菜的保鲜</a:t>
            </a:r>
            <a:endParaRPr lang="zh-CN" altLang="en-US" dirty="0"/>
          </a:p>
          <a:p>
            <a:r>
              <a:rPr lang="zh-CN" altLang="en-US" dirty="0"/>
              <a:t>1.1 前期处理</a:t>
            </a:r>
            <a:endParaRPr lang="zh-CN" altLang="en-US" dirty="0"/>
          </a:p>
          <a:p>
            <a:r>
              <a:rPr lang="zh-CN" altLang="en-US" dirty="0"/>
              <a:t>白菜采收后（通常为冬季），建议在田间晾晒1至3天，适度降低叶片水分含量，提高细胞液浓度，降低细胞结冰点，增强抗寒能力；晾晒后需对白菜进行整理，去除其表面腐烂、变质的叶片，保持叶片洁净，为后续贮藏奠定基础。</a:t>
            </a:r>
            <a:endParaRPr lang="zh-CN" altLang="en-US" dirty="0"/>
          </a:p>
          <a:p>
            <a:r>
              <a:rPr lang="en-US" altLang="zh-CN" dirty="0"/>
              <a:t>2.2.1. Chinese Cabbage</a:t>
            </a:r>
            <a:endParaRPr lang="en-US" altLang="zh-CN" dirty="0"/>
          </a:p>
          <a:p>
            <a:r>
              <a:rPr lang="en-US" altLang="zh-CN" dirty="0"/>
              <a:t>Pre-treatment</a:t>
            </a:r>
            <a:endParaRPr lang="en-US" altLang="zh-CN" dirty="0"/>
          </a:p>
          <a:p>
            <a:r>
              <a:rPr lang="en-US" altLang="zh-CN" dirty="0"/>
              <a:t>After harvesting Chinese cabbage (usually in winter), it is recommended to      </a:t>
            </a:r>
            <a:endParaRPr lang="en-US" altLang="zh-CN" dirty="0"/>
          </a:p>
          <a:p>
            <a:r>
              <a:rPr lang="en-US" altLang="zh-CN" dirty="0"/>
              <a:t>air-dry the heads in the field for 1 to 3 days</a:t>
            </a:r>
            <a:endParaRPr lang="en-US" altLang="zh-CN" dirty="0"/>
          </a:p>
          <a:p>
            <a:endParaRPr lang="en-US" altLang="zh-CN" dirty="0"/>
          </a:p>
          <a:p>
            <a:r>
              <a:rPr lang="en-US" altLang="zh-CN" dirty="0"/>
              <a:t>to moderately reduce leaf moisture, </a:t>
            </a:r>
            <a:endParaRPr lang="en-US" altLang="zh-CN" dirty="0"/>
          </a:p>
          <a:p>
            <a:r>
              <a:rPr lang="en-US" altLang="zh-CN" dirty="0"/>
              <a:t>increase cell sap concentration, </a:t>
            </a:r>
            <a:endParaRPr lang="en-US" altLang="zh-CN" dirty="0"/>
          </a:p>
          <a:p>
            <a:r>
              <a:rPr lang="en-US" altLang="zh-CN" dirty="0"/>
              <a:t>lower the cellular freezing point, </a:t>
            </a:r>
            <a:endParaRPr lang="en-US" altLang="zh-CN" dirty="0"/>
          </a:p>
          <a:p>
            <a:r>
              <a:rPr lang="en-US" altLang="zh-CN" dirty="0"/>
              <a:t>and enhance cold resistance. </a:t>
            </a:r>
            <a:endParaRPr lang="en-US" altLang="zh-CN" dirty="0"/>
          </a:p>
          <a:p>
            <a:endParaRPr lang="en-US" altLang="zh-CN" dirty="0"/>
          </a:p>
          <a:p>
            <a:r>
              <a:rPr lang="en-US" altLang="zh-CN" dirty="0"/>
              <a:t>After air-drying, </a:t>
            </a:r>
            <a:endParaRPr lang="en-US" altLang="zh-CN" dirty="0"/>
          </a:p>
          <a:p>
            <a:r>
              <a:rPr lang="en-US" altLang="zh-CN" dirty="0"/>
              <a:t>the cabbages should be trimmed by removing decayed or damaged outer leaves  </a:t>
            </a:r>
            <a:endParaRPr lang="en-US" altLang="zh-CN" dirty="0"/>
          </a:p>
          <a:p>
            <a:r>
              <a:rPr lang="en-US" altLang="zh-CN" dirty="0"/>
              <a:t>to keep the heads clean </a:t>
            </a:r>
            <a:endParaRPr lang="en-US" altLang="zh-CN" dirty="0"/>
          </a:p>
          <a:p>
            <a:r>
              <a:rPr lang="en-US" altLang="zh-CN" dirty="0"/>
              <a:t>and prepare them for storage.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常用的贮藏方法有三种，可根据地域和储存规模选择：</a:t>
            </a:r>
            <a:endParaRPr lang="zh-CN" altLang="en-US" dirty="0"/>
          </a:p>
          <a:p>
            <a:r>
              <a:rPr lang="zh-CN" altLang="en-US" dirty="0"/>
              <a:t>第一种是庭院贮藏法，适用于中国北方地区小规模储存。具体操作方法：在庭院背风向阳处挖掘贮藏坑，坑深高出白菜高度15—20厘米；摆放时白菜根部朝下、紧密直立排列，叶片向上；若冬季室外温度过低，可在坑顶覆盖草帘等保温材料，防止冻害。</a:t>
            </a:r>
            <a:endParaRPr lang="zh-CN" altLang="en-US" dirty="0"/>
          </a:p>
          <a:p>
            <a:r>
              <a:rPr lang="en-US" altLang="zh-CN" dirty="0"/>
              <a:t>There are three commonly used storage methods, which can be selected according to the region and storage scale:</a:t>
            </a:r>
            <a:endParaRPr lang="en-US" altLang="zh-CN" dirty="0"/>
          </a:p>
          <a:p>
            <a:endParaRPr lang="en-US" altLang="zh-CN" dirty="0"/>
          </a:p>
          <a:p>
            <a:r>
              <a:rPr lang="en-US" altLang="zh-CN" dirty="0"/>
              <a:t>Courtyard storage method: </a:t>
            </a:r>
            <a:endParaRPr lang="en-US" altLang="zh-CN" dirty="0"/>
          </a:p>
          <a:p>
            <a:r>
              <a:rPr lang="en-US" altLang="zh-CN" dirty="0"/>
              <a:t>This method is suitable for small-scale storage in relatively cold regions, such as northern China.</a:t>
            </a:r>
            <a:endParaRPr lang="en-US" altLang="zh-CN" dirty="0"/>
          </a:p>
          <a:p>
            <a:endParaRPr lang="en-US" altLang="zh-CN" dirty="0"/>
          </a:p>
          <a:p>
            <a:r>
              <a:rPr lang="en-US" altLang="zh-CN" dirty="0"/>
              <a:t>Procedure: </a:t>
            </a:r>
            <a:endParaRPr lang="en-US" altLang="zh-CN" dirty="0"/>
          </a:p>
          <a:p>
            <a:r>
              <a:rPr lang="en-US" altLang="zh-CN" dirty="0"/>
              <a:t>Dig a storage pit in a sheltered and sunny area in the courtyard, with a depth 15-20 cm deeper than the height of the cabbages. </a:t>
            </a:r>
            <a:endParaRPr lang="en-US" altLang="zh-CN" dirty="0"/>
          </a:p>
          <a:p>
            <a:r>
              <a:rPr lang="en-US" altLang="zh-CN" dirty="0"/>
              <a:t>Arrange the cabbages upright with the roots downward and leaves upward. </a:t>
            </a:r>
            <a:endParaRPr lang="en-US" altLang="zh-CN" dirty="0"/>
          </a:p>
          <a:p>
            <a:r>
              <a:rPr lang="en-US" altLang="zh-CN" dirty="0"/>
              <a:t>If outdoor temperatures drop too low in winter, cover the pit with straw mats or other insulating materials to prevent freezing injury.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第二种是地窖储藏法，适用于寒冷地区。地窖使用前需充分消毒，可采用硫磺或炭火熏蒸，熏蒸后需通风换气3天，避免人员进入时中毒；存放前，地窖底部铺设一层细沙、洁净净土或河沙，上面再铺稻草或秸秆；将白菜码放整齐，排列在窖内两侧，中间保留人行通道，堆码高度不要超过2.5米，宽度控制在1米以内；地窖温度维持在0℃-2℃。</a:t>
            </a:r>
            <a:endParaRPr lang="zh-CN" altLang="en-US" dirty="0"/>
          </a:p>
          <a:p>
            <a:r>
              <a:rPr lang="en-US" altLang="zh-CN" dirty="0">
                <a:sym typeface="+mn-ea"/>
              </a:rPr>
              <a:t>Cellar storage method: </a:t>
            </a:r>
            <a:endParaRPr lang="en-US" altLang="zh-CN" dirty="0">
              <a:sym typeface="+mn-ea"/>
            </a:endParaRPr>
          </a:p>
          <a:p>
            <a:r>
              <a:rPr lang="en-US" altLang="zh-CN" dirty="0">
                <a:sym typeface="+mn-ea"/>
              </a:rPr>
              <a:t>This method is suitable for cold regions. </a:t>
            </a:r>
            <a:endParaRPr lang="en-US" altLang="zh-CN" dirty="0">
              <a:sym typeface="+mn-ea"/>
            </a:endParaRPr>
          </a:p>
          <a:p>
            <a:endParaRPr lang="en-US" altLang="zh-CN" dirty="0">
              <a:sym typeface="+mn-ea"/>
            </a:endParaRPr>
          </a:p>
          <a:p>
            <a:r>
              <a:rPr lang="en-US" altLang="zh-CN" dirty="0">
                <a:sym typeface="+mn-ea"/>
              </a:rPr>
              <a:t>The cellar should be thoroughly disinfected before use, either by </a:t>
            </a:r>
            <a:endParaRPr lang="en-US" altLang="zh-CN" dirty="0">
              <a:sym typeface="+mn-ea"/>
            </a:endParaRPr>
          </a:p>
          <a:p>
            <a:r>
              <a:rPr lang="en-US" altLang="zh-CN" dirty="0">
                <a:sym typeface="+mn-ea"/>
              </a:rPr>
              <a:t>sulfur fumigation or </a:t>
            </a:r>
            <a:endParaRPr lang="en-US" altLang="zh-CN" dirty="0">
              <a:sym typeface="+mn-ea"/>
            </a:endParaRPr>
          </a:p>
          <a:p>
            <a:r>
              <a:rPr lang="en-US" altLang="zh-CN" dirty="0">
                <a:sym typeface="+mn-ea"/>
              </a:rPr>
              <a:t>by heating with charcoal. </a:t>
            </a:r>
            <a:endParaRPr lang="en-US" altLang="zh-CN" dirty="0">
              <a:sym typeface="+mn-ea"/>
            </a:endParaRPr>
          </a:p>
          <a:p>
            <a:r>
              <a:rPr lang="en-US" altLang="zh-CN" dirty="0">
                <a:sym typeface="+mn-ea"/>
              </a:rPr>
              <a:t>After fumigation, the cellar must be ventilated for 3 days to prevent toxic-gas exposure before anyone enters. </a:t>
            </a:r>
            <a:endParaRPr lang="en-US" altLang="zh-CN" dirty="0">
              <a:sym typeface="+mn-ea"/>
            </a:endParaRPr>
          </a:p>
          <a:p>
            <a:endParaRPr lang="en-US" altLang="zh-CN" dirty="0">
              <a:sym typeface="+mn-ea"/>
            </a:endParaRPr>
          </a:p>
          <a:p>
            <a:r>
              <a:rPr lang="en-US" altLang="zh-CN" dirty="0">
                <a:sym typeface="+mn-ea"/>
              </a:rPr>
              <a:t>Before storage, spread a layer of fine sand, clean soil, or river sand on the cellar floor, </a:t>
            </a:r>
            <a:endParaRPr lang="en-US" altLang="zh-CN" dirty="0">
              <a:sym typeface="+mn-ea"/>
            </a:endParaRPr>
          </a:p>
          <a:p>
            <a:r>
              <a:rPr lang="en-US" altLang="zh-CN" dirty="0">
                <a:sym typeface="+mn-ea"/>
              </a:rPr>
              <a:t>followed by a layer of straw or crop stalks. </a:t>
            </a:r>
            <a:endParaRPr lang="en-US" altLang="zh-CN" dirty="0">
              <a:sym typeface="+mn-ea"/>
            </a:endParaRPr>
          </a:p>
          <a:p>
            <a:endParaRPr lang="en-US" altLang="zh-CN" dirty="0">
              <a:sym typeface="+mn-ea"/>
            </a:endParaRPr>
          </a:p>
          <a:p>
            <a:r>
              <a:rPr lang="en-US" altLang="zh-CN" dirty="0">
                <a:sym typeface="+mn-ea"/>
              </a:rPr>
              <a:t>Arrange the cabbage neatly along both sides of the cellar, leaving a walkway in the center. The stacking height should not exceed 2.5 meters, and the stack width should be kept within 1 meter.</a:t>
            </a:r>
            <a:endParaRPr lang="en-US" altLang="zh-CN" dirty="0">
              <a:sym typeface="+mn-ea"/>
            </a:endParaRPr>
          </a:p>
          <a:p>
            <a:endParaRPr lang="en-US" altLang="zh-CN" dirty="0">
              <a:sym typeface="+mn-ea"/>
            </a:endParaRPr>
          </a:p>
          <a:p>
            <a:r>
              <a:rPr lang="en-US" altLang="zh-CN" dirty="0">
                <a:sym typeface="+mn-ea"/>
              </a:rPr>
              <a:t>The cellar temperature should be maintained at 0-2°C. </a:t>
            </a:r>
            <a:endParaRPr lang="en-US" altLang="zh-CN" dirty="0"/>
          </a:p>
          <a:p>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储藏初期，白菜呼吸作用较强，需每3至5天倒菜一次，排出内部积热、剔除腐烂叶片，防止病害蔓延；中期（严冬）以保温防冻为主，倒菜频率降至每10天一次；末期（气温回升）需在夜间通风降温，防止白菜腐烂。</a:t>
            </a:r>
            <a:endParaRPr lang="zh-CN" altLang="en-US" dirty="0"/>
          </a:p>
          <a:p>
            <a:r>
              <a:rPr lang="en-US" altLang="zh-CN" dirty="0"/>
              <a:t> During the early storage period, cabbage respiration is strong, so the stacks should be turned every 3 to 5 days to release accumulated heat and remove decayed leaves to prevent the spread of diseases. In the mid-storage period (during severe winter), the focus shifts to heat retention and freeze prevention, and the turning frequency is reduced to once every 10 days. In the late-storage period (as temperatures rise), nighttime ventilation is needed to cool the cellar and prevent cabbage decay.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三种是冷库储藏，适用于规模化储存。库温控制在0-2℃，相对湿度保持在90%以上，冷库需要具备良好通风条件，储存箱之间保留约20厘米通风间隙，配备循环风机，及时导出呼吸热；入库前需进行预冷处理，将白菜预冷至4-5℃后，再移入冷库储藏。</a:t>
            </a:r>
            <a:endParaRPr lang="zh-CN" altLang="en-US" dirty="0"/>
          </a:p>
          <a:p>
            <a:r>
              <a:rPr lang="en-US" altLang="zh-CN" dirty="0"/>
              <a:t>Cold storage method: This method is suitable for large-scale storage. Cold-room temperature should be maintained at 0-2°C, with relative humidity above 90%. Good ventilation is required in the cold room. Leave an airflow gap of about 20 cm between storage boxes, and use circulating fans to remove respiratory heat. Pre-cooling is required before loading; the cabbages should be cooled to 4-5°C before being transferred into the cold room.</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2.花椰菜（菜花）、西蓝花保鲜</a:t>
            </a:r>
            <a:endParaRPr lang="zh-CN" altLang="en-US" dirty="0"/>
          </a:p>
          <a:p>
            <a:r>
              <a:rPr lang="zh-CN" altLang="en-US" dirty="0"/>
              <a:t>花椰菜、西蓝花的保鲜核心是避免机械损伤和抑制乙烯作用。前期处理时，需注意轻拿轻放，避免挤压、碰撞，否则娇嫩的花蕾易发生褐变，且更易受微生物侵染变质；入库前需及时预冷，若环境温度过高，花蕾易提早开花、褐变，严重影响品质。</a:t>
            </a:r>
            <a:endParaRPr lang="zh-CN" altLang="en-US" dirty="0"/>
          </a:p>
          <a:p>
            <a:r>
              <a:rPr lang="en-US" altLang="zh-CN" dirty="0"/>
              <a:t>2.2.2.	Cauliflower and Broccoli</a:t>
            </a:r>
            <a:endParaRPr lang="en-US" altLang="zh-CN" dirty="0"/>
          </a:p>
          <a:p>
            <a:r>
              <a:rPr lang="en-US" altLang="zh-CN" dirty="0"/>
              <a:t>The core of preserving cauliflower and broccoli is to avoid mechanical damage and inhibit ethylene action. During pre-treatment, the heads should be handled gently to avoid compression or impact, as the delicate florets are prone to browning and become more susceptible to microbial infection and deterioration.  Pre-cooling should be carried out promptly before the produce enters cold storage. If the ambient temperature is too high, </a:t>
            </a:r>
            <a:r>
              <a:rPr lang="en-US" altLang="zh-CN" dirty="0">
                <a:highlight>
                  <a:srgbClr val="FFFF00"/>
                </a:highlight>
              </a:rPr>
              <a:t>the florets may prematurely open and brown, severely affecting quality.</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储藏条件：推荐采用单球套袋法，使用聚乙烯薄膜袋包装，套袋后折叠袋口，放入周转箱，码放时花球朝下，避免袋内结露、水滴接触花球导致霉变；也可在保鲜袋内放入吸湿剂，进一步防止结露；若不使用保鲜袋，需将花球朝上摆放，避免直接接触周转箱受压损伤。冷库温度控制在0–1℃，相对湿度维持在90%–95%。</a:t>
            </a:r>
            <a:endParaRPr lang="zh-CN" altLang="en-US" dirty="0"/>
          </a:p>
          <a:p>
            <a:r>
              <a:rPr lang="en-US" altLang="en-US" dirty="0"/>
              <a:t></a:t>
            </a:r>
            <a:r>
              <a:rPr lang="en-US" altLang="zh-CN" dirty="0"/>
              <a:t>Storage conditions: The single-head bagging method is recommended: pack each head in a  polyethylene film bag, fold the bag opening, and place the bags in plastic crates. When stacking, position the curds downward to prevent condensation and mold caused by water droplets contacting the curd. A desiccant may also be placed inside the preservation bag to further reduce condensation. If preservation bags are not used, the curds should be placed upward to avoid direct contact with the crate and compression injury. Cold storage temperatures should be maintained at 0-1°C, with relative humidity at 90%–95%.</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乙烯控制：花椰菜、西蓝花均对乙烯敏感，自身释放的乙烯会加速衰老、开花和褐变，因此储藏期间需及时排出库内乙烯，或投放1-</a:t>
            </a:r>
            <a:r>
              <a:rPr lang="en-US" altLang="zh-CN" dirty="0"/>
              <a:t>MCP</a:t>
            </a:r>
            <a:r>
              <a:rPr lang="zh-CN" altLang="en-US" dirty="0"/>
              <a:t>缓释剂；若采用包装袋储藏，可在装袋前用1-</a:t>
            </a:r>
            <a:r>
              <a:rPr lang="en-US" altLang="zh-CN" dirty="0"/>
              <a:t>MCP</a:t>
            </a:r>
            <a:r>
              <a:rPr lang="zh-CN" altLang="en-US" dirty="0"/>
              <a:t>粉末在冷库中熏蒸3–6小时，再进行装袋，也可在袋内直接加入1-</a:t>
            </a:r>
            <a:r>
              <a:rPr lang="en-US" altLang="zh-CN" dirty="0"/>
              <a:t>MCP</a:t>
            </a:r>
            <a:r>
              <a:rPr lang="zh-CN" altLang="en-US" dirty="0"/>
              <a:t>缓释剂，持续抑制乙烯作用。 </a:t>
            </a:r>
            <a:endParaRPr lang="zh-CN" altLang="en-US" dirty="0"/>
          </a:p>
          <a:p>
            <a:r>
              <a:rPr lang="en-US" altLang="en-US" dirty="0"/>
              <a:t></a:t>
            </a:r>
            <a:r>
              <a:rPr lang="en-US" altLang="zh-CN" dirty="0"/>
              <a:t>Ethylene management: Both cauliflower and broccoli are sensitive to ethylene. Ethylene produced by the heads accelerates senescence, floret opening, and browning. Therefore, during storage, ethylene should be removed through proper ventilation, or 1-MCP slow-release agents may be applied. If packaging bags are used, the heads may be treated with 1-MCP powder in the cold room for 3–6 hours before bagging, or 1-MCP slow-release agents may be placed directly inside the bags to continuously block ethylene action.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3.芦笋保鲜</a:t>
            </a:r>
            <a:endParaRPr lang="zh-CN" altLang="en-US" dirty="0"/>
          </a:p>
          <a:p>
            <a:r>
              <a:rPr lang="zh-CN" altLang="en-US" dirty="0"/>
              <a:t>芦笋茎秆柔嫩，在欧美地区消费广泛，近年来国内市场需求也持续增长，其保鲜重点是防止老化、木质化和机械损伤。入库前需做好清洁处理，尽量减少采收时附着的泥土带入冷库，若表面污物较多时可适当清洗。</a:t>
            </a:r>
            <a:endParaRPr lang="zh-CN" altLang="en-US" dirty="0"/>
          </a:p>
          <a:p>
            <a:r>
              <a:rPr lang="en-US" altLang="zh-CN" dirty="0"/>
              <a:t>2.2.3. Asparagus</a:t>
            </a:r>
            <a:endParaRPr lang="en-US" altLang="zh-CN" dirty="0"/>
          </a:p>
          <a:p>
            <a:r>
              <a:rPr lang="en-US" altLang="zh-CN" dirty="0"/>
              <a:t>Asparagus has tender stems and is widely consumed in Europe and the United States. In recent years, domestic market demand in China has also continued to grow. The focus of its preservation is to prevent senescence, lignification, and mechanical damage. Before entering cold storage, the spears should be cleaned to minimize soil carried in from the field. If surface contamination is heavy, washing may be performed. </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预处理：入库前需尽可能预冷，将温度从室温降至约7℃，抑制呼吸作用产生的热量，延缓老化、木质化和纤维化，维持食用品质；预冷可采用真空预冷，若无条件，可采用冷水浸泡预冷，浸泡时间不超过1小时。</a:t>
            </a:r>
            <a:endParaRPr lang="zh-CN" altLang="en-US" dirty="0"/>
          </a:p>
          <a:p>
            <a:r>
              <a:rPr lang="en-US" altLang="en-US" dirty="0"/>
              <a:t></a:t>
            </a:r>
            <a:r>
              <a:rPr lang="en-US" altLang="zh-CN" dirty="0"/>
              <a:t>Pre-treatment: Pre-cooling should be carried out before the spears enter cold storage, reducing the temperature from ambient levels to about 7°C to suppress respiratory heat, delay senescence, lignification and fiber development, and maintain eating quality.  Vacuum pre-cooling is preferred; if vacuum facilities are unavailable, hydrocooling may be used with immersion time not exceeding 1 hour.</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储藏条件：储藏阶段，冷库相对湿度维持在90%—95%，温度设定为1-2℃，波动幅度不超过0.5℃，温度低于0.5℃易导致芦笋嫩芽冻害；包装箱需留有适当间隙，利于空气循环，冷库建议配置通风换气设备，确保库内温湿度均匀。</a:t>
            </a:r>
            <a:endParaRPr lang="zh-CN" altLang="en-US" dirty="0"/>
          </a:p>
          <a:p>
            <a:r>
              <a:rPr lang="en-US" altLang="en-US" dirty="0"/>
              <a:t></a:t>
            </a:r>
            <a:r>
              <a:rPr lang="en-US" altLang="zh-CN" dirty="0"/>
              <a:t>Storage conditions: During storage, relative humidity of the cold storage should be  maintained at 90%-95%, and temperatures kept at 1-2°C with fluctuations not exceeding 0.5°C. Temperatures below 0.5°C may cause freezing injury to asparagus tips. Cartons or crates should allow adequate gaps for air circulation, and the cold room should be equipped with ventilation systems to ensure uniform temperature and humidity.</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为提升保鲜效果，可配合使用化学试剂：芦笋采用切割采收，伤口易产生乙烯，引发木质化、纤维化，并加速衰老，可在冷库或包装箱内投放1-</a:t>
            </a:r>
            <a:r>
              <a:rPr lang="en-US" altLang="zh-CN" dirty="0"/>
              <a:t>MCP</a:t>
            </a:r>
            <a:r>
              <a:rPr lang="zh-CN" altLang="en-US" dirty="0"/>
              <a:t>缓释剂，抑制乙烯作用；也可在入库前用二氧化氯熏蒸，或在包装中加入二氧化氯缓释制剂。</a:t>
            </a:r>
            <a:endParaRPr lang="zh-CN" altLang="en-US" dirty="0"/>
          </a:p>
          <a:p>
            <a:r>
              <a:rPr lang="en-US" altLang="zh-CN" dirty="0"/>
              <a:t>To enhance preservation effectiveness, chemical treatments may be used in combination:  Because asparagus is harvested by cutting, the wounds generate ethylene, which promotes lignification, fiber development, and accelerated senescence. 1-MCP slow-release agents may be applied in the cold room or packaging to block ethylene action. Chlorine dioxide fumigation may also be applied before storage, or chlorine-dioxide slow-release formulations may be placed inside the packaging.</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运输过程中，需在运输箱内铺设柔软内衬，将芦笋捆扎后固定在箱底，减少晃动造成的机械碰撞，保护嫩芽完整性。</a:t>
            </a:r>
            <a:endParaRPr lang="zh-CN" altLang="en-US" dirty="0"/>
          </a:p>
          <a:p>
            <a:r>
              <a:rPr lang="en-US" altLang="zh-CN" dirty="0"/>
              <a:t>Transportation: During transportation, a soft liner should be placed inside  the transport box, and the asparagus should be bundled and secured at the bottom to reduce mechanical impact from movement and protect the integrity of the tips.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4.食用菌的保鲜</a:t>
            </a:r>
            <a:endParaRPr lang="zh-CN" altLang="en-US" dirty="0"/>
          </a:p>
          <a:p>
            <a:r>
              <a:rPr lang="zh-CN" altLang="en-US" dirty="0"/>
              <a:t>食用菌的子实体（即蘑菇）采后仍为鲜活个体，保鲜目标有三个：维持其生命状态、抑制生理活动（保持缓慢新陈代谢）、减少病原微生物侵染。其保鲜核心与果蔬一致，以低温保鲜为主，配合气调包装等技术。 </a:t>
            </a:r>
            <a:endParaRPr lang="zh-CN" altLang="en-US" dirty="0"/>
          </a:p>
          <a:p>
            <a:r>
              <a:rPr lang="en-US" altLang="zh-CN" dirty="0"/>
              <a:t>2.2.4. Mushrooms</a:t>
            </a:r>
            <a:endParaRPr lang="en-US" altLang="zh-CN" dirty="0"/>
          </a:p>
          <a:p>
            <a:r>
              <a:rPr lang="en-US" altLang="zh-CN" dirty="0"/>
              <a:t>The fruiting bodies of edible fungi (i.e., mushrooms) remain physiologically active after harvest. The three main preservation objectives are maintaining viability, slowing physiological activity (i.e., maintaining low metabolic rates), and reducing infection by pathogens. The core preservation strategy is similar to that of fruits and vegetables, relying primarily on low-temperature storage combined with technologies such as modified-atmosphere packaging.</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低温保鲜：低温可有效抑制蘑菇呼吸强度、减少水分流失、延缓病原菌生长，但不同种类蘑菇的最适保鲜温度存在差异，温度过低易发生冷害或冻伤。</a:t>
            </a:r>
            <a:endParaRPr lang="zh-CN" altLang="en-US" dirty="0"/>
          </a:p>
          <a:p>
            <a:r>
              <a:rPr lang="en-US" altLang="zh-CN" dirty="0"/>
              <a:t>Low-temperature preservation: Low temperatures effectively reduce respiration rate, limit water loss, and slow pathogen growth. However, optimal storage temperatures vary among mushroom species. Excessively low temperatures may cause chilling injury or freezing damage.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不同食用菌最适保鲜温度不同：</a:t>
            </a:r>
            <a:endParaRPr lang="zh-CN" altLang="en-US" dirty="0"/>
          </a:p>
          <a:p>
            <a:r>
              <a:rPr lang="en-US" altLang="en-US" dirty="0"/>
              <a:t></a:t>
            </a:r>
            <a:r>
              <a:rPr lang="zh-CN" altLang="en-US" dirty="0"/>
              <a:t>香菇：适宜储藏温度在1℃左右，保鲜期可以到18天以上。</a:t>
            </a:r>
            <a:endParaRPr lang="zh-CN" altLang="en-US" dirty="0"/>
          </a:p>
          <a:p>
            <a:r>
              <a:rPr lang="en-US" altLang="en-US" dirty="0"/>
              <a:t></a:t>
            </a:r>
            <a:r>
              <a:rPr lang="zh-CN" altLang="en-US" dirty="0"/>
              <a:t>草菇：在0~2℃环境下可保存约两周，若温度升至4~6℃，则易发生自溶现象，在10~15℃条件下仅可存放2～3天。</a:t>
            </a:r>
            <a:endParaRPr lang="zh-CN" altLang="en-US" dirty="0"/>
          </a:p>
          <a:p>
            <a:r>
              <a:rPr lang="en-US" altLang="en-US" dirty="0"/>
              <a:t></a:t>
            </a:r>
            <a:r>
              <a:rPr lang="zh-CN" altLang="en-US" dirty="0"/>
              <a:t>双孢菇：适宜储藏温度为0~5℃，在0℃时贮藏期可达30～35天。</a:t>
            </a:r>
            <a:endParaRPr lang="zh-CN" altLang="en-US" dirty="0"/>
          </a:p>
          <a:p>
            <a:r>
              <a:rPr lang="en-US" altLang="en-US" dirty="0"/>
              <a:t></a:t>
            </a:r>
            <a:r>
              <a:rPr lang="zh-CN" altLang="en-US" dirty="0"/>
              <a:t>金针菇：适宜储藏温度在2~4℃。</a:t>
            </a:r>
            <a:endParaRPr lang="zh-CN" altLang="en-US" dirty="0"/>
          </a:p>
          <a:p>
            <a:r>
              <a:rPr lang="en-US" altLang="zh-CN" dirty="0"/>
              <a:t>Different edible fungi require different optimal storage temperatures:</a:t>
            </a:r>
            <a:endParaRPr lang="en-US" altLang="zh-CN" dirty="0"/>
          </a:p>
          <a:p>
            <a:r>
              <a:rPr lang="en-US" altLang="en-US" dirty="0"/>
              <a:t></a:t>
            </a:r>
            <a:r>
              <a:rPr lang="en-US" altLang="zh-CN" dirty="0"/>
              <a:t>Shiitake: The optimal storage temperature is around 1°C, and the storage life can exceed 18 days.</a:t>
            </a:r>
            <a:endParaRPr lang="en-US" altLang="zh-CN" dirty="0"/>
          </a:p>
          <a:p>
            <a:r>
              <a:rPr lang="en-US" altLang="en-US" dirty="0"/>
              <a:t></a:t>
            </a:r>
            <a:r>
              <a:rPr lang="en-US" altLang="zh-CN" dirty="0"/>
              <a:t>Straw mushroom: It can be stored for about two weeks in an environment of  0-2°C. If the temperature rises to 4-6°C, autolysis easily occurs, and at 10-15°C it can only be stored for 2-3 days.</a:t>
            </a:r>
            <a:endParaRPr lang="en-US" altLang="zh-CN" dirty="0"/>
          </a:p>
          <a:p>
            <a:r>
              <a:rPr lang="en-US" altLang="en-US" dirty="0"/>
              <a:t></a:t>
            </a:r>
            <a:r>
              <a:rPr lang="en-US" altLang="zh-CN" dirty="0"/>
              <a:t>Button mushroom: The optimal storage temperature is 0-5°C, and the storage period can reach 30-35 days at 0°C.</a:t>
            </a:r>
            <a:endParaRPr lang="en-US" altLang="zh-CN" dirty="0"/>
          </a:p>
          <a:p>
            <a:r>
              <a:rPr lang="en-US" altLang="en-US" dirty="0"/>
              <a:t></a:t>
            </a:r>
            <a:r>
              <a:rPr lang="en-US" altLang="zh-CN" dirty="0"/>
              <a:t>Enoki mushroom: The optimal storage temperature is 2-4°C.</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除温度控制外，在湿度管理方面，多数食用菌储藏期间的环境湿度需维持在95%以上，以防止失水导致品质下降。失水会引起失重，不仅影响外观，还会降低经济价值。</a:t>
            </a:r>
            <a:endParaRPr lang="zh-CN" altLang="en-US" dirty="0"/>
          </a:p>
          <a:p>
            <a:r>
              <a:rPr lang="en-US" altLang="zh-CN" dirty="0"/>
              <a:t>In addition to temperature control, relative humidity during mushroom storage should be maintained above 95% to prevent water-loss-induced quality deterioration.  Water loss leads to weight loss, </a:t>
            </a:r>
            <a:r>
              <a:rPr lang="en-US" altLang="zh-CN" dirty="0">
                <a:highlight>
                  <a:srgbClr val="FFFF00"/>
                </a:highlight>
              </a:rPr>
              <a:t>which not only affects appearance but also reduces market value.</a:t>
            </a:r>
            <a:endParaRPr lang="en-US" altLang="zh-CN" dirty="0">
              <a:highlight>
                <a:srgbClr val="FFFF00"/>
              </a:highlight>
            </a:endParaRPr>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气调包装：可采用气调包装技术，使用透气性保鲜袋，维持袋内低氧、高二氧化碳环境，延长保鲜期；包装时需避免袋内结露，可添加山梨醇等吸湿剂，减少结露现象。</a:t>
            </a:r>
            <a:endParaRPr lang="zh-CN" altLang="en-US" dirty="0"/>
          </a:p>
          <a:p>
            <a:r>
              <a:rPr lang="en-US" altLang="zh-CN" dirty="0"/>
              <a:t>Modified-atmosphere packaging: Modified-atmosphere packaging can be used, using breathable packaging bags to maintain a low-oxygen, high-carbon-dioxide atmosphere to extend shelf life. Condensation inside the bags should be avoided; desiccants such as sorbitol may be added to limit moisture accumulation.</a:t>
            </a:r>
            <a:endParaRPr lang="en-US" altLang="zh-CN" dirty="0"/>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气调包装的材料和气体配比需根据菇种特性选择：常用包装材料包括高密度聚乙烯、低密度聚乙烯、聚氯乙烯、聚丙烯等，其中双孢菇宜采用高密度聚乙烯，杏鲍菇宜选用低密度聚乙烯，香菇推荐使用聚乙烯；气体配比可选择低氧气调或中高氧气调，例如，香菇低氧气调条件为氧气2%、二氧化碳10%、氮气约88%，双孢菇的低氧气调条件为氧气1%–2%、二氧化碳10%–15%。中高氧气调可将氧气浓度提高至50%，甚至使用纯氧。</a:t>
            </a:r>
            <a:endParaRPr lang="zh-CN" altLang="en-US" dirty="0"/>
          </a:p>
          <a:p>
            <a:r>
              <a:rPr lang="en-US" altLang="zh-CN" dirty="0"/>
              <a:t>The materials and gas composition of modified-atmosphere packaging should be selected according to the characteristics of each mushroom species. Common packaging materials include high-density polyethylene, low-density polyethylene, polyvinyl chloride, polypropylene, etc. Among them, high-density polyethylene is suitable for button mushrooms, low-density polyethylene is suitable for king oyster mushrooms, and polyethylene is recommended for shiitake mushrooms. Gas composition may be set to low-oxygen or medium-to high-oxygen atmosphere. For example, the low-oxygen controlled-atmosphere condition for shiitake mushrooms is 2% oxygen, 10% carbon dioxide, and about 88% nitrogen; the low-oxygen controlled-atmosphere condition for button mushrooms is 1%-2% oxygen and 10%-15% carbon dioxide. Medium-to high- oxygen atmosphere may raise oxygen levels to 50% or even up to pure oxygen.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总体而言，食用菌保鲜需结合成本和保鲜需求，采用多种技术协同作用，并根据贮藏期长短选择适宜方法。这里以香菇和金针菇为例，总结具体保鲜流程，方便大家参考：</a:t>
            </a:r>
            <a:endParaRPr lang="zh-CN" altLang="en-US" dirty="0"/>
          </a:p>
          <a:p>
            <a:r>
              <a:rPr lang="en-US" altLang="zh-CN" dirty="0"/>
              <a:t>Overall, mushroom preservation should balance cost and preservation requirements, combine multiple technologies, and select appropriate methods based on the intended storage duration. Below, shiitake mushrooms and enoki mushrooms are used as examples to summarize specific preservation procedures. </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香菇保鲜：1. 采收后采用真空预冷技术，降温排湿后转入冷藏库，库温控制在0–5℃（最佳0–1℃），相对湿度90%以上；2. 冷库内投放1-</a:t>
            </a:r>
            <a:r>
              <a:rPr lang="en-US" altLang="zh-CN" dirty="0"/>
              <a:t>MCP</a:t>
            </a:r>
            <a:r>
              <a:rPr lang="zh-CN" altLang="en-US" dirty="0"/>
              <a:t>缓释剂，减轻乙烯不利影响；3. 在进行气调包装时，可在袋内添加适量除湿剂。</a:t>
            </a:r>
            <a:endParaRPr lang="zh-CN" altLang="en-US" dirty="0"/>
          </a:p>
          <a:p>
            <a:r>
              <a:rPr lang="en-US" altLang="zh-CN" dirty="0"/>
              <a:t>Shiitake mushroom preservation: </a:t>
            </a:r>
            <a:endParaRPr lang="en-US" altLang="zh-CN" dirty="0"/>
          </a:p>
          <a:p>
            <a:r>
              <a:rPr lang="en-US" altLang="en-US" dirty="0"/>
              <a:t></a:t>
            </a:r>
            <a:r>
              <a:rPr lang="en-US" altLang="zh-CN" dirty="0"/>
              <a:t>After harvest, apply vacuum pre-cooling to rapidly reduce temperature and remove surface moisture, then transfer the mushrooms to a cold room. Storage temperatures should be maintained at 0-5°C (optimal 0-1°C) with relative humidity above 90%. </a:t>
            </a:r>
            <a:endParaRPr lang="en-US" altLang="zh-CN" dirty="0"/>
          </a:p>
          <a:p>
            <a:r>
              <a:rPr lang="en-US" altLang="en-US" dirty="0"/>
              <a:t></a:t>
            </a:r>
            <a:r>
              <a:rPr lang="en-US" altLang="zh-CN" dirty="0"/>
              <a:t>Apply 1-MCP slow-release agents in the cold room to block ethylene action.  </a:t>
            </a:r>
            <a:endParaRPr lang="en-US" altLang="zh-CN" dirty="0"/>
          </a:p>
          <a:p>
            <a:r>
              <a:rPr lang="en-US" altLang="en-US" dirty="0"/>
              <a:t></a:t>
            </a:r>
            <a:r>
              <a:rPr lang="en-US" altLang="zh-CN" dirty="0"/>
              <a:t>When using modified-atmosphere packaging, an appropriate amount of desiccant may be placed inside the bag to reduce condensation.</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金针菇保鲜：1. 采收后迅速预冷至0–2℃，包装后冷藏，维持库温0–2℃、相对湿度90%以上；2. 选用聚乙烯气调袋包装，袋内放置山梨醇等吸湿剂，防止结露；3. 贮藏期不超过15天。</a:t>
            </a:r>
            <a:endParaRPr lang="zh-CN" altLang="en-US" dirty="0"/>
          </a:p>
          <a:p>
            <a:r>
              <a:rPr lang="en-US" altLang="zh-CN" dirty="0"/>
              <a:t>Enoki mushroom preservation: </a:t>
            </a:r>
            <a:endParaRPr lang="en-US" altLang="zh-CN" dirty="0"/>
          </a:p>
          <a:p>
            <a:r>
              <a:rPr lang="en-US" altLang="en-US" dirty="0"/>
              <a:t></a:t>
            </a:r>
            <a:r>
              <a:rPr lang="en-US" altLang="zh-CN" dirty="0"/>
              <a:t>After harvest, quickly pre-cool the mushrooms to 0-2°C, then package and store them under refrigeration at 0-2°C with relative humidity above 90%. </a:t>
            </a:r>
            <a:endParaRPr lang="en-US" altLang="zh-CN" dirty="0"/>
          </a:p>
          <a:p>
            <a:r>
              <a:rPr lang="en-US" altLang="en-US" dirty="0"/>
              <a:t></a:t>
            </a:r>
            <a:r>
              <a:rPr lang="en-US" altLang="zh-CN" dirty="0"/>
              <a:t>Use polyethylene modified-atmosphere packaging bags, and place desiccants such as sorbitol inside the bags to prevent condensation. </a:t>
            </a:r>
            <a:endParaRPr lang="en-US" altLang="zh-CN" dirty="0"/>
          </a:p>
          <a:p>
            <a:r>
              <a:rPr lang="en-US" altLang="en-US" dirty="0"/>
              <a:t></a:t>
            </a:r>
            <a:r>
              <a:rPr lang="en-US" altLang="zh-CN" dirty="0"/>
              <a:t>The storage period should not exceed 15 days.</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以上是本次课程关于常见果蔬保鲜方法的全部内容，已详细讲解每种果蔬保鲜要点。最后，总结延长果蔬保鲜期三个关键要点，方便记忆。 </a:t>
            </a:r>
            <a:endParaRPr lang="zh-CN" altLang="en-US" dirty="0"/>
          </a:p>
          <a:p>
            <a:r>
              <a:rPr lang="zh-CN" altLang="en-US" dirty="0"/>
              <a:t>第一，控温控湿——调控温度与湿度，为果蔬创造适宜的休眠条件。</a:t>
            </a:r>
            <a:endParaRPr lang="zh-CN" altLang="en-US" dirty="0"/>
          </a:p>
          <a:p>
            <a:r>
              <a:rPr lang="zh-CN" altLang="en-US" dirty="0"/>
              <a:t>第二，环境清洁——保持环境清洁卫生，避免微生物污染。</a:t>
            </a:r>
            <a:endParaRPr lang="zh-CN" altLang="en-US" dirty="0"/>
          </a:p>
          <a:p>
            <a:r>
              <a:rPr lang="zh-CN" altLang="en-US" dirty="0"/>
              <a:t>第三，多效结合——综合应用低温、气调、化学保鲜等多种技术手段，通过协同作用有效延长产品的贮藏期限。 </a:t>
            </a:r>
            <a:endParaRPr lang="zh-CN" altLang="en-US" dirty="0"/>
          </a:p>
          <a:p>
            <a:r>
              <a:rPr lang="en-US" altLang="zh-CN" dirty="0"/>
              <a:t>The above covers all the content of this course on common fruit and vegetable preservation, with detailed explanations of the key preservation points for each commodity.  </a:t>
            </a:r>
            <a:endParaRPr lang="en-US" altLang="zh-CN" dirty="0"/>
          </a:p>
          <a:p>
            <a:r>
              <a:rPr lang="en-US" altLang="zh-CN" dirty="0"/>
              <a:t>To help consolidate the concepts, the three essential strategies for extending postharvest life are summarized below:</a:t>
            </a:r>
            <a:endParaRPr lang="en-US" altLang="zh-CN" dirty="0"/>
          </a:p>
          <a:p>
            <a:r>
              <a:rPr lang="en-US" altLang="en-US" dirty="0"/>
              <a:t></a:t>
            </a:r>
            <a:r>
              <a:rPr lang="en-US" altLang="zh-CN" dirty="0"/>
              <a:t>Control temperature and humidity – Regulate environmental conditions to reduce metabolic activity and maintain dormancy. </a:t>
            </a:r>
            <a:endParaRPr lang="en-US" altLang="zh-CN" dirty="0"/>
          </a:p>
          <a:p>
            <a:r>
              <a:rPr lang="en-US" altLang="en-US" dirty="0"/>
              <a:t></a:t>
            </a:r>
            <a:r>
              <a:rPr lang="en-US" altLang="zh-CN" dirty="0"/>
              <a:t>Maintain environmental cleanliness – Keep the storage and handling environment clean and hygienic to prevent microbial contamination and reduce the risk of decay.</a:t>
            </a:r>
            <a:endParaRPr lang="en-US" altLang="zh-CN" dirty="0"/>
          </a:p>
          <a:p>
            <a:r>
              <a:rPr lang="en-US" altLang="en-US" dirty="0"/>
              <a:t></a:t>
            </a:r>
            <a:r>
              <a:rPr lang="en-US" altLang="zh-CN" dirty="0"/>
              <a:t>Combine multiple preservation methods – Integrate techniques such as lowtemperature storage, modified-atmosphere systems, and chemical treatments to achieve synergistic effects that significantly extend storage life.</a:t>
            </a:r>
            <a:endParaRPr lang="en-US" altLang="zh-CN" dirty="0"/>
          </a:p>
        </p:txBody>
      </p:sp>
      <p:sp>
        <p:nvSpPr>
          <p:cNvPr id="4" name="灯片编号占位符 3"/>
          <p:cNvSpPr>
            <a:spLocks noGrp="1"/>
          </p:cNvSpPr>
          <p:nvPr>
            <p:ph type="sldNum" sz="quarter" idx="5"/>
          </p:nvPr>
        </p:nvSpPr>
        <p:spPr/>
        <p:txBody>
          <a:bodyPr/>
          <a:lstStyle/>
          <a:p>
            <a:fld id="{73EF9725-8BE2-4180-AB15-955F822207C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jpeg"/><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3" name="组合 2"/>
          <p:cNvGrpSpPr/>
          <p:nvPr userDrawn="1"/>
        </p:nvGrpSpPr>
        <p:grpSpPr>
          <a:xfrm>
            <a:off x="0" y="-3600"/>
            <a:ext cx="2287704" cy="6861600"/>
            <a:chOff x="0" y="-3600"/>
            <a:chExt cx="2287704" cy="6861600"/>
          </a:xfrm>
        </p:grpSpPr>
        <p:pic>
          <p:nvPicPr>
            <p:cNvPr id="7" name="图片 6"/>
            <p:cNvPicPr>
              <a:picLocks noChangeAspect="1"/>
            </p:cNvPicPr>
            <p:nvPr userDrawn="1"/>
          </p:nvPicPr>
          <p:blipFill>
            <a:blip r:embed="rId2"/>
            <a:srcRect l="80787"/>
            <a:stretch>
              <a:fillRect/>
            </a:stretch>
          </p:blipFill>
          <p:spPr>
            <a:xfrm>
              <a:off x="0" y="-3600"/>
              <a:ext cx="2287704" cy="6861600"/>
            </a:xfrm>
            <a:prstGeom prst="rect">
              <a:avLst/>
            </a:prstGeom>
          </p:spPr>
        </p:pic>
        <p:sp>
          <p:nvSpPr>
            <p:cNvPr id="4" name="矩形 3"/>
            <p:cNvSpPr/>
            <p:nvPr userDrawn="1"/>
          </p:nvSpPr>
          <p:spPr>
            <a:xfrm>
              <a:off x="0" y="0"/>
              <a:ext cx="2287703" cy="6858000"/>
            </a:xfrm>
            <a:prstGeom prst="rect">
              <a:avLst/>
            </a:prstGeom>
            <a:solidFill>
              <a:srgbClr val="5BAE3E">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矩形 4"/>
            <p:cNvSpPr/>
            <p:nvPr userDrawn="1"/>
          </p:nvSpPr>
          <p:spPr>
            <a:xfrm>
              <a:off x="682187" y="1082040"/>
              <a:ext cx="923330" cy="4693920"/>
            </a:xfrm>
            <a:prstGeom prst="rect">
              <a:avLst/>
            </a:prstGeom>
            <a:noFill/>
            <a:ln w="57150">
              <a:solidFill>
                <a:srgbClr val="DEB8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userDrawn="1"/>
          </p:nvSpPr>
          <p:spPr>
            <a:xfrm>
              <a:off x="620632" y="1390731"/>
              <a:ext cx="984885" cy="4076538"/>
            </a:xfrm>
            <a:prstGeom prst="rect">
              <a:avLst/>
            </a:prstGeom>
            <a:noFill/>
          </p:spPr>
          <p:txBody>
            <a:bodyPr vert="eaVert" wrap="square" rtlCol="0">
              <a:spAutoFit/>
            </a:bodyPr>
            <a:lstStyle/>
            <a:p>
              <a:pPr algn="dist"/>
              <a:r>
                <a:rPr lang="en-US" altLang="zh-CN"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rPr>
                <a:t>CONTENTS</a:t>
              </a:r>
              <a:endParaRPr lang="zh-CN" altLang="en-US" sz="520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grpSp>
      <p:pic>
        <p:nvPicPr>
          <p:cNvPr id="2" name="图片 1"/>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5" name="矩形 4"/>
          <p:cNvSpPr/>
          <p:nvPr userDrawn="1"/>
        </p:nvSpPr>
        <p:spPr>
          <a:xfrm>
            <a:off x="716280" y="0"/>
            <a:ext cx="3611880" cy="4876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6598920" y="5913120"/>
            <a:ext cx="3611880" cy="94488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userDrawn="1"/>
        </p:nvSpPr>
        <p:spPr>
          <a:xfrm flipH="1">
            <a:off x="0" y="2183130"/>
            <a:ext cx="12192000" cy="249174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         </a:t>
            </a:r>
            <a:endParaRPr lang="zh-CN" altLang="en-US" dirty="0"/>
          </a:p>
        </p:txBody>
      </p:sp>
      <p:pic>
        <p:nvPicPr>
          <p:cNvPr id="27" name="图片 2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grpSp>
        <p:nvGrpSpPr>
          <p:cNvPr id="28" name="组合 27"/>
          <p:cNvGrpSpPr/>
          <p:nvPr userDrawn="1"/>
        </p:nvGrpSpPr>
        <p:grpSpPr>
          <a:xfrm>
            <a:off x="1098550" y="1557021"/>
            <a:ext cx="4083700" cy="2358254"/>
            <a:chOff x="1098550" y="1557021"/>
            <a:chExt cx="4083700" cy="2358254"/>
          </a:xfrm>
        </p:grpSpPr>
        <p:grpSp>
          <p:nvGrpSpPr>
            <p:cNvPr id="29" name="组合 28"/>
            <p:cNvGrpSpPr/>
            <p:nvPr userDrawn="1"/>
          </p:nvGrpSpPr>
          <p:grpSpPr>
            <a:xfrm>
              <a:off x="4198990" y="2393767"/>
              <a:ext cx="983260" cy="1521508"/>
              <a:chOff x="1432560" y="2630282"/>
              <a:chExt cx="853440" cy="1320624"/>
            </a:xfrm>
          </p:grpSpPr>
          <p:cxnSp>
            <p:nvCxnSpPr>
              <p:cNvPr id="31" name="直接连接符 30"/>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0" name="图片 29"/>
            <p:cNvPicPr>
              <a:picLocks noChangeAspect="1"/>
            </p:cNvPicPr>
            <p:nvPr userDrawn="1"/>
          </p:nvPicPr>
          <p:blipFill>
            <a:blip r:embed="rId3" cstate="print">
              <a:extLst>
                <a:ext uri="{28A0092B-C50C-407E-A947-70E740481C1C}">
                  <a14:useLocalDpi xmlns:a14="http://schemas.microsoft.com/office/drawing/2010/main" val="0"/>
                </a:ext>
              </a:extLst>
            </a:blip>
            <a:srcRect t="12502" b="12502"/>
            <a:stretch>
              <a:fillRect/>
            </a:stretch>
          </p:blipFill>
          <p:spPr>
            <a:xfrm>
              <a:off x="1098550" y="1557021"/>
              <a:ext cx="3979542" cy="2238374"/>
            </a:xfrm>
            <a:prstGeom prst="rect">
              <a:avLst/>
            </a:prstGeom>
          </p:spPr>
        </p:pic>
      </p:grpSp>
      <p:grpSp>
        <p:nvGrpSpPr>
          <p:cNvPr id="33" name="组合 32"/>
          <p:cNvGrpSpPr/>
          <p:nvPr userDrawn="1"/>
        </p:nvGrpSpPr>
        <p:grpSpPr>
          <a:xfrm>
            <a:off x="507329" y="4004181"/>
            <a:ext cx="2492196" cy="1455549"/>
            <a:chOff x="507329" y="4004181"/>
            <a:chExt cx="2492196" cy="1455549"/>
          </a:xfrm>
        </p:grpSpPr>
        <p:grpSp>
          <p:nvGrpSpPr>
            <p:cNvPr id="34" name="组合 33"/>
            <p:cNvGrpSpPr/>
            <p:nvPr userDrawn="1"/>
          </p:nvGrpSpPr>
          <p:grpSpPr>
            <a:xfrm rot="16200000" flipV="1">
              <a:off x="403151" y="4108359"/>
              <a:ext cx="632141" cy="423786"/>
              <a:chOff x="1432560" y="2623534"/>
              <a:chExt cx="853440" cy="1320624"/>
            </a:xfrm>
          </p:grpSpPr>
          <p:cxnSp>
            <p:nvCxnSpPr>
              <p:cNvPr id="36" name="直接连接符 35"/>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5" name="图片 34"/>
            <p:cNvPicPr>
              <a:picLocks noChangeAspect="1"/>
            </p:cNvPicPr>
            <p:nvPr userDrawn="1"/>
          </p:nvPicPr>
          <p:blipFill>
            <a:blip r:embed="rId4" cstate="print">
              <a:extLst>
                <a:ext uri="{28A0092B-C50C-407E-A947-70E740481C1C}">
                  <a14:useLocalDpi xmlns:a14="http://schemas.microsoft.com/office/drawing/2010/main" val="0"/>
                </a:ext>
              </a:extLst>
            </a:blip>
            <a:srcRect l="87" r="87"/>
            <a:stretch>
              <a:fillRect/>
            </a:stretch>
          </p:blipFill>
          <p:spPr>
            <a:xfrm>
              <a:off x="587525" y="4103058"/>
              <a:ext cx="2412000" cy="1356672"/>
            </a:xfrm>
            <a:prstGeom prst="rect">
              <a:avLst/>
            </a:prstGeom>
          </p:spPr>
        </p:pic>
      </p:grpSp>
      <p:grpSp>
        <p:nvGrpSpPr>
          <p:cNvPr id="38" name="组合 37"/>
          <p:cNvGrpSpPr/>
          <p:nvPr userDrawn="1"/>
        </p:nvGrpSpPr>
        <p:grpSpPr>
          <a:xfrm>
            <a:off x="1280745" y="3333888"/>
            <a:ext cx="1538345" cy="1025562"/>
            <a:chOff x="2178006" y="5732219"/>
            <a:chExt cx="1219876" cy="813250"/>
          </a:xfrm>
        </p:grpSpPr>
        <p:cxnSp>
          <p:nvCxnSpPr>
            <p:cNvPr id="39" name="直接连接符 3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16" presetClass="entr" presetSubtype="42"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outHorizontal)">
                                      <p:cBhvr>
                                        <p:cTn id="12" dur="500"/>
                                        <p:tgtEl>
                                          <p:spTgt spid="26"/>
                                        </p:tgtEl>
                                      </p:cBhvr>
                                    </p:animEffect>
                                  </p:childTnLst>
                                </p:cTn>
                              </p:par>
                              <p:par>
                                <p:cTn id="13" presetID="22" presetClass="entr" presetSubtype="4"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down)">
                                      <p:cBhvr>
                                        <p:cTn id="15" dur="500"/>
                                        <p:tgtEl>
                                          <p:spTgt spid="28"/>
                                        </p:tgtEl>
                                      </p:cBhvr>
                                    </p:animEffect>
                                  </p:childTnLst>
                                </p:cTn>
                              </p:par>
                              <p:par>
                                <p:cTn id="16" presetID="22" presetClass="entr" presetSubtype="1"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anim calcmode="lin" valueType="num">
                                      <p:cBhvr>
                                        <p:cTn id="22" dur="500" fill="hold"/>
                                        <p:tgtEl>
                                          <p:spTgt spid="10"/>
                                        </p:tgtEl>
                                        <p:attrNameLst>
                                          <p:attrName>ppt_x</p:attrName>
                                        </p:attrNameLst>
                                      </p:cBhvr>
                                      <p:tavLst>
                                        <p:tav tm="0">
                                          <p:val>
                                            <p:strVal val="#ppt_x"/>
                                          </p:val>
                                        </p:tav>
                                        <p:tav tm="100000">
                                          <p:val>
                                            <p:strVal val="#ppt_x"/>
                                          </p:val>
                                        </p:tav>
                                      </p:tavLst>
                                    </p:anim>
                                    <p:anim calcmode="lin" valueType="num">
                                      <p:cBhvr>
                                        <p:cTn id="2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26"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矩形 7"/>
          <p:cNvSpPr/>
          <p:nvPr userDrawn="1"/>
        </p:nvSpPr>
        <p:spPr>
          <a:xfrm>
            <a:off x="348635" y="-9671"/>
            <a:ext cx="3611880" cy="207390"/>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327635" y="241884"/>
            <a:ext cx="2497693" cy="47939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431E53A5-470F-4464-9552-506006F3BF8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0CB4AF2-41F1-4F13-8488-B96444865158}"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1E53A5-470F-4464-9552-506006F3BF8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B4AF2-41F1-4F13-8488-B9644486515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image" Target="../media/image7.png"/><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3.xml"/><Relationship Id="rId3" Type="http://schemas.openxmlformats.org/officeDocument/2006/relationships/image" Target="../media/image8.png"/><Relationship Id="rId2" Type="http://schemas.microsoft.com/office/2007/relationships/media" Target="../media/media1.mp3"/><Relationship Id="rId1" Type="http://schemas.openxmlformats.org/officeDocument/2006/relationships/audio" Target="../media/media1.mp3"/></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mp3"/><Relationship Id="rId2" Type="http://schemas.openxmlformats.org/officeDocument/2006/relationships/audio" Target="../media/media2.mp3"/><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mp3"/><Relationship Id="rId2" Type="http://schemas.openxmlformats.org/officeDocument/2006/relationships/audio" Target="../media/media3.mp3"/><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mp3"/><Relationship Id="rId2" Type="http://schemas.openxmlformats.org/officeDocument/2006/relationships/audio" Target="../media/media4.mp3"/><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5.mp3"/><Relationship Id="rId2" Type="http://schemas.openxmlformats.org/officeDocument/2006/relationships/audio" Target="../media/media5.mp3"/><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6.mp3"/><Relationship Id="rId2" Type="http://schemas.openxmlformats.org/officeDocument/2006/relationships/audio" Target="../media/media6.mp3"/><Relationship Id="rId1" Type="http://schemas.openxmlformats.org/officeDocument/2006/relationships/image" Target="../media/image13.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7.mp3"/><Relationship Id="rId2" Type="http://schemas.openxmlformats.org/officeDocument/2006/relationships/audio" Target="../media/media7.mp3"/><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8.mp3"/><Relationship Id="rId2" Type="http://schemas.openxmlformats.org/officeDocument/2006/relationships/audio" Target="../media/media8.mp3"/><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9.mp3"/><Relationship Id="rId2" Type="http://schemas.openxmlformats.org/officeDocument/2006/relationships/audio" Target="../media/media9.mp3"/><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0.mp3"/><Relationship Id="rId2" Type="http://schemas.openxmlformats.org/officeDocument/2006/relationships/audio" Target="../media/media10.mp3"/><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1.mp3"/><Relationship Id="rId2" Type="http://schemas.openxmlformats.org/officeDocument/2006/relationships/audio" Target="../media/media11.mp3"/><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2.mp3"/><Relationship Id="rId2" Type="http://schemas.openxmlformats.org/officeDocument/2006/relationships/audio" Target="../media/media12.mp3"/><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3.mp3"/><Relationship Id="rId2" Type="http://schemas.openxmlformats.org/officeDocument/2006/relationships/audio" Target="../media/media13.mp3"/><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4.mp3"/><Relationship Id="rId2" Type="http://schemas.openxmlformats.org/officeDocument/2006/relationships/audio" Target="../media/media14.mp3"/><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5.mp3"/><Relationship Id="rId2" Type="http://schemas.openxmlformats.org/officeDocument/2006/relationships/audio" Target="../media/media15.mp3"/><Relationship Id="rId1" Type="http://schemas.openxmlformats.org/officeDocument/2006/relationships/image" Target="../media/image22.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6.mp3"/><Relationship Id="rId2" Type="http://schemas.openxmlformats.org/officeDocument/2006/relationships/audio" Target="../media/media16.mp3"/><Relationship Id="rId1" Type="http://schemas.openxmlformats.org/officeDocument/2006/relationships/image" Target="../media/image23.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7.mp3"/><Relationship Id="rId2" Type="http://schemas.openxmlformats.org/officeDocument/2006/relationships/audio" Target="../media/media17.mp3"/><Relationship Id="rId1" Type="http://schemas.openxmlformats.org/officeDocument/2006/relationships/image" Target="../media/image24.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4.xml"/><Relationship Id="rId3" Type="http://schemas.openxmlformats.org/officeDocument/2006/relationships/image" Target="../media/image8.png"/><Relationship Id="rId2" Type="http://schemas.microsoft.com/office/2007/relationships/media" Target="../media/media18.mp3"/><Relationship Id="rId1" Type="http://schemas.openxmlformats.org/officeDocument/2006/relationships/audio" Target="../media/media18.mp3"/></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19.mp3"/><Relationship Id="rId2" Type="http://schemas.openxmlformats.org/officeDocument/2006/relationships/audio" Target="../media/media19.mp3"/><Relationship Id="rId1" Type="http://schemas.openxmlformats.org/officeDocument/2006/relationships/image" Target="../media/image25.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0.mp3"/><Relationship Id="rId2" Type="http://schemas.openxmlformats.org/officeDocument/2006/relationships/audio" Target="../media/media20.mp3"/><Relationship Id="rId1" Type="http://schemas.openxmlformats.org/officeDocument/2006/relationships/image" Target="../media/image26.jpe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1.mp3"/><Relationship Id="rId2" Type="http://schemas.openxmlformats.org/officeDocument/2006/relationships/audio" Target="../media/media21.mp3"/><Relationship Id="rId1" Type="http://schemas.openxmlformats.org/officeDocument/2006/relationships/image" Target="../media/image27.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2.mp3"/><Relationship Id="rId2" Type="http://schemas.openxmlformats.org/officeDocument/2006/relationships/audio" Target="../media/media22.mp3"/><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3.mp3"/><Relationship Id="rId2" Type="http://schemas.openxmlformats.org/officeDocument/2006/relationships/audio" Target="../media/media23.mp3"/><Relationship Id="rId1" Type="http://schemas.openxmlformats.org/officeDocument/2006/relationships/image" Target="../media/image29.jpeg"/></Relationships>
</file>

<file path=ppt/slides/_rels/slide25.xml.rels><?xml version="1.0" encoding="UTF-8" standalone="yes"?>
<Relationships xmlns="http://schemas.openxmlformats.org/package/2006/relationships"><Relationship Id="rId7" Type="http://schemas.openxmlformats.org/officeDocument/2006/relationships/notesSlide" Target="../notesSlides/notesSlide25.xml"/><Relationship Id="rId6" Type="http://schemas.openxmlformats.org/officeDocument/2006/relationships/slideLayout" Target="../slideLayouts/slideLayout4.xml"/><Relationship Id="rId5" Type="http://schemas.openxmlformats.org/officeDocument/2006/relationships/image" Target="../media/image8.png"/><Relationship Id="rId4" Type="http://schemas.microsoft.com/office/2007/relationships/media" Target="../media/media24.mp3"/><Relationship Id="rId3" Type="http://schemas.openxmlformats.org/officeDocument/2006/relationships/audio" Target="../media/media24.mp3"/><Relationship Id="rId2" Type="http://schemas.openxmlformats.org/officeDocument/2006/relationships/image" Target="../media/image31.png"/><Relationship Id="rId1" Type="http://schemas.openxmlformats.org/officeDocument/2006/relationships/image" Target="../media/image30.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5.mp3"/><Relationship Id="rId2" Type="http://schemas.openxmlformats.org/officeDocument/2006/relationships/audio" Target="../media/media25.mp3"/><Relationship Id="rId1" Type="http://schemas.openxmlformats.org/officeDocument/2006/relationships/image" Target="../media/image32.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6.mp3"/><Relationship Id="rId2" Type="http://schemas.openxmlformats.org/officeDocument/2006/relationships/audio" Target="../media/media26.mp3"/><Relationship Id="rId1" Type="http://schemas.openxmlformats.org/officeDocument/2006/relationships/image" Target="../media/image33.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7.mp3"/><Relationship Id="rId2" Type="http://schemas.openxmlformats.org/officeDocument/2006/relationships/audio" Target="../media/media27.mp3"/><Relationship Id="rId1" Type="http://schemas.openxmlformats.org/officeDocument/2006/relationships/image" Target="../media/image34.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8.mp3"/><Relationship Id="rId2" Type="http://schemas.openxmlformats.org/officeDocument/2006/relationships/audio" Target="../media/media28.mp3"/><Relationship Id="rId1" Type="http://schemas.openxmlformats.org/officeDocument/2006/relationships/image" Target="../media/image35.jpe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29.mp3"/><Relationship Id="rId2" Type="http://schemas.openxmlformats.org/officeDocument/2006/relationships/audio" Target="../media/media29.mp3"/><Relationship Id="rId1" Type="http://schemas.openxmlformats.org/officeDocument/2006/relationships/image" Target="../media/image36.jpe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image" Target="../media/image8.png"/><Relationship Id="rId7" Type="http://schemas.microsoft.com/office/2007/relationships/media" Target="../media/media30.mp3"/><Relationship Id="rId6" Type="http://schemas.openxmlformats.org/officeDocument/2006/relationships/audio" Target="../media/media30.mp3"/><Relationship Id="rId5" Type="http://schemas.openxmlformats.org/officeDocument/2006/relationships/image" Target="../media/image37.png"/><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0" Type="http://schemas.openxmlformats.org/officeDocument/2006/relationships/notesSlide" Target="../notesSlides/notesSlide31.xml"/><Relationship Id="rId1" Type="http://schemas.openxmlformats.org/officeDocument/2006/relationships/tags" Target="../tags/tag2.xml"/></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4.xml"/><Relationship Id="rId5" Type="http://schemas.openxmlformats.org/officeDocument/2006/relationships/image" Target="../media/image8.png"/><Relationship Id="rId4" Type="http://schemas.microsoft.com/office/2007/relationships/media" Target="../media/media31.mp3"/><Relationship Id="rId3" Type="http://schemas.openxmlformats.org/officeDocument/2006/relationships/audio" Target="../media/media31.mp3"/><Relationship Id="rId2" Type="http://schemas.openxmlformats.org/officeDocument/2006/relationships/tags" Target="../tags/tag6.xml"/><Relationship Id="rId1" Type="http://schemas.openxmlformats.org/officeDocument/2006/relationships/image" Target="../media/image38.png"/></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2.mp3"/><Relationship Id="rId2" Type="http://schemas.openxmlformats.org/officeDocument/2006/relationships/audio" Target="../media/media32.mp3"/><Relationship Id="rId1" Type="http://schemas.openxmlformats.org/officeDocument/2006/relationships/image" Target="../media/image39.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3.mp3"/><Relationship Id="rId2" Type="http://schemas.openxmlformats.org/officeDocument/2006/relationships/audio" Target="../media/media33.mp3"/><Relationship Id="rId1" Type="http://schemas.openxmlformats.org/officeDocument/2006/relationships/image" Target="../media/image40.jpe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4.mp3"/><Relationship Id="rId2" Type="http://schemas.openxmlformats.org/officeDocument/2006/relationships/audio" Target="../media/media34.mp3"/><Relationship Id="rId1" Type="http://schemas.openxmlformats.org/officeDocument/2006/relationships/image" Target="../media/image41.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5.mp3"/><Relationship Id="rId2" Type="http://schemas.openxmlformats.org/officeDocument/2006/relationships/audio" Target="../media/media35.mp3"/><Relationship Id="rId1" Type="http://schemas.openxmlformats.org/officeDocument/2006/relationships/image" Target="../media/image42.png"/></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6.mp3"/><Relationship Id="rId2" Type="http://schemas.openxmlformats.org/officeDocument/2006/relationships/audio" Target="../media/media36.mp3"/><Relationship Id="rId1" Type="http://schemas.openxmlformats.org/officeDocument/2006/relationships/image" Target="../media/image43.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7.mp3"/><Relationship Id="rId2" Type="http://schemas.openxmlformats.org/officeDocument/2006/relationships/audio" Target="../media/media37.mp3"/><Relationship Id="rId1" Type="http://schemas.openxmlformats.org/officeDocument/2006/relationships/image" Target="../media/image44.jpe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8.mp3"/><Relationship Id="rId2" Type="http://schemas.openxmlformats.org/officeDocument/2006/relationships/audio" Target="../media/media38.mp3"/><Relationship Id="rId1" Type="http://schemas.openxmlformats.org/officeDocument/2006/relationships/image" Target="../media/image45.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39.mp3"/><Relationship Id="rId2" Type="http://schemas.openxmlformats.org/officeDocument/2006/relationships/audio" Target="../media/media39.mp3"/><Relationship Id="rId1" Type="http://schemas.openxmlformats.org/officeDocument/2006/relationships/image" Target="../media/image46.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0.mp3"/><Relationship Id="rId2" Type="http://schemas.openxmlformats.org/officeDocument/2006/relationships/audio" Target="../media/media40.mp3"/><Relationship Id="rId1" Type="http://schemas.openxmlformats.org/officeDocument/2006/relationships/image" Target="../media/image47.png"/></Relationships>
</file>

<file path=ppt/slides/_rels/slide42.xml.rels><?xml version="1.0" encoding="UTF-8" standalone="yes"?>
<Relationships xmlns="http://schemas.openxmlformats.org/package/2006/relationships"><Relationship Id="rId9" Type="http://schemas.openxmlformats.org/officeDocument/2006/relationships/notesSlide" Target="../notesSlides/notesSlide42.xml"/><Relationship Id="rId8" Type="http://schemas.openxmlformats.org/officeDocument/2006/relationships/slideLayout" Target="../slideLayouts/slideLayout4.xml"/><Relationship Id="rId7" Type="http://schemas.openxmlformats.org/officeDocument/2006/relationships/image" Target="../media/image8.png"/><Relationship Id="rId6" Type="http://schemas.microsoft.com/office/2007/relationships/media" Target="../media/media41.mp3"/><Relationship Id="rId5" Type="http://schemas.openxmlformats.org/officeDocument/2006/relationships/audio" Target="../media/media41.mp3"/><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png"/></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2.mp3"/><Relationship Id="rId2" Type="http://schemas.openxmlformats.org/officeDocument/2006/relationships/audio" Target="../media/media42.mp3"/><Relationship Id="rId1" Type="http://schemas.openxmlformats.org/officeDocument/2006/relationships/image" Target="../media/image52.png"/></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44.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3.mp3"/><Relationship Id="rId2" Type="http://schemas.openxmlformats.org/officeDocument/2006/relationships/audio" Target="../media/media43.mp3"/><Relationship Id="rId1" Type="http://schemas.openxmlformats.org/officeDocument/2006/relationships/image" Target="../media/image53.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4.mp3"/><Relationship Id="rId2" Type="http://schemas.openxmlformats.org/officeDocument/2006/relationships/audio" Target="../media/media44.mp3"/><Relationship Id="rId1" Type="http://schemas.openxmlformats.org/officeDocument/2006/relationships/image" Target="../media/image54.png"/></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5.mp3"/><Relationship Id="rId2" Type="http://schemas.openxmlformats.org/officeDocument/2006/relationships/audio" Target="../media/media45.mp3"/><Relationship Id="rId1" Type="http://schemas.openxmlformats.org/officeDocument/2006/relationships/image" Target="../media/image55.png"/></Relationships>
</file>

<file path=ppt/slides/_rels/slide47.xml.rels><?xml version="1.0" encoding="UTF-8" standalone="yes"?>
<Relationships xmlns="http://schemas.openxmlformats.org/package/2006/relationships"><Relationship Id="rId6" Type="http://schemas.openxmlformats.org/officeDocument/2006/relationships/notesSlide" Target="../notesSlides/notesSlide47.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6.mp3"/><Relationship Id="rId2" Type="http://schemas.openxmlformats.org/officeDocument/2006/relationships/audio" Target="../media/media46.mp3"/><Relationship Id="rId1" Type="http://schemas.openxmlformats.org/officeDocument/2006/relationships/image" Target="../media/image56.png"/></Relationships>
</file>

<file path=ppt/slides/_rels/slide48.xml.rels><?xml version="1.0" encoding="UTF-8" standalone="yes"?>
<Relationships xmlns="http://schemas.openxmlformats.org/package/2006/relationships"><Relationship Id="rId6" Type="http://schemas.openxmlformats.org/officeDocument/2006/relationships/notesSlide" Target="../notesSlides/notesSlide48.xml"/><Relationship Id="rId5" Type="http://schemas.openxmlformats.org/officeDocument/2006/relationships/slideLayout" Target="../slideLayouts/slideLayout4.xml"/><Relationship Id="rId4" Type="http://schemas.openxmlformats.org/officeDocument/2006/relationships/image" Target="../media/image8.png"/><Relationship Id="rId3" Type="http://schemas.microsoft.com/office/2007/relationships/media" Target="../media/media47.mp3"/><Relationship Id="rId2" Type="http://schemas.openxmlformats.org/officeDocument/2006/relationships/audio" Target="../media/media47.mp3"/><Relationship Id="rId1" Type="http://schemas.openxmlformats.org/officeDocument/2006/relationships/image" Target="../media/image57.png"/></Relationships>
</file>

<file path=ppt/slides/_rels/slide49.xml.rels><?xml version="1.0" encoding="UTF-8" standalone="yes"?>
<Relationships xmlns="http://schemas.openxmlformats.org/package/2006/relationships"><Relationship Id="rId9" Type="http://schemas.openxmlformats.org/officeDocument/2006/relationships/image" Target="../media/image8.png"/><Relationship Id="rId8" Type="http://schemas.microsoft.com/office/2007/relationships/media" Target="../media/media48.mp3"/><Relationship Id="rId7" Type="http://schemas.openxmlformats.org/officeDocument/2006/relationships/audio" Target="../media/media48.mp3"/><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 Type="http://schemas.openxmlformats.org/officeDocument/2006/relationships/tags" Target="../tags/tag8.xml"/><Relationship Id="rId11" Type="http://schemas.openxmlformats.org/officeDocument/2006/relationships/notesSlide" Target="../notesSlides/notesSlide49.xml"/><Relationship Id="rId10" Type="http://schemas.openxmlformats.org/officeDocument/2006/relationships/slideLayout" Target="../slideLayouts/slideLayout4.xml"/><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微信图片_20260318094507_3419_279"/>
          <p:cNvPicPr>
            <a:picLocks noChangeAspect="1"/>
          </p:cNvPicPr>
          <p:nvPr/>
        </p:nvPicPr>
        <p:blipFill>
          <a:blip r:embed="rId1"/>
          <a:stretch>
            <a:fillRect/>
          </a:stretch>
        </p:blipFill>
        <p:spPr>
          <a:xfrm>
            <a:off x="0" y="0"/>
            <a:ext cx="12192000" cy="6858000"/>
          </a:xfrm>
          <a:prstGeom prst="rect">
            <a:avLst/>
          </a:prstGeom>
        </p:spPr>
      </p:pic>
      <p:pic>
        <p:nvPicPr>
          <p:cNvPr id="2" name="图片 1" descr="果蔬采后保鲜技术书籍封面设计 (1)"/>
          <p:cNvPicPr>
            <a:picLocks noChangeAspect="1"/>
          </p:cNvPicPr>
          <p:nvPr/>
        </p:nvPicPr>
        <p:blipFill>
          <a:blip r:embed="rId2"/>
          <a:stretch>
            <a:fillRect/>
          </a:stretch>
        </p:blipFill>
        <p:spPr>
          <a:xfrm>
            <a:off x="0" y="0"/>
            <a:ext cx="12192000" cy="6845300"/>
          </a:xfrm>
          <a:prstGeom prst="rect">
            <a:avLst/>
          </a:prstGeom>
        </p:spPr>
      </p:pic>
      <p:sp>
        <p:nvSpPr>
          <p:cNvPr id="15" name="圆角矩形 14"/>
          <p:cNvSpPr/>
          <p:nvPr/>
        </p:nvSpPr>
        <p:spPr>
          <a:xfrm>
            <a:off x="-24765" y="1799273"/>
            <a:ext cx="12239625" cy="2254250"/>
          </a:xfrm>
          <a:prstGeom prst="roundRect">
            <a:avLst>
              <a:gd name="adj" fmla="val 0"/>
            </a:avLst>
          </a:prstGeom>
          <a:gradFill>
            <a:gsLst>
              <a:gs pos="5000">
                <a:srgbClr val="75BD42">
                  <a:alpha val="100000"/>
                </a:srgbClr>
              </a:gs>
              <a:gs pos="100000">
                <a:srgbClr val="00B0F0"/>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l"/>
            <a:endParaRPr lang="zh-CN" altLang="en-US"/>
          </a:p>
        </p:txBody>
      </p:sp>
      <p:sp>
        <p:nvSpPr>
          <p:cNvPr id="18" name="文本框 17"/>
          <p:cNvSpPr txBox="1"/>
          <p:nvPr/>
        </p:nvSpPr>
        <p:spPr>
          <a:xfrm>
            <a:off x="3249930" y="2245995"/>
            <a:ext cx="8584565" cy="1360805"/>
          </a:xfrm>
          <a:prstGeom prst="rect">
            <a:avLst/>
          </a:prstGeom>
        </p:spPr>
        <p:txBody>
          <a:bodyPr wrap="square">
            <a:spAutoFit/>
          </a:bodyPr>
          <a:lstStyle/>
          <a:p>
            <a:pPr algn="l" defTabSz="266700">
              <a:lnSpc>
                <a:spcPct val="114000"/>
              </a:lnSpc>
              <a:spcAft>
                <a:spcPts val="600"/>
              </a:spcAft>
            </a:pPr>
            <a:r>
              <a:rPr lang="en-US" altLang="zh-CN" sz="3400" b="1">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rPr>
              <a:t>Postharvest Preservation Technologies</a:t>
            </a:r>
            <a:endParaRPr lang="en-US" altLang="zh-CN" sz="3400" b="1">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endParaRPr>
          </a:p>
          <a:p>
            <a:pPr algn="l" defTabSz="266700">
              <a:lnSpc>
                <a:spcPct val="114000"/>
              </a:lnSpc>
              <a:spcAft>
                <a:spcPts val="600"/>
              </a:spcAft>
            </a:pPr>
            <a:r>
              <a:rPr lang="en-US" altLang="zh-CN" sz="3400" b="1">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rPr>
              <a:t>For Common Fruits And Vegetables</a:t>
            </a:r>
            <a:endParaRPr lang="en-US" altLang="zh-CN" sz="3400" b="1">
              <a:solidFill>
                <a:schemeClr val="bg1"/>
              </a:solidFill>
              <a:effectLst>
                <a:outerShdw blurRad="38100" dist="38100" dir="2700000" algn="tl">
                  <a:srgbClr val="000000">
                    <a:alpha val="43137"/>
                  </a:srgbClr>
                </a:outerShdw>
              </a:effectLst>
              <a:latin typeface="Roboto Slab Black" charset="0"/>
              <a:ea typeface="宋体" panose="02010600030101010101" pitchFamily="2" charset="-122"/>
              <a:cs typeface="Roboto Slab Black" charset="0"/>
            </a:endParaRPr>
          </a:p>
        </p:txBody>
      </p:sp>
      <p:sp>
        <p:nvSpPr>
          <p:cNvPr id="16" name="椭圆 15"/>
          <p:cNvSpPr/>
          <p:nvPr/>
        </p:nvSpPr>
        <p:spPr>
          <a:xfrm>
            <a:off x="57785" y="1464310"/>
            <a:ext cx="2924175" cy="2924175"/>
          </a:xfrm>
          <a:prstGeom prst="ellipse">
            <a:avLst/>
          </a:prstGeom>
          <a:gradFill>
            <a:gsLst>
              <a:gs pos="0">
                <a:srgbClr val="00B0F0"/>
              </a:gs>
              <a:gs pos="100000">
                <a:srgbClr val="5B990C">
                  <a:alpha val="100000"/>
                </a:srgbClr>
              </a:gs>
            </a:gsLst>
            <a:path path="circle">
              <a:fillToRect l="50000" t="50000" r="50000" b="50000"/>
            </a:path>
            <a:tileRect/>
          </a:gradFill>
          <a:ln w="31750">
            <a:solidFill>
              <a:schemeClr val="bg1">
                <a:alpha val="73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20" name="图片 1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a:xfrm>
            <a:off x="9454635" y="368884"/>
            <a:ext cx="2497693" cy="479396"/>
          </a:xfrm>
          <a:prstGeom prst="rect">
            <a:avLst/>
          </a:prstGeom>
        </p:spPr>
      </p:pic>
      <p:pic>
        <p:nvPicPr>
          <p:cNvPr id="7" name="图片 6" descr="果蔬采后保鲜技术书籍封面设计"/>
          <p:cNvPicPr>
            <a:picLocks noChangeAspect="1"/>
          </p:cNvPicPr>
          <p:nvPr/>
        </p:nvPicPr>
        <p:blipFill>
          <a:blip r:embed="rId4"/>
          <a:srcRect l="4786" r="11608"/>
          <a:stretch>
            <a:fillRect/>
          </a:stretch>
        </p:blipFill>
        <p:spPr>
          <a:xfrm>
            <a:off x="196215" y="1602740"/>
            <a:ext cx="2647315" cy="2647315"/>
          </a:xfrm>
          <a:prstGeom prst="ellipse">
            <a:avLst/>
          </a:prstGeom>
        </p:spPr>
      </p:pic>
      <p:sp>
        <p:nvSpPr>
          <p:cNvPr id="9" name="任意多边形 8"/>
          <p:cNvSpPr/>
          <p:nvPr/>
        </p:nvSpPr>
        <p:spPr>
          <a:xfrm>
            <a:off x="-317" y="5242852"/>
            <a:ext cx="12214860" cy="1615148"/>
          </a:xfrm>
          <a:custGeom>
            <a:avLst/>
            <a:gdLst/>
            <a:ahLst/>
            <a:cxnLst>
              <a:cxn ang="3">
                <a:pos x="hc" y="t"/>
              </a:cxn>
              <a:cxn ang="cd2">
                <a:pos x="l" y="vc"/>
              </a:cxn>
              <a:cxn ang="cd4">
                <a:pos x="hc" y="b"/>
              </a:cxn>
              <a:cxn ang="0">
                <a:pos x="r" y="vc"/>
              </a:cxn>
            </a:cxnLst>
            <a:rect l="l" t="t" r="r" b="b"/>
            <a:pathLst>
              <a:path w="19236" h="2544">
                <a:moveTo>
                  <a:pt x="19236" y="0"/>
                </a:moveTo>
                <a:lnTo>
                  <a:pt x="19236" y="2544"/>
                </a:lnTo>
                <a:lnTo>
                  <a:pt x="0" y="2544"/>
                </a:lnTo>
                <a:lnTo>
                  <a:pt x="0" y="0"/>
                </a:lnTo>
                <a:cubicBezTo>
                  <a:pt x="550" y="297"/>
                  <a:pt x="1825" y="690"/>
                  <a:pt x="2431" y="825"/>
                </a:cubicBezTo>
                <a:lnTo>
                  <a:pt x="2641" y="874"/>
                </a:lnTo>
                <a:lnTo>
                  <a:pt x="2855" y="922"/>
                </a:lnTo>
                <a:lnTo>
                  <a:pt x="3074" y="969"/>
                </a:lnTo>
                <a:lnTo>
                  <a:pt x="3296" y="1014"/>
                </a:lnTo>
                <a:lnTo>
                  <a:pt x="3523" y="1058"/>
                </a:lnTo>
                <a:lnTo>
                  <a:pt x="3753" y="1100"/>
                </a:lnTo>
                <a:lnTo>
                  <a:pt x="3988" y="1140"/>
                </a:lnTo>
                <a:lnTo>
                  <a:pt x="4226" y="1179"/>
                </a:lnTo>
                <a:lnTo>
                  <a:pt x="4467" y="1216"/>
                </a:lnTo>
                <a:lnTo>
                  <a:pt x="4712" y="1252"/>
                </a:lnTo>
                <a:lnTo>
                  <a:pt x="4961" y="1285"/>
                </a:lnTo>
                <a:lnTo>
                  <a:pt x="5212" y="1318"/>
                </a:lnTo>
                <a:lnTo>
                  <a:pt x="5467" y="1348"/>
                </a:lnTo>
                <a:lnTo>
                  <a:pt x="5725" y="1377"/>
                </a:lnTo>
                <a:lnTo>
                  <a:pt x="5987" y="1403"/>
                </a:lnTo>
                <a:lnTo>
                  <a:pt x="6251" y="1428"/>
                </a:lnTo>
                <a:lnTo>
                  <a:pt x="6518" y="1451"/>
                </a:lnTo>
                <a:lnTo>
                  <a:pt x="6788" y="1473"/>
                </a:lnTo>
                <a:lnTo>
                  <a:pt x="7060" y="1492"/>
                </a:lnTo>
                <a:lnTo>
                  <a:pt x="7335" y="1510"/>
                </a:lnTo>
                <a:lnTo>
                  <a:pt x="7613" y="1525"/>
                </a:lnTo>
                <a:lnTo>
                  <a:pt x="7893" y="1539"/>
                </a:lnTo>
                <a:lnTo>
                  <a:pt x="8175" y="1550"/>
                </a:lnTo>
                <a:lnTo>
                  <a:pt x="8460" y="1560"/>
                </a:lnTo>
                <a:lnTo>
                  <a:pt x="8746" y="1567"/>
                </a:lnTo>
                <a:lnTo>
                  <a:pt x="9035" y="1572"/>
                </a:lnTo>
                <a:lnTo>
                  <a:pt x="9326" y="1575"/>
                </a:lnTo>
                <a:lnTo>
                  <a:pt x="9618" y="1577"/>
                </a:lnTo>
                <a:lnTo>
                  <a:pt x="9910" y="1575"/>
                </a:lnTo>
                <a:lnTo>
                  <a:pt x="10201" y="1572"/>
                </a:lnTo>
                <a:lnTo>
                  <a:pt x="10490" y="1567"/>
                </a:lnTo>
                <a:lnTo>
                  <a:pt x="10776" y="1560"/>
                </a:lnTo>
                <a:lnTo>
                  <a:pt x="11061" y="1550"/>
                </a:lnTo>
                <a:lnTo>
                  <a:pt x="11343" y="1539"/>
                </a:lnTo>
                <a:lnTo>
                  <a:pt x="11623" y="1525"/>
                </a:lnTo>
                <a:lnTo>
                  <a:pt x="11901" y="1510"/>
                </a:lnTo>
                <a:lnTo>
                  <a:pt x="12176" y="1492"/>
                </a:lnTo>
                <a:lnTo>
                  <a:pt x="12448" y="1473"/>
                </a:lnTo>
                <a:lnTo>
                  <a:pt x="12718" y="1451"/>
                </a:lnTo>
                <a:lnTo>
                  <a:pt x="12985" y="1428"/>
                </a:lnTo>
                <a:lnTo>
                  <a:pt x="13249" y="1403"/>
                </a:lnTo>
                <a:lnTo>
                  <a:pt x="13511" y="1377"/>
                </a:lnTo>
                <a:lnTo>
                  <a:pt x="13769" y="1348"/>
                </a:lnTo>
                <a:lnTo>
                  <a:pt x="14024" y="1318"/>
                </a:lnTo>
                <a:lnTo>
                  <a:pt x="14275" y="1285"/>
                </a:lnTo>
                <a:lnTo>
                  <a:pt x="14524" y="1252"/>
                </a:lnTo>
                <a:lnTo>
                  <a:pt x="14769" y="1216"/>
                </a:lnTo>
                <a:lnTo>
                  <a:pt x="15010" y="1179"/>
                </a:lnTo>
                <a:lnTo>
                  <a:pt x="15248" y="1140"/>
                </a:lnTo>
                <a:lnTo>
                  <a:pt x="15483" y="1100"/>
                </a:lnTo>
                <a:lnTo>
                  <a:pt x="15713" y="1058"/>
                </a:lnTo>
                <a:lnTo>
                  <a:pt x="15940" y="1014"/>
                </a:lnTo>
                <a:lnTo>
                  <a:pt x="16162" y="969"/>
                </a:lnTo>
                <a:lnTo>
                  <a:pt x="16381" y="922"/>
                </a:lnTo>
                <a:lnTo>
                  <a:pt x="16595" y="874"/>
                </a:lnTo>
                <a:lnTo>
                  <a:pt x="16805" y="825"/>
                </a:lnTo>
                <a:cubicBezTo>
                  <a:pt x="17768" y="612"/>
                  <a:pt x="18891" y="184"/>
                  <a:pt x="19236" y="0"/>
                </a:cubicBezTo>
                <a:close/>
              </a:path>
            </a:pathLst>
          </a:custGeom>
          <a:gradFill>
            <a:gsLst>
              <a:gs pos="100000">
                <a:srgbClr val="5B990C">
                  <a:alpha val="0"/>
                </a:srgbClr>
              </a:gs>
              <a:gs pos="0">
                <a:srgbClr val="5B990C">
                  <a:alpha val="98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ym typeface="+mn-ea"/>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200" advTm="3000">
        <p14:prism/>
      </p:transition>
    </mc:Choice>
    <mc:Fallback>
      <p:transition spd="slow" advTm="3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199255" y="2393950"/>
            <a:ext cx="982980" cy="1521460"/>
            <a:chOff x="1432560" y="2630282"/>
            <a:chExt cx="853440" cy="1320624"/>
          </a:xfrm>
        </p:grpSpPr>
        <p:cxnSp>
          <p:nvCxnSpPr>
            <p:cNvPr id="14" name="直接连接符 13"/>
            <p:cNvCxnSpPr/>
            <p:nvPr/>
          </p:nvCxnSpPr>
          <p:spPr>
            <a:xfrm>
              <a:off x="2286000" y="2630282"/>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432560" y="3940976"/>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2514437" y="1010906"/>
            <a:ext cx="2699712" cy="583565"/>
          </a:xfrm>
          <a:prstGeom prst="rect">
            <a:avLst/>
          </a:prstGeom>
          <a:noFill/>
        </p:spPr>
        <p:txBody>
          <a:bodyPr vert="horz" wrap="square" rtlCol="0">
            <a:spAutoFit/>
          </a:bodyPr>
          <a:lstStyle/>
          <a:p>
            <a:pPr algn="r"/>
            <a:r>
              <a:rPr lang="en-US" altLang="zh-CN"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rPr>
              <a:t>PART.02</a:t>
            </a:r>
            <a:endParaRPr lang="zh-CN" altLang="en-US" sz="3200" i="1" dirty="0">
              <a:solidFill>
                <a:srgbClr val="5BAE3E"/>
              </a:solidFill>
              <a:latin typeface="Arial" panose="020B0604020202020204" pitchFamily="34" charset="0"/>
              <a:ea typeface="+mj-ea"/>
              <a:cs typeface="Arial" panose="020B0604020202020204" pitchFamily="34" charset="0"/>
              <a:sym typeface="Arial" panose="020B0604020202020204" pitchFamily="34" charset="0"/>
            </a:endParaRPr>
          </a:p>
        </p:txBody>
      </p:sp>
      <p:grpSp>
        <p:nvGrpSpPr>
          <p:cNvPr id="121" name="组合 120"/>
          <p:cNvGrpSpPr/>
          <p:nvPr/>
        </p:nvGrpSpPr>
        <p:grpSpPr>
          <a:xfrm rot="16200000" flipV="1">
            <a:off x="403225" y="4108450"/>
            <a:ext cx="631825" cy="423545"/>
            <a:chOff x="1432560" y="2623534"/>
            <a:chExt cx="853440" cy="1320624"/>
          </a:xfrm>
        </p:grpSpPr>
        <p:cxnSp>
          <p:nvCxnSpPr>
            <p:cNvPr id="122" name="直接连接符 121"/>
            <p:cNvCxnSpPr/>
            <p:nvPr/>
          </p:nvCxnSpPr>
          <p:spPr>
            <a:xfrm>
              <a:off x="2285999" y="2623534"/>
              <a:ext cx="0" cy="13206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1432560" y="3930930"/>
              <a:ext cx="85344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8" name="组合 107"/>
          <p:cNvGrpSpPr/>
          <p:nvPr/>
        </p:nvGrpSpPr>
        <p:grpSpPr>
          <a:xfrm>
            <a:off x="1280745" y="3333888"/>
            <a:ext cx="1538345" cy="1025562"/>
            <a:chOff x="2178006" y="5732219"/>
            <a:chExt cx="1219876" cy="813250"/>
          </a:xfrm>
        </p:grpSpPr>
        <p:cxnSp>
          <p:nvCxnSpPr>
            <p:cNvPr id="109" name="直接连接符 108"/>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5625510" y="2866708"/>
            <a:ext cx="6489875" cy="1124585"/>
          </a:xfrm>
          <a:prstGeom prst="rect">
            <a:avLst/>
          </a:prstGeom>
          <a:noFill/>
        </p:spPr>
        <p:txBody>
          <a:bodyPr wrap="square" rtlCol="0">
            <a:spAutoFit/>
          </a:bodyPr>
          <a:lstStyle/>
          <a:p>
            <a:pPr lvl="0" defTabSz="685800">
              <a:lnSpc>
                <a:spcPct val="120000"/>
              </a:lnSpc>
              <a:defRPr/>
            </a:pPr>
            <a:r>
              <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Preservation Methods for Common Fruits and Vegetables </a:t>
            </a:r>
            <a:endParaRPr lang="en-US" altLang="zh-CN" sz="2800" b="1" dirty="0">
              <a:solidFill>
                <a:srgbClr val="FFFFFF"/>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8.2_02">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74725" y="60737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27"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1901825"/>
            <a:ext cx="12192000" cy="293730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8" name="文本框 7"/>
          <p:cNvSpPr txBox="1"/>
          <p:nvPr/>
        </p:nvSpPr>
        <p:spPr>
          <a:xfrm>
            <a:off x="601264" y="2131109"/>
            <a:ext cx="5450205" cy="106426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Short-Term Storage</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Store apples in a cellar </a:t>
            </a:r>
            <a:r>
              <a:rPr lang="en-US" altLang="zh-CN" sz="1600" dirty="0">
                <a:solidFill>
                  <a:schemeClr val="bg1"/>
                </a:solidFill>
                <a:latin typeface="Arial" panose="020B0604020202020204" pitchFamily="34" charset="0"/>
                <a:cs typeface="Arial" panose="020B0604020202020204" pitchFamily="34" charset="0"/>
                <a:sym typeface="+mn-ea"/>
              </a:rPr>
              <a:t>→ kept at </a:t>
            </a:r>
            <a:r>
              <a:rPr lang="en-US" altLang="zh-CN" sz="1600" b="1" dirty="0">
                <a:solidFill>
                  <a:schemeClr val="bg1"/>
                </a:solidFill>
                <a:latin typeface="Arial" panose="020B0604020202020204" pitchFamily="34" charset="0"/>
                <a:cs typeface="Arial" panose="020B0604020202020204" pitchFamily="34" charset="0"/>
                <a:sym typeface="+mn-ea"/>
              </a:rPr>
              <a:t>low temperature</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601264" y="1118203"/>
            <a:ext cx="10081260" cy="460375"/>
          </a:xfrm>
          <a:prstGeom prst="rect">
            <a:avLst/>
          </a:prstGeom>
          <a:noFill/>
        </p:spPr>
        <p:txBody>
          <a:bodyPr wrap="square" rtlCol="0">
            <a:spAutoFit/>
          </a:bodyPr>
          <a:lstStyle/>
          <a:p>
            <a:r>
              <a:rPr lang="en-US" altLang="zh-CN" sz="2400" b="1" dirty="0"/>
              <a:t>(1) Preservation of Fuji Apples</a:t>
            </a:r>
            <a:endParaRPr lang="en-US" altLang="zh-CN" sz="2400" b="1" dirty="0"/>
          </a:p>
        </p:txBody>
      </p:sp>
      <p:sp>
        <p:nvSpPr>
          <p:cNvPr id="12" name="文本框 11"/>
          <p:cNvSpPr txBox="1"/>
          <p:nvPr/>
        </p:nvSpPr>
        <p:spPr>
          <a:xfrm>
            <a:off x="601265" y="3336532"/>
            <a:ext cx="5244732" cy="106426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Long-Term Storage</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Cold storage combined with controlled-atmosphere conditions</a:t>
            </a:r>
            <a:r>
              <a:rPr lang="en-US" altLang="zh-CN" sz="1600" dirty="0">
                <a:solidFill>
                  <a:schemeClr val="bg1"/>
                </a:solidFill>
                <a:latin typeface="Arial" panose="020B0604020202020204" pitchFamily="34" charset="0"/>
                <a:cs typeface="Arial" panose="020B0604020202020204" pitchFamily="34" charset="0"/>
                <a:sym typeface="+mn-ea"/>
              </a:rPr>
              <a:t> is recommended.</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13" name="图片 12"/>
          <p:cNvPicPr>
            <a:picLocks noChangeAspect="1"/>
          </p:cNvPicPr>
          <p:nvPr/>
        </p:nvPicPr>
        <p:blipFill>
          <a:blip r:embed="rId1"/>
          <a:stretch>
            <a:fillRect/>
          </a:stretch>
        </p:blipFill>
        <p:spPr>
          <a:xfrm>
            <a:off x="6118860" y="1681459"/>
            <a:ext cx="5377815" cy="2848610"/>
          </a:xfrm>
          <a:prstGeom prst="rect">
            <a:avLst/>
          </a:prstGeom>
        </p:spPr>
      </p:pic>
      <p:sp>
        <p:nvSpPr>
          <p:cNvPr id="2" name="文本框 1"/>
          <p:cNvSpPr txBox="1"/>
          <p:nvPr/>
        </p:nvSpPr>
        <p:spPr>
          <a:xfrm>
            <a:off x="10682524" y="4316074"/>
            <a:ext cx="815975" cy="213995"/>
          </a:xfrm>
          <a:prstGeom prst="rect">
            <a:avLst/>
          </a:prstGeom>
          <a:noFill/>
        </p:spPr>
        <p:txBody>
          <a:bodyPr wrap="square" rtlCol="0">
            <a:spAutoFit/>
          </a:bodyPr>
          <a:lstStyle/>
          <a:p>
            <a:pPr algn="r"/>
            <a:r>
              <a:rPr lang="en-US" altLang="zh-CN" sz="800" dirty="0">
                <a:solidFill>
                  <a:schemeClr val="bg1"/>
                </a:solidFill>
              </a:rPr>
              <a:t>AI</a:t>
            </a:r>
            <a:r>
              <a:rPr lang="zh-CN" altLang="en-US" sz="800" dirty="0">
                <a:solidFill>
                  <a:schemeClr val="bg1"/>
                </a:solidFill>
              </a:rPr>
              <a:t>生成</a:t>
            </a:r>
            <a:endParaRPr lang="zh-CN" altLang="en-US" sz="800" dirty="0">
              <a:solidFill>
                <a:schemeClr val="bg1"/>
              </a:solidFill>
            </a:endParaRPr>
          </a:p>
        </p:txBody>
      </p:sp>
      <p:sp>
        <p:nvSpPr>
          <p:cNvPr id="6" name="文本框 5"/>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3" name="8.2_0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52350" y="63531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10" grpId="0" animBg="1"/>
      <p:bldP spid="8" grpId="0" uiExpand="1" build="p"/>
      <p:bldP spid="7" grpId="0"/>
      <p:bldP spid="12" grpId="0" uiExpand="1"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3" name="文本框 2"/>
          <p:cNvSpPr txBox="1"/>
          <p:nvPr/>
        </p:nvSpPr>
        <p:spPr>
          <a:xfrm>
            <a:off x="589929" y="5286049"/>
            <a:ext cx="10510462" cy="744306"/>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Alternative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Pre-cooling facilities not available →the fruit can also be placed directly into cold storage.</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89929" y="3799737"/>
            <a:ext cx="5150492" cy="146177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Core Purpose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Quickly lower fruit temperature.</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Suppress physiological activity.</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Help extend the storage period.</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589929" y="2313426"/>
            <a:ext cx="3833215" cy="1461770"/>
          </a:xfrm>
          <a:prstGeom prst="rect">
            <a:avLst/>
          </a:prstGeom>
          <a:noFill/>
        </p:spPr>
        <p:txBody>
          <a:bodyPr wrap="square" rtlCol="0">
            <a:spAutoFit/>
          </a:bodyPr>
          <a:lstStyle/>
          <a:p>
            <a:pPr marL="288290" lvl="0" indent="-28829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Three Pre-cooling Methods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Forced-air cooling.</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Vacuum pre-cooling.</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gn="l">
              <a:lnSpc>
                <a:spcPct val="120000"/>
              </a:lnSpc>
              <a:spcBef>
                <a:spcPts val="200"/>
              </a:spcBef>
              <a:spcAft>
                <a:spcPts val="200"/>
              </a:spcAft>
              <a:buClrTx/>
              <a:buSzTx/>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Cold-water immersion.</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3" name="矩形: 圆角 12"/>
          <p:cNvSpPr/>
          <p:nvPr/>
        </p:nvSpPr>
        <p:spPr>
          <a:xfrm>
            <a:off x="695325" y="1782447"/>
            <a:ext cx="227855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Pre-cooling</a:t>
            </a:r>
            <a:endParaRPr lang="en-US" altLang="zh-CN" b="1" dirty="0">
              <a:sym typeface="+mn-ea"/>
            </a:endParaRPr>
          </a:p>
        </p:txBody>
      </p:sp>
      <p:grpSp>
        <p:nvGrpSpPr>
          <p:cNvPr id="14" name="组合 13"/>
          <p:cNvGrpSpPr/>
          <p:nvPr/>
        </p:nvGrpSpPr>
        <p:grpSpPr>
          <a:xfrm>
            <a:off x="5893461" y="2982404"/>
            <a:ext cx="5603177" cy="2109725"/>
            <a:chOff x="5893461" y="1940413"/>
            <a:chExt cx="5603177" cy="2109725"/>
          </a:xfrm>
        </p:grpSpPr>
        <p:pic>
          <p:nvPicPr>
            <p:cNvPr id="9" name="图片 8"/>
            <p:cNvPicPr>
              <a:picLocks noChangeAspect="1"/>
            </p:cNvPicPr>
            <p:nvPr/>
          </p:nvPicPr>
          <p:blipFill>
            <a:blip r:embed="rId1"/>
            <a:stretch>
              <a:fillRect/>
            </a:stretch>
          </p:blipFill>
          <p:spPr>
            <a:xfrm>
              <a:off x="5893461" y="1940413"/>
              <a:ext cx="5603177" cy="2109725"/>
            </a:xfrm>
            <a:prstGeom prst="rect">
              <a:avLst/>
            </a:prstGeom>
          </p:spPr>
        </p:pic>
        <p:sp>
          <p:nvSpPr>
            <p:cNvPr id="15" name="文本框 14"/>
            <p:cNvSpPr txBox="1"/>
            <p:nvPr/>
          </p:nvSpPr>
          <p:spPr>
            <a:xfrm>
              <a:off x="10581640" y="3820268"/>
              <a:ext cx="815975" cy="229870"/>
            </a:xfrm>
            <a:prstGeom prst="rect">
              <a:avLst/>
            </a:prstGeom>
            <a:noFill/>
          </p:spPr>
          <p:txBody>
            <a:bodyPr wrap="square" rtlCol="0">
              <a:spAutoFit/>
            </a:bodyPr>
            <a:lstStyle/>
            <a:p>
              <a:pPr algn="r"/>
              <a:r>
                <a:rPr lang="en-US" altLang="zh-CN" sz="900" dirty="0"/>
                <a:t>AI</a:t>
              </a:r>
              <a:r>
                <a:rPr lang="zh-CN" altLang="en-US" sz="900" dirty="0"/>
                <a:t>生成</a:t>
              </a:r>
              <a:endParaRPr lang="zh-CN" altLang="en-US" sz="900" dirty="0"/>
            </a:p>
          </p:txBody>
        </p:sp>
      </p:grpSp>
      <p:sp>
        <p:nvSpPr>
          <p:cNvPr id="5" name="文本框 4"/>
          <p:cNvSpPr txBox="1"/>
          <p:nvPr/>
        </p:nvSpPr>
        <p:spPr>
          <a:xfrm>
            <a:off x="601264" y="1118203"/>
            <a:ext cx="10081260" cy="460375"/>
          </a:xfrm>
          <a:prstGeom prst="rect">
            <a:avLst/>
          </a:prstGeom>
          <a:noFill/>
        </p:spPr>
        <p:txBody>
          <a:bodyPr wrap="square" rtlCol="0">
            <a:spAutoFit/>
          </a:bodyPr>
          <a:lstStyle/>
          <a:p>
            <a:r>
              <a:rPr lang="en-US" altLang="zh-CN" sz="2400" b="1" dirty="0"/>
              <a:t>(1) Preservation of Fuji Apples</a:t>
            </a:r>
            <a:endParaRPr lang="en-US" altLang="zh-CN" sz="2400" b="1" dirty="0"/>
          </a:p>
        </p:txBody>
      </p:sp>
      <p:sp>
        <p:nvSpPr>
          <p:cNvPr id="6" name="文本框 5"/>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4" name="8.2_0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31725" y="61880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uiExpand="1" build="p"/>
      <p:bldP spid="7" grpId="0" uiExpand="1" build="p"/>
      <p:bldP spid="11" grpId="0" uiExpand="1" build="p"/>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184015"/>
            <a:ext cx="12192000" cy="267398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0550" y="2193141"/>
            <a:ext cx="8298815" cy="1322705"/>
          </a:xfrm>
          <a:prstGeom prst="rect">
            <a:avLst/>
          </a:prstGeom>
          <a:noFill/>
        </p:spPr>
        <p:txBody>
          <a:bodyPr wrap="square" rtlCol="0">
            <a:spAutoFit/>
          </a:bodyPr>
          <a:lstStyle/>
          <a:p>
            <a:pPr marL="288290" lvl="0" indent="-285750" fontAlgn="auto">
              <a:lnSpc>
                <a:spcPct val="110000"/>
              </a:lnSpc>
              <a:spcAft>
                <a:spcPts val="3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Temperature Requirements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Maintained at </a:t>
            </a:r>
            <a:r>
              <a:rPr lang="en-US" altLang="zh-CN" sz="1600" b="1" dirty="0">
                <a:latin typeface="Arial" panose="020B0604020202020204" pitchFamily="34" charset="0"/>
                <a:cs typeface="Arial" panose="020B0604020202020204" pitchFamily="34" charset="0"/>
                <a:sym typeface="+mn-ea"/>
              </a:rPr>
              <a:t>0 °C</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Fluctuations kept within ±</a:t>
            </a:r>
            <a:r>
              <a:rPr lang="en-US" altLang="zh-CN" sz="1600" b="1" dirty="0">
                <a:latin typeface="Arial" panose="020B0604020202020204" pitchFamily="34" charset="0"/>
                <a:cs typeface="Arial" panose="020B0604020202020204" pitchFamily="34" charset="0"/>
                <a:sym typeface="+mn-ea"/>
              </a:rPr>
              <a:t>1 °C</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a:p>
            <a:pPr marL="575945" lvl="1" indent="-285750" fontAlgn="auto">
              <a:lnSpc>
                <a:spcPct val="110000"/>
              </a:lnSpc>
              <a:spcAft>
                <a:spcPts val="3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Prolonged exposure to temperatures </a:t>
            </a:r>
            <a:r>
              <a:rPr lang="en-US" altLang="zh-CN" sz="1600" b="1" dirty="0">
                <a:latin typeface="Arial" panose="020B0604020202020204" pitchFamily="34" charset="0"/>
                <a:cs typeface="Arial" panose="020B0604020202020204" pitchFamily="34" charset="0"/>
                <a:sym typeface="+mn-ea"/>
              </a:rPr>
              <a:t>below 0 °C</a:t>
            </a:r>
            <a:r>
              <a:rPr lang="en-US" altLang="zh-CN" sz="1600" dirty="0">
                <a:latin typeface="Arial" panose="020B0604020202020204" pitchFamily="34" charset="0"/>
                <a:cs typeface="Arial" panose="020B0604020202020204" pitchFamily="34" charset="0"/>
                <a:sym typeface="+mn-ea"/>
              </a:rPr>
              <a:t> may cause freezing injury. </a:t>
            </a:r>
            <a:endParaRPr lang="en-US" altLang="zh-CN" sz="1600" dirty="0">
              <a:latin typeface="Arial" panose="020B0604020202020204" pitchFamily="34" charset="0"/>
              <a:cs typeface="Arial" panose="020B0604020202020204" pitchFamily="34" charset="0"/>
              <a:sym typeface="+mn-ea"/>
            </a:endParaRPr>
          </a:p>
        </p:txBody>
      </p:sp>
      <p:sp>
        <p:nvSpPr>
          <p:cNvPr id="5" name="文本框 4"/>
          <p:cNvSpPr txBox="1"/>
          <p:nvPr/>
        </p:nvSpPr>
        <p:spPr>
          <a:xfrm>
            <a:off x="590631" y="4147036"/>
            <a:ext cx="11041388" cy="1014095"/>
          </a:xfrm>
          <a:prstGeom prst="rect">
            <a:avLst/>
          </a:prstGeom>
          <a:noFill/>
        </p:spPr>
        <p:txBody>
          <a:bodyPr wrap="square" rtlCol="0">
            <a:spAutoFit/>
          </a:bodyPr>
          <a:lstStyle/>
          <a:p>
            <a:pPr marL="288290" lvl="0" indent="-285750" algn="l" fontAlgn="auto">
              <a:lnSpc>
                <a:spcPct val="110000"/>
              </a:lnSpc>
              <a:spcAft>
                <a:spcPts val="3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Climacteric Characteristics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gn="l" fontAlgn="auto">
              <a:lnSpc>
                <a:spcPct val="110000"/>
              </a:lnSpc>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Reach a certain stage of ripening → </a:t>
            </a:r>
            <a:r>
              <a:rPr lang="en-US" altLang="zh-CN" sz="1600" b="1" dirty="0">
                <a:solidFill>
                  <a:schemeClr val="bg1"/>
                </a:solidFill>
                <a:latin typeface="Arial" panose="020B0604020202020204" pitchFamily="34" charset="0"/>
                <a:cs typeface="Arial" panose="020B0604020202020204" pitchFamily="34" charset="0"/>
                <a:sym typeface="+mn-ea"/>
              </a:rPr>
              <a:t>respiration rate</a:t>
            </a:r>
            <a:r>
              <a:rPr lang="en-US" altLang="zh-CN" sz="1600" dirty="0">
                <a:solidFill>
                  <a:schemeClr val="bg1"/>
                </a:solidFill>
                <a:latin typeface="Arial" panose="020B0604020202020204" pitchFamily="34" charset="0"/>
                <a:cs typeface="Arial" panose="020B0604020202020204" pitchFamily="34" charset="0"/>
                <a:sym typeface="+mn-ea"/>
              </a:rPr>
              <a:t> initially declines →a sharp climacteric rise → declines again.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gn="l" fontAlgn="auto">
              <a:lnSpc>
                <a:spcPct val="110000"/>
              </a:lnSpc>
              <a:spcAft>
                <a:spcPts val="300"/>
              </a:spcAft>
              <a:buClrTx/>
              <a:buSzTx/>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Ethylene</a:t>
            </a:r>
            <a:r>
              <a:rPr lang="en-US" altLang="zh-CN" sz="1600" dirty="0">
                <a:solidFill>
                  <a:schemeClr val="bg1"/>
                </a:solidFill>
                <a:latin typeface="Arial" panose="020B0604020202020204" pitchFamily="34" charset="0"/>
                <a:cs typeface="Arial" panose="020B0604020202020204" pitchFamily="34" charset="0"/>
                <a:sym typeface="+mn-ea"/>
              </a:rPr>
              <a:t> strongly promotes </a:t>
            </a:r>
            <a:r>
              <a:rPr lang="en-US" altLang="zh-CN" sz="1600" b="1" dirty="0">
                <a:solidFill>
                  <a:schemeClr val="bg1"/>
                </a:solidFill>
                <a:latin typeface="Arial" panose="020B0604020202020204" pitchFamily="34" charset="0"/>
                <a:cs typeface="Arial" panose="020B0604020202020204" pitchFamily="34" charset="0"/>
                <a:sym typeface="+mn-ea"/>
              </a:rPr>
              <a:t>ripening and senescence</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1" name="文本框 20"/>
          <p:cNvSpPr txBox="1"/>
          <p:nvPr/>
        </p:nvSpPr>
        <p:spPr>
          <a:xfrm>
            <a:off x="590631" y="3479016"/>
            <a:ext cx="6777732" cy="704850"/>
          </a:xfrm>
          <a:prstGeom prst="rect">
            <a:avLst/>
          </a:prstGeom>
          <a:noFill/>
        </p:spPr>
        <p:txBody>
          <a:bodyPr wrap="square" rtlCol="0">
            <a:spAutoFit/>
          </a:bodyPr>
          <a:lstStyle/>
          <a:p>
            <a:pPr marL="288290" lvl="0" indent="-285750" algn="l" fontAlgn="auto">
              <a:lnSpc>
                <a:spcPct val="110000"/>
              </a:lnSpc>
              <a:spcAft>
                <a:spcPts val="3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Relative Humidity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fontAlgn="auto">
              <a:lnSpc>
                <a:spcPct val="110000"/>
              </a:lnSpc>
              <a:spcAft>
                <a:spcPts val="300"/>
              </a:spcAft>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Maintained at </a:t>
            </a:r>
            <a:r>
              <a:rPr lang="en-US" altLang="zh-CN" sz="1600" b="1" dirty="0">
                <a:latin typeface="Arial" panose="020B0604020202020204" pitchFamily="34" charset="0"/>
                <a:cs typeface="Arial" panose="020B0604020202020204" pitchFamily="34" charset="0"/>
                <a:sym typeface="+mn-ea"/>
              </a:rPr>
              <a:t>90%–95%</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p:txBody>
      </p:sp>
      <p:sp>
        <p:nvSpPr>
          <p:cNvPr id="22" name="文本框 21"/>
          <p:cNvSpPr txBox="1"/>
          <p:nvPr/>
        </p:nvSpPr>
        <p:spPr>
          <a:xfrm>
            <a:off x="590631" y="5124301"/>
            <a:ext cx="10993917" cy="1014095"/>
          </a:xfrm>
          <a:prstGeom prst="rect">
            <a:avLst/>
          </a:prstGeom>
          <a:noFill/>
        </p:spPr>
        <p:txBody>
          <a:bodyPr wrap="square" rtlCol="0">
            <a:spAutoFit/>
          </a:bodyPr>
          <a:lstStyle/>
          <a:p>
            <a:pPr marL="288290" lvl="0" indent="-285750" algn="l" fontAlgn="auto">
              <a:lnSpc>
                <a:spcPct val="110000"/>
              </a:lnSpc>
              <a:spcAft>
                <a:spcPts val="300"/>
              </a:spcAft>
              <a:buClrTx/>
              <a:buSzTx/>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Ethylene Management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gn="l" fontAlgn="auto">
              <a:lnSpc>
                <a:spcPct val="110000"/>
              </a:lnSpc>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In cold storage, </a:t>
            </a:r>
            <a:r>
              <a:rPr lang="en-US" altLang="zh-CN" sz="1600" b="1" dirty="0">
                <a:solidFill>
                  <a:schemeClr val="bg1"/>
                </a:solidFill>
                <a:latin typeface="Arial" panose="020B0604020202020204" pitchFamily="34" charset="0"/>
                <a:cs typeface="Arial" panose="020B0604020202020204" pitchFamily="34" charset="0"/>
                <a:sym typeface="+mn-ea"/>
              </a:rPr>
              <a:t>1-MCP slow-release agents</a:t>
            </a:r>
            <a:r>
              <a:rPr lang="en-US" altLang="zh-CN" sz="1600" dirty="0">
                <a:solidFill>
                  <a:schemeClr val="bg1"/>
                </a:solidFill>
                <a:latin typeface="Arial" panose="020B0604020202020204" pitchFamily="34" charset="0"/>
                <a:cs typeface="Arial" panose="020B0604020202020204" pitchFamily="34" charset="0"/>
                <a:sym typeface="+mn-ea"/>
              </a:rPr>
              <a:t> can be used.</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gn="l" fontAlgn="auto">
              <a:lnSpc>
                <a:spcPct val="110000"/>
              </a:lnSpc>
              <a:spcAft>
                <a:spcPts val="300"/>
              </a:spcAft>
              <a:buClrTx/>
              <a:buSzTx/>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Especially suitable for apples </a:t>
            </a:r>
            <a:r>
              <a:rPr lang="en-US" altLang="zh-CN" sz="1600" b="1" dirty="0">
                <a:solidFill>
                  <a:schemeClr val="bg1"/>
                </a:solidFill>
                <a:latin typeface="Arial" panose="020B0604020202020204" pitchFamily="34" charset="0"/>
                <a:cs typeface="Arial" panose="020B0604020202020204" pitchFamily="34" charset="0"/>
                <a:sym typeface="+mn-ea"/>
              </a:rPr>
              <a:t>not bagged or boxed and directly exposed to air.</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4" name="矩形: 圆角 3"/>
          <p:cNvSpPr/>
          <p:nvPr/>
        </p:nvSpPr>
        <p:spPr>
          <a:xfrm>
            <a:off x="695325" y="1782447"/>
            <a:ext cx="3451860"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Cold storage conditions</a:t>
            </a:r>
            <a:endParaRPr lang="en-US" altLang="zh-CN" b="1" dirty="0">
              <a:sym typeface="+mn-ea"/>
            </a:endParaRPr>
          </a:p>
        </p:txBody>
      </p:sp>
      <p:grpSp>
        <p:nvGrpSpPr>
          <p:cNvPr id="10" name="组合 9"/>
          <p:cNvGrpSpPr/>
          <p:nvPr/>
        </p:nvGrpSpPr>
        <p:grpSpPr>
          <a:xfrm>
            <a:off x="8284573" y="1952624"/>
            <a:ext cx="3560658" cy="2059881"/>
            <a:chOff x="8367395" y="2225040"/>
            <a:chExt cx="3129280" cy="1810324"/>
          </a:xfrm>
        </p:grpSpPr>
        <p:pic>
          <p:nvPicPr>
            <p:cNvPr id="23" name="图片 22"/>
            <p:cNvPicPr>
              <a:picLocks noChangeAspect="1"/>
            </p:cNvPicPr>
            <p:nvPr/>
          </p:nvPicPr>
          <p:blipFill>
            <a:blip r:embed="rId1"/>
            <a:stretch>
              <a:fillRect/>
            </a:stretch>
          </p:blipFill>
          <p:spPr>
            <a:xfrm>
              <a:off x="8367823" y="2236362"/>
              <a:ext cx="3128852" cy="1799002"/>
            </a:xfrm>
            <a:prstGeom prst="rect">
              <a:avLst/>
            </a:prstGeom>
          </p:spPr>
        </p:pic>
        <p:sp>
          <p:nvSpPr>
            <p:cNvPr id="7" name="文本框 6"/>
            <p:cNvSpPr txBox="1"/>
            <p:nvPr/>
          </p:nvSpPr>
          <p:spPr>
            <a:xfrm>
              <a:off x="8367395" y="2225040"/>
              <a:ext cx="686435" cy="213995"/>
            </a:xfrm>
            <a:prstGeom prst="rect">
              <a:avLst/>
            </a:prstGeom>
            <a:noFill/>
          </p:spPr>
          <p:txBody>
            <a:bodyPr wrap="square" rtlCol="0">
              <a:spAutoFit/>
            </a:bodyPr>
            <a:lstStyle/>
            <a:p>
              <a:pPr algn="l"/>
              <a:r>
                <a:rPr lang="en-US" altLang="zh-CN" sz="800" dirty="0"/>
                <a:t>AI</a:t>
              </a:r>
              <a:r>
                <a:rPr lang="zh-CN" altLang="en-US" sz="800" dirty="0"/>
                <a:t>生成</a:t>
              </a:r>
              <a:endParaRPr lang="zh-CN" altLang="en-US" sz="800" dirty="0"/>
            </a:p>
          </p:txBody>
        </p:sp>
      </p:grpSp>
      <p:sp>
        <p:nvSpPr>
          <p:cNvPr id="9" name="文本框 8"/>
          <p:cNvSpPr txBox="1"/>
          <p:nvPr/>
        </p:nvSpPr>
        <p:spPr>
          <a:xfrm>
            <a:off x="601264" y="1118203"/>
            <a:ext cx="10081260" cy="460375"/>
          </a:xfrm>
          <a:prstGeom prst="rect">
            <a:avLst/>
          </a:prstGeom>
          <a:noFill/>
        </p:spPr>
        <p:txBody>
          <a:bodyPr wrap="square" rtlCol="0">
            <a:spAutoFit/>
          </a:bodyPr>
          <a:lstStyle/>
          <a:p>
            <a:r>
              <a:rPr lang="en-US" altLang="zh-CN" sz="2400" b="1" dirty="0"/>
              <a:t>(1) Preservation of Fuji Apples</a:t>
            </a:r>
            <a:endParaRPr lang="en-US" altLang="zh-CN" sz="2400" b="1" dirty="0"/>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8" name="8.2_0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77831" y="613839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6" grpId="0" animBg="1"/>
      <p:bldP spid="15" grpId="0" uiExpand="1" build="p"/>
      <p:bldP spid="5" grpId="0" uiExpand="1" build="p"/>
      <p:bldP spid="21" grpId="0" uiExpand="1" build="p"/>
      <p:bldP spid="22" grpId="0" uiExpand="1"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5171440"/>
            <a:ext cx="12192000" cy="168656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2340961"/>
            <a:ext cx="7602220" cy="1091068"/>
          </a:xfrm>
          <a:prstGeom prst="rect">
            <a:avLst/>
          </a:prstGeom>
          <a:noFill/>
        </p:spPr>
        <p:txBody>
          <a:bodyPr wrap="square" rtlCol="0">
            <a:spAutoFit/>
          </a:bodyPr>
          <a:lstStyle/>
          <a:p>
            <a:pPr marL="288290" lvl="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Controlled-Atmosphere Packaging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Seal fruit in </a:t>
            </a:r>
            <a:r>
              <a:rPr lang="en-US" altLang="zh-CN" sz="1600" b="1" dirty="0">
                <a:solidFill>
                  <a:schemeClr val="tx1"/>
                </a:solidFill>
                <a:latin typeface="Arial" panose="020B0604020202020204" pitchFamily="34" charset="0"/>
                <a:cs typeface="Arial" panose="020B0604020202020204" pitchFamily="34" charset="0"/>
                <a:sym typeface="+mn-ea"/>
              </a:rPr>
              <a:t>large packaging bags</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Adjust </a:t>
            </a:r>
            <a:r>
              <a:rPr lang="en-US" altLang="zh-CN" sz="1600" b="1" dirty="0">
                <a:solidFill>
                  <a:schemeClr val="tx1"/>
                </a:solidFill>
                <a:latin typeface="Arial" panose="020B0604020202020204" pitchFamily="34" charset="0"/>
                <a:cs typeface="Arial" panose="020B0604020202020204" pitchFamily="34" charset="0"/>
                <a:sym typeface="+mn-ea"/>
              </a:rPr>
              <a:t>gas composition</a:t>
            </a:r>
            <a:r>
              <a:rPr lang="en-US" altLang="zh-CN" sz="1600" dirty="0">
                <a:solidFill>
                  <a:schemeClr val="tx1"/>
                </a:solidFill>
                <a:latin typeface="Arial" panose="020B0604020202020204" pitchFamily="34" charset="0"/>
                <a:cs typeface="Arial" panose="020B0604020202020204" pitchFamily="34" charset="0"/>
                <a:sym typeface="+mn-ea"/>
              </a:rPr>
              <a:t> to:</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1" name="文本框 20"/>
          <p:cNvSpPr txBox="1"/>
          <p:nvPr/>
        </p:nvSpPr>
        <p:spPr>
          <a:xfrm>
            <a:off x="593089" y="4172727"/>
            <a:ext cx="10977591" cy="769620"/>
          </a:xfrm>
          <a:prstGeom prst="rect">
            <a:avLst/>
          </a:prstGeom>
          <a:noFill/>
        </p:spPr>
        <p:txBody>
          <a:bodyPr wrap="square" rtlCol="0">
            <a:spAutoFit/>
          </a:bodyPr>
          <a:lstStyle/>
          <a:p>
            <a:pPr marL="288290" lvl="0" indent="-28575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Ethylene Management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1-MCP slow-release cards placed inside the bags</a:t>
            </a:r>
            <a:r>
              <a:rPr lang="en-US" altLang="zh-CN" sz="1600" dirty="0">
                <a:solidFill>
                  <a:schemeClr val="tx1"/>
                </a:solidFill>
                <a:latin typeface="Arial" panose="020B0604020202020204" pitchFamily="34" charset="0"/>
                <a:cs typeface="Arial" panose="020B0604020202020204" pitchFamily="34" charset="0"/>
                <a:sym typeface="+mn-ea"/>
              </a:rPr>
              <a:t> → reduce </a:t>
            </a:r>
            <a:r>
              <a:rPr lang="en-US" altLang="zh-CN" sz="1600" b="1" dirty="0">
                <a:solidFill>
                  <a:schemeClr val="tx1"/>
                </a:solidFill>
                <a:latin typeface="Arial" panose="020B0604020202020204" pitchFamily="34" charset="0"/>
                <a:cs typeface="Arial" panose="020B0604020202020204" pitchFamily="34" charset="0"/>
                <a:sym typeface="+mn-ea"/>
              </a:rPr>
              <a:t>ethylene accumulation</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22" name="图片 21" descr="C:/Users/QX_HD/Downloads/image_080324310568950.pngimage_080324310568950"/>
          <p:cNvPicPr>
            <a:picLocks noChangeAspect="1"/>
          </p:cNvPicPr>
          <p:nvPr/>
        </p:nvPicPr>
        <p:blipFill>
          <a:blip r:embed="rId1"/>
          <a:srcRect t="936"/>
          <a:stretch>
            <a:fillRect/>
          </a:stretch>
        </p:blipFill>
        <p:spPr>
          <a:xfrm>
            <a:off x="7562850" y="2133918"/>
            <a:ext cx="3933825" cy="2172335"/>
          </a:xfrm>
          <a:prstGeom prst="rect">
            <a:avLst/>
          </a:prstGeom>
        </p:spPr>
      </p:pic>
      <p:sp>
        <p:nvSpPr>
          <p:cNvPr id="8" name="矩形: 圆角 7"/>
          <p:cNvSpPr/>
          <p:nvPr/>
        </p:nvSpPr>
        <p:spPr>
          <a:xfrm>
            <a:off x="695325" y="1782447"/>
            <a:ext cx="4121224"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Controlled atmosphere storage</a:t>
            </a:r>
            <a:endParaRPr lang="en-US" altLang="zh-CN" b="1" dirty="0">
              <a:sym typeface="+mn-ea"/>
            </a:endParaRPr>
          </a:p>
        </p:txBody>
      </p:sp>
      <p:sp>
        <p:nvSpPr>
          <p:cNvPr id="5" name="文本框 4"/>
          <p:cNvSpPr txBox="1"/>
          <p:nvPr/>
        </p:nvSpPr>
        <p:spPr>
          <a:xfrm>
            <a:off x="601264" y="1118203"/>
            <a:ext cx="10081260" cy="460375"/>
          </a:xfrm>
          <a:prstGeom prst="rect">
            <a:avLst/>
          </a:prstGeom>
          <a:noFill/>
        </p:spPr>
        <p:txBody>
          <a:bodyPr wrap="square" rtlCol="0">
            <a:spAutoFit/>
          </a:bodyPr>
          <a:lstStyle/>
          <a:p>
            <a:r>
              <a:rPr lang="en-US" altLang="zh-CN" sz="2400" b="1" dirty="0"/>
              <a:t>(1) Preservation of Fuji Apples</a:t>
            </a:r>
            <a:endParaRPr lang="en-US" altLang="zh-CN" sz="2400" b="1" dirty="0"/>
          </a:p>
        </p:txBody>
      </p:sp>
      <p:sp>
        <p:nvSpPr>
          <p:cNvPr id="7" name="矩形: 圆角 6"/>
          <p:cNvSpPr/>
          <p:nvPr/>
        </p:nvSpPr>
        <p:spPr>
          <a:xfrm>
            <a:off x="1250198" y="3467798"/>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2%–3% 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9" name="矩形: 圆角 8"/>
          <p:cNvSpPr/>
          <p:nvPr/>
        </p:nvSpPr>
        <p:spPr>
          <a:xfrm>
            <a:off x="1250198" y="3790046"/>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1%–2% CO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4" name="8.2_0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93625"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6" grpId="0" animBg="1"/>
      <p:bldP spid="15" grpId="0" uiExpand="1" build="p"/>
      <p:bldP spid="21" grpId="0" build="p"/>
      <p:bldP spid="8" grpId="0" animBg="1"/>
      <p:bldP spid="7" grpId="0" animBg="1" uiExpand="1" build="allAtOnce"/>
      <p:bldP spid="9" grpId="0" animBg="1" uiExpand="1" build="allAtOnce"/>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93090" y="1725468"/>
            <a:ext cx="6830416"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Peach Types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Soft-fleshed peaches.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Firm-fleshed peaches.</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0" y="4774019"/>
            <a:ext cx="12192000" cy="208398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3" name="文本框 2"/>
          <p:cNvSpPr txBox="1"/>
          <p:nvPr/>
        </p:nvSpPr>
        <p:spPr>
          <a:xfrm>
            <a:off x="593090" y="2873384"/>
            <a:ext cx="5869305" cy="175704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Handling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Peel is relatively thin.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Careful handling during harvesting</a:t>
            </a:r>
            <a:r>
              <a:rPr lang="en-US" altLang="zh-CN" sz="1600" dirty="0">
                <a:solidFill>
                  <a:schemeClr val="tx1"/>
                </a:solidFill>
                <a:latin typeface="Arial" panose="020B0604020202020204" pitchFamily="34" charset="0"/>
                <a:cs typeface="Arial" panose="020B0604020202020204" pitchFamily="34" charset="0"/>
                <a:sym typeface="+mn-ea"/>
              </a:rPr>
              <a:t> to avoid bruising.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Skin damaged </a:t>
            </a:r>
            <a:r>
              <a:rPr lang="en-US" altLang="zh-CN" sz="1600" dirty="0">
                <a:solidFill>
                  <a:schemeClr val="tx1"/>
                </a:solidFill>
                <a:latin typeface="Arial" panose="020B0604020202020204" pitchFamily="34" charset="0"/>
                <a:cs typeface="Arial" panose="020B0604020202020204" pitchFamily="34" charset="0"/>
                <a:sym typeface="+mn-ea"/>
              </a:rPr>
              <a:t>→ high susceptibility to </a:t>
            </a:r>
            <a:r>
              <a:rPr lang="en-US" altLang="zh-CN" sz="1600" b="1" dirty="0">
                <a:solidFill>
                  <a:schemeClr val="tx1"/>
                </a:solidFill>
                <a:latin typeface="Arial" panose="020B0604020202020204" pitchFamily="34" charset="0"/>
                <a:cs typeface="Arial" panose="020B0604020202020204" pitchFamily="34" charset="0"/>
                <a:sym typeface="+mn-ea"/>
              </a:rPr>
              <a:t>microbial infection</a:t>
            </a:r>
            <a:r>
              <a:rPr lang="en-US" altLang="zh-CN" sz="1600" dirty="0">
                <a:solidFill>
                  <a:schemeClr val="tx1"/>
                </a:solidFill>
                <a:latin typeface="Arial" panose="020B0604020202020204" pitchFamily="34" charset="0"/>
                <a:cs typeface="Arial" panose="020B0604020202020204" pitchFamily="34" charset="0"/>
                <a:sym typeface="+mn-ea"/>
              </a:rPr>
              <a:t> during storage.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611505" y="4883327"/>
            <a:ext cx="10446385"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Storage Arrangement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Firm peaches: stacked to some extent.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Soft peaches: </a:t>
            </a:r>
            <a:r>
              <a:rPr lang="en-US" altLang="zh-CN" sz="1600" dirty="0">
                <a:solidFill>
                  <a:schemeClr val="bg1"/>
                </a:solidFill>
                <a:latin typeface="Arial" panose="020B0604020202020204" pitchFamily="34" charset="0"/>
                <a:cs typeface="Arial" panose="020B0604020202020204" pitchFamily="34" charset="0"/>
                <a:sym typeface="+mn-ea"/>
              </a:rPr>
              <a:t>arranged</a:t>
            </a:r>
            <a:r>
              <a:rPr lang="en-US" altLang="zh-CN" sz="1600" b="1" dirty="0">
                <a:solidFill>
                  <a:schemeClr val="bg1"/>
                </a:solidFill>
                <a:latin typeface="Arial" panose="020B0604020202020204" pitchFamily="34" charset="0"/>
                <a:cs typeface="Arial" panose="020B0604020202020204" pitchFamily="34" charset="0"/>
                <a:sym typeface="+mn-ea"/>
              </a:rPr>
              <a:t> in a single layer </a:t>
            </a:r>
            <a:r>
              <a:rPr lang="en-US" altLang="zh-CN" sz="1600" dirty="0">
                <a:solidFill>
                  <a:schemeClr val="bg1"/>
                </a:solidFill>
                <a:latin typeface="Arial" panose="020B0604020202020204" pitchFamily="34" charset="0"/>
                <a:cs typeface="Arial" panose="020B0604020202020204" pitchFamily="34" charset="0"/>
                <a:sym typeface="+mn-ea"/>
              </a:rPr>
              <a:t>on shallow trays → avoids compression + maintains fruit quality.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3" name="文本框 22"/>
          <p:cNvSpPr txBox="1"/>
          <p:nvPr/>
        </p:nvSpPr>
        <p:spPr>
          <a:xfrm>
            <a:off x="590272" y="1118562"/>
            <a:ext cx="10081260" cy="460375"/>
          </a:xfrm>
          <a:prstGeom prst="rect">
            <a:avLst/>
          </a:prstGeom>
          <a:noFill/>
        </p:spPr>
        <p:txBody>
          <a:bodyPr wrap="square" rtlCol="0">
            <a:spAutoFit/>
          </a:bodyPr>
          <a:lstStyle/>
          <a:p>
            <a:r>
              <a:rPr lang="en-US" altLang="zh-CN" sz="2400" b="1" dirty="0"/>
              <a:t>(2) Preservation of Peaches </a:t>
            </a:r>
            <a:endParaRPr lang="en-US" altLang="zh-CN" sz="2400" b="1" dirty="0"/>
          </a:p>
        </p:txBody>
      </p:sp>
      <p:pic>
        <p:nvPicPr>
          <p:cNvPr id="24" name="图片 23"/>
          <p:cNvPicPr>
            <a:picLocks noChangeAspect="1"/>
          </p:cNvPicPr>
          <p:nvPr/>
        </p:nvPicPr>
        <p:blipFill>
          <a:blip r:embed="rId1"/>
          <a:stretch>
            <a:fillRect/>
          </a:stretch>
        </p:blipFill>
        <p:spPr>
          <a:xfrm>
            <a:off x="6623660" y="1988288"/>
            <a:ext cx="4873015" cy="2595229"/>
          </a:xfrm>
          <a:prstGeom prst="rect">
            <a:avLst/>
          </a:prstGeom>
        </p:spPr>
      </p:pic>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6" name="8.2_0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07925" y="60356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15" grpId="0" uiExpand="1" build="p"/>
      <p:bldP spid="5" grpId="0" animBg="1"/>
      <p:bldP spid="3" grpId="0" uiExpand="1" build="p"/>
      <p:bldP spid="12" grpId="0" uiExpand="1" build="p"/>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4428" y="3205366"/>
            <a:ext cx="12192000" cy="292962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2282825"/>
            <a:ext cx="9166860" cy="76962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Pre-Cooling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Recommended</a:t>
            </a:r>
            <a:r>
              <a:rPr lang="en-US" altLang="zh-CN" sz="1600" dirty="0">
                <a:latin typeface="Arial" panose="020B0604020202020204" pitchFamily="34" charset="0"/>
                <a:cs typeface="Arial" panose="020B0604020202020204" pitchFamily="34" charset="0"/>
                <a:sym typeface="+mn-ea"/>
              </a:rPr>
              <a:t> before the fruit placed in cold storage → </a:t>
            </a:r>
            <a:r>
              <a:rPr lang="en-US" altLang="zh-CN" sz="1600" b="1" dirty="0">
                <a:latin typeface="Arial" panose="020B0604020202020204" pitchFamily="34" charset="0"/>
                <a:cs typeface="Arial" panose="020B0604020202020204" pitchFamily="34" charset="0"/>
                <a:sym typeface="+mn-ea"/>
              </a:rPr>
              <a:t>rapidly reduce respiration rate</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593090" y="3321401"/>
            <a:ext cx="5945771"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Temperature Requirements for Peaches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Optimal storage temperature:</a:t>
            </a:r>
            <a:r>
              <a:rPr lang="en-US" altLang="zh-CN" sz="1600" b="1" dirty="0">
                <a:solidFill>
                  <a:schemeClr val="bg1"/>
                </a:solidFill>
                <a:latin typeface="Arial" panose="020B0604020202020204" pitchFamily="34" charset="0"/>
                <a:cs typeface="Arial" panose="020B0604020202020204" pitchFamily="34" charset="0"/>
                <a:sym typeface="+mn-ea"/>
              </a:rPr>
              <a:t> 0–3°C.</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Temperature fluctuations kept within </a:t>
            </a:r>
            <a:r>
              <a:rPr lang="en-US" altLang="zh-CN" sz="1600" b="1" dirty="0">
                <a:solidFill>
                  <a:schemeClr val="bg1"/>
                </a:solidFill>
                <a:latin typeface="Arial" panose="020B0604020202020204" pitchFamily="34" charset="0"/>
                <a:cs typeface="Arial" panose="020B0604020202020204" pitchFamily="34" charset="0"/>
                <a:sym typeface="+mn-ea"/>
              </a:rPr>
              <a:t>1°C</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090" y="4545149"/>
            <a:ext cx="5743753" cy="14109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Cold-Tolerance &amp; Humidity</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Peaches: slightly less cold-tolerant than apples.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Relative humidity</a:t>
            </a:r>
            <a:r>
              <a:rPr lang="en-US" altLang="zh-CN" sz="1600" dirty="0">
                <a:solidFill>
                  <a:schemeClr val="bg1"/>
                </a:solidFill>
                <a:latin typeface="Arial" panose="020B0604020202020204" pitchFamily="34" charset="0"/>
                <a:cs typeface="Arial" panose="020B0604020202020204" pitchFamily="34" charset="0"/>
                <a:sym typeface="+mn-ea"/>
              </a:rPr>
              <a:t> maintained at </a:t>
            </a:r>
            <a:r>
              <a:rPr lang="en-US" altLang="zh-CN" sz="1600" b="1" dirty="0">
                <a:solidFill>
                  <a:schemeClr val="bg1"/>
                </a:solidFill>
                <a:latin typeface="Arial" panose="020B0604020202020204" pitchFamily="34" charset="0"/>
                <a:cs typeface="Arial" panose="020B0604020202020204" pitchFamily="34" charset="0"/>
                <a:sym typeface="+mn-ea"/>
              </a:rPr>
              <a:t>90%–95%</a:t>
            </a:r>
            <a:r>
              <a:rPr lang="en-US" altLang="zh-CN" sz="1600" dirty="0">
                <a:solidFill>
                  <a:schemeClr val="bg1"/>
                </a:solidFill>
                <a:latin typeface="Arial" panose="020B0604020202020204" pitchFamily="34" charset="0"/>
                <a:cs typeface="Arial" panose="020B0604020202020204" pitchFamily="34" charset="0"/>
                <a:sym typeface="+mn-ea"/>
              </a:rPr>
              <a:t> → prevents moisture loss.</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6" name="图片 5"/>
          <p:cNvPicPr>
            <a:picLocks noChangeAspect="1"/>
          </p:cNvPicPr>
          <p:nvPr/>
        </p:nvPicPr>
        <p:blipFill>
          <a:blip r:embed="rId1"/>
          <a:stretch>
            <a:fillRect/>
          </a:stretch>
        </p:blipFill>
        <p:spPr>
          <a:xfrm>
            <a:off x="6395474" y="3099157"/>
            <a:ext cx="5101201" cy="2845414"/>
          </a:xfrm>
          <a:prstGeom prst="rect">
            <a:avLst/>
          </a:prstGeom>
        </p:spPr>
      </p:pic>
      <p:sp>
        <p:nvSpPr>
          <p:cNvPr id="8" name="文本框 7"/>
          <p:cNvSpPr txBox="1"/>
          <p:nvPr/>
        </p:nvSpPr>
        <p:spPr>
          <a:xfrm>
            <a:off x="590272" y="1118562"/>
            <a:ext cx="10081260" cy="460375"/>
          </a:xfrm>
          <a:prstGeom prst="rect">
            <a:avLst/>
          </a:prstGeom>
          <a:noFill/>
        </p:spPr>
        <p:txBody>
          <a:bodyPr wrap="square" rtlCol="0">
            <a:spAutoFit/>
          </a:bodyPr>
          <a:lstStyle/>
          <a:p>
            <a:r>
              <a:rPr lang="en-US" altLang="zh-CN" sz="2400" b="1" dirty="0"/>
              <a:t>(2) Preservation of Peaches </a:t>
            </a:r>
            <a:endParaRPr lang="en-US" altLang="zh-CN" sz="2400" b="1" dirty="0"/>
          </a:p>
        </p:txBody>
      </p:sp>
      <p:sp>
        <p:nvSpPr>
          <p:cNvPr id="9" name="矩形: 圆角 8"/>
          <p:cNvSpPr/>
          <p:nvPr/>
        </p:nvSpPr>
        <p:spPr>
          <a:xfrm>
            <a:off x="695325" y="1782447"/>
            <a:ext cx="346200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Cold storage conditions</a:t>
            </a:r>
            <a:endParaRPr lang="zh-CN" altLang="en-US" b="1" dirty="0"/>
          </a:p>
        </p:txBody>
      </p:sp>
      <p:sp>
        <p:nvSpPr>
          <p:cNvPr id="7" name="文本框 6"/>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8.2_0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703175" y="60166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5" grpId="0" animBg="1"/>
      <p:bldP spid="15" grpId="0" uiExpand="1" build="p"/>
      <p:bldP spid="3" grpId="0" uiExpand="1" build="p"/>
      <p:bldP spid="12" grpId="0" uiExpand="1" build="p"/>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4571999"/>
            <a:ext cx="12192000" cy="150982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82930" y="2345690"/>
            <a:ext cx="6259195" cy="214058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Climacteric Characteristics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Peaches are </a:t>
            </a:r>
            <a:r>
              <a:rPr lang="en-US" altLang="zh-CN" sz="1600" b="1" dirty="0">
                <a:solidFill>
                  <a:schemeClr val="tx1"/>
                </a:solidFill>
                <a:latin typeface="Arial" panose="020B0604020202020204" pitchFamily="34" charset="0"/>
                <a:cs typeface="Arial" panose="020B0604020202020204" pitchFamily="34" charset="0"/>
                <a:sym typeface="+mn-ea"/>
              </a:rPr>
              <a:t>climacteric fruits</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Ethylene</a:t>
            </a:r>
            <a:r>
              <a:rPr lang="en-US" altLang="zh-CN" sz="1600" dirty="0">
                <a:solidFill>
                  <a:schemeClr val="tx1"/>
                </a:solidFill>
                <a:latin typeface="Arial" panose="020B0604020202020204" pitchFamily="34" charset="0"/>
                <a:cs typeface="Arial" panose="020B0604020202020204" pitchFamily="34" charset="0"/>
                <a:sym typeface="+mn-ea"/>
              </a:rPr>
              <a:t> significantly </a:t>
            </a:r>
            <a:r>
              <a:rPr lang="en-US" altLang="zh-CN" sz="1600" b="1" dirty="0">
                <a:solidFill>
                  <a:schemeClr val="tx1"/>
                </a:solidFill>
                <a:latin typeface="Arial" panose="020B0604020202020204" pitchFamily="34" charset="0"/>
                <a:cs typeface="Arial" panose="020B0604020202020204" pitchFamily="34" charset="0"/>
                <a:sym typeface="+mn-ea"/>
              </a:rPr>
              <a:t>accelerates ripening and senescence.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Ethylene Management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Use </a:t>
            </a:r>
            <a:r>
              <a:rPr lang="en-US" altLang="zh-CN" sz="1600" b="1" dirty="0">
                <a:solidFill>
                  <a:schemeClr val="tx1"/>
                </a:solidFill>
                <a:latin typeface="Arial" panose="020B0604020202020204" pitchFamily="34" charset="0"/>
                <a:cs typeface="Arial" panose="020B0604020202020204" pitchFamily="34" charset="0"/>
                <a:sym typeface="+mn-ea"/>
              </a:rPr>
              <a:t>1-MCP slow-release agents</a:t>
            </a:r>
            <a:r>
              <a:rPr lang="en-US" altLang="zh-CN" sz="1600" dirty="0">
                <a:solidFill>
                  <a:schemeClr val="tx1"/>
                </a:solidFill>
                <a:latin typeface="Arial" panose="020B0604020202020204" pitchFamily="34" charset="0"/>
                <a:cs typeface="Arial" panose="020B0604020202020204" pitchFamily="34" charset="0"/>
                <a:sym typeface="+mn-ea"/>
              </a:rPr>
              <a:t> in cold storage.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590272" y="4758430"/>
            <a:ext cx="10262870"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For Controlled-Atmosphere Packaging</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concentration </a:t>
            </a:r>
            <a:r>
              <a:rPr lang="en-US" altLang="zh-CN" sz="1600" dirty="0">
                <a:solidFill>
                  <a:schemeClr val="bg1"/>
                </a:solidFill>
                <a:latin typeface="Arial" panose="020B0604020202020204" pitchFamily="34" charset="0"/>
                <a:cs typeface="Arial" panose="020B0604020202020204" pitchFamily="34" charset="0"/>
                <a:sym typeface="+mn-ea"/>
              </a:rPr>
              <a:t>maintained at </a:t>
            </a:r>
            <a:r>
              <a:rPr lang="en-US" altLang="zh-CN" sz="1600" b="1" dirty="0">
                <a:solidFill>
                  <a:schemeClr val="bg1"/>
                </a:solidFill>
                <a:latin typeface="Arial" panose="020B0604020202020204" pitchFamily="34" charset="0"/>
                <a:cs typeface="Arial" panose="020B0604020202020204" pitchFamily="34" charset="0"/>
                <a:sym typeface="+mn-ea"/>
              </a:rPr>
              <a:t>3%–5%</a:t>
            </a:r>
            <a:r>
              <a:rPr lang="en-US" altLang="zh-CN" sz="1600" dirty="0">
                <a:solidFill>
                  <a:schemeClr val="bg1"/>
                </a:solidFill>
                <a:latin typeface="Arial" panose="020B0604020202020204" pitchFamily="34" charset="0"/>
                <a:cs typeface="Arial" panose="020B0604020202020204" pitchFamily="34" charset="0"/>
                <a:sym typeface="+mn-ea"/>
              </a:rPr>
              <a:t>, slightly higher than for apples.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concentration</a:t>
            </a:r>
            <a:r>
              <a:rPr lang="en-US" altLang="zh-CN" sz="1600" dirty="0">
                <a:solidFill>
                  <a:schemeClr val="bg1"/>
                </a:solidFill>
                <a:latin typeface="Arial" panose="020B0604020202020204" pitchFamily="34" charset="0"/>
                <a:cs typeface="Arial" panose="020B0604020202020204" pitchFamily="34" charset="0"/>
                <a:sym typeface="+mn-ea"/>
              </a:rPr>
              <a:t> kept at </a:t>
            </a:r>
            <a:r>
              <a:rPr lang="en-US" altLang="zh-CN" sz="1600" b="1" dirty="0">
                <a:solidFill>
                  <a:schemeClr val="bg1"/>
                </a:solidFill>
                <a:latin typeface="Arial" panose="020B0604020202020204" pitchFamily="34" charset="0"/>
                <a:cs typeface="Arial" panose="020B0604020202020204" pitchFamily="34" charset="0"/>
                <a:sym typeface="+mn-ea"/>
              </a:rPr>
              <a:t>3%–5%</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7" name="图片 6" descr="C:/Users/QX_HD/Downloads/image_268351457140370.pngimage_268351457140370"/>
          <p:cNvPicPr>
            <a:picLocks noChangeAspect="1"/>
          </p:cNvPicPr>
          <p:nvPr/>
        </p:nvPicPr>
        <p:blipFill>
          <a:blip r:embed="rId1"/>
          <a:srcRect b="656"/>
          <a:stretch>
            <a:fillRect/>
          </a:stretch>
        </p:blipFill>
        <p:spPr>
          <a:xfrm>
            <a:off x="7527290" y="2345690"/>
            <a:ext cx="3969385" cy="2234565"/>
          </a:xfrm>
          <a:prstGeom prst="rect">
            <a:avLst/>
          </a:prstGeom>
        </p:spPr>
      </p:pic>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(2) Preservation of Peaches </a:t>
            </a:r>
            <a:endParaRPr lang="en-US" altLang="zh-CN" sz="2400" b="1" dirty="0"/>
          </a:p>
        </p:txBody>
      </p:sp>
      <p:sp>
        <p:nvSpPr>
          <p:cNvPr id="6" name="矩形: 圆角 5"/>
          <p:cNvSpPr/>
          <p:nvPr/>
        </p:nvSpPr>
        <p:spPr>
          <a:xfrm>
            <a:off x="695325" y="1782447"/>
            <a:ext cx="697074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Controlled-atmosphere treatment and ethylene inhibition</a:t>
            </a:r>
            <a:endParaRPr lang="en-US" altLang="zh-CN" b="1" dirty="0"/>
          </a:p>
        </p:txBody>
      </p:sp>
      <p:sp>
        <p:nvSpPr>
          <p:cNvPr id="9" name="文本框 8"/>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3" name="8.2_09">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84125" y="59975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5" grpId="0" animBg="1"/>
      <p:bldP spid="15" grpId="0" uiExpand="1" build="p"/>
      <p:bldP spid="8" grpId="0" uiExpand="1" build="p"/>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3025" y="2212204"/>
            <a:ext cx="6647114" cy="988476"/>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High Decay Risk</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Peaches are highly </a:t>
            </a:r>
            <a:r>
              <a:rPr lang="en-US" altLang="zh-CN" sz="1600" b="1" dirty="0">
                <a:latin typeface="Arial" panose="020B0604020202020204" pitchFamily="34" charset="0"/>
                <a:cs typeface="Arial" panose="020B0604020202020204" pitchFamily="34" charset="0"/>
                <a:sym typeface="+mn-ea"/>
              </a:rPr>
              <a:t>prone to decay</a:t>
            </a:r>
            <a:r>
              <a:rPr lang="en-US" altLang="zh-CN" sz="1600" dirty="0">
                <a:latin typeface="Arial" panose="020B0604020202020204" pitchFamily="34" charset="0"/>
                <a:cs typeface="Arial" panose="020B0604020202020204" pitchFamily="34" charset="0"/>
                <a:sym typeface="+mn-ea"/>
              </a:rPr>
              <a:t> during storage.</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Mainly due to </a:t>
            </a:r>
            <a:r>
              <a:rPr lang="en-US" altLang="zh-CN" sz="1600" b="1" dirty="0">
                <a:latin typeface="Arial" panose="020B0604020202020204" pitchFamily="34" charset="0"/>
                <a:cs typeface="Arial" panose="020B0604020202020204" pitchFamily="34" charset="0"/>
                <a:sym typeface="+mn-ea"/>
              </a:rPr>
              <a:t>high juice content</a:t>
            </a:r>
            <a:r>
              <a:rPr lang="en-US" altLang="zh-CN" sz="1600" dirty="0">
                <a:latin typeface="Arial" panose="020B0604020202020204" pitchFamily="34" charset="0"/>
                <a:cs typeface="Arial" panose="020B0604020202020204" pitchFamily="34" charset="0"/>
                <a:sym typeface="+mn-ea"/>
              </a:rPr>
              <a:t> and </a:t>
            </a:r>
            <a:r>
              <a:rPr lang="en-US" altLang="zh-CN" sz="1600" b="1" dirty="0">
                <a:latin typeface="Arial" panose="020B0604020202020204" pitchFamily="34" charset="0"/>
                <a:cs typeface="Arial" panose="020B0604020202020204" pitchFamily="34" charset="0"/>
                <a:sym typeface="+mn-ea"/>
              </a:rPr>
              <a:t>high sugar levels</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582929" y="3178240"/>
            <a:ext cx="6062419" cy="1283941"/>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Cold Room Disinfection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Cold storage should be </a:t>
            </a:r>
            <a:r>
              <a:rPr lang="en-US" altLang="zh-CN" sz="1600" b="1" dirty="0">
                <a:latin typeface="Arial" panose="020B0604020202020204" pitchFamily="34" charset="0"/>
                <a:cs typeface="Arial" panose="020B0604020202020204" pitchFamily="34" charset="0"/>
                <a:sym typeface="+mn-ea"/>
              </a:rPr>
              <a:t>thoroughly disinfected</a:t>
            </a:r>
            <a:r>
              <a:rPr lang="en-US" altLang="zh-CN" sz="1600" dirty="0">
                <a:latin typeface="Arial" panose="020B0604020202020204" pitchFamily="34" charset="0"/>
                <a:cs typeface="Arial" panose="020B0604020202020204" pitchFamily="34" charset="0"/>
                <a:sym typeface="+mn-ea"/>
              </a:rPr>
              <a:t> before loading fruit.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Methods:</a:t>
            </a:r>
            <a:endParaRPr lang="en-US" altLang="zh-CN" sz="1600" dirty="0">
              <a:latin typeface="Arial" panose="020B0604020202020204" pitchFamily="34" charset="0"/>
              <a:cs typeface="Arial" panose="020B0604020202020204" pitchFamily="34" charset="0"/>
              <a:sym typeface="+mn-ea"/>
            </a:endParaRPr>
          </a:p>
        </p:txBody>
      </p:sp>
      <p:sp>
        <p:nvSpPr>
          <p:cNvPr id="8" name="文本框 7"/>
          <p:cNvSpPr txBox="1"/>
          <p:nvPr/>
        </p:nvSpPr>
        <p:spPr>
          <a:xfrm>
            <a:off x="595526" y="5079652"/>
            <a:ext cx="10901149" cy="1014124"/>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If Controlled-Atmosphere Packaging NOT Used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Chlorine dioxide slow-release agents</a:t>
            </a:r>
            <a:r>
              <a:rPr lang="en-US" altLang="zh-CN" sz="1600" dirty="0">
                <a:latin typeface="Arial" panose="020B0604020202020204" pitchFamily="34" charset="0"/>
                <a:cs typeface="Arial" panose="020B0604020202020204" pitchFamily="34" charset="0"/>
                <a:sym typeface="+mn-ea"/>
              </a:rPr>
              <a:t> placed in the cold room → release gas gradually → continuously </a:t>
            </a:r>
            <a:r>
              <a:rPr lang="en-US" altLang="zh-CN" sz="1600" b="1" dirty="0">
                <a:latin typeface="Arial" panose="020B0604020202020204" pitchFamily="34" charset="0"/>
                <a:cs typeface="Arial" panose="020B0604020202020204" pitchFamily="34" charset="0"/>
                <a:sym typeface="+mn-ea"/>
              </a:rPr>
              <a:t>purifies the environment </a:t>
            </a:r>
            <a:r>
              <a:rPr lang="en-US" altLang="zh-CN" sz="1600" dirty="0">
                <a:latin typeface="Arial" panose="020B0604020202020204" pitchFamily="34" charset="0"/>
                <a:cs typeface="Arial" panose="020B0604020202020204" pitchFamily="34" charset="0"/>
                <a:sym typeface="+mn-ea"/>
              </a:rPr>
              <a:t>→ enhances preservation effect. </a:t>
            </a:r>
            <a:endParaRPr lang="en-US" altLang="zh-CN" sz="1600" dirty="0">
              <a:latin typeface="Arial" panose="020B0604020202020204" pitchFamily="34" charset="0"/>
              <a:cs typeface="Arial" panose="020B0604020202020204" pitchFamily="34" charset="0"/>
              <a:sym typeface="+mn-ea"/>
            </a:endParaRPr>
          </a:p>
        </p:txBody>
      </p:sp>
      <p:pic>
        <p:nvPicPr>
          <p:cNvPr id="6" name="图片 5"/>
          <p:cNvPicPr>
            <a:picLocks noChangeAspect="1"/>
          </p:cNvPicPr>
          <p:nvPr/>
        </p:nvPicPr>
        <p:blipFill>
          <a:blip r:embed="rId1"/>
          <a:stretch>
            <a:fillRect/>
          </a:stretch>
        </p:blipFill>
        <p:spPr>
          <a:xfrm>
            <a:off x="7038754" y="2564851"/>
            <a:ext cx="4457922" cy="2446435"/>
          </a:xfrm>
          <a:prstGeom prst="rect">
            <a:avLst/>
          </a:prstGeom>
        </p:spPr>
      </p:pic>
      <p:sp>
        <p:nvSpPr>
          <p:cNvPr id="7" name="文本框 6"/>
          <p:cNvSpPr txBox="1"/>
          <p:nvPr/>
        </p:nvSpPr>
        <p:spPr>
          <a:xfrm>
            <a:off x="590272" y="1118562"/>
            <a:ext cx="10081260" cy="460375"/>
          </a:xfrm>
          <a:prstGeom prst="rect">
            <a:avLst/>
          </a:prstGeom>
          <a:noFill/>
        </p:spPr>
        <p:txBody>
          <a:bodyPr wrap="square" rtlCol="0">
            <a:spAutoFit/>
          </a:bodyPr>
          <a:lstStyle/>
          <a:p>
            <a:r>
              <a:rPr lang="en-US" altLang="zh-CN" sz="2400" b="1" dirty="0"/>
              <a:t>(2) Preservation of Peaches </a:t>
            </a:r>
            <a:endParaRPr lang="en-US" altLang="zh-CN" sz="2400" b="1" dirty="0"/>
          </a:p>
        </p:txBody>
      </p:sp>
      <p:sp>
        <p:nvSpPr>
          <p:cNvPr id="9" name="矩形: 圆角 8"/>
          <p:cNvSpPr/>
          <p:nvPr/>
        </p:nvSpPr>
        <p:spPr>
          <a:xfrm>
            <a:off x="695325" y="1782447"/>
            <a:ext cx="508878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Postharvest disease control measures</a:t>
            </a:r>
            <a:endParaRPr lang="en-US" altLang="zh-CN" b="1" dirty="0"/>
          </a:p>
        </p:txBody>
      </p:sp>
      <p:sp>
        <p:nvSpPr>
          <p:cNvPr id="2" name="矩形: 圆角 1"/>
          <p:cNvSpPr/>
          <p:nvPr/>
        </p:nvSpPr>
        <p:spPr>
          <a:xfrm>
            <a:off x="1239567" y="4437468"/>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Sulfur fumigation.</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5" name="矩形: 圆角 4"/>
          <p:cNvSpPr/>
          <p:nvPr/>
        </p:nvSpPr>
        <p:spPr>
          <a:xfrm>
            <a:off x="1239567" y="4749083"/>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Chlorine dioxide fumigation.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4" name="8.2_1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88875" y="63214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15" grpId="0" uiExpand="1" build="p"/>
      <p:bldP spid="3" grpId="0" uiExpand="1" build="p"/>
      <p:bldP spid="8" grpId="0" uiExpand="1" build="p"/>
      <p:bldP spid="9" grpId="0" animBg="1"/>
      <p:bldP spid="2"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1979633"/>
            <a:ext cx="12192000" cy="244287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5" name="文本框 14"/>
          <p:cNvSpPr txBox="1"/>
          <p:nvPr/>
        </p:nvSpPr>
        <p:spPr>
          <a:xfrm>
            <a:off x="593090" y="2190442"/>
            <a:ext cx="5262245" cy="76962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Production Expansion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Grape production continues to expand.</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593090" y="3069270"/>
            <a:ext cx="6259195" cy="10642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Postharvest Requirements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Standardized packaging and storage practices</a:t>
            </a:r>
            <a:r>
              <a:rPr lang="en-US" altLang="zh-CN" sz="1600" dirty="0">
                <a:solidFill>
                  <a:schemeClr val="bg1"/>
                </a:solidFill>
                <a:latin typeface="Arial" panose="020B0604020202020204" pitchFamily="34" charset="0"/>
                <a:cs typeface="Arial" panose="020B0604020202020204" pitchFamily="34" charset="0"/>
                <a:sym typeface="+mn-ea"/>
              </a:rPr>
              <a:t> are needed → reduce losses + extend storage life.</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7" name="图片 6"/>
          <p:cNvPicPr>
            <a:picLocks noChangeAspect="1"/>
          </p:cNvPicPr>
          <p:nvPr/>
        </p:nvPicPr>
        <p:blipFill>
          <a:blip r:embed="rId1"/>
          <a:stretch>
            <a:fillRect/>
          </a:stretch>
        </p:blipFill>
        <p:spPr>
          <a:xfrm>
            <a:off x="6799182" y="1660911"/>
            <a:ext cx="4697493" cy="3080323"/>
          </a:xfrm>
          <a:prstGeom prst="rect">
            <a:avLst/>
          </a:prstGeom>
        </p:spPr>
      </p:pic>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6" name="文本框 5"/>
          <p:cNvSpPr txBox="1"/>
          <p:nvPr/>
        </p:nvSpPr>
        <p:spPr>
          <a:xfrm>
            <a:off x="6798310" y="1692275"/>
            <a:ext cx="673100" cy="229870"/>
          </a:xfrm>
          <a:prstGeom prst="rect">
            <a:avLst/>
          </a:prstGeom>
          <a:noFill/>
        </p:spPr>
        <p:txBody>
          <a:bodyPr wrap="square" rtlCol="0">
            <a:spAutoFit/>
          </a:bodyPr>
          <a:lstStyle/>
          <a:p>
            <a:pPr algn="l"/>
            <a:r>
              <a:rPr lang="en-US" altLang="zh-CN" sz="900" dirty="0">
                <a:solidFill>
                  <a:schemeClr val="bg1"/>
                </a:solidFill>
              </a:rPr>
              <a:t>AI</a:t>
            </a:r>
            <a:r>
              <a:rPr lang="zh-CN" altLang="en-US" sz="900" dirty="0">
                <a:solidFill>
                  <a:schemeClr val="bg1"/>
                </a:solidFill>
              </a:rPr>
              <a:t>生成</a:t>
            </a:r>
            <a:endParaRPr lang="zh-CN" altLang="en-US" sz="900" dirty="0">
              <a:solidFill>
                <a:schemeClr val="bg1"/>
              </a:solidFill>
            </a:endParaRPr>
          </a:p>
        </p:txBody>
      </p:sp>
      <p:sp>
        <p:nvSpPr>
          <p:cNvPr id="9" name="文本框 8"/>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8" name="8.2_1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36475"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5" grpId="0" animBg="1"/>
      <p:bldP spid="15" grpId="0" uiExpand="1" build="p"/>
      <p:bldP spid="3" grpId="0" uiExpand="1" build="p"/>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0965" y="2316480"/>
            <a:ext cx="5814060" cy="74358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Harvest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Cut grape clusters with stems attached.</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6" name="组合 5"/>
          <p:cNvGrpSpPr/>
          <p:nvPr/>
        </p:nvGrpSpPr>
        <p:grpSpPr>
          <a:xfrm>
            <a:off x="0" y="6708278"/>
            <a:ext cx="12192000" cy="153627"/>
            <a:chOff x="147892" y="6347897"/>
            <a:chExt cx="11450808" cy="120769"/>
          </a:xfrm>
        </p:grpSpPr>
        <p:sp>
          <p:nvSpPr>
            <p:cNvPr id="8" name="矩形 7"/>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12" name="矩形 1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3" name="文本框 2"/>
          <p:cNvSpPr txBox="1"/>
          <p:nvPr/>
        </p:nvSpPr>
        <p:spPr>
          <a:xfrm>
            <a:off x="580965" y="3026410"/>
            <a:ext cx="6203315" cy="197485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Packing Arrangement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Arrange clusters carefully</a:t>
            </a:r>
            <a:r>
              <a:rPr lang="en-US" altLang="zh-CN" sz="1600" dirty="0">
                <a:solidFill>
                  <a:schemeClr val="tx1"/>
                </a:solidFill>
                <a:latin typeface="Arial" panose="020B0604020202020204" pitchFamily="34" charset="0"/>
                <a:cs typeface="Arial" panose="020B0604020202020204" pitchFamily="34" charset="0"/>
                <a:sym typeface="+mn-ea"/>
              </a:rPr>
              <a:t> → prevents stems from puncturing or compressing berries.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Preservation bags used</a:t>
            </a:r>
            <a:r>
              <a:rPr lang="en-US" altLang="zh-CN" sz="1600" dirty="0">
                <a:solidFill>
                  <a:schemeClr val="tx1"/>
                </a:solidFill>
                <a:latin typeface="Arial" panose="020B0604020202020204" pitchFamily="34" charset="0"/>
                <a:cs typeface="Arial" panose="020B0604020202020204" pitchFamily="34" charset="0"/>
                <a:sym typeface="+mn-ea"/>
              </a:rPr>
              <a:t> as liners in packing boxes.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Arrange clusters in </a:t>
            </a:r>
            <a:r>
              <a:rPr lang="en-US" altLang="zh-CN" sz="1600" b="1" dirty="0">
                <a:solidFill>
                  <a:schemeClr val="tx1"/>
                </a:solidFill>
                <a:latin typeface="Arial" panose="020B0604020202020204" pitchFamily="34" charset="0"/>
                <a:cs typeface="Arial" panose="020B0604020202020204" pitchFamily="34" charset="0"/>
                <a:sym typeface="+mn-ea"/>
              </a:rPr>
              <a:t>two layers per box</a:t>
            </a:r>
            <a:r>
              <a:rPr lang="en-US" altLang="zh-CN" sz="1600" dirty="0">
                <a:solidFill>
                  <a:schemeClr val="tx1"/>
                </a:solidFill>
                <a:latin typeface="Arial" panose="020B0604020202020204" pitchFamily="34" charset="0"/>
                <a:cs typeface="Arial" panose="020B0604020202020204" pitchFamily="34" charset="0"/>
                <a:sym typeface="+mn-ea"/>
              </a:rPr>
              <a:t> → avoids excessive stacking.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3" name="文本框 12"/>
          <p:cNvSpPr txBox="1"/>
          <p:nvPr/>
        </p:nvSpPr>
        <p:spPr>
          <a:xfrm>
            <a:off x="580965" y="4967605"/>
            <a:ext cx="5394532" cy="106426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Effect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Reduces mechanical injury from stems.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Minimizes losses caused by compression. </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10" name="图片 9"/>
          <p:cNvPicPr>
            <a:picLocks noChangeAspect="1"/>
          </p:cNvPicPr>
          <p:nvPr/>
        </p:nvPicPr>
        <p:blipFill>
          <a:blip r:embed="rId1"/>
          <a:stretch>
            <a:fillRect/>
          </a:stretch>
        </p:blipFill>
        <p:spPr>
          <a:xfrm>
            <a:off x="6932295" y="2740660"/>
            <a:ext cx="4890770" cy="2440940"/>
          </a:xfrm>
          <a:prstGeom prst="rect">
            <a:avLst/>
          </a:prstGeom>
        </p:spPr>
      </p:pic>
      <p:sp>
        <p:nvSpPr>
          <p:cNvPr id="7" name="文本框 6"/>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9" name="矩形: 圆角 8"/>
          <p:cNvSpPr/>
          <p:nvPr/>
        </p:nvSpPr>
        <p:spPr>
          <a:xfrm>
            <a:off x="695325" y="1782447"/>
            <a:ext cx="346200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Harvest and packaging</a:t>
            </a:r>
            <a:endParaRPr lang="zh-CN" altLang="en-US" b="1" dirty="0"/>
          </a:p>
        </p:txBody>
      </p:sp>
      <p:sp>
        <p:nvSpPr>
          <p:cNvPr id="5" name="文本框 4"/>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8.2_1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84125" y="61690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5" grpId="0" uiExpand="1" build="p"/>
      <p:bldP spid="3" grpId="0" uiExpand="1" build="p"/>
      <p:bldP spid="13" grpId="0" uiExpand="1" build="p"/>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499995"/>
            <a:ext cx="12192000" cy="2103903"/>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83026" y="2637466"/>
            <a:ext cx="5234940" cy="847725"/>
          </a:xfrm>
          <a:prstGeom prst="rect">
            <a:avLst/>
          </a:prstGeom>
          <a:noFill/>
        </p:spPr>
        <p:txBody>
          <a:bodyPr wrap="square" rtlCol="0">
            <a:spAutoFit/>
          </a:bodyPr>
          <a:lstStyle/>
          <a:p>
            <a:pPr marL="288290" lvl="0" indent="-288290">
              <a:lnSpc>
                <a:spcPct val="130000"/>
              </a:lnSpc>
              <a:spcBef>
                <a:spcPts val="3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Temperature</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3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-2°C to 0°C.</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83026" y="3485191"/>
            <a:ext cx="6096635" cy="847725"/>
          </a:xfrm>
          <a:prstGeom prst="rect">
            <a:avLst/>
          </a:prstGeom>
          <a:noFill/>
        </p:spPr>
        <p:txBody>
          <a:bodyPr wrap="square" rtlCol="0">
            <a:spAutoFit/>
          </a:bodyPr>
          <a:lstStyle/>
          <a:p>
            <a:pPr marL="288290" lvl="0" indent="-288290">
              <a:lnSpc>
                <a:spcPct val="130000"/>
              </a:lnSpc>
              <a:spcBef>
                <a:spcPts val="3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Humidity</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3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Relative humidity maintained at 90%–95%.</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4" name="图片 3"/>
          <p:cNvPicPr>
            <a:picLocks noChangeAspect="1"/>
          </p:cNvPicPr>
          <p:nvPr/>
        </p:nvPicPr>
        <p:blipFill>
          <a:blip r:embed="rId1"/>
          <a:stretch>
            <a:fillRect/>
          </a:stretch>
        </p:blipFill>
        <p:spPr>
          <a:xfrm>
            <a:off x="6012180" y="2010166"/>
            <a:ext cx="5484495" cy="3083560"/>
          </a:xfrm>
          <a:prstGeom prst="rect">
            <a:avLst/>
          </a:prstGeom>
        </p:spPr>
      </p:pic>
      <p:sp>
        <p:nvSpPr>
          <p:cNvPr id="7" name="文本框 6"/>
          <p:cNvSpPr txBox="1"/>
          <p:nvPr/>
        </p:nvSpPr>
        <p:spPr>
          <a:xfrm>
            <a:off x="590272" y="1118562"/>
            <a:ext cx="6033812"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8" name="矩形: 圆角 7"/>
          <p:cNvSpPr/>
          <p:nvPr/>
        </p:nvSpPr>
        <p:spPr>
          <a:xfrm>
            <a:off x="695325" y="1782447"/>
            <a:ext cx="346200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Cold storage conditions</a:t>
            </a:r>
            <a:endParaRPr lang="en-US" altLang="zh-CN" b="1" dirty="0"/>
          </a:p>
        </p:txBody>
      </p:sp>
      <p:sp>
        <p:nvSpPr>
          <p:cNvPr id="10" name="文本框 9"/>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8.2_1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55525" y="60356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3" grpId="0" animBg="1"/>
      <p:bldP spid="5" grpId="0" uiExpand="1" build="p"/>
      <p:bldP spid="9" grpId="0" uiExpand="1" build="p"/>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588645" y="2233930"/>
            <a:ext cx="6151880" cy="1013460"/>
          </a:xfrm>
          <a:prstGeom prst="rect">
            <a:avLst/>
          </a:prstGeom>
          <a:noFill/>
        </p:spPr>
        <p:txBody>
          <a:bodyPr wrap="square" rtlCol="0" anchor="t">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Preservation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Place grapes in </a:t>
            </a:r>
            <a:r>
              <a:rPr lang="en-US" altLang="zh-CN" sz="1600" b="1" dirty="0">
                <a:latin typeface="Arial" panose="020B0604020202020204" pitchFamily="34" charset="0"/>
                <a:cs typeface="Arial" panose="020B0604020202020204" pitchFamily="34" charset="0"/>
                <a:sym typeface="+mn-ea"/>
              </a:rPr>
              <a:t>specialized preservation bags.</a:t>
            </a:r>
            <a:endParaRPr lang="en-US" altLang="zh-CN" sz="1600" b="1"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Add </a:t>
            </a:r>
            <a:r>
              <a:rPr lang="en-US" altLang="zh-CN" sz="1600" b="1" dirty="0">
                <a:latin typeface="Arial" panose="020B0604020202020204" pitchFamily="34" charset="0"/>
                <a:cs typeface="Arial" panose="020B0604020202020204" pitchFamily="34" charset="0"/>
                <a:sym typeface="+mn-ea"/>
              </a:rPr>
              <a:t>grape-specific preservatives</a:t>
            </a:r>
            <a:r>
              <a:rPr lang="en-US" altLang="zh-CN" sz="1600" dirty="0">
                <a:latin typeface="Arial" panose="020B0604020202020204" pitchFamily="34" charset="0"/>
                <a:cs typeface="Arial" panose="020B0604020202020204" pitchFamily="34" charset="0"/>
                <a:sym typeface="+mn-ea"/>
              </a:rPr>
              <a:t> (e.g., CT2). </a:t>
            </a:r>
            <a:endParaRPr lang="en-US" altLang="zh-CN" sz="1600" dirty="0">
              <a:latin typeface="Arial" panose="020B0604020202020204" pitchFamily="34" charset="0"/>
              <a:cs typeface="Arial" panose="020B0604020202020204" pitchFamily="34" charset="0"/>
              <a:sym typeface="+mn-ea"/>
            </a:endParaRPr>
          </a:p>
        </p:txBody>
      </p:sp>
      <p:sp>
        <p:nvSpPr>
          <p:cNvPr id="11" name="文本框 10"/>
          <p:cNvSpPr txBox="1"/>
          <p:nvPr/>
        </p:nvSpPr>
        <p:spPr>
          <a:xfrm>
            <a:off x="588956" y="3285803"/>
            <a:ext cx="6152087" cy="9880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Function of Preservatives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Main components: </a:t>
            </a:r>
            <a:r>
              <a:rPr lang="en-US" altLang="zh-CN" sz="1600" b="1" dirty="0">
                <a:latin typeface="Arial" panose="020B0604020202020204" pitchFamily="34" charset="0"/>
                <a:cs typeface="Arial" panose="020B0604020202020204" pitchFamily="34" charset="0"/>
                <a:sym typeface="+mn-ea"/>
              </a:rPr>
              <a:t>sodium sulfite &amp; sodium bisulfite. </a:t>
            </a:r>
            <a:endParaRPr lang="en-US" altLang="zh-CN" sz="1600" b="1"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Release </a:t>
            </a:r>
            <a:r>
              <a:rPr lang="en-US" altLang="zh-CN" sz="1600" b="1" dirty="0">
                <a:latin typeface="Arial" panose="020B0604020202020204" pitchFamily="34" charset="0"/>
                <a:cs typeface="Arial" panose="020B0604020202020204" pitchFamily="34" charset="0"/>
                <a:sym typeface="+mn-ea"/>
              </a:rPr>
              <a:t>sulfur dioxide</a:t>
            </a:r>
            <a:r>
              <a:rPr lang="en-US" altLang="zh-CN" sz="1600" dirty="0">
                <a:latin typeface="Arial" panose="020B0604020202020204" pitchFamily="34" charset="0"/>
                <a:cs typeface="Arial" panose="020B0604020202020204" pitchFamily="34" charset="0"/>
                <a:sym typeface="+mn-ea"/>
              </a:rPr>
              <a:t> upon contact with moisture.  </a:t>
            </a:r>
            <a:endParaRPr lang="en-US" altLang="zh-CN" sz="1600" dirty="0">
              <a:latin typeface="Arial" panose="020B0604020202020204" pitchFamily="34" charset="0"/>
              <a:cs typeface="Arial" panose="020B0604020202020204" pitchFamily="34" charset="0"/>
              <a:sym typeface="+mn-ea"/>
            </a:endParaRPr>
          </a:p>
        </p:txBody>
      </p:sp>
      <p:sp>
        <p:nvSpPr>
          <p:cNvPr id="8" name="文本框 7"/>
          <p:cNvSpPr txBox="1"/>
          <p:nvPr/>
        </p:nvSpPr>
        <p:spPr>
          <a:xfrm>
            <a:off x="588956" y="4337363"/>
            <a:ext cx="7220585" cy="157924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Effects of Sulfur Dioxide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Inhibits oxidative enzymes.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Suppresses microbial growth.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Delays browning.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Helps maintain fruit colour and quality. </a:t>
            </a:r>
            <a:endParaRPr lang="en-US" altLang="zh-CN" sz="1600" dirty="0">
              <a:latin typeface="Arial" panose="020B0604020202020204" pitchFamily="34" charset="0"/>
              <a:cs typeface="Arial" panose="020B0604020202020204" pitchFamily="34" charset="0"/>
              <a:sym typeface="+mn-ea"/>
            </a:endParaRPr>
          </a:p>
        </p:txBody>
      </p:sp>
      <p:pic>
        <p:nvPicPr>
          <p:cNvPr id="7" name="图片 6"/>
          <p:cNvPicPr>
            <a:picLocks noChangeAspect="1"/>
          </p:cNvPicPr>
          <p:nvPr/>
        </p:nvPicPr>
        <p:blipFill>
          <a:blip r:embed="rId1"/>
          <a:stretch>
            <a:fillRect/>
          </a:stretch>
        </p:blipFill>
        <p:spPr>
          <a:xfrm>
            <a:off x="6672572" y="3047680"/>
            <a:ext cx="4824103" cy="2735265"/>
          </a:xfrm>
          <a:prstGeom prst="rect">
            <a:avLst/>
          </a:prstGeom>
        </p:spPr>
      </p:pic>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6" name="矩形: 圆角 5"/>
          <p:cNvSpPr/>
          <p:nvPr/>
        </p:nvSpPr>
        <p:spPr>
          <a:xfrm>
            <a:off x="695325" y="1782447"/>
            <a:ext cx="6779363"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Preservatives and controlled-atmosphere packaging</a:t>
            </a:r>
            <a:endParaRPr lang="en-US" altLang="zh-CN" b="1" dirty="0"/>
          </a:p>
        </p:txBody>
      </p:sp>
      <p:sp>
        <p:nvSpPr>
          <p:cNvPr id="5" name="文本框 4"/>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 name="8.2_1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26975" y="6111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9" grpId="0" uiExpand="1" build="p"/>
      <p:bldP spid="11" grpId="0" uiExpand="1" build="p"/>
      <p:bldP spid="8" grpId="0" uiExpand="1" build="p"/>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86223" y="2359440"/>
            <a:ext cx="5579745" cy="71755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CA bag gas composition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O</a:t>
            </a:r>
            <a:r>
              <a:rPr lang="en-US" altLang="zh-CN" sz="1600" baseline="-25000" dirty="0">
                <a:uFillTx/>
                <a:latin typeface="Arial" panose="020B0604020202020204" pitchFamily="34" charset="0"/>
                <a:cs typeface="Arial" panose="020B0604020202020204" pitchFamily="34" charset="0"/>
                <a:sym typeface="+mn-ea"/>
              </a:rPr>
              <a:t>2 </a:t>
            </a:r>
            <a:r>
              <a:rPr lang="en-US" altLang="zh-CN" sz="1600" dirty="0">
                <a:latin typeface="Arial" panose="020B0604020202020204" pitchFamily="34" charset="0"/>
                <a:cs typeface="Arial" panose="020B0604020202020204" pitchFamily="34" charset="0"/>
                <a:sym typeface="+mn-ea"/>
              </a:rPr>
              <a:t>at 3%–5%, CO</a:t>
            </a:r>
            <a:r>
              <a:rPr lang="en-US" altLang="zh-CN" sz="1600" baseline="-25000" dirty="0">
                <a:uFillTx/>
                <a:latin typeface="Arial" panose="020B0604020202020204" pitchFamily="34" charset="0"/>
                <a:cs typeface="Arial" panose="020B0604020202020204" pitchFamily="34" charset="0"/>
                <a:sym typeface="+mn-ea"/>
              </a:rPr>
              <a:t>2</a:t>
            </a:r>
            <a:r>
              <a:rPr lang="en-US" altLang="zh-CN" sz="1600" dirty="0">
                <a:latin typeface="Arial" panose="020B0604020202020204" pitchFamily="34" charset="0"/>
                <a:cs typeface="Arial" panose="020B0604020202020204" pitchFamily="34" charset="0"/>
                <a:sym typeface="+mn-ea"/>
              </a:rPr>
              <a:t> at 5%–8%.</a:t>
            </a:r>
            <a:endParaRPr lang="en-US" altLang="zh-CN" sz="1600" dirty="0">
              <a:latin typeface="Arial" panose="020B0604020202020204" pitchFamily="34" charset="0"/>
              <a:cs typeface="Arial" panose="020B0604020202020204" pitchFamily="34" charset="0"/>
              <a:sym typeface="+mn-ea"/>
            </a:endParaRPr>
          </a:p>
        </p:txBody>
      </p:sp>
      <p:sp>
        <p:nvSpPr>
          <p:cNvPr id="11" name="文本框 10"/>
          <p:cNvSpPr txBox="1"/>
          <p:nvPr/>
        </p:nvSpPr>
        <p:spPr>
          <a:xfrm>
            <a:off x="586223" y="3153499"/>
            <a:ext cx="6810375" cy="71755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Pre-storage disinfection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Cold storage must be thoroughly disinfected before loading.</a:t>
            </a:r>
            <a:endParaRPr lang="en-US" altLang="zh-CN" sz="1600" dirty="0">
              <a:latin typeface="Arial" panose="020B0604020202020204" pitchFamily="34" charset="0"/>
              <a:cs typeface="Arial" panose="020B0604020202020204" pitchFamily="34" charset="0"/>
              <a:sym typeface="+mn-ea"/>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7407206" y="2525380"/>
            <a:ext cx="4088267" cy="2236470"/>
          </a:xfrm>
          <a:prstGeom prst="rect">
            <a:avLst/>
          </a:prstGeom>
        </p:spPr>
      </p:pic>
      <p:sp>
        <p:nvSpPr>
          <p:cNvPr id="4" name="文本框 3"/>
          <p:cNvSpPr txBox="1"/>
          <p:nvPr/>
        </p:nvSpPr>
        <p:spPr>
          <a:xfrm>
            <a:off x="586223" y="3947559"/>
            <a:ext cx="6810375" cy="98806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During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Disinfect periodically (e.g., once a month) to prevent mold and microbial growth.</a:t>
            </a:r>
            <a:endParaRPr lang="en-US" altLang="zh-CN" sz="1600" dirty="0">
              <a:latin typeface="Arial" panose="020B0604020202020204" pitchFamily="34" charset="0"/>
              <a:cs typeface="Arial" panose="020B0604020202020204" pitchFamily="34" charset="0"/>
              <a:sym typeface="+mn-ea"/>
            </a:endParaRPr>
          </a:p>
        </p:txBody>
      </p:sp>
      <p:sp>
        <p:nvSpPr>
          <p:cNvPr id="6" name="文本框 5"/>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7" name="文本框 6"/>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8" name="矩形: 圆角 7"/>
          <p:cNvSpPr/>
          <p:nvPr/>
        </p:nvSpPr>
        <p:spPr>
          <a:xfrm>
            <a:off x="695325" y="1782447"/>
            <a:ext cx="6779363"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Preservatives and controlled-atmosphere packaging</a:t>
            </a:r>
            <a:endParaRPr lang="en-US" altLang="zh-CN" b="1" dirty="0"/>
          </a:p>
        </p:txBody>
      </p:sp>
      <p:sp>
        <p:nvSpPr>
          <p:cNvPr id="9" name="矩形 8"/>
          <p:cNvSpPr/>
          <p:nvPr/>
        </p:nvSpPr>
        <p:spPr>
          <a:xfrm>
            <a:off x="0" y="5326912"/>
            <a:ext cx="12192000" cy="153108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pic>
        <p:nvPicPr>
          <p:cNvPr id="2" name="8.2_1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398375" y="6092456"/>
            <a:ext cx="609600" cy="609600"/>
          </a:xfrm>
          <a:prstGeom prst="rect">
            <a:avLst/>
          </a:prstGeom>
        </p:spPr>
      </p:pic>
      <p:sp>
        <p:nvSpPr>
          <p:cNvPr id="5" name="文本框 4"/>
          <p:cNvSpPr txBox="1"/>
          <p:nvPr/>
        </p:nvSpPr>
        <p:spPr>
          <a:xfrm>
            <a:off x="10358684" y="3610188"/>
            <a:ext cx="1116011" cy="200055"/>
          </a:xfrm>
          <a:prstGeom prst="rect">
            <a:avLst/>
          </a:prstGeom>
          <a:noFill/>
        </p:spPr>
        <p:txBody>
          <a:bodyPr wrap="none" rtlCol="0">
            <a:spAutoFit/>
          </a:bodyPr>
          <a:lstStyle/>
          <a:p>
            <a:r>
              <a:rPr lang="en-US" altLang="zh-CN" sz="700" dirty="0"/>
              <a:t>Carbon Dioxide:5%-8%</a:t>
            </a:r>
            <a:endParaRPr lang="zh-CN" altLang="en-US" sz="7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15" grpId="0" uiExpand="1" build="p"/>
      <p:bldP spid="11" grpId="0" uiExpand="1" build="p"/>
      <p:bldP spid="4" grpId="0" uiExpand="1" build="p"/>
      <p:bldP spid="9" grpId="0" animBg="1"/>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4837814"/>
            <a:ext cx="12192000" cy="1308351"/>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0239" y="2353132"/>
            <a:ext cx="6658610" cy="69301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Variety status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Emerging variety; production scale rapidly expanding.</a:t>
            </a:r>
            <a:endParaRPr lang="en-US" altLang="zh-CN" sz="1600" dirty="0">
              <a:latin typeface="Arial" panose="020B0604020202020204" pitchFamily="34" charset="0"/>
              <a:cs typeface="Arial" panose="020B0604020202020204" pitchFamily="34" charset="0"/>
              <a:sym typeface="+mn-ea"/>
            </a:endParaRPr>
          </a:p>
        </p:txBody>
      </p:sp>
      <p:sp>
        <p:nvSpPr>
          <p:cNvPr id="27" name="文本框 26"/>
          <p:cNvSpPr txBox="1"/>
          <p:nvPr/>
        </p:nvSpPr>
        <p:spPr>
          <a:xfrm>
            <a:off x="590239" y="4974294"/>
            <a:ext cx="10885170" cy="1014124"/>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Core problem</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Bright green color gradually turns yellow during storage → loss of fresh appearance → potential impact on quality assessment.</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590239" y="3088953"/>
            <a:ext cx="4057650" cy="1579407"/>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Fruit Characteristics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Full &amp; firm berries.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Highly storable.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Pleasant flavor. </a:t>
            </a:r>
            <a:endParaRPr lang="en-US" altLang="zh-CN" sz="1600" dirty="0">
              <a:latin typeface="Arial" panose="020B0604020202020204" pitchFamily="34" charset="0"/>
              <a:cs typeface="Arial" panose="020B0604020202020204" pitchFamily="34" charset="0"/>
              <a:sym typeface="+mn-ea"/>
            </a:endParaRPr>
          </a:p>
          <a:p>
            <a:pPr marL="290195" lvl="1" indent="0">
              <a:lnSpc>
                <a:spcPct val="120000"/>
              </a:lnSpc>
              <a:buSzPct val="100000"/>
              <a:buFont typeface="Arial" panose="020B0604020202020204" pitchFamily="34" charset="0"/>
              <a:buNone/>
            </a:pPr>
            <a:r>
              <a:rPr lang="en-US" altLang="zh-CN" sz="1600" dirty="0">
                <a:latin typeface="Arial" panose="020B0604020202020204" pitchFamily="34" charset="0"/>
                <a:cs typeface="Arial" panose="020B0604020202020204" pitchFamily="34" charset="0"/>
                <a:sym typeface="+mn-ea"/>
              </a:rPr>
              <a:t>→ popular among consumers. </a:t>
            </a:r>
            <a:endParaRPr lang="en-US" altLang="zh-CN" sz="1600" dirty="0">
              <a:latin typeface="Arial" panose="020B0604020202020204" pitchFamily="34" charset="0"/>
              <a:cs typeface="Arial" panose="020B0604020202020204" pitchFamily="34" charset="0"/>
              <a:sym typeface="+mn-ea"/>
            </a:endParaRPr>
          </a:p>
        </p:txBody>
      </p:sp>
      <p:pic>
        <p:nvPicPr>
          <p:cNvPr id="7" name="图片 6"/>
          <p:cNvPicPr>
            <a:picLocks noChangeAspect="1"/>
          </p:cNvPicPr>
          <p:nvPr/>
        </p:nvPicPr>
        <p:blipFill>
          <a:blip r:embed="rId1"/>
          <a:stretch>
            <a:fillRect/>
          </a:stretch>
        </p:blipFill>
        <p:spPr>
          <a:xfrm>
            <a:off x="6613451" y="2427561"/>
            <a:ext cx="4883224" cy="2748016"/>
          </a:xfrm>
          <a:prstGeom prst="rect">
            <a:avLst/>
          </a:prstGeom>
        </p:spPr>
      </p:pic>
      <p:sp>
        <p:nvSpPr>
          <p:cNvPr id="3" name="文本框 2"/>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8" name="文本框 7"/>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9" name="矩形: 圆角 8"/>
          <p:cNvSpPr/>
          <p:nvPr/>
        </p:nvSpPr>
        <p:spPr>
          <a:xfrm>
            <a:off x="695325" y="1782447"/>
            <a:ext cx="8358391"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Storage and Yellowing Prevention Methods for Sunshine Rose Grapes </a:t>
            </a:r>
            <a:endParaRPr lang="en-US" altLang="zh-CN" b="1" dirty="0"/>
          </a:p>
        </p:txBody>
      </p:sp>
      <p:pic>
        <p:nvPicPr>
          <p:cNvPr id="10" name="8.2_1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30138" y="64055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childTnLst>
        </p:cTn>
      </p:par>
    </p:tnLst>
    <p:bldLst>
      <p:bldP spid="6" grpId="0" animBg="1"/>
      <p:bldP spid="5" grpId="0" uiExpand="1" build="p"/>
      <p:bldP spid="27" grpId="0"/>
      <p:bldP spid="4" grpId="0" uiExpand="1" build="p"/>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94699" y="4274456"/>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611505" y="2326050"/>
            <a:ext cx="6083300" cy="468630"/>
          </a:xfrm>
          <a:prstGeom prst="rect">
            <a:avLst/>
          </a:prstGeom>
          <a:noFill/>
        </p:spPr>
        <p:txBody>
          <a:bodyPr wrap="square" rtlCol="0">
            <a:noAutofit/>
          </a:bodyPr>
          <a:lstStyle/>
          <a:p>
            <a:pPr lvl="0" indent="0">
              <a:lnSpc>
                <a:spcPct val="140000"/>
              </a:lnSpc>
              <a:spcBef>
                <a:spcPts val="200"/>
              </a:spcBef>
              <a:spcAft>
                <a:spcPts val="200"/>
              </a:spcAft>
              <a:buSzPct val="100000"/>
              <a:buFont typeface="Wingdings" panose="05000000000000000000" charset="0"/>
              <a:buNone/>
            </a:pPr>
            <a:r>
              <a:rPr lang="en-US" altLang="zh-CN" b="1" dirty="0">
                <a:solidFill>
                  <a:srgbClr val="5BAE3E"/>
                </a:solidFill>
                <a:latin typeface="Calibri" panose="020F0502020204030204" charset="0"/>
                <a:cs typeface="Arial" panose="020B0604020202020204" pitchFamily="34" charset="0"/>
                <a:sym typeface="+mn-ea"/>
              </a:rPr>
              <a:t>① </a:t>
            </a:r>
            <a:r>
              <a:rPr lang="en-US" altLang="zh-CN" b="1" dirty="0" err="1">
                <a:solidFill>
                  <a:srgbClr val="5BAE3E"/>
                </a:solidFill>
                <a:latin typeface="Arial" panose="020B0604020202020204" pitchFamily="34" charset="0"/>
                <a:cs typeface="Arial" panose="020B0604020202020204" pitchFamily="34" charset="0"/>
                <a:sym typeface="+mn-ea"/>
              </a:rPr>
              <a:t>Fundamental</a:t>
            </a:r>
            <a:r>
              <a:rPr lang="en-US" altLang="zh-CN" b="1" dirty="0">
                <a:solidFill>
                  <a:srgbClr val="5BAE3E"/>
                </a:solidFill>
                <a:latin typeface="Arial" panose="020B0604020202020204" pitchFamily="34" charset="0"/>
                <a:cs typeface="Arial" panose="020B0604020202020204" pitchFamily="34" charset="0"/>
                <a:sym typeface="+mn-ea"/>
              </a:rPr>
              <a:t> causes of yellowing</a:t>
            </a:r>
            <a:endParaRPr lang="en-US" altLang="zh-CN" b="1" dirty="0">
              <a:solidFill>
                <a:srgbClr val="5BAE3E"/>
              </a:solidFill>
              <a:latin typeface="Arial" panose="020B0604020202020204" pitchFamily="34" charset="0"/>
              <a:cs typeface="Arial" panose="020B0604020202020204" pitchFamily="34" charset="0"/>
              <a:sym typeface="+mn-ea"/>
            </a:endParaRPr>
          </a:p>
          <a:p>
            <a:pPr lvl="0" indent="0">
              <a:lnSpc>
                <a:spcPct val="140000"/>
              </a:lnSpc>
              <a:spcBef>
                <a:spcPts val="200"/>
              </a:spcBef>
              <a:spcAft>
                <a:spcPts val="200"/>
              </a:spcAft>
              <a:buSzPct val="100000"/>
              <a:buFont typeface="Wingdings" panose="05000000000000000000" charset="0"/>
              <a:buNone/>
            </a:pP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87094" y="2762000"/>
            <a:ext cx="6107711" cy="74358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Nature of Yellowing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 typical sign of fruit </a:t>
            </a:r>
            <a:r>
              <a:rPr lang="en-US" altLang="zh-CN" sz="1600" b="1" dirty="0">
                <a:solidFill>
                  <a:schemeClr val="tx1"/>
                </a:solidFill>
                <a:latin typeface="Arial" panose="020B0604020202020204" pitchFamily="34" charset="0"/>
                <a:cs typeface="Arial" panose="020B0604020202020204" pitchFamily="34" charset="0"/>
                <a:sym typeface="+mn-ea"/>
              </a:rPr>
              <a:t>ripening and senescence.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pic>
        <p:nvPicPr>
          <p:cNvPr id="4" name="图片 3"/>
          <p:cNvPicPr>
            <a:picLocks noChangeAspect="1"/>
          </p:cNvPicPr>
          <p:nvPr/>
        </p:nvPicPr>
        <p:blipFill>
          <a:blip r:embed="rId1"/>
          <a:stretch>
            <a:fillRect/>
          </a:stretch>
        </p:blipFill>
        <p:spPr>
          <a:xfrm>
            <a:off x="6633834" y="3157870"/>
            <a:ext cx="4855221" cy="2674552"/>
          </a:xfrm>
          <a:prstGeom prst="rect">
            <a:avLst/>
          </a:prstGeom>
        </p:spPr>
      </p:pic>
      <p:sp>
        <p:nvSpPr>
          <p:cNvPr id="12" name="文本框 11"/>
          <p:cNvSpPr txBox="1"/>
          <p:nvPr/>
        </p:nvSpPr>
        <p:spPr>
          <a:xfrm>
            <a:off x="587093" y="3536612"/>
            <a:ext cx="5988727" cy="1051057"/>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Trigger and Physiological Changes Leading to Yellowing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Unsuitable storage conditions → premature senescence:</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6" name="文本框 5"/>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8" name="矩形: 圆角 7"/>
          <p:cNvSpPr/>
          <p:nvPr/>
        </p:nvSpPr>
        <p:spPr>
          <a:xfrm>
            <a:off x="695325" y="1782447"/>
            <a:ext cx="8358391"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Storage and Yellowing Prevention Methods for Sunshine Rose Grapes </a:t>
            </a:r>
            <a:endParaRPr lang="en-US" altLang="zh-CN" b="1" dirty="0"/>
          </a:p>
        </p:txBody>
      </p:sp>
      <p:sp>
        <p:nvSpPr>
          <p:cNvPr id="2" name="矩形: 圆角 1"/>
          <p:cNvSpPr/>
          <p:nvPr/>
        </p:nvSpPr>
        <p:spPr>
          <a:xfrm>
            <a:off x="1232479" y="4596956"/>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Chlorophyll degrades.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3" name="矩形: 圆角 2"/>
          <p:cNvSpPr/>
          <p:nvPr/>
        </p:nvSpPr>
        <p:spPr>
          <a:xfrm>
            <a:off x="1232479" y="4912778"/>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Green color fades.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1" name="矩形: 圆角 20"/>
          <p:cNvSpPr/>
          <p:nvPr/>
        </p:nvSpPr>
        <p:spPr>
          <a:xfrm>
            <a:off x="1232479" y="5228600"/>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Carotenoids and other yellow pigments accumulate.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2" name="矩形: 圆角 21"/>
          <p:cNvSpPr/>
          <p:nvPr/>
        </p:nvSpPr>
        <p:spPr>
          <a:xfrm>
            <a:off x="1232479" y="5544422"/>
            <a:ext cx="5161234"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Peel turns yellow. </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23" name="8.2_1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74575" y="62833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3"/>
                </p:tgtEl>
              </p:cMediaNode>
            </p:audio>
          </p:childTnLst>
        </p:cTn>
      </p:par>
    </p:tnLst>
    <p:bldLst>
      <p:bldP spid="9" grpId="0"/>
      <p:bldP spid="15" grpId="0" uiExpand="1" build="p"/>
      <p:bldP spid="12" grpId="0" uiExpand="1" build="p"/>
      <p:bldP spid="2" grpId="0" animBg="1"/>
      <p:bldP spid="3" grpId="0" animBg="1"/>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79755" y="2646544"/>
            <a:ext cx="10916714" cy="843693"/>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Light (Primary Factor)</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Strong or prolonged light accelerates </a:t>
            </a:r>
            <a:r>
              <a:rPr lang="en-US" altLang="zh-CN" sz="1400" b="1" dirty="0">
                <a:solidFill>
                  <a:schemeClr val="tx1"/>
                </a:solidFill>
                <a:latin typeface="Arial" panose="020B0604020202020204" pitchFamily="34" charset="0"/>
                <a:cs typeface="Arial" panose="020B0604020202020204" pitchFamily="34" charset="0"/>
                <a:sym typeface="+mn-ea"/>
              </a:rPr>
              <a:t>chlorophyll degradation. </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Similar to apples losing green color under intense light, grapes exposed to </a:t>
            </a:r>
            <a:r>
              <a:rPr lang="en-US" altLang="zh-CN" sz="1400" b="1" dirty="0">
                <a:solidFill>
                  <a:schemeClr val="tx1"/>
                </a:solidFill>
                <a:latin typeface="Arial" panose="020B0604020202020204" pitchFamily="34" charset="0"/>
                <a:cs typeface="Arial" panose="020B0604020202020204" pitchFamily="34" charset="0"/>
                <a:sym typeface="+mn-ea"/>
              </a:rPr>
              <a:t>stronger light</a:t>
            </a:r>
            <a:r>
              <a:rPr lang="en-US" altLang="zh-CN" sz="1400" dirty="0">
                <a:solidFill>
                  <a:schemeClr val="tx1"/>
                </a:solidFill>
                <a:latin typeface="Arial" panose="020B0604020202020204" pitchFamily="34" charset="0"/>
                <a:cs typeface="Arial" panose="020B0604020202020204" pitchFamily="34" charset="0"/>
                <a:sym typeface="+mn-ea"/>
              </a:rPr>
              <a:t> more prone to</a:t>
            </a:r>
            <a:r>
              <a:rPr lang="en-US" altLang="zh-CN" sz="1400" b="1" dirty="0">
                <a:solidFill>
                  <a:schemeClr val="tx1"/>
                </a:solidFill>
                <a:latin typeface="Arial" panose="020B0604020202020204" pitchFamily="34" charset="0"/>
                <a:cs typeface="Arial" panose="020B0604020202020204" pitchFamily="34" charset="0"/>
                <a:sym typeface="+mn-ea"/>
              </a:rPr>
              <a:t> turn yellow.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79755" y="3462932"/>
            <a:ext cx="10916920" cy="83502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Field Conditions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Nutrient deficiency</a:t>
            </a:r>
            <a:r>
              <a:rPr lang="en-US" altLang="zh-CN" sz="1400" dirty="0">
                <a:solidFill>
                  <a:schemeClr val="tx1"/>
                </a:solidFill>
                <a:latin typeface="Arial" panose="020B0604020202020204" pitchFamily="34" charset="0"/>
                <a:cs typeface="Arial" panose="020B0604020202020204" pitchFamily="34" charset="0"/>
                <a:sym typeface="+mn-ea"/>
              </a:rPr>
              <a:t> and soil drought before harvest → induce </a:t>
            </a:r>
            <a:r>
              <a:rPr lang="en-US" altLang="zh-CN" sz="1400" b="1" dirty="0">
                <a:solidFill>
                  <a:schemeClr val="tx1"/>
                </a:solidFill>
                <a:latin typeface="Arial" panose="020B0604020202020204" pitchFamily="34" charset="0"/>
                <a:cs typeface="Arial" panose="020B0604020202020204" pitchFamily="34" charset="0"/>
                <a:sym typeface="+mn-ea"/>
              </a:rPr>
              <a:t>premature ripening and senescence</a:t>
            </a:r>
            <a:r>
              <a:rPr lang="en-US" altLang="zh-CN" sz="1400" dirty="0">
                <a:solidFill>
                  <a:schemeClr val="tx1"/>
                </a:solidFill>
                <a:latin typeface="Arial" panose="020B0604020202020204" pitchFamily="34" charset="0"/>
                <a:cs typeface="Arial" panose="020B0604020202020204" pitchFamily="34" charset="0"/>
                <a:sym typeface="+mn-ea"/>
              </a:rPr>
              <a:t> → fruit more prone to </a:t>
            </a:r>
            <a:r>
              <a:rPr lang="en-US" altLang="zh-CN" sz="1400" b="1" dirty="0">
                <a:solidFill>
                  <a:schemeClr val="tx1"/>
                </a:solidFill>
                <a:latin typeface="Arial" panose="020B0604020202020204" pitchFamily="34" charset="0"/>
                <a:cs typeface="Arial" panose="020B0604020202020204" pitchFamily="34" charset="0"/>
                <a:sym typeface="+mn-ea"/>
              </a:rPr>
              <a:t>losing green</a:t>
            </a:r>
            <a:r>
              <a:rPr lang="en-US" altLang="zh-CN" sz="1400" dirty="0">
                <a:solidFill>
                  <a:schemeClr val="tx1"/>
                </a:solidFill>
                <a:latin typeface="Arial" panose="020B0604020202020204" pitchFamily="34" charset="0"/>
                <a:cs typeface="Arial" panose="020B0604020202020204" pitchFamily="34" charset="0"/>
                <a:sym typeface="+mn-ea"/>
              </a:rPr>
              <a:t> color and turning yellow after harvest.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579755" y="4270652"/>
            <a:ext cx="10916920" cy="598170"/>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Oxidation</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Excessive oxidation reactions</a:t>
            </a:r>
            <a:r>
              <a:rPr lang="en-US" altLang="zh-CN" sz="1400" dirty="0">
                <a:solidFill>
                  <a:schemeClr val="tx1"/>
                </a:solidFill>
                <a:latin typeface="Arial" panose="020B0604020202020204" pitchFamily="34" charset="0"/>
                <a:cs typeface="Arial" panose="020B0604020202020204" pitchFamily="34" charset="0"/>
                <a:sym typeface="+mn-ea"/>
              </a:rPr>
              <a:t> during storage directly </a:t>
            </a:r>
            <a:r>
              <a:rPr lang="en-US" altLang="zh-CN" sz="1400" b="1" dirty="0">
                <a:solidFill>
                  <a:schemeClr val="tx1"/>
                </a:solidFill>
                <a:latin typeface="Arial" panose="020B0604020202020204" pitchFamily="34" charset="0"/>
                <a:cs typeface="Arial" panose="020B0604020202020204" pitchFamily="34" charset="0"/>
                <a:sym typeface="+mn-ea"/>
              </a:rPr>
              <a:t>degrades chlorophyll</a:t>
            </a:r>
            <a:r>
              <a:rPr lang="en-US" altLang="zh-CN" sz="1400" dirty="0">
                <a:solidFill>
                  <a:schemeClr val="tx1"/>
                </a:solidFill>
                <a:latin typeface="Arial" panose="020B0604020202020204" pitchFamily="34" charset="0"/>
                <a:cs typeface="Arial" panose="020B0604020202020204" pitchFamily="34" charset="0"/>
                <a:sym typeface="+mn-ea"/>
              </a:rPr>
              <a:t> → causes </a:t>
            </a:r>
            <a:r>
              <a:rPr lang="en-US" altLang="zh-CN" sz="1400" b="1" dirty="0">
                <a:solidFill>
                  <a:schemeClr val="tx1"/>
                </a:solidFill>
                <a:latin typeface="Arial" panose="020B0604020202020204" pitchFamily="34" charset="0"/>
                <a:cs typeface="Arial" panose="020B0604020202020204" pitchFamily="34" charset="0"/>
                <a:sym typeface="+mn-ea"/>
              </a:rPr>
              <a:t>green color to fade.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7" name="文本框 6"/>
          <p:cNvSpPr txBox="1"/>
          <p:nvPr/>
        </p:nvSpPr>
        <p:spPr>
          <a:xfrm>
            <a:off x="579961" y="2203963"/>
            <a:ext cx="6083300" cy="468630"/>
          </a:xfrm>
          <a:prstGeom prst="rect">
            <a:avLst/>
          </a:prstGeom>
          <a:noFill/>
        </p:spPr>
        <p:txBody>
          <a:bodyPr wrap="square" rtlCol="0">
            <a:noAutofit/>
          </a:bodyPr>
          <a:lstStyle/>
          <a:p>
            <a:pPr lvl="0" indent="0">
              <a:lnSpc>
                <a:spcPct val="140000"/>
              </a:lnSpc>
              <a:spcBef>
                <a:spcPts val="200"/>
              </a:spcBef>
              <a:spcAft>
                <a:spcPts val="200"/>
              </a:spcAft>
              <a:buSzPct val="100000"/>
              <a:buFont typeface="Wingdings" panose="05000000000000000000" charset="0"/>
              <a:buNone/>
            </a:pPr>
            <a:r>
              <a:rPr lang="en-US" altLang="zh-CN" b="1" dirty="0">
                <a:solidFill>
                  <a:srgbClr val="5BAE3E"/>
                </a:solidFill>
                <a:latin typeface="Calibri" panose="020F0502020204030204" charset="0"/>
                <a:cs typeface="Arial" panose="020B0604020202020204" pitchFamily="34" charset="0"/>
                <a:sym typeface="+mn-ea"/>
              </a:rPr>
              <a:t>② </a:t>
            </a:r>
            <a:r>
              <a:rPr lang="en-US" altLang="zh-CN" b="1" dirty="0">
                <a:solidFill>
                  <a:srgbClr val="5BAE3E"/>
                </a:solidFill>
                <a:latin typeface="Arial" panose="020B0604020202020204" pitchFamily="34" charset="0"/>
                <a:cs typeface="Arial" panose="020B0604020202020204" pitchFamily="34" charset="0"/>
                <a:sym typeface="+mn-ea"/>
              </a:rPr>
              <a:t>Factors contributing to chlorophyll degradation</a:t>
            </a:r>
            <a:endParaRPr lang="en-US" altLang="zh-CN" b="1" dirty="0">
              <a:solidFill>
                <a:srgbClr val="5BAE3E"/>
              </a:solidFill>
              <a:latin typeface="Arial" panose="020B0604020202020204" pitchFamily="34" charset="0"/>
              <a:cs typeface="Arial" panose="020B0604020202020204" pitchFamily="34" charset="0"/>
              <a:sym typeface="+mn-ea"/>
            </a:endParaRPr>
          </a:p>
          <a:p>
            <a:pPr lvl="0" indent="0">
              <a:lnSpc>
                <a:spcPct val="140000"/>
              </a:lnSpc>
              <a:spcBef>
                <a:spcPts val="200"/>
              </a:spcBef>
              <a:spcAft>
                <a:spcPts val="200"/>
              </a:spcAft>
              <a:buSzPct val="100000"/>
              <a:buFont typeface="Wingdings" panose="05000000000000000000" charset="0"/>
              <a:buNone/>
            </a:pP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13" name="图片 12"/>
          <p:cNvPicPr>
            <a:picLocks noChangeAspect="1"/>
          </p:cNvPicPr>
          <p:nvPr/>
        </p:nvPicPr>
        <p:blipFill>
          <a:blip r:embed="rId1"/>
          <a:stretch>
            <a:fillRect/>
          </a:stretch>
        </p:blipFill>
        <p:spPr>
          <a:xfrm>
            <a:off x="9225679" y="1537419"/>
            <a:ext cx="2586591" cy="1430020"/>
          </a:xfrm>
          <a:prstGeom prst="rect">
            <a:avLst/>
          </a:prstGeom>
        </p:spPr>
      </p:pic>
      <p:sp>
        <p:nvSpPr>
          <p:cNvPr id="5" name="文本框 4"/>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2" name="文本框 11"/>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15" name="矩形: 圆角 14"/>
          <p:cNvSpPr/>
          <p:nvPr/>
        </p:nvSpPr>
        <p:spPr>
          <a:xfrm>
            <a:off x="695325" y="1782447"/>
            <a:ext cx="8358391"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Storage and Yellowing Prevention Methods for Sunshine Rose Grapes </a:t>
            </a:r>
            <a:endParaRPr lang="en-US" altLang="zh-CN" b="1" dirty="0"/>
          </a:p>
        </p:txBody>
      </p:sp>
      <p:sp>
        <p:nvSpPr>
          <p:cNvPr id="14" name="文本框 13"/>
          <p:cNvSpPr txBox="1"/>
          <p:nvPr/>
        </p:nvSpPr>
        <p:spPr>
          <a:xfrm>
            <a:off x="579756" y="4841517"/>
            <a:ext cx="4528667" cy="617199"/>
          </a:xfrm>
          <a:prstGeom prst="rect">
            <a:avLst/>
          </a:prstGeom>
          <a:noFill/>
        </p:spPr>
        <p:txBody>
          <a:bodyPr wrap="square" rtlCol="0">
            <a:spAutoFit/>
          </a:bodyPr>
          <a:lstStyle/>
          <a:p>
            <a:pPr marL="288290" lvl="0" indent="-288290">
              <a:lnSpc>
                <a:spcPct val="114000"/>
              </a:lnSpc>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Ethylene Influence</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Grapes are </a:t>
            </a:r>
            <a:r>
              <a:rPr lang="en-US" altLang="zh-CN" sz="1400" b="1" dirty="0">
                <a:solidFill>
                  <a:schemeClr val="tx1"/>
                </a:solidFill>
                <a:latin typeface="Arial" panose="020B0604020202020204" pitchFamily="34" charset="0"/>
                <a:cs typeface="Arial" panose="020B0604020202020204" pitchFamily="34" charset="0"/>
                <a:sym typeface="+mn-ea"/>
              </a:rPr>
              <a:t>non-climacteric fruits:</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16" name="矩形: 圆角 15"/>
          <p:cNvSpPr/>
          <p:nvPr/>
        </p:nvSpPr>
        <p:spPr>
          <a:xfrm>
            <a:off x="1295739" y="5429539"/>
            <a:ext cx="3060000" cy="251991"/>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marL="0" lvl="2">
              <a:lnSpc>
                <a:spcPct val="120000"/>
              </a:lnSpc>
              <a:buSzPct val="100000"/>
            </a:pPr>
            <a:r>
              <a:rPr lang="en-US" altLang="zh-CN" sz="1400" b="1" dirty="0">
                <a:solidFill>
                  <a:schemeClr val="tx1"/>
                </a:solidFill>
                <a:latin typeface="Arial" panose="020B0604020202020204" pitchFamily="34" charset="0"/>
                <a:cs typeface="Arial" panose="020B0604020202020204" pitchFamily="34" charset="0"/>
                <a:sym typeface="+mn-ea"/>
              </a:rPr>
              <a:t>Respiration rate </a:t>
            </a:r>
            <a:r>
              <a:rPr lang="en-US" altLang="zh-CN" sz="1400" dirty="0">
                <a:solidFill>
                  <a:schemeClr val="tx1"/>
                </a:solidFill>
                <a:latin typeface="Arial" panose="020B0604020202020204" pitchFamily="34" charset="0"/>
                <a:cs typeface="Arial" panose="020B0604020202020204" pitchFamily="34" charset="0"/>
                <a:sym typeface="+mn-ea"/>
              </a:rPr>
              <a:t>remains </a:t>
            </a:r>
            <a:r>
              <a:rPr lang="en-US" altLang="zh-CN" sz="1400" b="1" dirty="0">
                <a:solidFill>
                  <a:schemeClr val="tx1"/>
                </a:solidFill>
                <a:latin typeface="Arial" panose="020B0604020202020204" pitchFamily="34" charset="0"/>
                <a:cs typeface="Arial" panose="020B0604020202020204" pitchFamily="34" charset="0"/>
                <a:sym typeface="+mn-ea"/>
              </a:rPr>
              <a:t>stable</a:t>
            </a:r>
            <a:r>
              <a:rPr lang="en-US" altLang="zh-CN" sz="1400" dirty="0">
                <a:solidFill>
                  <a:schemeClr val="tx1"/>
                </a:solidFill>
                <a:latin typeface="Arial" panose="020B0604020202020204" pitchFamily="34" charset="0"/>
                <a:cs typeface="Arial" panose="020B0604020202020204" pitchFamily="34" charset="0"/>
                <a:sym typeface="+mn-ea"/>
              </a:rPr>
              <a:t>.</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7" name="矩形: 圆角 16"/>
          <p:cNvSpPr/>
          <p:nvPr/>
        </p:nvSpPr>
        <p:spPr>
          <a:xfrm>
            <a:off x="4398104" y="5429539"/>
            <a:ext cx="3636000" cy="251991"/>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marL="0" lvl="2">
              <a:lnSpc>
                <a:spcPct val="120000"/>
              </a:lnSpc>
              <a:buSzPct val="100000"/>
            </a:pPr>
            <a:r>
              <a:rPr lang="en-US" altLang="zh-CN" sz="1400" b="1" dirty="0">
                <a:solidFill>
                  <a:schemeClr val="tx1"/>
                </a:solidFill>
                <a:latin typeface="Arial" panose="020B0604020202020204" pitchFamily="34" charset="0"/>
                <a:cs typeface="Arial" panose="020B0604020202020204" pitchFamily="34" charset="0"/>
                <a:sym typeface="+mn-ea"/>
              </a:rPr>
              <a:t>No climacteric peak</a:t>
            </a:r>
            <a:r>
              <a:rPr lang="en-US" altLang="zh-CN" sz="1400" dirty="0">
                <a:solidFill>
                  <a:schemeClr val="tx1"/>
                </a:solidFill>
                <a:latin typeface="Arial" panose="020B0604020202020204" pitchFamily="34" charset="0"/>
                <a:cs typeface="Arial" panose="020B0604020202020204" pitchFamily="34" charset="0"/>
                <a:sym typeface="+mn-ea"/>
              </a:rPr>
              <a:t> during ripening.</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8" name="矩形: 圆角 17"/>
          <p:cNvSpPr/>
          <p:nvPr/>
        </p:nvSpPr>
        <p:spPr>
          <a:xfrm>
            <a:off x="8076469" y="5429539"/>
            <a:ext cx="3420000" cy="251991"/>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rtlCol="0" anchor="ctr"/>
          <a:lstStyle/>
          <a:p>
            <a:pPr marL="0" lvl="2">
              <a:lnSpc>
                <a:spcPct val="120000"/>
              </a:lnSpc>
              <a:buSzPct val="100000"/>
            </a:pPr>
            <a:r>
              <a:rPr lang="en-US" altLang="zh-CN" sz="1400" b="1" dirty="0">
                <a:solidFill>
                  <a:schemeClr val="tx1"/>
                </a:solidFill>
                <a:latin typeface="Arial" panose="020B0604020202020204" pitchFamily="34" charset="0"/>
                <a:cs typeface="Arial" panose="020B0604020202020204" pitchFamily="34" charset="0"/>
                <a:sym typeface="+mn-ea"/>
              </a:rPr>
              <a:t>Ethylene release</a:t>
            </a:r>
            <a:r>
              <a:rPr lang="en-US" altLang="zh-CN" sz="1400" dirty="0">
                <a:solidFill>
                  <a:schemeClr val="tx1"/>
                </a:solidFill>
                <a:latin typeface="Arial" panose="020B0604020202020204" pitchFamily="34" charset="0"/>
                <a:cs typeface="Arial" panose="020B0604020202020204" pitchFamily="34" charset="0"/>
                <a:sym typeface="+mn-ea"/>
              </a:rPr>
              <a:t> is </a:t>
            </a:r>
            <a:r>
              <a:rPr lang="en-US" altLang="zh-CN" sz="1400" b="1" dirty="0">
                <a:solidFill>
                  <a:schemeClr val="tx1"/>
                </a:solidFill>
                <a:latin typeface="Arial" panose="020B0604020202020204" pitchFamily="34" charset="0"/>
                <a:cs typeface="Arial" panose="020B0604020202020204" pitchFamily="34" charset="0"/>
                <a:sym typeface="+mn-ea"/>
              </a:rPr>
              <a:t>low</a:t>
            </a:r>
            <a:r>
              <a:rPr lang="en-US" altLang="zh-CN" sz="1400" dirty="0">
                <a:solidFill>
                  <a:schemeClr val="tx1"/>
                </a:solidFill>
                <a:latin typeface="Arial" panose="020B0604020202020204" pitchFamily="34" charset="0"/>
                <a:cs typeface="Arial" panose="020B0604020202020204" pitchFamily="34" charset="0"/>
                <a:sym typeface="+mn-ea"/>
              </a:rPr>
              <a:t>.</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19" name="文本框 18"/>
          <p:cNvSpPr txBox="1"/>
          <p:nvPr/>
        </p:nvSpPr>
        <p:spPr>
          <a:xfrm>
            <a:off x="579755" y="5673656"/>
            <a:ext cx="8819220" cy="327660"/>
          </a:xfrm>
          <a:prstGeom prst="rect">
            <a:avLst/>
          </a:prstGeom>
          <a:noFill/>
        </p:spPr>
        <p:txBody>
          <a:bodyPr wrap="square" rtlCol="0">
            <a:spAutoFit/>
          </a:bodyPr>
          <a:lstStyle/>
          <a:p>
            <a:pPr marL="575945" lvl="1" indent="-285750">
              <a:lnSpc>
                <a:spcPct val="110000"/>
              </a:lnSpc>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Trace amounts of ethylene accelerate senescence </a:t>
            </a:r>
            <a:r>
              <a:rPr lang="en-US" altLang="zh-CN" sz="1400" dirty="0">
                <a:solidFill>
                  <a:schemeClr val="tx1"/>
                </a:solidFill>
                <a:latin typeface="Arial" panose="020B0604020202020204" pitchFamily="34" charset="0"/>
                <a:cs typeface="Arial" panose="020B0604020202020204" pitchFamily="34" charset="0"/>
                <a:sym typeface="+mn-ea"/>
              </a:rPr>
              <a:t>→ promotes chlorophyll degradation.  </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3" name="8.2_1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12675" y="62642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8" grpId="0" uiExpand="1" build="p"/>
      <p:bldP spid="2" grpId="0" uiExpand="1" build="p"/>
      <p:bldP spid="6" grpId="0" uiExpand="1" build="p"/>
      <p:bldP spid="7" grpId="0"/>
      <p:bldP spid="14" grpId="0" uiExpand="1" build="p"/>
      <p:bldP spid="16" grpId="0" animBg="1"/>
      <p:bldP spid="17" grpId="0" animBg="1"/>
      <p:bldP spid="18" grpId="0" animBg="1"/>
      <p:bldP spid="19"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532765" y="2689225"/>
            <a:ext cx="5737860" cy="1524635"/>
            <a:chOff x="532765" y="2689225"/>
            <a:chExt cx="5737860" cy="1524635"/>
          </a:xfrm>
        </p:grpSpPr>
        <p:sp>
          <p:nvSpPr>
            <p:cNvPr id="4" name="圆角矩形 3"/>
            <p:cNvSpPr/>
            <p:nvPr/>
          </p:nvSpPr>
          <p:spPr>
            <a:xfrm>
              <a:off x="532765" y="2689225"/>
              <a:ext cx="5737860" cy="1524635"/>
            </a:xfrm>
            <a:prstGeom prst="roundRect">
              <a:avLst>
                <a:gd name="adj" fmla="val 12494"/>
              </a:avLst>
            </a:prstGeom>
            <a:no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9" name="文本框 8"/>
            <p:cNvSpPr txBox="1"/>
            <p:nvPr/>
          </p:nvSpPr>
          <p:spPr>
            <a:xfrm>
              <a:off x="647700" y="2703195"/>
              <a:ext cx="5622925" cy="1496695"/>
            </a:xfrm>
            <a:prstGeom prst="rect">
              <a:avLst/>
            </a:prstGeom>
            <a:noFill/>
          </p:spPr>
          <p:txBody>
            <a:bodyPr wrap="square" rtlCol="0">
              <a:spAutoFit/>
            </a:bodyPr>
            <a:lstStyle/>
            <a:p>
              <a:pPr marL="288290" lvl="0" indent="-288290" fontAlgn="auto">
                <a:lnSpc>
                  <a:spcPct val="120000"/>
                </a:lnSpc>
                <a:spcAft>
                  <a:spcPts val="3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Strict Humidity Control </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8290" fontAlgn="auto">
                <a:lnSpc>
                  <a:spcPct val="120000"/>
                </a:lnSpc>
                <a:spcAft>
                  <a:spcPts val="3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Sunshine Rose grapes require </a:t>
              </a:r>
              <a:r>
                <a:rPr lang="en-US" altLang="zh-CN" sz="1400" b="1" dirty="0">
                  <a:solidFill>
                    <a:schemeClr val="tx1"/>
                  </a:solidFill>
                  <a:latin typeface="Arial" panose="020B0604020202020204" pitchFamily="34" charset="0"/>
                  <a:cs typeface="Arial" panose="020B0604020202020204" pitchFamily="34" charset="0"/>
                  <a:sym typeface="+mn-ea"/>
                </a:rPr>
                <a:t>higher humidity.</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575945" lvl="1" indent="-28829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Relative humidity</a:t>
              </a:r>
              <a:r>
                <a:rPr lang="en-US" altLang="zh-CN" sz="1400" dirty="0">
                  <a:solidFill>
                    <a:schemeClr val="tx1"/>
                  </a:solidFill>
                  <a:latin typeface="Arial" panose="020B0604020202020204" pitchFamily="34" charset="0"/>
                  <a:cs typeface="Arial" panose="020B0604020202020204" pitchFamily="34" charset="0"/>
                  <a:sym typeface="+mn-ea"/>
                </a:rPr>
                <a:t> maintained at </a:t>
              </a:r>
              <a:r>
                <a:rPr lang="en-US" altLang="zh-CN" sz="1400" b="1" dirty="0">
                  <a:solidFill>
                    <a:schemeClr val="tx1"/>
                  </a:solidFill>
                  <a:latin typeface="Arial" panose="020B0604020202020204" pitchFamily="34" charset="0"/>
                  <a:cs typeface="Arial" panose="020B0604020202020204" pitchFamily="34" charset="0"/>
                  <a:sym typeface="+mn-ea"/>
                </a:rPr>
                <a:t>95%–98%</a:t>
              </a:r>
              <a:r>
                <a:rPr lang="en-US" altLang="zh-CN" sz="1400" dirty="0">
                  <a:solidFill>
                    <a:schemeClr val="tx1"/>
                  </a:solidFill>
                  <a:latin typeface="Arial" panose="020B0604020202020204" pitchFamily="34" charset="0"/>
                  <a:cs typeface="Arial" panose="020B0604020202020204" pitchFamily="34" charset="0"/>
                  <a:sym typeface="+mn-ea"/>
                </a:rPr>
                <a:t> during storage →to maintain moisture, reduce water loss, and delay senescence.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grpSp>
        <p:nvGrpSpPr>
          <p:cNvPr id="16" name="组合 15"/>
          <p:cNvGrpSpPr/>
          <p:nvPr/>
        </p:nvGrpSpPr>
        <p:grpSpPr>
          <a:xfrm>
            <a:off x="532130" y="4274820"/>
            <a:ext cx="5776595" cy="1922145"/>
            <a:chOff x="532130" y="4274820"/>
            <a:chExt cx="5776595" cy="1922145"/>
          </a:xfrm>
        </p:grpSpPr>
        <p:sp>
          <p:nvSpPr>
            <p:cNvPr id="7" name="圆角矩形 6"/>
            <p:cNvSpPr/>
            <p:nvPr/>
          </p:nvSpPr>
          <p:spPr>
            <a:xfrm>
              <a:off x="532130" y="4274820"/>
              <a:ext cx="5737860" cy="1922145"/>
            </a:xfrm>
            <a:prstGeom prst="roundRect">
              <a:avLst>
                <a:gd name="adj" fmla="val 12494"/>
              </a:avLst>
            </a:prstGeom>
            <a:no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文本框 10"/>
            <p:cNvSpPr txBox="1"/>
            <p:nvPr/>
          </p:nvSpPr>
          <p:spPr>
            <a:xfrm>
              <a:off x="648335" y="4338955"/>
              <a:ext cx="5660390" cy="1793875"/>
            </a:xfrm>
            <a:prstGeom prst="rect">
              <a:avLst/>
            </a:prstGeom>
            <a:noFill/>
          </p:spPr>
          <p:txBody>
            <a:bodyPr wrap="square" rtlCol="0">
              <a:spAutoFit/>
            </a:bodyPr>
            <a:lstStyle/>
            <a:p>
              <a:pPr marL="288290" lvl="0" indent="-288290" fontAlgn="auto">
                <a:lnSpc>
                  <a:spcPct val="120000"/>
                </a:lnSpc>
                <a:spcAft>
                  <a:spcPts val="3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Sulfur Dioxide (SO</a:t>
              </a:r>
              <a:r>
                <a:rPr lang="en-US" altLang="zh-CN" sz="1600" b="1" baseline="-25000" dirty="0">
                  <a:solidFill>
                    <a:srgbClr val="5BAE3E"/>
                  </a:solidFill>
                  <a:uFillTx/>
                  <a:latin typeface="Arial" panose="020B0604020202020204" pitchFamily="34" charset="0"/>
                  <a:cs typeface="Arial" panose="020B0604020202020204" pitchFamily="34" charset="0"/>
                  <a:sym typeface="+mn-ea"/>
                </a:rPr>
                <a:t>2</a:t>
              </a:r>
              <a:r>
                <a:rPr lang="en-US" altLang="zh-CN" sz="1600" b="1" dirty="0">
                  <a:solidFill>
                    <a:srgbClr val="5BAE3E"/>
                  </a:solidFill>
                  <a:latin typeface="Arial" panose="020B0604020202020204" pitchFamily="34" charset="0"/>
                  <a:cs typeface="Arial" panose="020B0604020202020204" pitchFamily="34" charset="0"/>
                  <a:sym typeface="+mn-ea"/>
                </a:rPr>
                <a:t>) Treatment</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Before storage:</a:t>
              </a:r>
              <a:r>
                <a:rPr lang="en-US" altLang="zh-CN" sz="1400" dirty="0">
                  <a:solidFill>
                    <a:schemeClr val="tx1"/>
                  </a:solidFill>
                  <a:latin typeface="Arial" panose="020B0604020202020204" pitchFamily="34" charset="0"/>
                  <a:cs typeface="Arial" panose="020B0604020202020204" pitchFamily="34" charset="0"/>
                  <a:sym typeface="+mn-ea"/>
                </a:rPr>
                <a:t> fumigated with</a:t>
              </a:r>
              <a:r>
                <a:rPr lang="en-US" altLang="zh-CN" sz="1400" b="1" dirty="0">
                  <a:solidFill>
                    <a:schemeClr val="tx1"/>
                  </a:solidFill>
                  <a:latin typeface="Arial" panose="020B0604020202020204" pitchFamily="34" charset="0"/>
                  <a:cs typeface="Arial" panose="020B0604020202020204" pitchFamily="34" charset="0"/>
                  <a:sym typeface="+mn-ea"/>
                </a:rPr>
                <a:t> sulfur dioxide. </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During storage: sulfur dioxide slow-release agents </a:t>
              </a:r>
              <a:r>
                <a:rPr lang="en-US" altLang="zh-CN" sz="1400" dirty="0">
                  <a:solidFill>
                    <a:schemeClr val="tx1"/>
                  </a:solidFill>
                  <a:latin typeface="Arial" panose="020B0604020202020204" pitchFamily="34" charset="0"/>
                  <a:cs typeface="Arial" panose="020B0604020202020204" pitchFamily="34" charset="0"/>
                  <a:sym typeface="+mn-ea"/>
                </a:rPr>
                <a:t>may be used → reduce oxidative chlorophyll degradation.</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In preservation bags: sulfur dioxide slow-release card </a:t>
              </a:r>
              <a:r>
                <a:rPr lang="en-US" altLang="zh-CN" sz="1400" dirty="0">
                  <a:solidFill>
                    <a:schemeClr val="tx1"/>
                  </a:solidFill>
                  <a:latin typeface="Arial" panose="020B0604020202020204" pitchFamily="34" charset="0"/>
                  <a:cs typeface="Arial" panose="020B0604020202020204" pitchFamily="34" charset="0"/>
                  <a:sym typeface="+mn-ea"/>
                </a:rPr>
                <a:t>can be placed inside → effectively delays yellowing.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grpSp>
        <p:nvGrpSpPr>
          <p:cNvPr id="15" name="组合 14"/>
          <p:cNvGrpSpPr/>
          <p:nvPr/>
        </p:nvGrpSpPr>
        <p:grpSpPr>
          <a:xfrm>
            <a:off x="6346364" y="2689225"/>
            <a:ext cx="5473700" cy="1524635"/>
            <a:chOff x="6346364" y="2689225"/>
            <a:chExt cx="5473700" cy="1524635"/>
          </a:xfrm>
        </p:grpSpPr>
        <p:sp>
          <p:nvSpPr>
            <p:cNvPr id="6" name="圆角矩形 5"/>
            <p:cNvSpPr/>
            <p:nvPr/>
          </p:nvSpPr>
          <p:spPr>
            <a:xfrm>
              <a:off x="6346364" y="2689225"/>
              <a:ext cx="5473700" cy="1524635"/>
            </a:xfrm>
            <a:prstGeom prst="roundRect">
              <a:avLst>
                <a:gd name="adj" fmla="val 12494"/>
              </a:avLst>
            </a:prstGeom>
            <a:no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3" name="文本框 12"/>
            <p:cNvSpPr txBox="1"/>
            <p:nvPr/>
          </p:nvSpPr>
          <p:spPr>
            <a:xfrm>
              <a:off x="6417166" y="2813050"/>
              <a:ext cx="5332095" cy="1276985"/>
            </a:xfrm>
            <a:prstGeom prst="rect">
              <a:avLst/>
            </a:prstGeom>
            <a:noFill/>
          </p:spPr>
          <p:txBody>
            <a:bodyPr wrap="square" rtlCol="0">
              <a:spAutoFit/>
            </a:bodyPr>
            <a:lstStyle/>
            <a:p>
              <a:pPr marL="288290" lvl="0" indent="-288290" fontAlgn="auto">
                <a:lnSpc>
                  <a:spcPct val="120000"/>
                </a:lnSpc>
                <a:spcAft>
                  <a:spcPts val="3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Controlling Lighting Conditions</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829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Blue/green light → </a:t>
              </a:r>
              <a:r>
                <a:rPr lang="en-US" altLang="zh-CN" sz="1400" dirty="0">
                  <a:solidFill>
                    <a:schemeClr val="tx1"/>
                  </a:solidFill>
                  <a:latin typeface="Arial" panose="020B0604020202020204" pitchFamily="34" charset="0"/>
                  <a:cs typeface="Arial" panose="020B0604020202020204" pitchFamily="34" charset="0"/>
                  <a:sym typeface="+mn-ea"/>
                </a:rPr>
                <a:t>effectively extends storage life.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829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Red light→</a:t>
              </a:r>
              <a:r>
                <a:rPr lang="en-US" altLang="zh-CN" sz="1400" dirty="0">
                  <a:solidFill>
                    <a:schemeClr val="tx1"/>
                  </a:solidFill>
                  <a:latin typeface="Arial" panose="020B0604020202020204" pitchFamily="34" charset="0"/>
                  <a:cs typeface="Arial" panose="020B0604020202020204" pitchFamily="34" charset="0"/>
                  <a:sym typeface="+mn-ea"/>
                </a:rPr>
                <a:t> accelerates chlorophyll degradation. </a:t>
              </a:r>
              <a:endParaRPr lang="en-US" altLang="zh-CN" sz="1400" dirty="0">
                <a:solidFill>
                  <a:schemeClr val="tx1"/>
                </a:solidFill>
                <a:latin typeface="Arial" panose="020B0604020202020204" pitchFamily="34" charset="0"/>
                <a:cs typeface="Arial" panose="020B0604020202020204" pitchFamily="34" charset="0"/>
                <a:sym typeface="+mn-ea"/>
              </a:endParaRPr>
            </a:p>
            <a:p>
              <a:pPr marL="575945" lvl="1" indent="-28829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Dark environment →</a:t>
              </a:r>
              <a:r>
                <a:rPr lang="en-US" altLang="zh-CN" sz="1400" dirty="0">
                  <a:solidFill>
                    <a:schemeClr val="tx1"/>
                  </a:solidFill>
                  <a:latin typeface="Arial" panose="020B0604020202020204" pitchFamily="34" charset="0"/>
                  <a:cs typeface="Arial" panose="020B0604020202020204" pitchFamily="34" charset="0"/>
                  <a:sym typeface="+mn-ea"/>
                </a:rPr>
                <a:t>helps maintain green appearance.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sp>
        <p:nvSpPr>
          <p:cNvPr id="3" name="文本框 2"/>
          <p:cNvSpPr txBox="1"/>
          <p:nvPr/>
        </p:nvSpPr>
        <p:spPr>
          <a:xfrm>
            <a:off x="597865" y="2136039"/>
            <a:ext cx="6083300" cy="468630"/>
          </a:xfrm>
          <a:prstGeom prst="rect">
            <a:avLst/>
          </a:prstGeom>
          <a:noFill/>
        </p:spPr>
        <p:txBody>
          <a:bodyPr wrap="square" rtlCol="0">
            <a:noAutofit/>
          </a:bodyPr>
          <a:lstStyle/>
          <a:p>
            <a:pPr lvl="0" indent="0">
              <a:lnSpc>
                <a:spcPct val="140000"/>
              </a:lnSpc>
              <a:spcBef>
                <a:spcPts val="200"/>
              </a:spcBef>
              <a:spcAft>
                <a:spcPts val="200"/>
              </a:spcAft>
              <a:buSzPct val="100000"/>
              <a:buFont typeface="Wingdings" panose="05000000000000000000" charset="0"/>
              <a:buNone/>
            </a:pPr>
            <a:r>
              <a:rPr lang="en-US" altLang="zh-CN" b="1" dirty="0">
                <a:solidFill>
                  <a:srgbClr val="5BAE3E"/>
                </a:solidFill>
                <a:latin typeface="Calibri" panose="020F0502020204030204" charset="0"/>
                <a:cs typeface="Arial" panose="020B0604020202020204" pitchFamily="34" charset="0"/>
                <a:sym typeface="+mn-ea"/>
              </a:rPr>
              <a:t>③ </a:t>
            </a:r>
            <a:r>
              <a:rPr lang="en-US" altLang="zh-CN" b="1" dirty="0">
                <a:solidFill>
                  <a:srgbClr val="5BAE3E"/>
                </a:solidFill>
                <a:latin typeface="Arial" panose="020B0604020202020204" pitchFamily="34" charset="0"/>
                <a:cs typeface="Arial" panose="020B0604020202020204" pitchFamily="34" charset="0"/>
                <a:sym typeface="+mn-ea"/>
              </a:rPr>
              <a:t>Core measures for delaying yellowing</a:t>
            </a:r>
            <a:endParaRPr lang="en-US" altLang="zh-CN" b="1" dirty="0">
              <a:solidFill>
                <a:srgbClr val="5BAE3E"/>
              </a:solidFill>
              <a:latin typeface="Arial" panose="020B0604020202020204" pitchFamily="34" charset="0"/>
              <a:cs typeface="Arial" panose="020B0604020202020204" pitchFamily="34" charset="0"/>
              <a:sym typeface="+mn-ea"/>
            </a:endParaRPr>
          </a:p>
        </p:txBody>
      </p:sp>
      <p:grpSp>
        <p:nvGrpSpPr>
          <p:cNvPr id="17" name="组合 16"/>
          <p:cNvGrpSpPr/>
          <p:nvPr/>
        </p:nvGrpSpPr>
        <p:grpSpPr>
          <a:xfrm>
            <a:off x="6346364" y="4274503"/>
            <a:ext cx="5473700" cy="1922780"/>
            <a:chOff x="6346364" y="4274503"/>
            <a:chExt cx="5473700" cy="1922780"/>
          </a:xfrm>
        </p:grpSpPr>
        <p:sp>
          <p:nvSpPr>
            <p:cNvPr id="8" name="圆角矩形 7"/>
            <p:cNvSpPr/>
            <p:nvPr/>
          </p:nvSpPr>
          <p:spPr>
            <a:xfrm>
              <a:off x="6346364" y="4274503"/>
              <a:ext cx="5473700" cy="1922780"/>
            </a:xfrm>
            <a:prstGeom prst="roundRect">
              <a:avLst>
                <a:gd name="adj" fmla="val 12494"/>
              </a:avLst>
            </a:prstGeom>
            <a:noFill/>
            <a:ln>
              <a:solidFill>
                <a:schemeClr val="accent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p:cNvSpPr txBox="1"/>
            <p:nvPr/>
          </p:nvSpPr>
          <p:spPr>
            <a:xfrm>
              <a:off x="6417166" y="4487545"/>
              <a:ext cx="5332095" cy="1496695"/>
            </a:xfrm>
            <a:prstGeom prst="rect">
              <a:avLst/>
            </a:prstGeom>
            <a:noFill/>
          </p:spPr>
          <p:txBody>
            <a:bodyPr wrap="square" rtlCol="0">
              <a:spAutoFit/>
            </a:bodyPr>
            <a:lstStyle/>
            <a:p>
              <a:pPr marL="288290" lvl="0" indent="-288290" fontAlgn="auto">
                <a:lnSpc>
                  <a:spcPct val="120000"/>
                </a:lnSpc>
                <a:spcAft>
                  <a:spcPts val="300"/>
                </a:spcAft>
                <a:buSzPct val="100000"/>
                <a:buFont typeface="Wingdings" panose="05000000000000000000" charset="0"/>
                <a:buChar char="n"/>
              </a:pPr>
              <a:r>
                <a:rPr lang="en-US" altLang="zh-CN" sz="1600" b="1" dirty="0">
                  <a:solidFill>
                    <a:srgbClr val="5BAE3E"/>
                  </a:solidFill>
                  <a:latin typeface="Arial" panose="020B0604020202020204" pitchFamily="34" charset="0"/>
                  <a:cs typeface="Arial" panose="020B0604020202020204" pitchFamily="34" charset="0"/>
                  <a:sym typeface="+mn-ea"/>
                </a:rPr>
                <a:t>Ethylene Management</a:t>
              </a:r>
              <a:endParaRPr lang="en-US" altLang="zh-CN" sz="1600"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Aft>
                  <a:spcPts val="300"/>
                </a:spcAft>
                <a:buSzPct val="100000"/>
                <a:buFont typeface="Arial" panose="020B0604020202020204" pitchFamily="34" charset="0"/>
                <a:buChar char="•"/>
              </a:pPr>
              <a:r>
                <a:rPr lang="en-US" altLang="zh-CN" sz="1400" dirty="0">
                  <a:solidFill>
                    <a:schemeClr val="tx1"/>
                  </a:solidFill>
                  <a:latin typeface="Arial" panose="020B0604020202020204" pitchFamily="34" charset="0"/>
                  <a:cs typeface="Arial" panose="020B0604020202020204" pitchFamily="34" charset="0"/>
                  <a:sym typeface="+mn-ea"/>
                </a:rPr>
                <a:t>When yellowing becomes pronounced</a:t>
              </a:r>
              <a:r>
                <a:rPr lang="en-US" altLang="zh-CN" sz="1400" b="1" dirty="0">
                  <a:solidFill>
                    <a:schemeClr val="tx1"/>
                  </a:solidFill>
                  <a:latin typeface="Arial" panose="020B0604020202020204" pitchFamily="34" charset="0"/>
                  <a:cs typeface="Arial" panose="020B0604020202020204" pitchFamily="34" charset="0"/>
                  <a:sym typeface="+mn-ea"/>
                </a:rPr>
                <a:t>, ethylene absorbers </a:t>
              </a:r>
              <a:r>
                <a:rPr lang="en-US" altLang="zh-CN" sz="1400" dirty="0">
                  <a:solidFill>
                    <a:schemeClr val="tx1"/>
                  </a:solidFill>
                  <a:latin typeface="Arial" panose="020B0604020202020204" pitchFamily="34" charset="0"/>
                  <a:cs typeface="Arial" panose="020B0604020202020204" pitchFamily="34" charset="0"/>
                  <a:sym typeface="+mn-ea"/>
                </a:rPr>
                <a:t>placed in the packaging bags</a:t>
              </a:r>
              <a:r>
                <a:rPr lang="en-US" altLang="zh-CN" sz="1400" b="1" dirty="0">
                  <a:solidFill>
                    <a:schemeClr val="tx1"/>
                  </a:solidFill>
                  <a:latin typeface="Arial" panose="020B0604020202020204" pitchFamily="34" charset="0"/>
                  <a:cs typeface="Arial" panose="020B0604020202020204" pitchFamily="34" charset="0"/>
                  <a:sym typeface="+mn-ea"/>
                </a:rPr>
                <a:t>.</a:t>
              </a:r>
              <a:endParaRPr lang="en-US" altLang="zh-CN" sz="1400" b="1"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Aft>
                  <a:spcPts val="300"/>
                </a:spcAft>
                <a:buSzPct val="100000"/>
                <a:buFont typeface="Arial" panose="020B0604020202020204" pitchFamily="34" charset="0"/>
                <a:buChar char="•"/>
              </a:pPr>
              <a:r>
                <a:rPr lang="en-US" altLang="zh-CN" sz="1400" b="1" dirty="0">
                  <a:solidFill>
                    <a:schemeClr val="tx1"/>
                  </a:solidFill>
                  <a:latin typeface="Arial" panose="020B0604020202020204" pitchFamily="34" charset="0"/>
                  <a:cs typeface="Arial" panose="020B0604020202020204" pitchFamily="34" charset="0"/>
                  <a:sym typeface="+mn-ea"/>
                </a:rPr>
                <a:t>1-MCP slow-release cards or gels </a:t>
              </a:r>
              <a:r>
                <a:rPr lang="en-US" altLang="zh-CN" sz="1400" dirty="0">
                  <a:solidFill>
                    <a:schemeClr val="tx1"/>
                  </a:solidFill>
                  <a:latin typeface="Arial" panose="020B0604020202020204" pitchFamily="34" charset="0"/>
                  <a:cs typeface="Arial" panose="020B0604020202020204" pitchFamily="34" charset="0"/>
                  <a:sym typeface="+mn-ea"/>
                </a:rPr>
                <a:t>used → to inhibit ethylene action and delay senescence and yellowing.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5" name="文本框 4"/>
          <p:cNvSpPr txBox="1"/>
          <p:nvPr/>
        </p:nvSpPr>
        <p:spPr>
          <a:xfrm>
            <a:off x="590272" y="1118562"/>
            <a:ext cx="10081260" cy="460375"/>
          </a:xfrm>
          <a:prstGeom prst="rect">
            <a:avLst/>
          </a:prstGeom>
          <a:noFill/>
        </p:spPr>
        <p:txBody>
          <a:bodyPr wrap="square" rtlCol="0">
            <a:spAutoFit/>
          </a:bodyPr>
          <a:lstStyle/>
          <a:p>
            <a:r>
              <a:rPr lang="en-US" altLang="zh-CN" sz="2400" b="1" dirty="0"/>
              <a:t>(3) Preservation of Grapes </a:t>
            </a:r>
            <a:endParaRPr lang="en-US" altLang="zh-CN" sz="2400" b="1" dirty="0"/>
          </a:p>
        </p:txBody>
      </p:sp>
      <p:sp>
        <p:nvSpPr>
          <p:cNvPr id="12" name="矩形: 圆角 11"/>
          <p:cNvSpPr/>
          <p:nvPr/>
        </p:nvSpPr>
        <p:spPr>
          <a:xfrm>
            <a:off x="695325" y="1782447"/>
            <a:ext cx="8358391"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Storage and Yellowing Prevention Methods for Sunshine Rose Grapes </a:t>
            </a:r>
            <a:endParaRPr lang="en-US" altLang="zh-CN" b="1" dirty="0"/>
          </a:p>
        </p:txBody>
      </p:sp>
      <p:pic>
        <p:nvPicPr>
          <p:cNvPr id="19" name="8.2_19">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12617450" y="630396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9"/>
                </p:tgtEl>
              </p:cMediaNode>
            </p:audio>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4476307"/>
            <a:ext cx="12192000" cy="65921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2262" y="1903794"/>
            <a:ext cx="6085263" cy="232156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Packing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Apricots are well-liked for their sweet-tart flavor.</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Apricot flesh is soft.</a:t>
            </a:r>
            <a:endParaRPr lang="en-US" altLang="zh-CN" sz="1600" dirty="0">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 </a:t>
            </a:r>
            <a:r>
              <a:rPr lang="en-US" altLang="zh-CN" sz="1600" b="1" dirty="0">
                <a:solidFill>
                  <a:schemeClr val="tx1"/>
                </a:solidFill>
                <a:latin typeface="Arial" panose="020B0604020202020204" pitchFamily="34" charset="0"/>
                <a:cs typeface="Arial" panose="020B0604020202020204" pitchFamily="34" charset="0"/>
                <a:sym typeface="+mn-ea"/>
              </a:rPr>
              <a:t>cushioning liner</a:t>
            </a:r>
            <a:r>
              <a:rPr lang="en-US" altLang="zh-CN" sz="1600" dirty="0">
                <a:solidFill>
                  <a:schemeClr val="tx1"/>
                </a:solidFill>
                <a:latin typeface="Arial" panose="020B0604020202020204" pitchFamily="34" charset="0"/>
                <a:cs typeface="Arial" panose="020B0604020202020204" pitchFamily="34" charset="0"/>
                <a:sym typeface="+mn-ea"/>
              </a:rPr>
              <a:t> should be placed in the storage box during packing.</a:t>
            </a:r>
            <a:endParaRPr lang="en-US" altLang="zh-CN" sz="1600"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prevents compression-induced mechanical injury.</a:t>
            </a:r>
            <a:endParaRPr lang="en-US" altLang="zh-CN" sz="1600" dirty="0">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avoids internal browning and reduced fruit quality. </a:t>
            </a:r>
            <a:endParaRPr lang="en-US" altLang="zh-CN" sz="1600" dirty="0">
              <a:latin typeface="Arial" panose="020B0604020202020204" pitchFamily="34" charset="0"/>
              <a:cs typeface="Arial" panose="020B0604020202020204" pitchFamily="34" charset="0"/>
              <a:sym typeface="+mn-ea"/>
            </a:endParaRPr>
          </a:p>
        </p:txBody>
      </p:sp>
      <p:pic>
        <p:nvPicPr>
          <p:cNvPr id="6" name="图片 5"/>
          <p:cNvPicPr>
            <a:picLocks noChangeAspect="1"/>
          </p:cNvPicPr>
          <p:nvPr/>
        </p:nvPicPr>
        <p:blipFill>
          <a:blip r:embed="rId1"/>
          <a:stretch>
            <a:fillRect/>
          </a:stretch>
        </p:blipFill>
        <p:spPr>
          <a:xfrm>
            <a:off x="6809105" y="2047240"/>
            <a:ext cx="4687570" cy="2599055"/>
          </a:xfrm>
          <a:prstGeom prst="rect">
            <a:avLst/>
          </a:prstGeom>
        </p:spPr>
      </p:pic>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(4) Preservation of Apricots </a:t>
            </a:r>
            <a:endParaRPr lang="en-US" altLang="zh-CN" sz="2400" b="1" dirty="0"/>
          </a:p>
        </p:txBody>
      </p:sp>
      <p:pic>
        <p:nvPicPr>
          <p:cNvPr id="7" name="8.2_2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31738" y="60277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9" grpId="0" animBg="1"/>
      <p:bldP spid="5" grpId="0" uiExpand="1" build="p"/>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386330"/>
            <a:ext cx="12192000" cy="207073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11" name="文本框 10"/>
          <p:cNvSpPr txBox="1"/>
          <p:nvPr/>
        </p:nvSpPr>
        <p:spPr>
          <a:xfrm>
            <a:off x="593090" y="2472690"/>
            <a:ext cx="6026785" cy="189801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Self-Modified-Atmosphere Storage </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Refrigeration</a:t>
            </a:r>
            <a:r>
              <a:rPr lang="en-US" altLang="zh-CN" sz="1600"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 breathable film</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fruit respiration</a:t>
            </a:r>
            <a:r>
              <a:rPr lang="en-US" altLang="zh-CN" sz="1600" dirty="0">
                <a:solidFill>
                  <a:schemeClr val="bg1"/>
                </a:solidFill>
                <a:latin typeface="Arial" panose="020B0604020202020204" pitchFamily="34" charset="0"/>
                <a:cs typeface="Arial" panose="020B0604020202020204" pitchFamily="34" charset="0"/>
                <a:sym typeface="+mn-ea"/>
              </a:rPr>
              <a:t> + </a:t>
            </a:r>
            <a:r>
              <a:rPr lang="en-US" altLang="zh-CN" sz="1600" b="1" dirty="0">
                <a:solidFill>
                  <a:schemeClr val="bg1"/>
                </a:solidFill>
                <a:latin typeface="Arial" panose="020B0604020202020204" pitchFamily="34" charset="0"/>
                <a:cs typeface="Arial" panose="020B0604020202020204" pitchFamily="34" charset="0"/>
                <a:sym typeface="+mn-ea"/>
              </a:rPr>
              <a:t>film permeability</a:t>
            </a:r>
            <a:r>
              <a:rPr lang="en-US" altLang="zh-CN" sz="1600" dirty="0">
                <a:solidFill>
                  <a:schemeClr val="bg1"/>
                </a:solidFill>
                <a:latin typeface="Arial" panose="020B0604020202020204" pitchFamily="34" charset="0"/>
                <a:cs typeface="Arial" panose="020B0604020202020204" pitchFamily="34" charset="0"/>
                <a:sym typeface="+mn-ea"/>
              </a:rPr>
              <a:t> → naturally create </a:t>
            </a:r>
            <a:r>
              <a:rPr lang="en-US" altLang="zh-CN" sz="1600" b="1" dirty="0">
                <a:solidFill>
                  <a:schemeClr val="bg1"/>
                </a:solidFill>
                <a:latin typeface="Arial" panose="020B0604020202020204" pitchFamily="34" charset="0"/>
                <a:cs typeface="Arial" panose="020B0604020202020204" pitchFamily="34" charset="0"/>
                <a:sym typeface="+mn-ea"/>
              </a:rPr>
              <a:t>low 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high 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environment.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Cold-storage temperature</a:t>
            </a:r>
            <a:r>
              <a:rPr lang="en-US" altLang="zh-CN" sz="1600" dirty="0">
                <a:solidFill>
                  <a:schemeClr val="bg1"/>
                </a:solidFill>
                <a:latin typeface="Arial" panose="020B0604020202020204" pitchFamily="34" charset="0"/>
                <a:cs typeface="Arial" panose="020B0604020202020204" pitchFamily="34" charset="0"/>
                <a:sym typeface="+mn-ea"/>
              </a:rPr>
              <a:t> maintained at</a:t>
            </a:r>
            <a:r>
              <a:rPr lang="en-US" altLang="zh-CN" sz="1600" b="1" dirty="0">
                <a:solidFill>
                  <a:schemeClr val="bg1"/>
                </a:solidFill>
                <a:latin typeface="Arial" panose="020B0604020202020204" pitchFamily="34" charset="0"/>
                <a:cs typeface="Arial" panose="020B0604020202020204" pitchFamily="34" charset="0"/>
                <a:sym typeface="+mn-ea"/>
              </a:rPr>
              <a:t> 0–1°C</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Relative humidity</a:t>
            </a:r>
            <a:r>
              <a:rPr lang="en-US" altLang="zh-CN" sz="1600" dirty="0">
                <a:solidFill>
                  <a:schemeClr val="bg1"/>
                </a:solidFill>
                <a:latin typeface="Arial" panose="020B0604020202020204" pitchFamily="34" charset="0"/>
                <a:cs typeface="Arial" panose="020B0604020202020204" pitchFamily="34" charset="0"/>
                <a:sym typeface="+mn-ea"/>
              </a:rPr>
              <a:t> at </a:t>
            </a:r>
            <a:r>
              <a:rPr lang="en-US" altLang="zh-CN" sz="1600" b="1" dirty="0">
                <a:solidFill>
                  <a:schemeClr val="bg1"/>
                </a:solidFill>
                <a:latin typeface="Arial" panose="020B0604020202020204" pitchFamily="34" charset="0"/>
                <a:cs typeface="Arial" panose="020B0604020202020204" pitchFamily="34" charset="0"/>
                <a:sym typeface="+mn-ea"/>
              </a:rPr>
              <a:t>90%–95%.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3089" y="4540529"/>
            <a:ext cx="5748655" cy="988476"/>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Artificial Controlled-Atmosphere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For example, packaging with a controlled-atmosphere packaging machine →adjust </a:t>
            </a:r>
            <a:r>
              <a:rPr lang="en-US" altLang="zh-CN" sz="1600" b="1" dirty="0">
                <a:solidFill>
                  <a:schemeClr val="tx1"/>
                </a:solidFill>
                <a:latin typeface="Arial" panose="020B0604020202020204" pitchFamily="34" charset="0"/>
                <a:cs typeface="Arial" panose="020B0604020202020204" pitchFamily="34" charset="0"/>
                <a:sym typeface="+mn-ea"/>
              </a:rPr>
              <a:t>gas composition</a:t>
            </a:r>
            <a:r>
              <a:rPr lang="en-US" altLang="zh-CN" sz="1600" dirty="0">
                <a:solidFill>
                  <a:schemeClr val="tx1"/>
                </a:solidFill>
                <a:latin typeface="Arial" panose="020B0604020202020204" pitchFamily="34" charset="0"/>
                <a:cs typeface="Arial" panose="020B0604020202020204" pitchFamily="34" charset="0"/>
                <a:sym typeface="+mn-ea"/>
              </a:rPr>
              <a:t> to:</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(4) Preservation of Apricots </a:t>
            </a:r>
            <a:endParaRPr lang="en-US" altLang="zh-CN" sz="2400" b="1" dirty="0"/>
          </a:p>
        </p:txBody>
      </p:sp>
      <p:sp>
        <p:nvSpPr>
          <p:cNvPr id="5" name="矩形: 圆角 4"/>
          <p:cNvSpPr/>
          <p:nvPr/>
        </p:nvSpPr>
        <p:spPr>
          <a:xfrm>
            <a:off x="695325" y="1782447"/>
            <a:ext cx="655971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Cold storage and controlled-atmosphere conditions</a:t>
            </a:r>
            <a:endParaRPr lang="en-US" altLang="zh-CN" b="1" dirty="0"/>
          </a:p>
        </p:txBody>
      </p:sp>
      <p:sp>
        <p:nvSpPr>
          <p:cNvPr id="6" name="矩形: 圆角 5"/>
          <p:cNvSpPr/>
          <p:nvPr/>
        </p:nvSpPr>
        <p:spPr>
          <a:xfrm>
            <a:off x="1271464" y="5555024"/>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2%–3% 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7" name="矩形: 圆角 6"/>
          <p:cNvSpPr/>
          <p:nvPr/>
        </p:nvSpPr>
        <p:spPr>
          <a:xfrm>
            <a:off x="1271464" y="5877272"/>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2%–3% CO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grpSp>
        <p:nvGrpSpPr>
          <p:cNvPr id="8" name="组合 7"/>
          <p:cNvGrpSpPr/>
          <p:nvPr/>
        </p:nvGrpSpPr>
        <p:grpSpPr>
          <a:xfrm>
            <a:off x="6858000" y="2589613"/>
            <a:ext cx="4638675" cy="2578100"/>
            <a:chOff x="6858000" y="2589613"/>
            <a:chExt cx="4638675" cy="2578100"/>
          </a:xfrm>
        </p:grpSpPr>
        <p:pic>
          <p:nvPicPr>
            <p:cNvPr id="10" name="图片 9"/>
            <p:cNvPicPr>
              <a:picLocks noChangeAspect="1"/>
            </p:cNvPicPr>
            <p:nvPr/>
          </p:nvPicPr>
          <p:blipFill>
            <a:blip r:embed="rId1"/>
            <a:stretch>
              <a:fillRect/>
            </a:stretch>
          </p:blipFill>
          <p:spPr>
            <a:xfrm>
              <a:off x="6858000" y="2589613"/>
              <a:ext cx="4638675" cy="2578100"/>
            </a:xfrm>
            <a:prstGeom prst="rect">
              <a:avLst/>
            </a:prstGeom>
          </p:spPr>
        </p:pic>
        <p:sp>
          <p:nvSpPr>
            <p:cNvPr id="12" name="文本框 11"/>
            <p:cNvSpPr txBox="1"/>
            <p:nvPr/>
          </p:nvSpPr>
          <p:spPr>
            <a:xfrm>
              <a:off x="6955790" y="2645410"/>
              <a:ext cx="2098040" cy="460375"/>
            </a:xfrm>
            <a:prstGeom prst="rect">
              <a:avLst/>
            </a:prstGeom>
            <a:noFill/>
          </p:spPr>
          <p:txBody>
            <a:bodyPr wrap="square" rtlCol="0">
              <a:spAutoFit/>
            </a:bodyPr>
            <a:lstStyle/>
            <a:p>
              <a:pPr algn="ctr"/>
              <a:r>
                <a:rPr lang="en-US" altLang="zh-CN" sz="1200" b="1" dirty="0">
                  <a:solidFill>
                    <a:schemeClr val="bg1"/>
                  </a:solidFill>
                </a:rPr>
                <a:t>Self-Modified-Atmosphere Storage</a:t>
              </a:r>
              <a:endParaRPr lang="en-US" altLang="zh-CN" sz="1200" b="1" dirty="0">
                <a:solidFill>
                  <a:schemeClr val="bg1"/>
                </a:solidFill>
              </a:endParaRPr>
            </a:p>
          </p:txBody>
        </p:sp>
        <p:sp>
          <p:nvSpPr>
            <p:cNvPr id="13" name="文本框 12"/>
            <p:cNvSpPr txBox="1"/>
            <p:nvPr/>
          </p:nvSpPr>
          <p:spPr>
            <a:xfrm>
              <a:off x="9274810" y="2645410"/>
              <a:ext cx="2098040" cy="460375"/>
            </a:xfrm>
            <a:prstGeom prst="rect">
              <a:avLst/>
            </a:prstGeom>
            <a:noFill/>
          </p:spPr>
          <p:txBody>
            <a:bodyPr wrap="square" rtlCol="0">
              <a:spAutoFit/>
            </a:bodyPr>
            <a:lstStyle/>
            <a:p>
              <a:pPr algn="ctr"/>
              <a:r>
                <a:rPr lang="en-US" altLang="zh-CN" sz="1200" b="1" dirty="0">
                  <a:solidFill>
                    <a:schemeClr val="bg1"/>
                  </a:solidFill>
                </a:rPr>
                <a:t>Artificial Controlled-Atmosphere Storage</a:t>
              </a:r>
              <a:endParaRPr lang="en-US" altLang="zh-CN" sz="1200" b="1" dirty="0">
                <a:solidFill>
                  <a:schemeClr val="bg1"/>
                </a:solidFill>
              </a:endParaRPr>
            </a:p>
          </p:txBody>
        </p:sp>
      </p:grpSp>
      <p:pic>
        <p:nvPicPr>
          <p:cNvPr id="14" name="8.2_2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93625" y="6111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4"/>
                </p:tgtEl>
              </p:cMediaNode>
            </p:audio>
          </p:childTnLst>
        </p:cTn>
      </p:par>
    </p:tnLst>
    <p:bldLst>
      <p:bldP spid="3" grpId="0" animBg="1"/>
      <p:bldP spid="11" grpId="0" uiExpand="1" build="p"/>
      <p:bldP spid="9" grpId="0" uiExpand="1" build="p"/>
      <p:bldP spid="5" grpId="0" animBg="1"/>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3571240"/>
            <a:ext cx="12192000" cy="225540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3090" y="2311199"/>
            <a:ext cx="4953635"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Fruit Characteristics</a:t>
            </a:r>
            <a:r>
              <a:rPr lang="en-US" altLang="zh-CN" dirty="0">
                <a:solidFill>
                  <a:srgbClr val="5BAE3E"/>
                </a:solidFill>
                <a:latin typeface="Arial" panose="020B0604020202020204" pitchFamily="34" charset="0"/>
                <a:cs typeface="Arial" panose="020B0604020202020204" pitchFamily="34" charset="0"/>
                <a:sym typeface="+mn-ea"/>
              </a:rPr>
              <a:t>:</a:t>
            </a:r>
            <a:endParaRPr lang="en-US" altLang="zh-CN" dirty="0">
              <a:solidFill>
                <a:srgbClr val="5BAE3E"/>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Apricots are </a:t>
            </a:r>
            <a:r>
              <a:rPr lang="en-US" altLang="zh-CN" sz="1600" b="1" dirty="0">
                <a:latin typeface="Arial" panose="020B0604020202020204" pitchFamily="34" charset="0"/>
                <a:cs typeface="Arial" panose="020B0604020202020204" pitchFamily="34" charset="0"/>
                <a:sym typeface="+mn-ea"/>
              </a:rPr>
              <a:t>climacteric fruits.</a:t>
            </a:r>
            <a:endParaRPr lang="en-US" altLang="zh-CN" sz="1600" dirty="0">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Highly </a:t>
            </a:r>
            <a:r>
              <a:rPr lang="en-US" altLang="zh-CN" sz="1600" b="1" dirty="0">
                <a:latin typeface="Arial" panose="020B0604020202020204" pitchFamily="34" charset="0"/>
                <a:cs typeface="Arial" panose="020B0604020202020204" pitchFamily="34" charset="0"/>
                <a:sym typeface="+mn-ea"/>
              </a:rPr>
              <a:t>sensitive to ethylene.</a:t>
            </a:r>
            <a:endParaRPr lang="en-US" altLang="zh-CN" sz="1600" b="1" dirty="0">
              <a:latin typeface="Arial" panose="020B0604020202020204" pitchFamily="34" charset="0"/>
              <a:cs typeface="Arial" panose="020B0604020202020204" pitchFamily="34" charset="0"/>
              <a:sym typeface="+mn-ea"/>
            </a:endParaRPr>
          </a:p>
        </p:txBody>
      </p:sp>
      <p:sp>
        <p:nvSpPr>
          <p:cNvPr id="10" name="文本框 9"/>
          <p:cNvSpPr txBox="1"/>
          <p:nvPr/>
        </p:nvSpPr>
        <p:spPr>
          <a:xfrm>
            <a:off x="593090" y="3761840"/>
            <a:ext cx="6637050" cy="1784591"/>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Management Measures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Before storage</a:t>
            </a:r>
            <a:r>
              <a:rPr lang="en-US" altLang="zh-CN" sz="1600" dirty="0">
                <a:solidFill>
                  <a:schemeClr val="bg1"/>
                </a:solidFill>
                <a:latin typeface="Arial" panose="020B0604020202020204" pitchFamily="34" charset="0"/>
                <a:cs typeface="Arial" panose="020B0604020202020204" pitchFamily="34" charset="0"/>
                <a:sym typeface="+mn-ea"/>
              </a:rPr>
              <a:t>: treated apricots with 1-MCP.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829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During storage</a:t>
            </a:r>
            <a:r>
              <a:rPr lang="en-US" altLang="zh-CN" sz="1600" dirty="0">
                <a:solidFill>
                  <a:schemeClr val="bg1"/>
                </a:solidFill>
                <a:latin typeface="Arial" panose="020B0604020202020204" pitchFamily="34" charset="0"/>
                <a:cs typeface="Arial" panose="020B0604020202020204" pitchFamily="34" charset="0"/>
                <a:sym typeface="+mn-ea"/>
              </a:rPr>
              <a:t>: 1-MCP slow-release agents may be used.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spcBef>
                <a:spcPts val="200"/>
              </a:spcBef>
              <a:spcAft>
                <a:spcPts val="200"/>
              </a:spcAft>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block ethylene action.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spcBef>
                <a:spcPts val="200"/>
              </a:spcBef>
              <a:spcAft>
                <a:spcPts val="200"/>
              </a:spcAft>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delay senescence.</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590272" y="1118562"/>
            <a:ext cx="10081260" cy="460375"/>
          </a:xfrm>
          <a:prstGeom prst="rect">
            <a:avLst/>
          </a:prstGeom>
          <a:noFill/>
        </p:spPr>
        <p:txBody>
          <a:bodyPr wrap="square" rtlCol="0">
            <a:spAutoFit/>
          </a:bodyPr>
          <a:lstStyle/>
          <a:p>
            <a:r>
              <a:rPr lang="en-US" altLang="zh-CN" sz="2400" b="1" dirty="0"/>
              <a:t>(4) Preservation of Apricots </a:t>
            </a:r>
            <a:endParaRPr lang="en-US" altLang="zh-CN" sz="2400" b="1" dirty="0"/>
          </a:p>
        </p:txBody>
      </p:sp>
      <p:sp>
        <p:nvSpPr>
          <p:cNvPr id="4" name="矩形: 圆角 3"/>
          <p:cNvSpPr/>
          <p:nvPr/>
        </p:nvSpPr>
        <p:spPr>
          <a:xfrm>
            <a:off x="695325" y="1782447"/>
            <a:ext cx="375971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Ethylene management</a:t>
            </a:r>
            <a:endParaRPr lang="en-US" altLang="zh-CN" b="1" dirty="0"/>
          </a:p>
        </p:txBody>
      </p:sp>
      <p:grpSp>
        <p:nvGrpSpPr>
          <p:cNvPr id="8" name="组合 7"/>
          <p:cNvGrpSpPr/>
          <p:nvPr/>
        </p:nvGrpSpPr>
        <p:grpSpPr>
          <a:xfrm>
            <a:off x="7000658" y="1801037"/>
            <a:ext cx="4495165" cy="2420088"/>
            <a:chOff x="7000658" y="1801037"/>
            <a:chExt cx="4495165" cy="2420088"/>
          </a:xfrm>
        </p:grpSpPr>
        <p:pic>
          <p:nvPicPr>
            <p:cNvPr id="15" name="图片 14" descr="C:/Users/QX_HD/Downloads/image_501004142703451.pngimage_501004142703451"/>
            <p:cNvPicPr>
              <a:picLocks noChangeAspect="1"/>
            </p:cNvPicPr>
            <p:nvPr/>
          </p:nvPicPr>
          <p:blipFill>
            <a:blip r:embed="rId1"/>
            <a:srcRect l="1159"/>
            <a:stretch>
              <a:fillRect/>
            </a:stretch>
          </p:blipFill>
          <p:spPr>
            <a:xfrm>
              <a:off x="7000658" y="1801037"/>
              <a:ext cx="4495165" cy="2420088"/>
            </a:xfrm>
            <a:prstGeom prst="rect">
              <a:avLst/>
            </a:prstGeom>
          </p:spPr>
        </p:pic>
        <p:sp>
          <p:nvSpPr>
            <p:cNvPr id="6" name="文本框 5"/>
            <p:cNvSpPr txBox="1"/>
            <p:nvPr/>
          </p:nvSpPr>
          <p:spPr>
            <a:xfrm>
              <a:off x="9897745" y="2348230"/>
              <a:ext cx="1499235" cy="558165"/>
            </a:xfrm>
            <a:prstGeom prst="rect">
              <a:avLst/>
            </a:prstGeom>
          </p:spPr>
          <p:style>
            <a:lnRef idx="0">
              <a:srgbClr val="FFFFFF"/>
            </a:lnRef>
            <a:fillRef idx="1">
              <a:schemeClr val="accent1"/>
            </a:fillRef>
            <a:effectRef idx="0">
              <a:srgbClr val="FFFFFF"/>
            </a:effectRef>
            <a:fontRef idx="minor">
              <a:schemeClr val="lt1"/>
            </a:fontRef>
          </p:style>
          <p:txBody>
            <a:bodyPr wrap="square" rtlCol="0" anchor="t">
              <a:spAutoFit/>
            </a:bodyPr>
            <a:lstStyle/>
            <a:p>
              <a:pPr marL="0" lvl="1" indent="0" fontAlgn="auto">
                <a:lnSpc>
                  <a:spcPct val="100000"/>
                </a:lnSpc>
                <a:spcBef>
                  <a:spcPts val="200"/>
                </a:spcBef>
                <a:spcAft>
                  <a:spcPts val="200"/>
                </a:spcAft>
                <a:buSzPct val="100000"/>
                <a:buNone/>
              </a:pPr>
              <a:r>
                <a:rPr lang="en-US" altLang="zh-CN" sz="900" b="1" dirty="0">
                  <a:solidFill>
                    <a:schemeClr val="bg1"/>
                  </a:solidFill>
                  <a:latin typeface="Arial" panose="020B0604020202020204" pitchFamily="34" charset="0"/>
                  <a:cs typeface="Arial" panose="020B0604020202020204" pitchFamily="34" charset="0"/>
                  <a:sym typeface="+mn-ea"/>
                </a:rPr>
                <a:t>During storage: </a:t>
              </a:r>
              <a:endParaRPr lang="en-US" altLang="zh-CN" sz="900" b="1" dirty="0">
                <a:solidFill>
                  <a:schemeClr val="bg1"/>
                </a:solidFill>
                <a:latin typeface="Arial" panose="020B0604020202020204" pitchFamily="34" charset="0"/>
                <a:cs typeface="Arial" panose="020B0604020202020204" pitchFamily="34" charset="0"/>
                <a:sym typeface="+mn-ea"/>
              </a:endParaRPr>
            </a:p>
            <a:p>
              <a:pPr marL="0" lvl="1" indent="0" fontAlgn="auto">
                <a:lnSpc>
                  <a:spcPct val="100000"/>
                </a:lnSpc>
                <a:spcBef>
                  <a:spcPts val="200"/>
                </a:spcBef>
                <a:spcAft>
                  <a:spcPts val="200"/>
                </a:spcAft>
                <a:buSzPct val="100000"/>
                <a:buNone/>
              </a:pPr>
              <a:r>
                <a:rPr lang="en-US" altLang="zh-CN" sz="900" b="1" dirty="0">
                  <a:solidFill>
                    <a:schemeClr val="bg1"/>
                  </a:solidFill>
                  <a:latin typeface="Arial" panose="020B0604020202020204" pitchFamily="34" charset="0"/>
                  <a:cs typeface="Arial" panose="020B0604020202020204" pitchFamily="34" charset="0"/>
                  <a:sym typeface="+mn-ea"/>
                </a:rPr>
                <a:t>1-MCP slow-release agents may be used.  </a:t>
              </a:r>
              <a:endParaRPr lang="en-US" altLang="zh-CN" sz="900" b="1" dirty="0">
                <a:solidFill>
                  <a:schemeClr val="bg1"/>
                </a:solidFill>
                <a:latin typeface="Arial" panose="020B0604020202020204" pitchFamily="34" charset="0"/>
                <a:cs typeface="Arial" panose="020B0604020202020204" pitchFamily="34" charset="0"/>
                <a:sym typeface="+mn-ea"/>
              </a:endParaRPr>
            </a:p>
          </p:txBody>
        </p:sp>
      </p:grpSp>
      <p:pic>
        <p:nvPicPr>
          <p:cNvPr id="9" name="8.2_22">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52363" y="63833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9"/>
                </p:tgtEl>
              </p:cMediaNode>
            </p:audio>
          </p:childTnLst>
        </p:cTn>
      </p:par>
    </p:tnLst>
    <p:bldLst>
      <p:bldP spid="7" grpId="0" animBg="1"/>
      <p:bldP spid="5" grpId="0" uiExpand="1" build="p"/>
      <p:bldP spid="10" grpId="0" uiExpand="1"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917335"/>
            <a:ext cx="12192000" cy="257969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3090" y="3049905"/>
            <a:ext cx="5502910" cy="988060"/>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Harvest Handling</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Handle gently </a:t>
            </a:r>
            <a:r>
              <a:rPr lang="en-US" altLang="zh-CN" sz="1600" dirty="0">
                <a:solidFill>
                  <a:schemeClr val="bg1"/>
                </a:solidFill>
                <a:latin typeface="Arial" panose="020B0604020202020204" pitchFamily="34" charset="0"/>
                <a:cs typeface="Arial" panose="020B0604020202020204" pitchFamily="34" charset="0"/>
                <a:sym typeface="+mn-ea"/>
              </a:rPr>
              <a:t>during harvest → avoids mechanical injury.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593276" y="1724383"/>
            <a:ext cx="5715294" cy="1039495"/>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Fruit Characteristics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Non-climacteric fruits.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Delicate skin and poor storability.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2" name="文本框 21"/>
          <p:cNvSpPr txBox="1"/>
          <p:nvPr/>
        </p:nvSpPr>
        <p:spPr>
          <a:xfrm>
            <a:off x="593276" y="4118187"/>
            <a:ext cx="10720815" cy="1039495"/>
          </a:xfrm>
          <a:prstGeom prst="rect">
            <a:avLst/>
          </a:prstGeom>
          <a:noFill/>
        </p:spPr>
        <p:txBody>
          <a:bodyPr wrap="square" rtlCol="0">
            <a:spAutoFit/>
          </a:bodyPr>
          <a:lstStyle/>
          <a:p>
            <a:pPr marL="288290" lvl="0" indent="-288290">
              <a:lnSpc>
                <a:spcPct val="110000"/>
              </a:lnSpc>
              <a:spcBef>
                <a:spcPts val="200"/>
              </a:spcBef>
              <a:spcAft>
                <a:spcPts val="200"/>
              </a:spcAft>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Packing Requirements</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Use</a:t>
            </a:r>
            <a:r>
              <a:rPr lang="en-US" altLang="zh-CN" sz="1600" b="1" dirty="0">
                <a:solidFill>
                  <a:schemeClr val="bg1"/>
                </a:solidFill>
                <a:latin typeface="Arial" panose="020B0604020202020204" pitchFamily="34" charset="0"/>
                <a:cs typeface="Arial" panose="020B0604020202020204" pitchFamily="34" charset="0"/>
                <a:sym typeface="+mn-ea"/>
              </a:rPr>
              <a:t> shallow containers</a:t>
            </a:r>
            <a:r>
              <a:rPr lang="en-US" altLang="zh-CN" sz="1600" dirty="0">
                <a:solidFill>
                  <a:schemeClr val="bg1"/>
                </a:solidFill>
                <a:latin typeface="Arial" panose="020B0604020202020204" pitchFamily="34" charset="0"/>
                <a:cs typeface="Arial" panose="020B0604020202020204" pitchFamily="34" charset="0"/>
                <a:sym typeface="+mn-ea"/>
              </a:rPr>
              <a:t> lined with </a:t>
            </a:r>
            <a:r>
              <a:rPr lang="en-US" altLang="zh-CN" sz="1600" b="1" dirty="0">
                <a:solidFill>
                  <a:schemeClr val="bg1"/>
                </a:solidFill>
                <a:latin typeface="Arial" panose="020B0604020202020204" pitchFamily="34" charset="0"/>
                <a:cs typeface="Arial" panose="020B0604020202020204" pitchFamily="34" charset="0"/>
                <a:sym typeface="+mn-ea"/>
              </a:rPr>
              <a:t>soft padding</a:t>
            </a:r>
            <a:r>
              <a:rPr lang="en-US" altLang="zh-CN" sz="1600" dirty="0">
                <a:solidFill>
                  <a:schemeClr val="bg1"/>
                </a:solidFill>
                <a:latin typeface="Arial" panose="020B0604020202020204" pitchFamily="34" charset="0"/>
                <a:cs typeface="Arial" panose="020B0604020202020204" pitchFamily="34" charset="0"/>
                <a:sym typeface="+mn-ea"/>
              </a:rPr>
              <a:t> are recommended.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Arranged in </a:t>
            </a:r>
            <a:r>
              <a:rPr lang="en-US" altLang="zh-CN" sz="1600" b="1" dirty="0">
                <a:solidFill>
                  <a:schemeClr val="bg1"/>
                </a:solidFill>
                <a:latin typeface="Arial" panose="020B0604020202020204" pitchFamily="34" charset="0"/>
                <a:cs typeface="Arial" panose="020B0604020202020204" pitchFamily="34" charset="0"/>
                <a:sym typeface="+mn-ea"/>
              </a:rPr>
              <a:t>a single layer</a:t>
            </a:r>
            <a:r>
              <a:rPr lang="en-US" altLang="zh-CN" sz="1600" dirty="0">
                <a:solidFill>
                  <a:schemeClr val="bg1"/>
                </a:solidFill>
                <a:latin typeface="Arial" panose="020B0604020202020204" pitchFamily="34" charset="0"/>
                <a:cs typeface="Arial" panose="020B0604020202020204" pitchFamily="34" charset="0"/>
                <a:sym typeface="+mn-ea"/>
              </a:rPr>
              <a:t> → prevents compression damage. </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15" name="图片 14"/>
          <p:cNvPicPr>
            <a:picLocks noChangeAspect="1"/>
          </p:cNvPicPr>
          <p:nvPr/>
        </p:nvPicPr>
        <p:blipFill>
          <a:blip r:embed="rId1"/>
          <a:stretch>
            <a:fillRect/>
          </a:stretch>
        </p:blipFill>
        <p:spPr>
          <a:xfrm>
            <a:off x="6308572" y="1646927"/>
            <a:ext cx="5188103" cy="2557568"/>
          </a:xfrm>
          <a:prstGeom prst="rect">
            <a:avLst/>
          </a:prstGeom>
        </p:spPr>
      </p:pic>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0272" y="1118562"/>
            <a:ext cx="10081260" cy="460375"/>
          </a:xfrm>
          <a:prstGeom prst="rect">
            <a:avLst/>
          </a:prstGeom>
          <a:noFill/>
        </p:spPr>
        <p:txBody>
          <a:bodyPr wrap="square" rtlCol="0">
            <a:spAutoFit/>
          </a:bodyPr>
          <a:lstStyle/>
          <a:p>
            <a:r>
              <a:rPr lang="en-US" altLang="zh-CN" sz="2400" b="1" dirty="0"/>
              <a:t>(5) Preservation of Strawberries </a:t>
            </a:r>
            <a:endParaRPr lang="en-US" altLang="zh-CN" sz="2400" b="1" dirty="0"/>
          </a:p>
        </p:txBody>
      </p:sp>
      <p:pic>
        <p:nvPicPr>
          <p:cNvPr id="8" name="8.2_2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47613" y="63325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bldLst>
      <p:bldP spid="3" grpId="0" animBg="1"/>
      <p:bldP spid="5" grpId="0" uiExpand="1" build="p"/>
      <p:bldP spid="6" grpId="0" uiExpand="1" build="p"/>
      <p:bldP spid="22" grpId="0" uiExpand="1"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90271" y="2345957"/>
            <a:ext cx="6802803"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Self-Modified-Atmosphere Method (Longer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Combine </a:t>
            </a:r>
            <a:r>
              <a:rPr lang="en-US" altLang="zh-CN" sz="1600" b="1" dirty="0">
                <a:latin typeface="Arial" panose="020B0604020202020204" pitchFamily="34" charset="0"/>
                <a:cs typeface="Arial" panose="020B0604020202020204" pitchFamily="34" charset="0"/>
                <a:sym typeface="+mn-ea"/>
              </a:rPr>
              <a:t>refrigeration</a:t>
            </a:r>
            <a:r>
              <a:rPr lang="en-US" altLang="zh-CN" sz="1600" dirty="0">
                <a:latin typeface="Arial" panose="020B0604020202020204" pitchFamily="34" charset="0"/>
                <a:cs typeface="Arial" panose="020B0604020202020204" pitchFamily="34" charset="0"/>
                <a:sym typeface="+mn-ea"/>
              </a:rPr>
              <a:t> with </a:t>
            </a:r>
            <a:r>
              <a:rPr lang="en-US" altLang="zh-CN" sz="1600" b="1" dirty="0">
                <a:latin typeface="Arial" panose="020B0604020202020204" pitchFamily="34" charset="0"/>
                <a:cs typeface="Arial" panose="020B0604020202020204" pitchFamily="34" charset="0"/>
                <a:sym typeface="+mn-ea"/>
              </a:rPr>
              <a:t>plastic-film covering</a:t>
            </a:r>
            <a:r>
              <a:rPr lang="en-US" altLang="zh-CN" sz="1600" dirty="0">
                <a:latin typeface="Arial" panose="020B0604020202020204" pitchFamily="34" charset="0"/>
                <a:cs typeface="Arial" panose="020B0604020202020204" pitchFamily="34" charset="0"/>
                <a:sym typeface="+mn-ea"/>
              </a:rPr>
              <a:t>.</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Temperature: maintained at </a:t>
            </a:r>
            <a:r>
              <a:rPr lang="en-US" altLang="zh-CN" sz="1600" b="1" dirty="0">
                <a:latin typeface="Arial" panose="020B0604020202020204" pitchFamily="34" charset="0"/>
                <a:cs typeface="Arial" panose="020B0604020202020204" pitchFamily="34" charset="0"/>
                <a:sym typeface="+mn-ea"/>
              </a:rPr>
              <a:t>0–1°C</a:t>
            </a:r>
            <a:r>
              <a:rPr lang="en-US" altLang="zh-CN" sz="1600" dirty="0">
                <a:latin typeface="Arial" panose="020B0604020202020204" pitchFamily="34" charset="0"/>
                <a:cs typeface="Arial" panose="020B0604020202020204" pitchFamily="34" charset="0"/>
                <a:sym typeface="+mn-ea"/>
              </a:rPr>
              <a:t> and not fall below </a:t>
            </a:r>
            <a:r>
              <a:rPr lang="en-US" altLang="zh-CN" sz="1600" b="1" dirty="0">
                <a:latin typeface="Arial" panose="020B0604020202020204" pitchFamily="34" charset="0"/>
                <a:cs typeface="Arial" panose="020B0604020202020204" pitchFamily="34" charset="0"/>
                <a:sym typeface="+mn-ea"/>
              </a:rPr>
              <a:t>0°C</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Relative humidity kept at </a:t>
            </a:r>
            <a:r>
              <a:rPr lang="en-US" altLang="zh-CN" sz="1600" b="1" dirty="0">
                <a:latin typeface="Arial" panose="020B0604020202020204" pitchFamily="34" charset="0"/>
                <a:cs typeface="Arial" panose="020B0604020202020204" pitchFamily="34" charset="0"/>
                <a:sym typeface="+mn-ea"/>
              </a:rPr>
              <a:t>90%–95%</a:t>
            </a:r>
            <a:r>
              <a:rPr lang="en-US" altLang="zh-CN" sz="1600" dirty="0">
                <a:latin typeface="Arial" panose="020B0604020202020204" pitchFamily="34" charset="0"/>
                <a:cs typeface="Arial" panose="020B0604020202020204" pitchFamily="34" charset="0"/>
                <a:sym typeface="+mn-ea"/>
              </a:rPr>
              <a:t>. </a:t>
            </a:r>
            <a:endParaRPr lang="en-US" altLang="zh-CN" sz="1600" dirty="0">
              <a:latin typeface="Arial" panose="020B0604020202020204" pitchFamily="34" charset="0"/>
              <a:cs typeface="Arial" panose="020B0604020202020204" pitchFamily="34" charset="0"/>
              <a:sym typeface="+mn-ea"/>
            </a:endParaRPr>
          </a:p>
        </p:txBody>
      </p:sp>
      <p:sp>
        <p:nvSpPr>
          <p:cNvPr id="9" name="文本框 8"/>
          <p:cNvSpPr txBox="1"/>
          <p:nvPr/>
        </p:nvSpPr>
        <p:spPr>
          <a:xfrm>
            <a:off x="590550" y="3891384"/>
            <a:ext cx="7488555" cy="1091068"/>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Artificial Controlled-Atmosphere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In combination with cold-storage conditions.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Adjust </a:t>
            </a:r>
            <a:r>
              <a:rPr lang="en-US" altLang="zh-CN" sz="1600" b="1" dirty="0">
                <a:latin typeface="Arial" panose="020B0604020202020204" pitchFamily="34" charset="0"/>
                <a:cs typeface="Arial" panose="020B0604020202020204" pitchFamily="34" charset="0"/>
                <a:sym typeface="+mn-ea"/>
              </a:rPr>
              <a:t>gas composition to:</a:t>
            </a:r>
            <a:endParaRPr lang="en-US" altLang="zh-CN" sz="1600" b="1" dirty="0">
              <a:latin typeface="Arial" panose="020B0604020202020204" pitchFamily="34" charset="0"/>
              <a:cs typeface="Arial" panose="020B0604020202020204" pitchFamily="34" charset="0"/>
              <a:sym typeface="+mn-ea"/>
            </a:endParaRPr>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590272" y="1118562"/>
            <a:ext cx="10081260" cy="460375"/>
          </a:xfrm>
          <a:prstGeom prst="rect">
            <a:avLst/>
          </a:prstGeom>
          <a:noFill/>
        </p:spPr>
        <p:txBody>
          <a:bodyPr wrap="square" rtlCol="0">
            <a:spAutoFit/>
          </a:bodyPr>
          <a:lstStyle/>
          <a:p>
            <a:r>
              <a:rPr lang="en-US" altLang="zh-CN" sz="2400" b="1" dirty="0"/>
              <a:t>(5) Preservation of Strawberries </a:t>
            </a:r>
            <a:endParaRPr lang="en-US" altLang="zh-CN" sz="2400" b="1" dirty="0"/>
          </a:p>
        </p:txBody>
      </p:sp>
      <p:sp>
        <p:nvSpPr>
          <p:cNvPr id="5" name="矩形: 圆角 4"/>
          <p:cNvSpPr/>
          <p:nvPr/>
        </p:nvSpPr>
        <p:spPr>
          <a:xfrm>
            <a:off x="695325" y="1782447"/>
            <a:ext cx="655971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Cold storage and controlled-atmosphere conditions</a:t>
            </a:r>
            <a:endParaRPr lang="en-US" altLang="zh-CN" b="1" dirty="0"/>
          </a:p>
        </p:txBody>
      </p:sp>
      <p:sp>
        <p:nvSpPr>
          <p:cNvPr id="4" name="矩形: 圆角 3"/>
          <p:cNvSpPr/>
          <p:nvPr/>
        </p:nvSpPr>
        <p:spPr>
          <a:xfrm>
            <a:off x="1263254" y="5003497"/>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2%–3% 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7" name="矩形: 圆角 6"/>
          <p:cNvSpPr/>
          <p:nvPr/>
        </p:nvSpPr>
        <p:spPr>
          <a:xfrm>
            <a:off x="1263254" y="5325745"/>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b="1" dirty="0">
                <a:solidFill>
                  <a:schemeClr val="tx1"/>
                </a:solidFill>
                <a:latin typeface="Arial" panose="020B0604020202020204" pitchFamily="34" charset="0"/>
                <a:cs typeface="Arial" panose="020B0604020202020204" pitchFamily="34" charset="0"/>
                <a:sym typeface="+mn-ea"/>
              </a:rPr>
              <a:t>~6 % CO</a:t>
            </a:r>
            <a:r>
              <a:rPr lang="en-US" altLang="zh-CN" sz="1400" b="1" baseline="-25000" dirty="0">
                <a:solidFill>
                  <a:schemeClr val="tx1"/>
                </a:solidFill>
                <a:latin typeface="Arial" panose="020B0604020202020204" pitchFamily="34" charset="0"/>
                <a:cs typeface="Arial" panose="020B0604020202020204" pitchFamily="34" charset="0"/>
                <a:sym typeface="+mn-ea"/>
              </a:rPr>
              <a:t>2</a:t>
            </a:r>
            <a:r>
              <a:rPr lang="en-US" altLang="zh-CN" sz="1400" b="1" dirty="0">
                <a:solidFill>
                  <a:schemeClr val="tx1"/>
                </a:solidFill>
                <a:latin typeface="Arial" panose="020B0604020202020204" pitchFamily="34" charset="0"/>
                <a:cs typeface="Arial" panose="020B0604020202020204" pitchFamily="34" charset="0"/>
                <a:sym typeface="+mn-ea"/>
              </a:rPr>
              <a:t>. </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grpSp>
        <p:nvGrpSpPr>
          <p:cNvPr id="11" name="组合 10"/>
          <p:cNvGrpSpPr/>
          <p:nvPr/>
        </p:nvGrpSpPr>
        <p:grpSpPr>
          <a:xfrm>
            <a:off x="6910070" y="2496646"/>
            <a:ext cx="4586605" cy="2399030"/>
            <a:chOff x="6910070" y="2496646"/>
            <a:chExt cx="4586605" cy="2399030"/>
          </a:xfrm>
        </p:grpSpPr>
        <p:pic>
          <p:nvPicPr>
            <p:cNvPr id="15" name="图片 14"/>
            <p:cNvPicPr>
              <a:picLocks noChangeAspect="1"/>
            </p:cNvPicPr>
            <p:nvPr/>
          </p:nvPicPr>
          <p:blipFill>
            <a:blip r:embed="rId1"/>
            <a:stretch>
              <a:fillRect/>
            </a:stretch>
          </p:blipFill>
          <p:spPr>
            <a:xfrm>
              <a:off x="7123814" y="2496646"/>
              <a:ext cx="4372861" cy="2399030"/>
            </a:xfrm>
            <a:prstGeom prst="rect">
              <a:avLst/>
            </a:prstGeom>
          </p:spPr>
        </p:pic>
        <p:sp>
          <p:nvSpPr>
            <p:cNvPr id="6" name="文本框 5"/>
            <p:cNvSpPr txBox="1"/>
            <p:nvPr/>
          </p:nvSpPr>
          <p:spPr>
            <a:xfrm>
              <a:off x="6910070" y="2569210"/>
              <a:ext cx="2407920" cy="447675"/>
            </a:xfrm>
            <a:prstGeom prst="rect">
              <a:avLst/>
            </a:prstGeom>
          </p:spPr>
          <p:txBody>
            <a:bodyPr>
              <a:noAutofit/>
            </a:bodyPr>
            <a:lstStyle/>
            <a:p>
              <a:pPr algn="ctr" defTabSz="266700"/>
              <a:r>
                <a:rPr lang="en-US" altLang="zh-CN" sz="1200" b="1" dirty="0">
                  <a:latin typeface="Arial" panose="020B0604020202020204" pitchFamily="34" charset="0"/>
                  <a:ea typeface="宋体" panose="02010600030101010101" pitchFamily="2" charset="-122"/>
                  <a:cs typeface="Arial" panose="020B0604020202020204" pitchFamily="34" charset="0"/>
                </a:rPr>
                <a:t>Self-Modified-Atmosphere Method</a:t>
              </a:r>
              <a:endParaRPr lang="en-US" altLang="zh-CN" sz="1200" b="1" dirty="0">
                <a:latin typeface="Arial" panose="020B0604020202020204" pitchFamily="34" charset="0"/>
                <a:ea typeface="宋体" panose="02010600030101010101" pitchFamily="2" charset="-122"/>
                <a:cs typeface="Arial" panose="020B0604020202020204" pitchFamily="34" charset="0"/>
              </a:endParaRPr>
            </a:p>
          </p:txBody>
        </p:sp>
        <p:sp>
          <p:nvSpPr>
            <p:cNvPr id="10" name="文本框 9"/>
            <p:cNvSpPr txBox="1"/>
            <p:nvPr/>
          </p:nvSpPr>
          <p:spPr>
            <a:xfrm>
              <a:off x="9317990" y="2569210"/>
              <a:ext cx="2178685" cy="447675"/>
            </a:xfrm>
            <a:prstGeom prst="rect">
              <a:avLst/>
            </a:prstGeom>
          </p:spPr>
          <p:txBody>
            <a:bodyPr>
              <a:noAutofit/>
            </a:bodyPr>
            <a:lstStyle/>
            <a:p>
              <a:pPr algn="ctr" defTabSz="266700"/>
              <a:r>
                <a:rPr lang="en-US" altLang="zh-CN" sz="1200" b="1">
                  <a:latin typeface="Arial" panose="020B0604020202020204" pitchFamily="34" charset="0"/>
                  <a:ea typeface="宋体" panose="02010600030101010101" pitchFamily="2" charset="-122"/>
                  <a:cs typeface="Arial" panose="020B0604020202020204" pitchFamily="34" charset="0"/>
                </a:rPr>
                <a:t>Artificial Controlled-Atmosphere Storag</a:t>
              </a:r>
              <a:endParaRPr lang="en-US" altLang="zh-CN" sz="1200" b="1">
                <a:latin typeface="Arial" panose="020B0604020202020204" pitchFamily="34" charset="0"/>
                <a:ea typeface="宋体" panose="02010600030101010101" pitchFamily="2" charset="-122"/>
                <a:cs typeface="Arial" panose="020B0604020202020204" pitchFamily="34" charset="0"/>
              </a:endParaRPr>
            </a:p>
          </p:txBody>
        </p:sp>
      </p:grpSp>
      <p:pic>
        <p:nvPicPr>
          <p:cNvPr id="12" name="8.2_2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28268" y="623819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8" grpId="0" uiExpand="1" build="p"/>
      <p:bldP spid="9" grpId="0" uiExpand="1" build="p"/>
      <p:bldP spid="5" grpId="0" animBg="1"/>
      <p:bldP spid="4"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2277110"/>
            <a:ext cx="12192000" cy="370395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3090" y="2419985"/>
            <a:ext cx="5935980" cy="2476500"/>
          </a:xfrm>
          <a:prstGeom prst="rect">
            <a:avLst/>
          </a:prstGeom>
          <a:noFill/>
        </p:spPr>
        <p:txBody>
          <a:bodyPr wrap="square" rtlCol="0">
            <a:spAutoFit/>
          </a:bodyPr>
          <a:lstStyle/>
          <a:p>
            <a:pPr marL="288290" lvl="0" indent="-288290" fontAlgn="auto">
              <a:lnSpc>
                <a:spcPct val="100000"/>
              </a:lnSpc>
              <a:spcBef>
                <a:spcPts val="3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Negative-Pressure Storage</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Equipped with</a:t>
            </a:r>
            <a:r>
              <a:rPr lang="en-US" altLang="zh-CN" sz="1600" b="1" dirty="0">
                <a:solidFill>
                  <a:schemeClr val="bg1"/>
                </a:solidFill>
                <a:latin typeface="Arial" panose="020B0604020202020204" pitchFamily="34" charset="0"/>
                <a:cs typeface="Arial" panose="020B0604020202020204" pitchFamily="34" charset="0"/>
                <a:sym typeface="+mn-ea"/>
              </a:rPr>
              <a:t> negative-pressure equipment: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861695" lvl="2"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reduce internal air pressure to</a:t>
            </a:r>
            <a:r>
              <a:rPr lang="en-US" altLang="zh-CN" sz="1600" b="1" dirty="0">
                <a:solidFill>
                  <a:schemeClr val="bg1"/>
                </a:solidFill>
                <a:latin typeface="Arial" panose="020B0604020202020204" pitchFamily="34" charset="0"/>
                <a:cs typeface="Arial" panose="020B0604020202020204" pitchFamily="34" charset="0"/>
                <a:sym typeface="+mn-ea"/>
              </a:rPr>
              <a:t> ~10 kPa </a:t>
            </a:r>
            <a:r>
              <a:rPr lang="en-US" altLang="zh-CN" sz="1600" dirty="0">
                <a:solidFill>
                  <a:schemeClr val="bg1"/>
                </a:solidFill>
                <a:latin typeface="Arial" panose="020B0604020202020204" pitchFamily="34" charset="0"/>
                <a:cs typeface="Arial" panose="020B0604020202020204" pitchFamily="34" charset="0"/>
                <a:sym typeface="+mn-ea"/>
              </a:rPr>
              <a:t>using a vacuum pump. </a:t>
            </a:r>
            <a:endParaRPr lang="en-US" altLang="zh-CN" sz="1600" dirty="0">
              <a:solidFill>
                <a:schemeClr val="bg1"/>
              </a:solidFill>
              <a:latin typeface="Arial" panose="020B0604020202020204" pitchFamily="34" charset="0"/>
              <a:cs typeface="Arial" panose="020B0604020202020204" pitchFamily="34" charset="0"/>
              <a:sym typeface="+mn-ea"/>
            </a:endParaRPr>
          </a:p>
          <a:p>
            <a:pPr marL="861695" lvl="2"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a negative-pressure environment.  </a:t>
            </a:r>
            <a:endParaRPr lang="en-US" altLang="zh-CN" sz="1600" dirty="0">
              <a:solidFill>
                <a:schemeClr val="bg1"/>
              </a:solidFill>
              <a:latin typeface="Arial" panose="020B0604020202020204" pitchFamily="34" charset="0"/>
              <a:cs typeface="Arial" panose="020B0604020202020204" pitchFamily="34" charset="0"/>
              <a:sym typeface="+mn-ea"/>
            </a:endParaRPr>
          </a:p>
          <a:p>
            <a:pPr marL="861695" lvl="2"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continuously removes</a:t>
            </a:r>
            <a:r>
              <a:rPr lang="en-US" altLang="zh-CN" sz="1600" b="1" dirty="0">
                <a:solidFill>
                  <a:schemeClr val="bg1"/>
                </a:solidFill>
                <a:latin typeface="Arial" panose="020B0604020202020204" pitchFamily="34" charset="0"/>
                <a:cs typeface="Arial" panose="020B0604020202020204" pitchFamily="34" charset="0"/>
                <a:sym typeface="+mn-ea"/>
              </a:rPr>
              <a:t> respiratory heat </a:t>
            </a:r>
            <a:r>
              <a:rPr lang="en-US" altLang="zh-CN" sz="1600" dirty="0">
                <a:solidFill>
                  <a:schemeClr val="bg1"/>
                </a:solidFill>
                <a:latin typeface="Arial" panose="020B0604020202020204" pitchFamily="34" charset="0"/>
                <a:cs typeface="Arial" panose="020B0604020202020204" pitchFamily="34" charset="0"/>
                <a:sym typeface="+mn-ea"/>
              </a:rPr>
              <a:t>an</a:t>
            </a:r>
            <a:r>
              <a:rPr lang="en-US" altLang="zh-CN" sz="1600" b="1" dirty="0">
                <a:solidFill>
                  <a:schemeClr val="bg1"/>
                </a:solidFill>
                <a:latin typeface="Arial" panose="020B0604020202020204" pitchFamily="34" charset="0"/>
                <a:cs typeface="Arial" panose="020B0604020202020204" pitchFamily="34" charset="0"/>
                <a:sym typeface="+mn-ea"/>
              </a:rPr>
              <a:t>d</a:t>
            </a:r>
            <a:r>
              <a:rPr lang="en-US" altLang="zh-CN" sz="1600"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volatile compounds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861695" lvl="2"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reduces </a:t>
            </a:r>
            <a:r>
              <a:rPr lang="en-US" altLang="zh-CN" sz="1600" b="1" dirty="0">
                <a:solidFill>
                  <a:schemeClr val="bg1"/>
                </a:solidFill>
                <a:latin typeface="Arial" panose="020B0604020202020204" pitchFamily="34" charset="0"/>
                <a:cs typeface="Arial" panose="020B0604020202020204" pitchFamily="34" charset="0"/>
                <a:sym typeface="+mn-ea"/>
              </a:rPr>
              <a:t>physiological disorders.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pic>
        <p:nvPicPr>
          <p:cNvPr id="8" name="图片 7" descr="C:/Users/QX_HD/Downloads/image_698729002029616.pngimage_698729002029616"/>
          <p:cNvPicPr>
            <a:picLocks noChangeAspect="1"/>
          </p:cNvPicPr>
          <p:nvPr/>
        </p:nvPicPr>
        <p:blipFill>
          <a:blip r:embed="rId1"/>
          <a:srcRect t="687" b="1468"/>
          <a:stretch>
            <a:fillRect/>
          </a:stretch>
        </p:blipFill>
        <p:spPr>
          <a:xfrm>
            <a:off x="6340475" y="4975225"/>
            <a:ext cx="3917950" cy="1069975"/>
          </a:xfrm>
          <a:prstGeom prst="rect">
            <a:avLst/>
          </a:prstGeom>
        </p:spPr>
      </p:pic>
      <p:sp>
        <p:nvSpPr>
          <p:cNvPr id="9" name="文本框 8"/>
          <p:cNvSpPr txBox="1"/>
          <p:nvPr/>
        </p:nvSpPr>
        <p:spPr>
          <a:xfrm>
            <a:off x="6830060" y="2419985"/>
            <a:ext cx="4666615" cy="1983740"/>
          </a:xfrm>
          <a:prstGeom prst="rect">
            <a:avLst/>
          </a:prstGeom>
          <a:noFill/>
        </p:spPr>
        <p:txBody>
          <a:bodyPr wrap="square" rtlCol="0">
            <a:spAutoFit/>
          </a:bodyPr>
          <a:lstStyle/>
          <a:p>
            <a:pPr marL="288290" lvl="0" indent="-288290" fontAlgn="auto">
              <a:lnSpc>
                <a:spcPct val="100000"/>
              </a:lnSpc>
              <a:spcBef>
                <a:spcPts val="300"/>
              </a:spcBef>
              <a:spcAft>
                <a:spcPts val="3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Chemical Preservation Methods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Nitric oxide fumigation.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fontAlgn="auto">
              <a:lnSpc>
                <a:spcPct val="100000"/>
              </a:lnSpc>
              <a:spcBef>
                <a:spcPts val="300"/>
              </a:spcBef>
              <a:spcAft>
                <a:spcPts val="3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Sulfur dioxide slow-release treatments.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2" indent="0" fontAlgn="auto">
              <a:lnSpc>
                <a:spcPct val="100000"/>
              </a:lnSpc>
              <a:spcBef>
                <a:spcPts val="300"/>
              </a:spcBef>
              <a:spcAft>
                <a:spcPts val="300"/>
              </a:spcAft>
              <a:buSzPct val="100000"/>
              <a:buFont typeface="Arial" panose="020B0604020202020204" pitchFamily="34" charset="0"/>
              <a:buNone/>
            </a:pPr>
            <a:r>
              <a:rPr lang="en-US" altLang="zh-CN" sz="1600" b="1" dirty="0">
                <a:solidFill>
                  <a:schemeClr val="bg1"/>
                </a:solidFill>
                <a:latin typeface="Arial" panose="020B0604020202020204" pitchFamily="34" charset="0"/>
                <a:cs typeface="Arial" panose="020B0604020202020204" pitchFamily="34" charset="0"/>
                <a:sym typeface="+mn-ea"/>
              </a:rPr>
              <a:t>→</a:t>
            </a:r>
            <a:r>
              <a:rPr lang="en-US" altLang="zh-CN" sz="1600" dirty="0">
                <a:solidFill>
                  <a:schemeClr val="bg1"/>
                </a:solidFill>
                <a:latin typeface="Arial" panose="020B0604020202020204" pitchFamily="34" charset="0"/>
                <a:cs typeface="Arial" panose="020B0604020202020204" pitchFamily="34" charset="0"/>
                <a:sym typeface="+mn-ea"/>
              </a:rPr>
              <a:t> kill </a:t>
            </a:r>
            <a:r>
              <a:rPr lang="en-US" altLang="zh-CN" sz="1600" b="1" dirty="0">
                <a:solidFill>
                  <a:schemeClr val="bg1"/>
                </a:solidFill>
                <a:latin typeface="Arial" panose="020B0604020202020204" pitchFamily="34" charset="0"/>
                <a:cs typeface="Arial" panose="020B0604020202020204" pitchFamily="34" charset="0"/>
                <a:sym typeface="+mn-ea"/>
              </a:rPr>
              <a:t>microorganisms.</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fontAlgn="auto">
              <a:lnSpc>
                <a:spcPct val="100000"/>
              </a:lnSpc>
              <a:spcBef>
                <a:spcPts val="300"/>
              </a:spcBef>
              <a:spcAft>
                <a:spcPts val="300"/>
              </a:spcAft>
              <a:buSzPct val="100000"/>
              <a:buFont typeface="Arial" panose="020B0604020202020204" pitchFamily="34" charset="0"/>
              <a:buNone/>
            </a:pPr>
            <a:r>
              <a:rPr lang="en-US" altLang="zh-CN" sz="1600" b="1" dirty="0">
                <a:solidFill>
                  <a:schemeClr val="bg1"/>
                </a:solidFill>
                <a:latin typeface="Arial" panose="020B0604020202020204" pitchFamily="34" charset="0"/>
                <a:cs typeface="Arial" panose="020B0604020202020204" pitchFamily="34" charset="0"/>
                <a:sym typeface="+mn-ea"/>
              </a:rPr>
              <a:t>→ </a:t>
            </a:r>
            <a:r>
              <a:rPr lang="en-US" altLang="zh-CN" sz="1600" dirty="0">
                <a:solidFill>
                  <a:schemeClr val="bg1"/>
                </a:solidFill>
                <a:latin typeface="Arial" panose="020B0604020202020204" pitchFamily="34" charset="0"/>
                <a:cs typeface="Arial" panose="020B0604020202020204" pitchFamily="34" charset="0"/>
                <a:sym typeface="+mn-ea"/>
              </a:rPr>
              <a:t>inhibit </a:t>
            </a:r>
            <a:r>
              <a:rPr lang="en-US" altLang="zh-CN" sz="1600" b="1" dirty="0">
                <a:solidFill>
                  <a:schemeClr val="bg1"/>
                </a:solidFill>
                <a:latin typeface="Arial" panose="020B0604020202020204" pitchFamily="34" charset="0"/>
                <a:cs typeface="Arial" panose="020B0604020202020204" pitchFamily="34" charset="0"/>
                <a:sym typeface="+mn-ea"/>
              </a:rPr>
              <a:t>pathogen infection.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fontAlgn="auto">
              <a:lnSpc>
                <a:spcPct val="100000"/>
              </a:lnSpc>
              <a:spcBef>
                <a:spcPts val="300"/>
              </a:spcBef>
              <a:spcAft>
                <a:spcPts val="300"/>
              </a:spcAft>
              <a:buSzPct val="100000"/>
              <a:buFont typeface="Arial" panose="020B0604020202020204" pitchFamily="34" charset="0"/>
              <a:buNone/>
            </a:pPr>
            <a:r>
              <a:rPr lang="en-US" altLang="zh-CN" sz="1600" b="1" dirty="0">
                <a:solidFill>
                  <a:schemeClr val="bg1"/>
                </a:solidFill>
                <a:latin typeface="Arial" panose="020B0604020202020204" pitchFamily="34" charset="0"/>
                <a:cs typeface="Arial" panose="020B0604020202020204" pitchFamily="34" charset="0"/>
                <a:sym typeface="+mn-ea"/>
              </a:rPr>
              <a:t>→ </a:t>
            </a:r>
            <a:r>
              <a:rPr lang="en-US" altLang="zh-CN" sz="1600" dirty="0">
                <a:solidFill>
                  <a:schemeClr val="bg1"/>
                </a:solidFill>
                <a:latin typeface="Arial" panose="020B0604020202020204" pitchFamily="34" charset="0"/>
                <a:cs typeface="Arial" panose="020B0604020202020204" pitchFamily="34" charset="0"/>
                <a:sym typeface="+mn-ea"/>
              </a:rPr>
              <a:t>prevent </a:t>
            </a:r>
            <a:r>
              <a:rPr lang="en-US" altLang="zh-CN" sz="1600" b="1" dirty="0">
                <a:solidFill>
                  <a:schemeClr val="bg1"/>
                </a:solidFill>
                <a:latin typeface="Arial" panose="020B0604020202020204" pitchFamily="34" charset="0"/>
                <a:cs typeface="Arial" panose="020B0604020202020204" pitchFamily="34" charset="0"/>
                <a:sym typeface="+mn-ea"/>
              </a:rPr>
              <a:t>mold development.</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583026"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1. Preservation of Common Fruits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590272" y="1118562"/>
            <a:ext cx="10081260" cy="460375"/>
          </a:xfrm>
          <a:prstGeom prst="rect">
            <a:avLst/>
          </a:prstGeom>
          <a:noFill/>
        </p:spPr>
        <p:txBody>
          <a:bodyPr wrap="square" rtlCol="0">
            <a:spAutoFit/>
          </a:bodyPr>
          <a:lstStyle/>
          <a:p>
            <a:r>
              <a:rPr lang="en-US" altLang="zh-CN" sz="2400" b="1" dirty="0"/>
              <a:t>(5) Preservation of Strawberries </a:t>
            </a:r>
            <a:endParaRPr lang="en-US" altLang="zh-CN" sz="2400" b="1" dirty="0"/>
          </a:p>
        </p:txBody>
      </p:sp>
      <p:sp>
        <p:nvSpPr>
          <p:cNvPr id="6" name="矩形: 圆角 5"/>
          <p:cNvSpPr/>
          <p:nvPr/>
        </p:nvSpPr>
        <p:spPr>
          <a:xfrm>
            <a:off x="695325" y="1782447"/>
            <a:ext cx="267351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Other methods</a:t>
            </a:r>
            <a:endParaRPr lang="en-US" altLang="zh-CN" b="1" dirty="0"/>
          </a:p>
        </p:txBody>
      </p:sp>
      <p:pic>
        <p:nvPicPr>
          <p:cNvPr id="7" name="图片 6"/>
          <p:cNvPicPr>
            <a:picLocks noChangeAspect="1"/>
          </p:cNvPicPr>
          <p:nvPr/>
        </p:nvPicPr>
        <p:blipFill>
          <a:blip r:embed="rId2"/>
          <a:srcRect b="48713"/>
          <a:stretch>
            <a:fillRect/>
          </a:stretch>
        </p:blipFill>
        <p:spPr>
          <a:xfrm>
            <a:off x="2421890" y="4975225"/>
            <a:ext cx="3766820" cy="1075690"/>
          </a:xfrm>
          <a:prstGeom prst="rect">
            <a:avLst/>
          </a:prstGeom>
        </p:spPr>
      </p:pic>
      <p:pic>
        <p:nvPicPr>
          <p:cNvPr id="10" name="8.2_25">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2531725" y="58070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childTnLst>
        </p:cTn>
      </p:par>
    </p:tnLst>
    <p:bldLst>
      <p:bldP spid="4" grpId="0" animBg="1"/>
      <p:bldP spid="5" grpId="0" uiExpand="1" build="p"/>
      <p:bldP spid="9" grpId="0" uiExpand="1" build="p"/>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912243"/>
            <a:ext cx="12192000" cy="194575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6" name="文本框 5"/>
          <p:cNvSpPr txBox="1"/>
          <p:nvPr/>
        </p:nvSpPr>
        <p:spPr>
          <a:xfrm>
            <a:off x="583283" y="1412776"/>
            <a:ext cx="5715294" cy="739177"/>
          </a:xfrm>
          <a:prstGeom prst="rect">
            <a:avLst/>
          </a:prstGeom>
          <a:noFill/>
        </p:spPr>
        <p:txBody>
          <a:bodyPr wrap="square" rtlCol="0">
            <a:spAutoFit/>
          </a:bodyPr>
          <a:lstStyle/>
          <a:p>
            <a:pPr marL="288290" lvl="0" indent="-288290">
              <a:lnSpc>
                <a:spcPct val="13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Focus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Preservation techniques for common vegetables.</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22" name="文本框 21"/>
          <p:cNvSpPr txBox="1"/>
          <p:nvPr/>
        </p:nvSpPr>
        <p:spPr>
          <a:xfrm>
            <a:off x="583283" y="2288443"/>
            <a:ext cx="5960110" cy="1379352"/>
          </a:xfrm>
          <a:prstGeom prst="rect">
            <a:avLst/>
          </a:prstGeom>
          <a:noFill/>
        </p:spPr>
        <p:txBody>
          <a:bodyPr wrap="square" rtlCol="0">
            <a:spAutoFit/>
          </a:bodyPr>
          <a:lstStyle/>
          <a:p>
            <a:pPr marL="288290" lvl="0" indent="-288290">
              <a:lnSpc>
                <a:spcPct val="13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Three Key Aspects</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Pre-treatment.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Storage conditions.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Environmental control.</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8" name="文本框 7"/>
          <p:cNvSpPr txBox="1"/>
          <p:nvPr/>
        </p:nvSpPr>
        <p:spPr>
          <a:xfrm>
            <a:off x="583283" y="3804284"/>
            <a:ext cx="5960110" cy="739177"/>
          </a:xfrm>
          <a:prstGeom prst="rect">
            <a:avLst/>
          </a:prstGeom>
          <a:noFill/>
        </p:spPr>
        <p:txBody>
          <a:bodyPr wrap="square" rtlCol="0">
            <a:spAutoFit/>
          </a:bodyPr>
          <a:lstStyle/>
          <a:p>
            <a:pPr marL="288290" lvl="0" indent="-288290">
              <a:lnSpc>
                <a:spcPct val="13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Goal</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3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Effectively extend shelf life.</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9" name="图片 8"/>
          <p:cNvPicPr>
            <a:picLocks noChangeAspect="1"/>
          </p:cNvPicPr>
          <p:nvPr/>
        </p:nvPicPr>
        <p:blipFill>
          <a:blip r:embed="rId1"/>
          <a:stretch>
            <a:fillRect/>
          </a:stretch>
        </p:blipFill>
        <p:spPr>
          <a:xfrm>
            <a:off x="6317615" y="1673503"/>
            <a:ext cx="5179060" cy="2802890"/>
          </a:xfrm>
          <a:prstGeom prst="rect">
            <a:avLst/>
          </a:prstGeom>
        </p:spPr>
      </p:pic>
      <p:pic>
        <p:nvPicPr>
          <p:cNvPr id="4" name="8.2_2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719050" y="5984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animBg="1"/>
      <p:bldP spid="6" grpId="0" uiExpand="1" build="p"/>
      <p:bldP spid="22" grpId="0" uiExpand="1" build="p"/>
      <p:bldP spid="12" grpId="0"/>
      <p:bldP spid="8"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2357121"/>
            <a:ext cx="12192000" cy="2268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5" name="文本框 4"/>
          <p:cNvSpPr txBox="1"/>
          <p:nvPr/>
        </p:nvSpPr>
        <p:spPr>
          <a:xfrm>
            <a:off x="592587" y="2531193"/>
            <a:ext cx="6306913" cy="1874872"/>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Field Air-Drying</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Air-dry</a:t>
            </a:r>
            <a:r>
              <a:rPr lang="en-US" altLang="zh-CN" sz="1600" dirty="0">
                <a:solidFill>
                  <a:schemeClr val="bg1"/>
                </a:solidFill>
                <a:latin typeface="Arial" panose="020B0604020202020204" pitchFamily="34" charset="0"/>
                <a:cs typeface="Arial" panose="020B0604020202020204" pitchFamily="34" charset="0"/>
                <a:sym typeface="+mn-ea"/>
              </a:rPr>
              <a:t> harvested Chinese cabbage in the field for </a:t>
            </a:r>
            <a:r>
              <a:rPr lang="en-US" altLang="zh-CN" sz="1600" b="1" dirty="0">
                <a:solidFill>
                  <a:schemeClr val="bg1"/>
                </a:solidFill>
                <a:latin typeface="Arial" panose="020B0604020202020204" pitchFamily="34" charset="0"/>
                <a:cs typeface="Arial" panose="020B0604020202020204" pitchFamily="34" charset="0"/>
                <a:sym typeface="+mn-ea"/>
              </a:rPr>
              <a:t>1–3 days.</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moderately reduces </a:t>
            </a:r>
            <a:r>
              <a:rPr lang="en-US" altLang="zh-CN" sz="1600" b="1" dirty="0">
                <a:solidFill>
                  <a:schemeClr val="bg1"/>
                </a:solidFill>
                <a:latin typeface="Arial" panose="020B0604020202020204" pitchFamily="34" charset="0"/>
                <a:cs typeface="Arial" panose="020B0604020202020204" pitchFamily="34" charset="0"/>
                <a:sym typeface="+mn-ea"/>
              </a:rPr>
              <a:t>leaf moisture.</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increases</a:t>
            </a:r>
            <a:r>
              <a:rPr lang="en-US" altLang="zh-CN" sz="1600" b="1" dirty="0">
                <a:solidFill>
                  <a:schemeClr val="bg1"/>
                </a:solidFill>
                <a:latin typeface="Arial" panose="020B0604020202020204" pitchFamily="34" charset="0"/>
                <a:cs typeface="Arial" panose="020B0604020202020204" pitchFamily="34" charset="0"/>
                <a:sym typeface="+mn-ea"/>
              </a:rPr>
              <a:t> cell-sap concentration.</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lowers </a:t>
            </a:r>
            <a:r>
              <a:rPr lang="en-US" altLang="zh-CN" sz="1600" b="1" dirty="0">
                <a:solidFill>
                  <a:schemeClr val="bg1"/>
                </a:solidFill>
                <a:latin typeface="Arial" panose="020B0604020202020204" pitchFamily="34" charset="0"/>
                <a:cs typeface="Arial" panose="020B0604020202020204" pitchFamily="34" charset="0"/>
                <a:sym typeface="+mn-ea"/>
              </a:rPr>
              <a:t>cellular freezing point.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enhances </a:t>
            </a:r>
            <a:r>
              <a:rPr lang="en-US" altLang="zh-CN" sz="1600" b="1" dirty="0">
                <a:solidFill>
                  <a:schemeClr val="bg1"/>
                </a:solidFill>
                <a:latin typeface="Arial" panose="020B0604020202020204" pitchFamily="34" charset="0"/>
                <a:cs typeface="Arial" panose="020B0604020202020204" pitchFamily="34" charset="0"/>
                <a:sym typeface="+mn-ea"/>
              </a:rPr>
              <a:t>cold resistance.</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592587" y="4732593"/>
            <a:ext cx="10897169" cy="1283941"/>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Trimming After Air-Drying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Trimmed by</a:t>
            </a:r>
            <a:r>
              <a:rPr lang="en-US" altLang="zh-CN" sz="1600" b="1" dirty="0">
                <a:latin typeface="Arial" panose="020B0604020202020204" pitchFamily="34" charset="0"/>
                <a:cs typeface="Arial" panose="020B0604020202020204" pitchFamily="34" charset="0"/>
                <a:sym typeface="+mn-ea"/>
              </a:rPr>
              <a:t> removing decayed or damaged outer leaves.  </a:t>
            </a:r>
            <a:endParaRPr lang="en-US" altLang="zh-CN" sz="1600" b="1" dirty="0">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b="1" dirty="0">
                <a:solidFill>
                  <a:schemeClr val="tx1"/>
                </a:solidFill>
                <a:latin typeface="Arial" panose="020B0604020202020204" pitchFamily="34" charset="0"/>
                <a:cs typeface="Arial" panose="020B0604020202020204" pitchFamily="34" charset="0"/>
                <a:sym typeface="+mn-ea"/>
              </a:rPr>
              <a:t>→ </a:t>
            </a:r>
            <a:r>
              <a:rPr lang="en-US" altLang="zh-CN" sz="1600" dirty="0">
                <a:solidFill>
                  <a:schemeClr val="tx1"/>
                </a:solidFill>
                <a:latin typeface="Arial" panose="020B0604020202020204" pitchFamily="34" charset="0"/>
                <a:cs typeface="Arial" panose="020B0604020202020204" pitchFamily="34" charset="0"/>
                <a:sym typeface="+mn-ea"/>
              </a:rPr>
              <a:t>keeps heads clean.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2" indent="0">
              <a:lnSpc>
                <a:spcPct val="120000"/>
              </a:lnSpc>
              <a:buSzPct val="100000"/>
              <a:buFont typeface="Arial" panose="020B0604020202020204" pitchFamily="34" charset="0"/>
              <a:buNone/>
            </a:pPr>
            <a:r>
              <a:rPr lang="en-US" altLang="zh-CN" sz="1600" dirty="0">
                <a:latin typeface="Arial" panose="020B0604020202020204" pitchFamily="34" charset="0"/>
                <a:cs typeface="Arial" panose="020B0604020202020204" pitchFamily="34" charset="0"/>
                <a:sym typeface="+mn-ea"/>
              </a:rPr>
              <a:t>→ prepares them for storage. </a:t>
            </a:r>
            <a:endParaRPr lang="en-US" altLang="zh-CN" sz="1600" dirty="0">
              <a:latin typeface="Arial" panose="020B0604020202020204" pitchFamily="34" charset="0"/>
              <a:cs typeface="Arial" panose="020B0604020202020204" pitchFamily="34" charset="0"/>
              <a:sym typeface="+mn-ea"/>
            </a:endParaRPr>
          </a:p>
        </p:txBody>
      </p:sp>
      <p:sp>
        <p:nvSpPr>
          <p:cNvPr id="3" name="文本框 2"/>
          <p:cNvSpPr txBox="1"/>
          <p:nvPr/>
        </p:nvSpPr>
        <p:spPr>
          <a:xfrm>
            <a:off x="604553" y="1106970"/>
            <a:ext cx="10690225" cy="460375"/>
          </a:xfrm>
          <a:prstGeom prst="rect">
            <a:avLst/>
          </a:prstGeom>
          <a:noFill/>
        </p:spPr>
        <p:txBody>
          <a:bodyPr wrap="square" rtlCol="0">
            <a:spAutoFit/>
          </a:bodyPr>
          <a:lstStyle/>
          <a:p>
            <a:r>
              <a:rPr lang="en-US" altLang="zh-CN" sz="2400" b="1" dirty="0"/>
              <a:t>(1) Chinese Cabbage</a:t>
            </a:r>
            <a:endParaRPr lang="en-US" altLang="zh-CN" sz="2400" b="1" dirty="0"/>
          </a:p>
        </p:txBody>
      </p:sp>
      <p:sp>
        <p:nvSpPr>
          <p:cNvPr id="2" name="文本框 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7" name="图片 6"/>
          <p:cNvPicPr>
            <a:picLocks noChangeAspect="1"/>
          </p:cNvPicPr>
          <p:nvPr/>
        </p:nvPicPr>
        <p:blipFill>
          <a:blip r:embed="rId1"/>
          <a:stretch>
            <a:fillRect/>
          </a:stretch>
        </p:blipFill>
        <p:spPr>
          <a:xfrm>
            <a:off x="7038474" y="1973935"/>
            <a:ext cx="4458201" cy="2308562"/>
          </a:xfrm>
          <a:prstGeom prst="rect">
            <a:avLst/>
          </a:prstGeom>
        </p:spPr>
      </p:pic>
      <p:sp>
        <p:nvSpPr>
          <p:cNvPr id="8" name="矩形: 圆角 7"/>
          <p:cNvSpPr/>
          <p:nvPr/>
        </p:nvSpPr>
        <p:spPr>
          <a:xfrm>
            <a:off x="695325" y="1782447"/>
            <a:ext cx="2673517"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Pre-treatment</a:t>
            </a:r>
            <a:endParaRPr lang="zh-CN" altLang="en-US" b="1" dirty="0"/>
          </a:p>
        </p:txBody>
      </p:sp>
      <p:pic>
        <p:nvPicPr>
          <p:cNvPr id="10" name="8.2_2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36475" y="601653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childTnLst>
        </p:cTn>
      </p:par>
    </p:tnLst>
    <p:bldLst>
      <p:bldP spid="9" grpId="0" animBg="1"/>
      <p:bldP spid="5" grpId="0" uiExpand="1" build="p"/>
      <p:bldP spid="4" grpId="0" uiExpand="1" build="p"/>
      <p:bldP spid="3" grpId="0"/>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3090" y="2662555"/>
            <a:ext cx="9837450" cy="69301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Suitability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Suitable for </a:t>
            </a:r>
            <a:r>
              <a:rPr lang="en-US" altLang="zh-CN" sz="1600" b="1" dirty="0">
                <a:solidFill>
                  <a:schemeClr val="tx1"/>
                </a:solidFill>
                <a:latin typeface="Arial" panose="020B0604020202020204" pitchFamily="34" charset="0"/>
                <a:cs typeface="Arial" panose="020B0604020202020204" pitchFamily="34" charset="0"/>
                <a:sym typeface="+mn-ea"/>
              </a:rPr>
              <a:t>small-scale storage</a:t>
            </a:r>
            <a:r>
              <a:rPr lang="en-US" altLang="zh-CN" sz="1600" dirty="0">
                <a:solidFill>
                  <a:schemeClr val="tx1"/>
                </a:solidFill>
                <a:latin typeface="Arial" panose="020B0604020202020204" pitchFamily="34" charset="0"/>
                <a:cs typeface="Arial" panose="020B0604020202020204" pitchFamily="34" charset="0"/>
                <a:sym typeface="+mn-ea"/>
              </a:rPr>
              <a:t> in relatively </a:t>
            </a:r>
            <a:r>
              <a:rPr lang="en-US" altLang="zh-CN" sz="1600" b="1" dirty="0">
                <a:solidFill>
                  <a:schemeClr val="tx1"/>
                </a:solidFill>
                <a:latin typeface="Arial" panose="020B0604020202020204" pitchFamily="34" charset="0"/>
                <a:cs typeface="Arial" panose="020B0604020202020204" pitchFamily="34" charset="0"/>
                <a:sym typeface="+mn-ea"/>
              </a:rPr>
              <a:t>cold regions</a:t>
            </a:r>
            <a:r>
              <a:rPr lang="en-US" altLang="zh-CN" sz="1600" dirty="0">
                <a:solidFill>
                  <a:schemeClr val="tx1"/>
                </a:solidFill>
                <a:latin typeface="Arial" panose="020B0604020202020204" pitchFamily="34" charset="0"/>
                <a:cs typeface="Arial" panose="020B0604020202020204" pitchFamily="34" charset="0"/>
                <a:sym typeface="+mn-ea"/>
              </a:rPr>
              <a:t> (e.g., northern China).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4" name="文本框 3"/>
          <p:cNvSpPr txBox="1"/>
          <p:nvPr/>
        </p:nvSpPr>
        <p:spPr>
          <a:xfrm>
            <a:off x="592455" y="3340071"/>
            <a:ext cx="6098540" cy="248793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Procedure</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Dig a storage pit </a:t>
            </a:r>
            <a:r>
              <a:rPr lang="en-US" altLang="zh-CN" sz="1600" dirty="0">
                <a:latin typeface="Arial" panose="020B0604020202020204" pitchFamily="34" charset="0"/>
                <a:cs typeface="Arial" panose="020B0604020202020204" pitchFamily="34" charset="0"/>
                <a:sym typeface="+mn-ea"/>
              </a:rPr>
              <a:t>in a sheltered, sunny courtyard area: </a:t>
            </a:r>
            <a:r>
              <a:rPr lang="en-US" altLang="zh-CN" sz="1600" b="1" dirty="0">
                <a:latin typeface="Arial" panose="020B0604020202020204" pitchFamily="34" charset="0"/>
                <a:cs typeface="Arial" panose="020B0604020202020204" pitchFamily="34" charset="0"/>
                <a:sym typeface="+mn-ea"/>
              </a:rPr>
              <a:t>depth 15–20 cm,</a:t>
            </a:r>
            <a:r>
              <a:rPr lang="en-US" altLang="zh-CN" sz="1600" dirty="0">
                <a:latin typeface="Arial" panose="020B0604020202020204" pitchFamily="34" charset="0"/>
                <a:cs typeface="Arial" panose="020B0604020202020204" pitchFamily="34" charset="0"/>
                <a:sym typeface="+mn-ea"/>
              </a:rPr>
              <a:t> deeper than cabbage height.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Arrange cabbages upright </a:t>
            </a:r>
            <a:r>
              <a:rPr lang="en-US" altLang="zh-CN" sz="1600" dirty="0">
                <a:latin typeface="Arial" panose="020B0604020202020204" pitchFamily="34" charset="0"/>
                <a:cs typeface="Arial" panose="020B0604020202020204" pitchFamily="34" charset="0"/>
                <a:sym typeface="+mn-ea"/>
              </a:rPr>
              <a:t>with roots downward, leaves upward.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If outdoor</a:t>
            </a:r>
            <a:r>
              <a:rPr lang="en-US" altLang="zh-CN" sz="1600" b="1" dirty="0">
                <a:latin typeface="Arial" panose="020B0604020202020204" pitchFamily="34" charset="0"/>
                <a:cs typeface="Arial" panose="020B0604020202020204" pitchFamily="34" charset="0"/>
                <a:sym typeface="+mn-ea"/>
              </a:rPr>
              <a:t> temperatures drop too low → </a:t>
            </a:r>
            <a:r>
              <a:rPr lang="en-US" altLang="zh-CN" sz="1600" dirty="0">
                <a:latin typeface="Arial" panose="020B0604020202020204" pitchFamily="34" charset="0"/>
                <a:cs typeface="Arial" panose="020B0604020202020204" pitchFamily="34" charset="0"/>
                <a:sym typeface="+mn-ea"/>
              </a:rPr>
              <a:t>cover pit </a:t>
            </a:r>
            <a:r>
              <a:rPr lang="en-US" altLang="zh-CN" sz="1600" b="1" dirty="0">
                <a:latin typeface="Arial" panose="020B0604020202020204" pitchFamily="34" charset="0"/>
                <a:cs typeface="Arial" panose="020B0604020202020204" pitchFamily="34" charset="0"/>
                <a:sym typeface="+mn-ea"/>
              </a:rPr>
              <a:t>with straw mats </a:t>
            </a:r>
            <a:r>
              <a:rPr lang="en-US" altLang="zh-CN" sz="1600" dirty="0">
                <a:latin typeface="Arial" panose="020B0604020202020204" pitchFamily="34" charset="0"/>
                <a:cs typeface="Arial" panose="020B0604020202020204" pitchFamily="34" charset="0"/>
                <a:sym typeface="+mn-ea"/>
              </a:rPr>
              <a:t>or other</a:t>
            </a:r>
            <a:r>
              <a:rPr lang="en-US" altLang="zh-CN" sz="1600" b="1" dirty="0">
                <a:latin typeface="Arial" panose="020B0604020202020204" pitchFamily="34" charset="0"/>
                <a:cs typeface="Arial" panose="020B0604020202020204" pitchFamily="34" charset="0"/>
                <a:sym typeface="+mn-ea"/>
              </a:rPr>
              <a:t> insulating materials </a:t>
            </a:r>
            <a:r>
              <a:rPr lang="en-US" altLang="zh-CN" sz="1600" dirty="0">
                <a:latin typeface="Arial" panose="020B0604020202020204" pitchFamily="34" charset="0"/>
                <a:cs typeface="Arial" panose="020B0604020202020204" pitchFamily="34" charset="0"/>
                <a:sym typeface="+mn-ea"/>
              </a:rPr>
              <a:t>to prevent freezing injury.</a:t>
            </a:r>
            <a:endParaRPr lang="en-US" altLang="zh-CN" sz="1600" dirty="0">
              <a:latin typeface="Arial" panose="020B0604020202020204" pitchFamily="34" charset="0"/>
              <a:cs typeface="Arial" panose="020B0604020202020204" pitchFamily="34" charset="0"/>
              <a:sym typeface="+mn-ea"/>
            </a:endParaRPr>
          </a:p>
        </p:txBody>
      </p:sp>
      <p:sp>
        <p:nvSpPr>
          <p:cNvPr id="9" name="文本框 8"/>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5" name="文本框 14"/>
          <p:cNvSpPr txBox="1"/>
          <p:nvPr/>
        </p:nvSpPr>
        <p:spPr>
          <a:xfrm>
            <a:off x="592455" y="2297430"/>
            <a:ext cx="4603115" cy="398780"/>
          </a:xfrm>
          <a:prstGeom prst="rect">
            <a:avLst/>
          </a:prstGeom>
          <a:noFill/>
        </p:spPr>
        <p:txBody>
          <a:bodyPr wrap="square" rtlCol="0">
            <a:spAutoFit/>
          </a:bodyPr>
          <a:lstStyle/>
          <a:p>
            <a:pPr marL="342900" indent="-342900">
              <a:buFont typeface="+mj-ea"/>
              <a:buAutoNum type="circleNumDbPlain"/>
            </a:pPr>
            <a:r>
              <a:rPr lang="en-US" altLang="zh-CN" sz="2000" b="1" dirty="0">
                <a:solidFill>
                  <a:srgbClr val="5BAE3E"/>
                </a:solidFill>
              </a:rPr>
              <a:t>Courtyard Storage Method</a:t>
            </a:r>
            <a:endParaRPr lang="en-US" altLang="zh-CN" sz="2000" b="1" dirty="0">
              <a:solidFill>
                <a:srgbClr val="5BAE3E"/>
              </a:solidFill>
            </a:endParaRPr>
          </a:p>
        </p:txBody>
      </p:sp>
      <p:grpSp>
        <p:nvGrpSpPr>
          <p:cNvPr id="5" name="组合 4"/>
          <p:cNvGrpSpPr/>
          <p:nvPr/>
        </p:nvGrpSpPr>
        <p:grpSpPr>
          <a:xfrm>
            <a:off x="0" y="1702656"/>
            <a:ext cx="12192000" cy="504000"/>
            <a:chOff x="0" y="1702656"/>
            <a:chExt cx="12192000" cy="504000"/>
          </a:xfrm>
        </p:grpSpPr>
        <p:sp>
          <p:nvSpPr>
            <p:cNvPr id="3" name="矩形 2"/>
            <p:cNvSpPr/>
            <p:nvPr/>
          </p:nvSpPr>
          <p:spPr>
            <a:xfrm>
              <a:off x="0" y="1702656"/>
              <a:ext cx="12192000" cy="504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600710" y="1764784"/>
              <a:ext cx="11080115" cy="369332"/>
            </a:xfrm>
            <a:prstGeom prst="rect">
              <a:avLst/>
            </a:prstGeom>
            <a:noFill/>
          </p:spPr>
          <p:txBody>
            <a:bodyPr wrap="square" rtlCol="0">
              <a:spAutoFit/>
            </a:bodyPr>
            <a:lstStyle/>
            <a:p>
              <a:pPr lvl="0" indent="0" algn="l">
                <a:buClrTx/>
                <a:buSzTx/>
                <a:buFont typeface="+mj-ea"/>
                <a:buNone/>
              </a:pPr>
              <a:r>
                <a:rPr lang="en-US" altLang="zh-CN" b="1" dirty="0">
                  <a:solidFill>
                    <a:schemeClr val="bg1"/>
                  </a:solidFill>
                  <a:sym typeface="+mn-ea"/>
                </a:rPr>
                <a:t>Three commonly used storage methods can be selected according to region and storage scale.</a:t>
              </a:r>
              <a:endParaRPr lang="en-US" altLang="zh-CN" b="1" dirty="0">
                <a:solidFill>
                  <a:schemeClr val="bg1"/>
                </a:solidFill>
                <a:sym typeface="+mn-ea"/>
              </a:endParaRPr>
            </a:p>
          </p:txBody>
        </p:sp>
      </p:grpSp>
      <p:pic>
        <p:nvPicPr>
          <p:cNvPr id="24" name="图片 23"/>
          <p:cNvPicPr>
            <a:picLocks noChangeAspect="1"/>
          </p:cNvPicPr>
          <p:nvPr/>
        </p:nvPicPr>
        <p:blipFill>
          <a:blip r:embed="rId1"/>
          <a:stretch>
            <a:fillRect/>
          </a:stretch>
        </p:blipFill>
        <p:spPr>
          <a:xfrm>
            <a:off x="6921500" y="3448685"/>
            <a:ext cx="4575175" cy="2536190"/>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(1) Chinese Cabbage</a:t>
            </a:r>
            <a:endParaRPr lang="en-US" altLang="zh-CN" sz="2400" b="1" dirty="0"/>
          </a:p>
        </p:txBody>
      </p:sp>
      <p:pic>
        <p:nvPicPr>
          <p:cNvPr id="7" name="8.2_2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31725" y="59213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6" grpId="0" uiExpand="1" build="p"/>
      <p:bldP spid="4" grpId="0" uiExpand="1" build="p"/>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a:blip r:embed="rId1"/>
          <a:srcRect b="22584"/>
          <a:stretch>
            <a:fillRect/>
          </a:stretch>
        </p:blipFill>
        <p:spPr>
          <a:xfrm>
            <a:off x="0" y="1710055"/>
            <a:ext cx="12191365" cy="5147945"/>
          </a:xfrm>
          <a:prstGeom prst="rect">
            <a:avLst/>
          </a:prstGeom>
        </p:spPr>
      </p:pic>
      <p:sp>
        <p:nvSpPr>
          <p:cNvPr id="52" name="矩形 51"/>
          <p:cNvSpPr/>
          <p:nvPr/>
        </p:nvSpPr>
        <p:spPr>
          <a:xfrm>
            <a:off x="0" y="1710055"/>
            <a:ext cx="12192000" cy="5205730"/>
          </a:xfrm>
          <a:prstGeom prst="rect">
            <a:avLst/>
          </a:prstGeom>
          <a:gradFill>
            <a:gsLst>
              <a:gs pos="10000">
                <a:schemeClr val="bg1">
                  <a:alpha val="100000"/>
                </a:schemeClr>
              </a:gs>
              <a:gs pos="67000">
                <a:srgbClr val="DDEDE1">
                  <a:alpha val="84000"/>
                </a:srgbClr>
              </a:gs>
              <a:gs pos="100000">
                <a:schemeClr val="accent1">
                  <a:lumMod val="45000"/>
                  <a:lumOff val="55000"/>
                  <a:alpha val="39000"/>
                </a:schemeClr>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7" name="文本框 16"/>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5" name="文本框 24"/>
          <p:cNvSpPr txBox="1"/>
          <p:nvPr/>
        </p:nvSpPr>
        <p:spPr>
          <a:xfrm>
            <a:off x="602983" y="1710286"/>
            <a:ext cx="3952875" cy="398780"/>
          </a:xfrm>
          <a:prstGeom prst="rect">
            <a:avLst/>
          </a:prstGeom>
          <a:noFill/>
        </p:spPr>
        <p:txBody>
          <a:bodyPr wrap="square" rtlCol="0">
            <a:spAutoFit/>
          </a:bodyPr>
          <a:lstStyle/>
          <a:p>
            <a:pPr marL="342900" indent="-342900">
              <a:buFont typeface="+mj-ea"/>
              <a:buAutoNum type="circleNumDbPlain" startAt="2"/>
            </a:pPr>
            <a:r>
              <a:rPr lang="en-US" altLang="zh-CN" sz="2000" b="1" dirty="0">
                <a:solidFill>
                  <a:srgbClr val="5BAE3E"/>
                </a:solidFill>
                <a:sym typeface="+mn-ea"/>
              </a:rPr>
              <a:t>Cellar storage method</a:t>
            </a:r>
            <a:endParaRPr lang="en-US" altLang="zh-CN" sz="2000" b="1" dirty="0">
              <a:solidFill>
                <a:srgbClr val="5BAE3E"/>
              </a:solidFill>
              <a:latin typeface="Calibri" panose="020F0502020204030204" charset="0"/>
              <a:sym typeface="+mn-ea"/>
            </a:endParaRPr>
          </a:p>
        </p:txBody>
      </p:sp>
      <p:sp>
        <p:nvSpPr>
          <p:cNvPr id="27" name="文本框 26"/>
          <p:cNvSpPr txBox="1"/>
          <p:nvPr/>
        </p:nvSpPr>
        <p:spPr>
          <a:xfrm>
            <a:off x="604553" y="1106970"/>
            <a:ext cx="10690225" cy="460375"/>
          </a:xfrm>
          <a:prstGeom prst="rect">
            <a:avLst/>
          </a:prstGeom>
          <a:noFill/>
        </p:spPr>
        <p:txBody>
          <a:bodyPr wrap="square" rtlCol="0">
            <a:spAutoFit/>
          </a:bodyPr>
          <a:lstStyle/>
          <a:p>
            <a:r>
              <a:rPr lang="en-US" altLang="zh-CN" sz="2400" b="1" dirty="0"/>
              <a:t>(1) Chinese Cabbage</a:t>
            </a:r>
            <a:endParaRPr lang="en-US" altLang="zh-CN" sz="2400" b="1" dirty="0"/>
          </a:p>
        </p:txBody>
      </p:sp>
      <p:grpSp>
        <p:nvGrpSpPr>
          <p:cNvPr id="3" name="组合 2"/>
          <p:cNvGrpSpPr/>
          <p:nvPr/>
        </p:nvGrpSpPr>
        <p:grpSpPr>
          <a:xfrm>
            <a:off x="694690" y="2225675"/>
            <a:ext cx="5360670" cy="782320"/>
            <a:chOff x="694690" y="2225675"/>
            <a:chExt cx="5360670" cy="782320"/>
          </a:xfrm>
        </p:grpSpPr>
        <p:sp useBgFill="1">
          <p:nvSpPr>
            <p:cNvPr id="26" name="矩形: 圆角 25"/>
            <p:cNvSpPr/>
            <p:nvPr/>
          </p:nvSpPr>
          <p:spPr>
            <a:xfrm>
              <a:off x="694690" y="2225675"/>
              <a:ext cx="5360670" cy="782320"/>
            </a:xfrm>
            <a:prstGeom prst="roundRect">
              <a:avLst/>
            </a:prstGeom>
            <a:ln w="3175" cap="flat" cmpd="sng" algn="ctr">
              <a:solidFill>
                <a:srgbClr val="5BAE3E">
                  <a:alpha val="20000"/>
                </a:srgbClr>
              </a:solidFill>
              <a:prstDash val="solid"/>
              <a:round/>
              <a:headEnd type="none" w="med" len="med"/>
              <a:tailEnd type="none" w="med" len="med"/>
            </a:ln>
            <a:effectLst>
              <a:outerShdw blurRad="508000" dist="50800" dir="5400000" algn="ctr" rotWithShape="0">
                <a:srgbClr val="376FFF">
                  <a:alpha val="20000"/>
                </a:srgbClr>
              </a:outerShdw>
            </a:effectLst>
          </p:spPr>
          <p:txBody>
            <a:bodyPr lIns="0" rIns="0" rtlCol="0" anchor="ctr">
              <a:noAutofit/>
            </a:bodyPr>
            <a:lstStyle/>
            <a:p>
              <a:pPr algn="ctr"/>
              <a:endParaRPr lang="zh-CN" altLang="en-US"/>
            </a:p>
          </p:txBody>
        </p:sp>
        <p:grpSp>
          <p:nvGrpSpPr>
            <p:cNvPr id="2" name="组合 1"/>
            <p:cNvGrpSpPr/>
            <p:nvPr/>
          </p:nvGrpSpPr>
          <p:grpSpPr>
            <a:xfrm>
              <a:off x="694690" y="2225675"/>
              <a:ext cx="5360670" cy="782320"/>
              <a:chOff x="694690" y="2225675"/>
              <a:chExt cx="5360670" cy="782320"/>
            </a:xfrm>
          </p:grpSpPr>
          <p:sp useBgFill="1">
            <p:nvSpPr>
              <p:cNvPr id="7" name="矩形: 圆角 25"/>
              <p:cNvSpPr/>
              <p:nvPr/>
            </p:nvSpPr>
            <p:spPr>
              <a:xfrm>
                <a:off x="694690" y="2225675"/>
                <a:ext cx="5360670" cy="782320"/>
              </a:xfrm>
              <a:prstGeom prst="roundRect">
                <a:avLst/>
              </a:prstGeom>
              <a:solidFill>
                <a:srgbClr val="FFFFFF">
                  <a:lumMod val="100000"/>
                  <a:alpha val="20000"/>
                </a:srgbClr>
              </a:solidFill>
              <a:ln w="3175" cap="flat" cmpd="sng" algn="ctr">
                <a:solidFill>
                  <a:srgbClr val="5BAE3E">
                    <a:alpha val="20000"/>
                  </a:srgbClr>
                </a:solidFill>
                <a:prstDash val="solid"/>
                <a:round/>
                <a:headEnd type="none" w="med" len="med"/>
                <a:tailEnd type="none" w="med" len="med"/>
              </a:ln>
              <a:effectLst/>
            </p:spPr>
            <p:txBody>
              <a:bodyPr lIns="0" rIns="0" rtlCol="0" anchor="ctr">
                <a:noAutofit/>
              </a:bodyPr>
              <a:lstStyle/>
              <a:p>
                <a:pPr lvl="0" algn="ctr">
                  <a:buClrTx/>
                  <a:buSzTx/>
                  <a:buFontTx/>
                </a:pPr>
                <a:endParaRPr lang="zh-CN" altLang="en-US">
                  <a:sym typeface="微软雅黑" panose="020B0503020204020204" charset="-122"/>
                </a:endParaRPr>
              </a:p>
            </p:txBody>
          </p:sp>
          <p:sp>
            <p:nvSpPr>
              <p:cNvPr id="29" name="文本框 28"/>
              <p:cNvSpPr txBox="1"/>
              <p:nvPr/>
            </p:nvSpPr>
            <p:spPr>
              <a:xfrm>
                <a:off x="842010" y="2283460"/>
                <a:ext cx="3796030" cy="66611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Suitability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Suitable</a:t>
                </a:r>
                <a:r>
                  <a:rPr lang="en-US" altLang="zh-CN" sz="1600" dirty="0">
                    <a:solidFill>
                      <a:schemeClr val="tx1"/>
                    </a:solidFill>
                    <a:latin typeface="Arial" panose="020B0604020202020204" pitchFamily="34" charset="0"/>
                    <a:cs typeface="Arial" panose="020B0604020202020204" pitchFamily="34" charset="0"/>
                    <a:sym typeface="+mn-ea"/>
                  </a:rPr>
                  <a:t> for cold regions.</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grpSp>
      <p:sp>
        <p:nvSpPr>
          <p:cNvPr id="43" name="矩形: 圆角 25"/>
          <p:cNvSpPr/>
          <p:nvPr/>
        </p:nvSpPr>
        <p:spPr>
          <a:xfrm>
            <a:off x="694690" y="3082290"/>
            <a:ext cx="5360670" cy="1958340"/>
          </a:xfrm>
          <a:prstGeom prst="roundRect">
            <a:avLst>
              <a:gd name="adj" fmla="val 9695"/>
            </a:avLst>
          </a:prstGeom>
          <a:solidFill>
            <a:schemeClr val="bg1"/>
          </a:solidFill>
          <a:ln w="3175" cap="flat" cmpd="sng" algn="ctr">
            <a:solidFill>
              <a:srgbClr val="5BAE3E">
                <a:alpha val="20000"/>
              </a:srgbClr>
            </a:solidFill>
            <a:prstDash val="solid"/>
            <a:round/>
            <a:headEnd type="none" w="med" len="med"/>
            <a:tailEnd type="none" w="med" len="med"/>
          </a:ln>
          <a:effectLst>
            <a:outerShdw blurRad="508000" dist="50800" dir="5400000" algn="ctr" rotWithShape="0">
              <a:srgbClr val="376FFF">
                <a:alpha val="20000"/>
              </a:srgbClr>
            </a:outerShdw>
          </a:effectLst>
        </p:spPr>
        <p:txBody>
          <a:bodyPr lIns="0" rIns="0" rtlCol="0" anchor="ctr">
            <a:noAutofit/>
          </a:bodyPr>
          <a:lstStyle/>
          <a:p>
            <a:pPr algn="ctr"/>
            <a:endParaRPr lang="zh-CN" altLang="en-US"/>
          </a:p>
        </p:txBody>
      </p:sp>
      <p:sp>
        <p:nvSpPr>
          <p:cNvPr id="39" name="文本框 38"/>
          <p:cNvSpPr txBox="1"/>
          <p:nvPr/>
        </p:nvSpPr>
        <p:spPr>
          <a:xfrm>
            <a:off x="842010" y="3183255"/>
            <a:ext cx="4924425" cy="635119"/>
          </a:xfrm>
          <a:prstGeom prst="rect">
            <a:avLst/>
          </a:prstGeom>
          <a:noFill/>
        </p:spPr>
        <p:txBody>
          <a:bodyPr wrap="square" rtlCol="0">
            <a:noAutofit/>
          </a:bodyPr>
          <a:lstStyle/>
          <a:p>
            <a:pPr marL="288290" lvl="0" indent="-288290">
              <a:lnSpc>
                <a:spcPct val="11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Pre-storage Disinfection of Cellar</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Thoroughly</a:t>
            </a:r>
            <a:r>
              <a:rPr lang="en-US" altLang="zh-CN" sz="1600" b="1" dirty="0">
                <a:solidFill>
                  <a:schemeClr val="tx1"/>
                </a:solidFill>
                <a:latin typeface="Arial" panose="020B0604020202020204" pitchFamily="34" charset="0"/>
                <a:cs typeface="Arial" panose="020B0604020202020204" pitchFamily="34" charset="0"/>
                <a:sym typeface="+mn-ea"/>
              </a:rPr>
              <a:t> disinfect the cellar </a:t>
            </a:r>
            <a:r>
              <a:rPr lang="en-US" altLang="zh-CN" sz="1600" dirty="0">
                <a:solidFill>
                  <a:schemeClr val="tx1"/>
                </a:solidFill>
                <a:latin typeface="Arial" panose="020B0604020202020204" pitchFamily="34" charset="0"/>
                <a:cs typeface="Arial" panose="020B0604020202020204" pitchFamily="34" charset="0"/>
                <a:sym typeface="+mn-ea"/>
              </a:rPr>
              <a:t>before use by</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40" name="矩形: 圆角 2"/>
          <p:cNvSpPr/>
          <p:nvPr/>
        </p:nvSpPr>
        <p:spPr>
          <a:xfrm>
            <a:off x="1520825" y="3823970"/>
            <a:ext cx="3065780" cy="252095"/>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Sulfur fumigation or </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41" name="矩形: 圆角 5"/>
          <p:cNvSpPr/>
          <p:nvPr/>
        </p:nvSpPr>
        <p:spPr>
          <a:xfrm>
            <a:off x="1520825" y="4103370"/>
            <a:ext cx="3065780" cy="252095"/>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Heating with charcoal</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nvGrpSpPr>
          <p:cNvPr id="30" name="组合 29"/>
          <p:cNvGrpSpPr/>
          <p:nvPr/>
        </p:nvGrpSpPr>
        <p:grpSpPr>
          <a:xfrm>
            <a:off x="694690" y="5101590"/>
            <a:ext cx="5360670" cy="1343025"/>
            <a:chOff x="1094" y="2176"/>
            <a:chExt cx="8266" cy="2203"/>
          </a:xfrm>
        </p:grpSpPr>
        <p:sp useBgFill="1">
          <p:nvSpPr>
            <p:cNvPr id="32" name="矩形: 圆角 25"/>
            <p:cNvSpPr/>
            <p:nvPr/>
          </p:nvSpPr>
          <p:spPr>
            <a:xfrm>
              <a:off x="1094" y="2176"/>
              <a:ext cx="8266" cy="2203"/>
            </a:xfrm>
            <a:prstGeom prst="roundRect">
              <a:avLst/>
            </a:prstGeom>
            <a:ln w="3175" cap="flat" cmpd="sng" algn="ctr">
              <a:solidFill>
                <a:srgbClr val="5BAE3E">
                  <a:alpha val="20000"/>
                </a:srgbClr>
              </a:solidFill>
              <a:prstDash val="solid"/>
              <a:round/>
              <a:headEnd type="none" w="med" len="med"/>
              <a:tailEnd type="none" w="med" len="med"/>
            </a:ln>
            <a:effectLst>
              <a:outerShdw blurRad="508000" dist="50800" dir="5400000" algn="ctr" rotWithShape="0">
                <a:srgbClr val="376FFF">
                  <a:alpha val="20000"/>
                </a:srgbClr>
              </a:outerShdw>
            </a:effectLst>
          </p:spPr>
          <p:txBody>
            <a:bodyPr lIns="0" rIns="0" rtlCol="0" anchor="ctr">
              <a:noAutofit/>
            </a:bodyPr>
            <a:lstStyle/>
            <a:p>
              <a:pPr algn="ctr"/>
              <a:endParaRPr lang="zh-CN" altLang="en-US"/>
            </a:p>
          </p:txBody>
        </p:sp>
        <p:sp useBgFill="1">
          <p:nvSpPr>
            <p:cNvPr id="33" name="矩形: 圆角 25"/>
            <p:cNvSpPr/>
            <p:nvPr/>
          </p:nvSpPr>
          <p:spPr>
            <a:xfrm>
              <a:off x="1094" y="2176"/>
              <a:ext cx="8266" cy="2203"/>
            </a:xfrm>
            <a:prstGeom prst="roundRect">
              <a:avLst/>
            </a:prstGeom>
            <a:solidFill>
              <a:srgbClr val="FFFFFF">
                <a:lumMod val="100000"/>
                <a:alpha val="20000"/>
              </a:srgbClr>
            </a:solidFill>
            <a:ln w="3175" cap="flat" cmpd="sng" algn="ctr">
              <a:solidFill>
                <a:srgbClr val="5BAE3E">
                  <a:alpha val="20000"/>
                </a:srgbClr>
              </a:solidFill>
              <a:prstDash val="solid"/>
              <a:round/>
              <a:headEnd type="none" w="med" len="med"/>
              <a:tailEnd type="none" w="med" len="med"/>
            </a:ln>
            <a:effectLst/>
          </p:spPr>
          <p:txBody>
            <a:bodyPr lIns="0" rIns="0" rtlCol="0" anchor="ctr">
              <a:noAutofit/>
            </a:bodyPr>
            <a:lstStyle/>
            <a:p>
              <a:pPr lvl="0" algn="ctr">
                <a:buClrTx/>
                <a:buSzTx/>
                <a:buFontTx/>
              </a:pPr>
              <a:endParaRPr lang="zh-CN" altLang="en-US">
                <a:sym typeface="微软雅黑" panose="020B0503020204020204" charset="-122"/>
              </a:endParaRPr>
            </a:p>
          </p:txBody>
        </p:sp>
      </p:grpSp>
      <p:sp>
        <p:nvSpPr>
          <p:cNvPr id="45" name="文本框 44"/>
          <p:cNvSpPr txBox="1"/>
          <p:nvPr/>
        </p:nvSpPr>
        <p:spPr>
          <a:xfrm>
            <a:off x="842010" y="5169535"/>
            <a:ext cx="5036185" cy="1207770"/>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Floor Preparation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Spread</a:t>
            </a:r>
            <a:r>
              <a:rPr lang="en-US" altLang="zh-CN" sz="1600" b="1" dirty="0">
                <a:solidFill>
                  <a:schemeClr val="tx1"/>
                </a:solidFill>
                <a:latin typeface="Arial" panose="020B0604020202020204" pitchFamily="34" charset="0"/>
                <a:cs typeface="Arial" panose="020B0604020202020204" pitchFamily="34" charset="0"/>
                <a:sym typeface="+mn-ea"/>
              </a:rPr>
              <a:t> fine sand, clean soil, or river sand </a:t>
            </a:r>
            <a:r>
              <a:rPr lang="en-US" altLang="zh-CN" sz="1600" dirty="0">
                <a:solidFill>
                  <a:schemeClr val="tx1"/>
                </a:solidFill>
                <a:latin typeface="Arial" panose="020B0604020202020204" pitchFamily="34" charset="0"/>
                <a:cs typeface="Arial" panose="020B0604020202020204" pitchFamily="34" charset="0"/>
                <a:sym typeface="+mn-ea"/>
              </a:rPr>
              <a:t>on the cellar floor.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Add a layer of </a:t>
            </a:r>
            <a:r>
              <a:rPr lang="en-US" altLang="zh-CN" sz="1600" b="1" dirty="0">
                <a:solidFill>
                  <a:schemeClr val="tx1"/>
                </a:solidFill>
                <a:latin typeface="Arial" panose="020B0604020202020204" pitchFamily="34" charset="0"/>
                <a:cs typeface="Arial" panose="020B0604020202020204" pitchFamily="34" charset="0"/>
                <a:sym typeface="+mn-ea"/>
              </a:rPr>
              <a:t>straw or crop stalks.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grpSp>
        <p:nvGrpSpPr>
          <p:cNvPr id="34" name="组合 33"/>
          <p:cNvGrpSpPr/>
          <p:nvPr/>
        </p:nvGrpSpPr>
        <p:grpSpPr>
          <a:xfrm>
            <a:off x="6943090" y="2204720"/>
            <a:ext cx="4570730" cy="1518920"/>
            <a:chOff x="1094" y="2913"/>
            <a:chExt cx="8266" cy="2202"/>
          </a:xfrm>
        </p:grpSpPr>
        <p:sp useBgFill="1">
          <p:nvSpPr>
            <p:cNvPr id="35" name="矩形: 圆角 25"/>
            <p:cNvSpPr/>
            <p:nvPr/>
          </p:nvSpPr>
          <p:spPr>
            <a:xfrm>
              <a:off x="1094" y="2913"/>
              <a:ext cx="8266" cy="2203"/>
            </a:xfrm>
            <a:prstGeom prst="roundRect">
              <a:avLst/>
            </a:prstGeom>
            <a:ln w="3175" cap="flat" cmpd="sng" algn="ctr">
              <a:solidFill>
                <a:srgbClr val="5BAE3E">
                  <a:alpha val="20000"/>
                </a:srgbClr>
              </a:solidFill>
              <a:prstDash val="solid"/>
              <a:round/>
              <a:headEnd type="none" w="med" len="med"/>
              <a:tailEnd type="none" w="med" len="med"/>
            </a:ln>
            <a:effectLst>
              <a:outerShdw blurRad="508000" dist="50800" dir="5400000" algn="ctr" rotWithShape="0">
                <a:srgbClr val="376FFF">
                  <a:alpha val="20000"/>
                </a:srgbClr>
              </a:outerShdw>
            </a:effectLst>
          </p:spPr>
          <p:txBody>
            <a:bodyPr lIns="0" rIns="0" rtlCol="0" anchor="ctr">
              <a:noAutofit/>
            </a:bodyPr>
            <a:lstStyle/>
            <a:p>
              <a:pPr algn="ctr"/>
              <a:endParaRPr lang="zh-CN" altLang="en-US"/>
            </a:p>
          </p:txBody>
        </p:sp>
        <p:sp useBgFill="1">
          <p:nvSpPr>
            <p:cNvPr id="37" name="矩形: 圆角 25"/>
            <p:cNvSpPr/>
            <p:nvPr/>
          </p:nvSpPr>
          <p:spPr>
            <a:xfrm>
              <a:off x="1094" y="2913"/>
              <a:ext cx="8266" cy="2203"/>
            </a:xfrm>
            <a:prstGeom prst="roundRect">
              <a:avLst/>
            </a:prstGeom>
            <a:solidFill>
              <a:srgbClr val="FFFFFF">
                <a:lumMod val="100000"/>
                <a:alpha val="20000"/>
              </a:srgbClr>
            </a:solidFill>
            <a:ln w="3175" cap="flat" cmpd="sng" algn="ctr">
              <a:solidFill>
                <a:srgbClr val="5BAE3E">
                  <a:alpha val="20000"/>
                </a:srgbClr>
              </a:solidFill>
              <a:prstDash val="solid"/>
              <a:round/>
              <a:headEnd type="none" w="med" len="med"/>
              <a:tailEnd type="none" w="med" len="med"/>
            </a:ln>
            <a:effectLst/>
          </p:spPr>
          <p:txBody>
            <a:bodyPr lIns="0" rIns="0" rtlCol="0" anchor="ctr">
              <a:noAutofit/>
            </a:bodyPr>
            <a:lstStyle/>
            <a:p>
              <a:pPr lvl="0" algn="ctr">
                <a:buClrTx/>
                <a:buSzTx/>
                <a:buFontTx/>
              </a:pPr>
              <a:endParaRPr lang="zh-CN" altLang="en-US">
                <a:sym typeface="微软雅黑" panose="020B0503020204020204" charset="-122"/>
              </a:endParaRPr>
            </a:p>
          </p:txBody>
        </p:sp>
      </p:grpSp>
      <p:sp>
        <p:nvSpPr>
          <p:cNvPr id="46" name="文本框 45"/>
          <p:cNvSpPr txBox="1"/>
          <p:nvPr/>
        </p:nvSpPr>
        <p:spPr>
          <a:xfrm>
            <a:off x="7071376" y="2225675"/>
            <a:ext cx="4173155" cy="1478280"/>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Cabbage Arrangement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Neatly along both sides of the cellar.</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Leave a walkway in the center.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Stacking height </a:t>
            </a:r>
            <a:r>
              <a:rPr lang="en-US" altLang="zh-CN" sz="1600" b="1" dirty="0">
                <a:solidFill>
                  <a:schemeClr val="tx1"/>
                </a:solidFill>
                <a:latin typeface="Arial" panose="020B0604020202020204" pitchFamily="34" charset="0"/>
                <a:cs typeface="Arial" panose="020B0604020202020204" pitchFamily="34" charset="0"/>
                <a:sym typeface="+mn-ea"/>
              </a:rPr>
              <a:t>≤ 2.5 m.</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Stack width </a:t>
            </a:r>
            <a:r>
              <a:rPr lang="en-US" altLang="zh-CN" sz="1600" b="1" dirty="0">
                <a:solidFill>
                  <a:schemeClr val="tx1"/>
                </a:solidFill>
                <a:latin typeface="Arial" panose="020B0604020202020204" pitchFamily="34" charset="0"/>
                <a:cs typeface="Arial" panose="020B0604020202020204" pitchFamily="34" charset="0"/>
                <a:sym typeface="+mn-ea"/>
              </a:rPr>
              <a:t>≤ 1 m.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grpSp>
        <p:nvGrpSpPr>
          <p:cNvPr id="6" name="组合 5"/>
          <p:cNvGrpSpPr/>
          <p:nvPr/>
        </p:nvGrpSpPr>
        <p:grpSpPr>
          <a:xfrm>
            <a:off x="6943090" y="4022090"/>
            <a:ext cx="4570095" cy="863600"/>
            <a:chOff x="6943090" y="4022090"/>
            <a:chExt cx="4570095" cy="863600"/>
          </a:xfrm>
        </p:grpSpPr>
        <p:grpSp>
          <p:nvGrpSpPr>
            <p:cNvPr id="48" name="组合 47"/>
            <p:cNvGrpSpPr/>
            <p:nvPr/>
          </p:nvGrpSpPr>
          <p:grpSpPr>
            <a:xfrm>
              <a:off x="6943090" y="4022090"/>
              <a:ext cx="4570095" cy="863600"/>
              <a:chOff x="1094" y="2913"/>
              <a:chExt cx="8266" cy="2202"/>
            </a:xfrm>
          </p:grpSpPr>
          <p:sp useBgFill="1">
            <p:nvSpPr>
              <p:cNvPr id="49" name="矩形: 圆角 25"/>
              <p:cNvSpPr/>
              <p:nvPr/>
            </p:nvSpPr>
            <p:spPr>
              <a:xfrm>
                <a:off x="1094" y="2913"/>
                <a:ext cx="8266" cy="2203"/>
              </a:xfrm>
              <a:prstGeom prst="roundRect">
                <a:avLst/>
              </a:prstGeom>
              <a:ln w="3175" cap="flat" cmpd="sng" algn="ctr">
                <a:solidFill>
                  <a:srgbClr val="5BAE3E">
                    <a:alpha val="20000"/>
                  </a:srgbClr>
                </a:solidFill>
                <a:prstDash val="solid"/>
                <a:round/>
                <a:headEnd type="none" w="med" len="med"/>
                <a:tailEnd type="none" w="med" len="med"/>
              </a:ln>
              <a:effectLst>
                <a:outerShdw blurRad="508000" dist="50800" dir="5400000" algn="ctr" rotWithShape="0">
                  <a:srgbClr val="376FFF">
                    <a:alpha val="20000"/>
                  </a:srgbClr>
                </a:outerShdw>
              </a:effectLst>
            </p:spPr>
            <p:txBody>
              <a:bodyPr lIns="0" rIns="0" rtlCol="0" anchor="ctr">
                <a:noAutofit/>
              </a:bodyPr>
              <a:lstStyle/>
              <a:p>
                <a:pPr algn="ctr"/>
                <a:endParaRPr lang="zh-CN" altLang="en-US"/>
              </a:p>
            </p:txBody>
          </p:sp>
          <p:sp useBgFill="1">
            <p:nvSpPr>
              <p:cNvPr id="50" name="矩形: 圆角 25"/>
              <p:cNvSpPr/>
              <p:nvPr/>
            </p:nvSpPr>
            <p:spPr>
              <a:xfrm>
                <a:off x="1094" y="2913"/>
                <a:ext cx="8266" cy="2203"/>
              </a:xfrm>
              <a:prstGeom prst="roundRect">
                <a:avLst/>
              </a:prstGeom>
              <a:solidFill>
                <a:srgbClr val="FFFFFF">
                  <a:lumMod val="100000"/>
                  <a:alpha val="20000"/>
                </a:srgbClr>
              </a:solidFill>
              <a:ln w="3175" cap="flat" cmpd="sng" algn="ctr">
                <a:solidFill>
                  <a:srgbClr val="5BAE3E">
                    <a:alpha val="20000"/>
                  </a:srgbClr>
                </a:solidFill>
                <a:prstDash val="solid"/>
                <a:round/>
                <a:headEnd type="none" w="med" len="med"/>
                <a:tailEnd type="none" w="med" len="med"/>
              </a:ln>
              <a:effectLst/>
            </p:spPr>
            <p:txBody>
              <a:bodyPr lIns="0" rIns="0" rtlCol="0" anchor="ctr">
                <a:noAutofit/>
              </a:bodyPr>
              <a:lstStyle/>
              <a:p>
                <a:pPr lvl="0" algn="ctr">
                  <a:buClrTx/>
                  <a:buSzTx/>
                  <a:buFontTx/>
                </a:pPr>
                <a:endParaRPr lang="zh-CN" altLang="en-US">
                  <a:sym typeface="微软雅黑" panose="020B0503020204020204" charset="-122"/>
                </a:endParaRPr>
              </a:p>
            </p:txBody>
          </p:sp>
        </p:grpSp>
        <p:sp>
          <p:nvSpPr>
            <p:cNvPr id="47" name="文本框 46"/>
            <p:cNvSpPr txBox="1"/>
            <p:nvPr/>
          </p:nvSpPr>
          <p:spPr>
            <a:xfrm>
              <a:off x="7021900" y="4127583"/>
              <a:ext cx="4412475" cy="652615"/>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Temperature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Maintain cellar temperature at</a:t>
              </a:r>
              <a:r>
                <a:rPr lang="en-US" altLang="zh-CN" sz="1600" b="1" dirty="0">
                  <a:solidFill>
                    <a:schemeClr val="tx1"/>
                  </a:solidFill>
                  <a:latin typeface="Arial" panose="020B0604020202020204" pitchFamily="34" charset="0"/>
                  <a:cs typeface="Arial" panose="020B0604020202020204" pitchFamily="34" charset="0"/>
                  <a:sym typeface="+mn-ea"/>
                </a:rPr>
                <a:t> 0–2°C.</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grpSp>
      <p:pic>
        <p:nvPicPr>
          <p:cNvPr id="4" name="8.2_29">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398375" y="6207125"/>
            <a:ext cx="609600" cy="609600"/>
          </a:xfrm>
          <a:prstGeom prst="rect">
            <a:avLst/>
          </a:prstGeom>
        </p:spPr>
      </p:pic>
      <p:sp>
        <p:nvSpPr>
          <p:cNvPr id="5" name="文本框 4"/>
          <p:cNvSpPr txBox="1"/>
          <p:nvPr/>
        </p:nvSpPr>
        <p:spPr>
          <a:xfrm>
            <a:off x="842010" y="4410828"/>
            <a:ext cx="4924425" cy="653541"/>
          </a:xfrm>
          <a:prstGeom prst="rect">
            <a:avLst/>
          </a:prstGeom>
          <a:noFill/>
        </p:spPr>
        <p:txBody>
          <a:bodyPr wrap="square" rtlCol="0">
            <a:noAutofit/>
          </a:bodyPr>
          <a:lstStyle/>
          <a:p>
            <a:pPr marL="575945" lvl="1" indent="-285750">
              <a:lnSpc>
                <a:spcPct val="11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After fumigation: cellar ventilated for </a:t>
            </a:r>
            <a:r>
              <a:rPr lang="en-US" altLang="zh-CN" sz="1600" b="1" dirty="0">
                <a:solidFill>
                  <a:schemeClr val="tx1"/>
                </a:solidFill>
                <a:latin typeface="Arial" panose="020B0604020202020204" pitchFamily="34" charset="0"/>
                <a:cs typeface="Arial" panose="020B0604020202020204" pitchFamily="34" charset="0"/>
                <a:sym typeface="+mn-ea"/>
              </a:rPr>
              <a:t>3 days → </a:t>
            </a:r>
            <a:r>
              <a:rPr lang="en-US" altLang="zh-CN" sz="1600" dirty="0">
                <a:solidFill>
                  <a:schemeClr val="tx1"/>
                </a:solidFill>
                <a:latin typeface="Arial" panose="020B0604020202020204" pitchFamily="34" charset="0"/>
                <a:cs typeface="Arial" panose="020B0604020202020204" pitchFamily="34" charset="0"/>
                <a:sym typeface="+mn-ea"/>
              </a:rPr>
              <a:t>prevents toxic-gas exposure.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25" grpId="0"/>
      <p:bldP spid="43" grpId="0" animBg="1"/>
      <p:bldP spid="39" grpId="0" uiExpand="1" build="p"/>
      <p:bldP spid="40" grpId="0" animBg="1"/>
      <p:bldP spid="41" grpId="0" animBg="1"/>
      <p:bldP spid="45" grpId="0" uiExpand="1" build="p"/>
      <p:bldP spid="46" grpId="0" uiExpand="1" build="p"/>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594699" y="2224996"/>
            <a:ext cx="6252668" cy="16033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Early Storage Period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Strong cabbage respiration.  </a:t>
            </a:r>
            <a:endParaRPr lang="en-US" altLang="zh-CN" sz="1600"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stacks turned </a:t>
            </a:r>
            <a:r>
              <a:rPr lang="en-US" altLang="zh-CN" sz="1600" dirty="0">
                <a:solidFill>
                  <a:schemeClr val="tx1"/>
                </a:solidFill>
                <a:latin typeface="Arial" panose="020B0604020202020204" pitchFamily="34" charset="0"/>
                <a:cs typeface="Arial" panose="020B0604020202020204" pitchFamily="34" charset="0"/>
                <a:sym typeface="+mn-ea"/>
              </a:rPr>
              <a:t>every</a:t>
            </a:r>
            <a:r>
              <a:rPr lang="en-US" altLang="zh-CN" sz="1600" b="1" dirty="0">
                <a:solidFill>
                  <a:schemeClr val="tx1"/>
                </a:solidFill>
                <a:latin typeface="Arial" panose="020B0604020202020204" pitchFamily="34" charset="0"/>
                <a:cs typeface="Arial" panose="020B0604020202020204" pitchFamily="34" charset="0"/>
                <a:sym typeface="+mn-ea"/>
              </a:rPr>
              <a:t> 3–5 days </a:t>
            </a:r>
            <a:r>
              <a:rPr lang="en-US" altLang="zh-CN" sz="1600" dirty="0">
                <a:solidFill>
                  <a:schemeClr val="tx1"/>
                </a:solidFill>
                <a:latin typeface="Arial" panose="020B0604020202020204" pitchFamily="34" charset="0"/>
                <a:cs typeface="Arial" panose="020B0604020202020204" pitchFamily="34" charset="0"/>
                <a:sym typeface="+mn-ea"/>
              </a:rPr>
              <a:t>to </a:t>
            </a:r>
            <a:r>
              <a:rPr lang="en-US" altLang="zh-CN" sz="1600" b="1" dirty="0">
                <a:solidFill>
                  <a:schemeClr val="tx1"/>
                </a:solidFill>
                <a:latin typeface="Arial" panose="020B0604020202020204" pitchFamily="34" charset="0"/>
                <a:cs typeface="Arial" panose="020B0604020202020204" pitchFamily="34" charset="0"/>
                <a:sym typeface="+mn-ea"/>
              </a:rPr>
              <a:t>release </a:t>
            </a:r>
            <a:r>
              <a:rPr lang="en-US" altLang="zh-CN" sz="1600" dirty="0">
                <a:solidFill>
                  <a:schemeClr val="tx1"/>
                </a:solidFill>
                <a:latin typeface="Arial" panose="020B0604020202020204" pitchFamily="34" charset="0"/>
                <a:cs typeface="Arial" panose="020B0604020202020204" pitchFamily="34" charset="0"/>
                <a:sym typeface="+mn-ea"/>
              </a:rPr>
              <a:t>accumulated heat.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removes decayed leaves </a:t>
            </a:r>
            <a:r>
              <a:rPr lang="en-US" altLang="zh-CN" sz="1600" dirty="0">
                <a:solidFill>
                  <a:schemeClr val="tx1"/>
                </a:solidFill>
                <a:latin typeface="Arial" panose="020B0604020202020204" pitchFamily="34" charset="0"/>
                <a:cs typeface="Arial" panose="020B0604020202020204" pitchFamily="34" charset="0"/>
                <a:sym typeface="+mn-ea"/>
              </a:rPr>
              <a:t>to prevent disease spread. </a:t>
            </a:r>
            <a:endParaRPr lang="en-US" altLang="zh-CN" sz="1600" dirty="0">
              <a:solidFill>
                <a:schemeClr val="tx1"/>
              </a:solidFill>
              <a:latin typeface="Arial" panose="020B0604020202020204" pitchFamily="34" charset="0"/>
              <a:cs typeface="Arial" panose="020B0604020202020204" pitchFamily="34" charset="0"/>
              <a:sym typeface="+mn-ea"/>
            </a:endParaRPr>
          </a:p>
        </p:txBody>
      </p:sp>
      <p:grpSp>
        <p:nvGrpSpPr>
          <p:cNvPr id="9" name="组合 8"/>
          <p:cNvGrpSpPr/>
          <p:nvPr/>
        </p:nvGrpSpPr>
        <p:grpSpPr>
          <a:xfrm>
            <a:off x="0" y="6708278"/>
            <a:ext cx="12192000" cy="153627"/>
            <a:chOff x="147892" y="6347897"/>
            <a:chExt cx="11450808" cy="120769"/>
          </a:xfrm>
        </p:grpSpPr>
        <p:sp>
          <p:nvSpPr>
            <p:cNvPr id="12" name="矩形 11"/>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22" name="矩形 21"/>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4" name="文本框 3"/>
          <p:cNvSpPr txBox="1"/>
          <p:nvPr/>
        </p:nvSpPr>
        <p:spPr>
          <a:xfrm>
            <a:off x="594699" y="3881859"/>
            <a:ext cx="5767705"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Mid-Storage Period (Severe Winter)</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Focus on</a:t>
            </a:r>
            <a:r>
              <a:rPr lang="en-US" altLang="zh-CN" sz="1600" b="1" dirty="0">
                <a:solidFill>
                  <a:schemeClr val="tx1"/>
                </a:solidFill>
                <a:latin typeface="Arial" panose="020B0604020202020204" pitchFamily="34" charset="0"/>
                <a:cs typeface="Arial" panose="020B0604020202020204" pitchFamily="34" charset="0"/>
                <a:sym typeface="+mn-ea"/>
              </a:rPr>
              <a:t> heat retention</a:t>
            </a:r>
            <a:r>
              <a:rPr lang="en-US" altLang="zh-CN" sz="1600" dirty="0">
                <a:solidFill>
                  <a:schemeClr val="tx1"/>
                </a:solidFill>
                <a:latin typeface="Arial" panose="020B0604020202020204" pitchFamily="34" charset="0"/>
                <a:cs typeface="Arial" panose="020B0604020202020204" pitchFamily="34" charset="0"/>
                <a:sym typeface="+mn-ea"/>
              </a:rPr>
              <a:t> and </a:t>
            </a:r>
            <a:r>
              <a:rPr lang="en-US" altLang="zh-CN" sz="1600" b="1" dirty="0">
                <a:solidFill>
                  <a:schemeClr val="tx1"/>
                </a:solidFill>
                <a:latin typeface="Arial" panose="020B0604020202020204" pitchFamily="34" charset="0"/>
                <a:cs typeface="Arial" panose="020B0604020202020204" pitchFamily="34" charset="0"/>
                <a:sym typeface="+mn-ea"/>
              </a:rPr>
              <a:t>freeze prevention.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Turning </a:t>
            </a:r>
            <a:r>
              <a:rPr lang="en-US" altLang="zh-CN" sz="1600" dirty="0">
                <a:solidFill>
                  <a:schemeClr val="tx1"/>
                </a:solidFill>
                <a:latin typeface="Arial" panose="020B0604020202020204" pitchFamily="34" charset="0"/>
                <a:cs typeface="Arial" panose="020B0604020202020204" pitchFamily="34" charset="0"/>
                <a:sym typeface="+mn-ea"/>
              </a:rPr>
              <a:t>frequency reduced to</a:t>
            </a:r>
            <a:r>
              <a:rPr lang="en-US" altLang="zh-CN" sz="1600" b="1" dirty="0">
                <a:solidFill>
                  <a:schemeClr val="tx1"/>
                </a:solidFill>
                <a:latin typeface="Arial" panose="020B0604020202020204" pitchFamily="34" charset="0"/>
                <a:cs typeface="Arial" panose="020B0604020202020204" pitchFamily="34" charset="0"/>
                <a:sym typeface="+mn-ea"/>
              </a:rPr>
              <a:t> once every 10 days.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4699" y="4926686"/>
            <a:ext cx="10936275" cy="69301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Late-Storage Period (Temperature Rising)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Nighttime ventilation </a:t>
            </a:r>
            <a:r>
              <a:rPr lang="en-US" altLang="zh-CN" sz="1600" dirty="0">
                <a:solidFill>
                  <a:schemeClr val="tx1"/>
                </a:solidFill>
                <a:latin typeface="Arial" panose="020B0604020202020204" pitchFamily="34" charset="0"/>
                <a:cs typeface="Arial" panose="020B0604020202020204" pitchFamily="34" charset="0"/>
                <a:sym typeface="+mn-ea"/>
              </a:rPr>
              <a:t>needed</a:t>
            </a:r>
            <a:r>
              <a:rPr lang="en-US" altLang="zh-CN" sz="1600" b="1" dirty="0">
                <a:solidFill>
                  <a:schemeClr val="tx1"/>
                </a:solidFill>
                <a:latin typeface="Arial" panose="020B0604020202020204" pitchFamily="34" charset="0"/>
                <a:cs typeface="Arial" panose="020B0604020202020204" pitchFamily="34" charset="0"/>
                <a:sym typeface="+mn-ea"/>
              </a:rPr>
              <a:t> →</a:t>
            </a:r>
            <a:r>
              <a:rPr lang="en-US" altLang="zh-CN" sz="1600" dirty="0">
                <a:solidFill>
                  <a:schemeClr val="tx1"/>
                </a:solidFill>
                <a:latin typeface="Arial" panose="020B0604020202020204" pitchFamily="34" charset="0"/>
                <a:cs typeface="Arial" panose="020B0604020202020204" pitchFamily="34" charset="0"/>
                <a:sym typeface="+mn-ea"/>
              </a:rPr>
              <a:t> to cool the cellar and prevent cabbage decay.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nvSpPr>
        <p:spPr>
          <a:xfrm>
            <a:off x="604553" y="1106970"/>
            <a:ext cx="10690225" cy="460375"/>
          </a:xfrm>
          <a:prstGeom prst="rect">
            <a:avLst/>
          </a:prstGeom>
          <a:noFill/>
        </p:spPr>
        <p:txBody>
          <a:bodyPr wrap="square" rtlCol="0">
            <a:spAutoFit/>
          </a:bodyPr>
          <a:lstStyle/>
          <a:p>
            <a:r>
              <a:rPr lang="en-US" altLang="zh-CN" sz="2400" b="1" dirty="0"/>
              <a:t>(1) Chinese Cabbage</a:t>
            </a:r>
            <a:endParaRPr lang="en-US" altLang="zh-CN" sz="2400" b="1" dirty="0"/>
          </a:p>
        </p:txBody>
      </p:sp>
      <p:sp>
        <p:nvSpPr>
          <p:cNvPr id="23" name="文本框 22"/>
          <p:cNvSpPr txBox="1"/>
          <p:nvPr/>
        </p:nvSpPr>
        <p:spPr>
          <a:xfrm>
            <a:off x="602983" y="1710286"/>
            <a:ext cx="3952875" cy="398780"/>
          </a:xfrm>
          <a:prstGeom prst="rect">
            <a:avLst/>
          </a:prstGeom>
          <a:noFill/>
        </p:spPr>
        <p:txBody>
          <a:bodyPr wrap="square" rtlCol="0">
            <a:spAutoFit/>
          </a:bodyPr>
          <a:lstStyle/>
          <a:p>
            <a:pPr marL="342900" indent="-342900">
              <a:buFont typeface="+mj-ea"/>
              <a:buAutoNum type="circleNumDbPlain" startAt="2"/>
            </a:pPr>
            <a:r>
              <a:rPr lang="en-US" altLang="zh-CN" sz="2000" b="1" dirty="0">
                <a:solidFill>
                  <a:srgbClr val="5BAE3E"/>
                </a:solidFill>
                <a:sym typeface="+mn-ea"/>
              </a:rPr>
              <a:t>Cellar storage method</a:t>
            </a:r>
            <a:endParaRPr lang="en-US" altLang="zh-CN" sz="2000" b="1" dirty="0">
              <a:solidFill>
                <a:srgbClr val="5BAE3E"/>
              </a:solidFill>
              <a:latin typeface="Calibri" panose="020F0502020204030204" charset="0"/>
              <a:sym typeface="+mn-ea"/>
            </a:endParaRPr>
          </a:p>
        </p:txBody>
      </p:sp>
      <p:grpSp>
        <p:nvGrpSpPr>
          <p:cNvPr id="25" name="组合 24"/>
          <p:cNvGrpSpPr/>
          <p:nvPr/>
        </p:nvGrpSpPr>
        <p:grpSpPr>
          <a:xfrm>
            <a:off x="7005638" y="2633014"/>
            <a:ext cx="4490720" cy="2029460"/>
            <a:chOff x="7005638" y="2633014"/>
            <a:chExt cx="4490720" cy="2029460"/>
          </a:xfrm>
        </p:grpSpPr>
        <p:pic>
          <p:nvPicPr>
            <p:cNvPr id="2" name="图片 1"/>
            <p:cNvPicPr>
              <a:picLocks noChangeAspect="1"/>
            </p:cNvPicPr>
            <p:nvPr/>
          </p:nvPicPr>
          <p:blipFill>
            <a:blip r:embed="rId1"/>
            <a:stretch>
              <a:fillRect/>
            </a:stretch>
          </p:blipFill>
          <p:spPr>
            <a:xfrm>
              <a:off x="7005638" y="2633014"/>
              <a:ext cx="4490720" cy="2029460"/>
            </a:xfrm>
            <a:prstGeom prst="rect">
              <a:avLst/>
            </a:prstGeom>
          </p:spPr>
        </p:pic>
        <p:sp>
          <p:nvSpPr>
            <p:cNvPr id="3" name="文本框 2"/>
            <p:cNvSpPr txBox="1"/>
            <p:nvPr/>
          </p:nvSpPr>
          <p:spPr>
            <a:xfrm>
              <a:off x="7059295" y="2802890"/>
              <a:ext cx="1374775" cy="337185"/>
            </a:xfrm>
            <a:prstGeom prst="rect">
              <a:avLst/>
            </a:prstGeom>
          </p:spPr>
          <p:txBody>
            <a:bodyPr wrap="square">
              <a:spAutoFit/>
            </a:bodyPr>
            <a:lstStyle/>
            <a:p>
              <a:pPr algn="ctr"/>
              <a:r>
                <a:rPr lang="en-US" altLang="zh-CN" sz="800" b="1">
                  <a:solidFill>
                    <a:schemeClr val="bg1"/>
                  </a:solidFill>
                </a:rPr>
                <a:t>Early stage:​ Turn stacks every 3–5 days.</a:t>
              </a:r>
              <a:endParaRPr lang="en-US" altLang="zh-CN" sz="800" b="1">
                <a:solidFill>
                  <a:schemeClr val="bg1"/>
                </a:solidFill>
              </a:endParaRPr>
            </a:p>
          </p:txBody>
        </p:sp>
        <p:sp>
          <p:nvSpPr>
            <p:cNvPr id="6" name="文本框 5"/>
            <p:cNvSpPr txBox="1"/>
            <p:nvPr/>
          </p:nvSpPr>
          <p:spPr>
            <a:xfrm>
              <a:off x="8554720" y="2802890"/>
              <a:ext cx="1374775" cy="337185"/>
            </a:xfrm>
            <a:prstGeom prst="rect">
              <a:avLst/>
            </a:prstGeom>
          </p:spPr>
          <p:txBody>
            <a:bodyPr wrap="square">
              <a:spAutoFit/>
            </a:bodyPr>
            <a:lstStyle/>
            <a:p>
              <a:pPr algn="ctr"/>
              <a:r>
                <a:rPr lang="en-US" altLang="zh-CN" sz="800" b="1">
                  <a:solidFill>
                    <a:schemeClr val="bg1"/>
                  </a:solidFill>
                </a:rPr>
                <a:t>Mid-stage: Turn stacks every 10 days.</a:t>
              </a:r>
              <a:endParaRPr lang="en-US" altLang="zh-CN" sz="800" b="1">
                <a:solidFill>
                  <a:schemeClr val="bg1"/>
                </a:solidFill>
              </a:endParaRPr>
            </a:p>
          </p:txBody>
        </p:sp>
        <p:sp>
          <p:nvSpPr>
            <p:cNvPr id="24" name="文本框 23"/>
            <p:cNvSpPr txBox="1"/>
            <p:nvPr/>
          </p:nvSpPr>
          <p:spPr>
            <a:xfrm>
              <a:off x="10085705" y="2802890"/>
              <a:ext cx="1374775" cy="337185"/>
            </a:xfrm>
            <a:prstGeom prst="rect">
              <a:avLst/>
            </a:prstGeom>
          </p:spPr>
          <p:txBody>
            <a:bodyPr wrap="square">
              <a:spAutoFit/>
            </a:bodyPr>
            <a:lstStyle/>
            <a:p>
              <a:pPr algn="ctr"/>
              <a:r>
                <a:rPr lang="en-US" altLang="zh-CN" sz="800" b="1">
                  <a:solidFill>
                    <a:schemeClr val="bg1"/>
                  </a:solidFill>
                </a:rPr>
                <a:t>Late stage:​ Ventilate at night to prevent rot.</a:t>
              </a:r>
              <a:endParaRPr lang="en-US" altLang="zh-CN" sz="800" b="1">
                <a:solidFill>
                  <a:schemeClr val="bg1"/>
                </a:solidFill>
              </a:endParaRPr>
            </a:p>
          </p:txBody>
        </p:sp>
      </p:grpSp>
      <p:pic>
        <p:nvPicPr>
          <p:cNvPr id="26" name="8.2_3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36475" y="62261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6"/>
                </p:tgtEl>
              </p:cMediaNode>
            </p:audio>
          </p:childTnLst>
        </p:cTn>
      </p:par>
    </p:tnLst>
    <p:bldLst>
      <p:bldP spid="21" grpId="0" uiExpand="1" build="p"/>
      <p:bldP spid="4" grpId="0" uiExpand="1" build="p"/>
      <p:bldP spid="5"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custDataLst>
              <p:tags r:id="rId1"/>
            </p:custDataLst>
          </p:nvPr>
        </p:nvSpPr>
        <p:spPr>
          <a:xfrm>
            <a:off x="584835" y="2556669"/>
            <a:ext cx="5511165" cy="718185"/>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Suitability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Suitable for </a:t>
            </a:r>
            <a:r>
              <a:rPr lang="en-US" altLang="zh-CN" sz="1600" b="1" dirty="0">
                <a:solidFill>
                  <a:schemeClr val="tx1"/>
                </a:solidFill>
                <a:latin typeface="Arial" panose="020B0604020202020204" pitchFamily="34" charset="0"/>
                <a:cs typeface="Arial" panose="020B0604020202020204" pitchFamily="34" charset="0"/>
                <a:sym typeface="+mn-ea"/>
              </a:rPr>
              <a:t>large-scale storage</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8" name="文本框 7"/>
          <p:cNvSpPr txBox="1"/>
          <p:nvPr>
            <p:custDataLst>
              <p:tags r:id="rId2"/>
            </p:custDataLst>
          </p:nvPr>
        </p:nvSpPr>
        <p:spPr>
          <a:xfrm>
            <a:off x="7329805" y="4022408"/>
            <a:ext cx="4321175" cy="1013460"/>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Pre-Cooling Requirement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Cabbages should be cooled to </a:t>
            </a:r>
            <a:r>
              <a:rPr lang="en-US" altLang="zh-CN" sz="1600" b="1" dirty="0">
                <a:solidFill>
                  <a:schemeClr val="tx1"/>
                </a:solidFill>
                <a:latin typeface="Arial" panose="020B0604020202020204" pitchFamily="34" charset="0"/>
                <a:cs typeface="Arial" panose="020B0604020202020204" pitchFamily="34" charset="0"/>
                <a:sym typeface="+mn-ea"/>
              </a:rPr>
              <a:t>4–5°C</a:t>
            </a:r>
            <a:r>
              <a:rPr lang="en-US" altLang="zh-CN" sz="1600" dirty="0">
                <a:solidFill>
                  <a:schemeClr val="tx1"/>
                </a:solidFill>
                <a:latin typeface="Arial" panose="020B0604020202020204" pitchFamily="34" charset="0"/>
                <a:cs typeface="Arial" panose="020B0604020202020204" pitchFamily="34" charset="0"/>
                <a:sym typeface="+mn-ea"/>
              </a:rPr>
              <a:t> before transferring into the cold room.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4" name="文本框 23"/>
          <p:cNvSpPr txBox="1"/>
          <p:nvPr/>
        </p:nvSpPr>
        <p:spPr>
          <a:xfrm>
            <a:off x="604553" y="1698254"/>
            <a:ext cx="3952875" cy="398780"/>
          </a:xfrm>
          <a:prstGeom prst="rect">
            <a:avLst/>
          </a:prstGeom>
          <a:noFill/>
        </p:spPr>
        <p:txBody>
          <a:bodyPr wrap="square" rtlCol="0">
            <a:spAutoFit/>
          </a:bodyPr>
          <a:lstStyle/>
          <a:p>
            <a:pPr marL="342900" indent="-342900">
              <a:buFont typeface="+mj-ea"/>
              <a:buAutoNum type="circleNumDbPlain" startAt="3"/>
            </a:pPr>
            <a:r>
              <a:rPr lang="en-US" altLang="zh-CN" sz="2000" b="1" dirty="0">
                <a:solidFill>
                  <a:srgbClr val="5BAE3E"/>
                </a:solidFill>
                <a:latin typeface="Calibri" panose="020F0502020204030204" charset="0"/>
                <a:sym typeface="+mn-ea"/>
              </a:rPr>
              <a:t>Cold storage method</a:t>
            </a:r>
            <a:endParaRPr lang="en-US" altLang="zh-CN" sz="2000" b="1" dirty="0">
              <a:solidFill>
                <a:srgbClr val="5BAE3E"/>
              </a:solidFill>
              <a:latin typeface="Calibri" panose="020F0502020204030204" charset="0"/>
              <a:sym typeface="+mn-ea"/>
            </a:endParaRPr>
          </a:p>
        </p:txBody>
      </p:sp>
      <p:sp>
        <p:nvSpPr>
          <p:cNvPr id="7" name="文本框 6"/>
          <p:cNvSpPr txBox="1"/>
          <p:nvPr>
            <p:custDataLst>
              <p:tags r:id="rId3"/>
            </p:custDataLst>
          </p:nvPr>
        </p:nvSpPr>
        <p:spPr>
          <a:xfrm>
            <a:off x="7329805" y="2261712"/>
            <a:ext cx="4232910" cy="1308100"/>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Cold-Room Conditions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Temperature</a:t>
            </a:r>
            <a:r>
              <a:rPr lang="en-US" altLang="zh-CN" sz="1600" dirty="0">
                <a:solidFill>
                  <a:schemeClr val="tx1"/>
                </a:solidFill>
                <a:latin typeface="Arial" panose="020B0604020202020204" pitchFamily="34" charset="0"/>
                <a:cs typeface="Arial" panose="020B0604020202020204" pitchFamily="34" charset="0"/>
                <a:sym typeface="+mn-ea"/>
              </a:rPr>
              <a:t>: maintain at </a:t>
            </a:r>
            <a:r>
              <a:rPr lang="en-US" altLang="zh-CN" sz="1600" b="1" dirty="0">
                <a:solidFill>
                  <a:schemeClr val="tx1"/>
                </a:solidFill>
                <a:latin typeface="Arial" panose="020B0604020202020204" pitchFamily="34" charset="0"/>
                <a:cs typeface="Arial" panose="020B0604020202020204" pitchFamily="34" charset="0"/>
                <a:sym typeface="+mn-ea"/>
              </a:rPr>
              <a:t>0–2°C.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Relative humidity</a:t>
            </a:r>
            <a:r>
              <a:rPr lang="en-US" altLang="zh-CN" sz="1600" dirty="0">
                <a:solidFill>
                  <a:schemeClr val="tx1"/>
                </a:solidFill>
                <a:latin typeface="Arial" panose="020B0604020202020204" pitchFamily="34" charset="0"/>
                <a:cs typeface="Arial" panose="020B0604020202020204" pitchFamily="34" charset="0"/>
                <a:sym typeface="+mn-ea"/>
              </a:rPr>
              <a:t>: above </a:t>
            </a:r>
            <a:r>
              <a:rPr lang="en-US" altLang="zh-CN" sz="1600" b="1" dirty="0">
                <a:solidFill>
                  <a:schemeClr val="tx1"/>
                </a:solidFill>
                <a:latin typeface="Arial" panose="020B0604020202020204" pitchFamily="34" charset="0"/>
                <a:cs typeface="Arial" panose="020B0604020202020204" pitchFamily="34" charset="0"/>
                <a:sym typeface="+mn-ea"/>
              </a:rPr>
              <a:t>90%.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Good ventilation</a:t>
            </a:r>
            <a:r>
              <a:rPr lang="en-US" altLang="zh-CN" sz="1600" dirty="0">
                <a:solidFill>
                  <a:schemeClr val="tx1"/>
                </a:solidFill>
                <a:latin typeface="Arial" panose="020B0604020202020204" pitchFamily="34" charset="0"/>
                <a:cs typeface="Arial" panose="020B0604020202020204" pitchFamily="34" charset="0"/>
                <a:sym typeface="+mn-ea"/>
              </a:rPr>
              <a:t> required.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custDataLst>
              <p:tags r:id="rId4"/>
            </p:custDataLst>
          </p:nvPr>
        </p:nvSpPr>
        <p:spPr>
          <a:xfrm>
            <a:off x="694690" y="3874770"/>
            <a:ext cx="3604895" cy="1603375"/>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Ventilation &amp; Airflow</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Leave</a:t>
            </a:r>
            <a:r>
              <a:rPr lang="en-US" altLang="zh-CN" sz="1600" b="1" dirty="0">
                <a:solidFill>
                  <a:schemeClr val="tx1"/>
                </a:solidFill>
                <a:latin typeface="Arial" panose="020B0604020202020204" pitchFamily="34" charset="0"/>
                <a:cs typeface="Arial" panose="020B0604020202020204" pitchFamily="34" charset="0"/>
                <a:sym typeface="+mn-ea"/>
              </a:rPr>
              <a:t> airflow gap </a:t>
            </a:r>
            <a:r>
              <a:rPr lang="en-US" altLang="zh-CN" sz="1600" dirty="0">
                <a:solidFill>
                  <a:schemeClr val="tx1"/>
                </a:solidFill>
                <a:latin typeface="Arial" panose="020B0604020202020204" pitchFamily="34" charset="0"/>
                <a:cs typeface="Arial" panose="020B0604020202020204" pitchFamily="34" charset="0"/>
                <a:sym typeface="+mn-ea"/>
              </a:rPr>
              <a:t>of</a:t>
            </a:r>
            <a:r>
              <a:rPr lang="en-US" altLang="zh-CN" sz="1600" b="1" dirty="0">
                <a:solidFill>
                  <a:schemeClr val="tx1"/>
                </a:solidFill>
                <a:latin typeface="Arial" panose="020B0604020202020204" pitchFamily="34" charset="0"/>
                <a:cs typeface="Arial" panose="020B0604020202020204" pitchFamily="34" charset="0"/>
                <a:sym typeface="+mn-ea"/>
              </a:rPr>
              <a:t> ~20 cm</a:t>
            </a:r>
            <a:r>
              <a:rPr lang="en-US" altLang="zh-CN" sz="1600" dirty="0">
                <a:solidFill>
                  <a:schemeClr val="tx1"/>
                </a:solidFill>
                <a:latin typeface="Arial" panose="020B0604020202020204" pitchFamily="34" charset="0"/>
                <a:cs typeface="Arial" panose="020B0604020202020204" pitchFamily="34" charset="0"/>
                <a:sym typeface="+mn-ea"/>
              </a:rPr>
              <a:t> between storage boxes.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Use </a:t>
            </a:r>
            <a:r>
              <a:rPr lang="en-US" altLang="zh-CN" sz="1600" b="1" dirty="0">
                <a:solidFill>
                  <a:schemeClr val="tx1"/>
                </a:solidFill>
                <a:latin typeface="Arial" panose="020B0604020202020204" pitchFamily="34" charset="0"/>
                <a:cs typeface="Arial" panose="020B0604020202020204" pitchFamily="34" charset="0"/>
                <a:sym typeface="+mn-ea"/>
              </a:rPr>
              <a:t>circulating fans </a:t>
            </a:r>
            <a:r>
              <a:rPr lang="en-US" altLang="zh-CN" sz="1600" dirty="0">
                <a:solidFill>
                  <a:schemeClr val="tx1"/>
                </a:solidFill>
                <a:latin typeface="Arial" panose="020B0604020202020204" pitchFamily="34" charset="0"/>
                <a:cs typeface="Arial" panose="020B0604020202020204" pitchFamily="34" charset="0"/>
                <a:sym typeface="+mn-ea"/>
              </a:rPr>
              <a:t>to removes</a:t>
            </a:r>
            <a:r>
              <a:rPr lang="en-US" altLang="zh-CN" sz="1600" b="1" dirty="0">
                <a:solidFill>
                  <a:schemeClr val="tx1"/>
                </a:solidFill>
                <a:latin typeface="Arial" panose="020B0604020202020204" pitchFamily="34" charset="0"/>
                <a:cs typeface="Arial" panose="020B0604020202020204" pitchFamily="34" charset="0"/>
                <a:sym typeface="+mn-ea"/>
              </a:rPr>
              <a:t> respiratory heat.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pic>
        <p:nvPicPr>
          <p:cNvPr id="12" name="图片 11"/>
          <p:cNvPicPr>
            <a:picLocks noChangeAspect="1"/>
          </p:cNvPicPr>
          <p:nvPr/>
        </p:nvPicPr>
        <p:blipFill>
          <a:blip r:embed="rId5"/>
          <a:stretch>
            <a:fillRect/>
          </a:stretch>
        </p:blipFill>
        <p:spPr>
          <a:xfrm>
            <a:off x="4364990" y="3355975"/>
            <a:ext cx="2919730" cy="1623695"/>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(1) Chinese Cabbage</a:t>
            </a:r>
            <a:endParaRPr lang="en-US" altLang="zh-CN" sz="2400" b="1" dirty="0"/>
          </a:p>
        </p:txBody>
      </p:sp>
      <p:grpSp>
        <p:nvGrpSpPr>
          <p:cNvPr id="3" name="组合 2"/>
          <p:cNvGrpSpPr/>
          <p:nvPr/>
        </p:nvGrpSpPr>
        <p:grpSpPr>
          <a:xfrm>
            <a:off x="0" y="6708278"/>
            <a:ext cx="12192000" cy="153627"/>
            <a:chOff x="147892" y="6347897"/>
            <a:chExt cx="11450808" cy="120769"/>
          </a:xfrm>
        </p:grpSpPr>
        <p:sp>
          <p:nvSpPr>
            <p:cNvPr id="4" name="矩形 3"/>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5" name="矩形 4"/>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6" name="8.2_31">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2607925" y="62261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6"/>
                </p:tgtEl>
              </p:cMediaNode>
            </p:audio>
          </p:childTnLst>
        </p:cTn>
      </p:par>
    </p:tnLst>
    <p:bldLst>
      <p:bldP spid="21" grpId="0" uiExpand="1" build="p"/>
      <p:bldP spid="8" grpId="0" uiExpand="1" build="p"/>
      <p:bldP spid="24" grpId="0"/>
      <p:bldP spid="7" grpId="0" uiExpand="1" build="p"/>
      <p:bldP spid="9"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592455" y="1674210"/>
            <a:ext cx="9600665" cy="988476"/>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Core Preservation Requirements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gn="l">
              <a:lnSpc>
                <a:spcPct val="120000"/>
              </a:lnSpc>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Avoid mechanical damage.</a:t>
            </a:r>
            <a:endParaRPr lang="en-US" altLang="zh-CN" sz="1600" dirty="0">
              <a:latin typeface="Arial" panose="020B0604020202020204" pitchFamily="34" charset="0"/>
              <a:cs typeface="Arial" panose="020B0604020202020204" pitchFamily="34" charset="0"/>
              <a:sym typeface="+mn-ea"/>
            </a:endParaRPr>
          </a:p>
          <a:p>
            <a:pPr marL="575945" lvl="1" indent="-285750" algn="l">
              <a:lnSpc>
                <a:spcPct val="120000"/>
              </a:lnSpc>
              <a:buClrTx/>
              <a:buSzTx/>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Inhibit ethylene action.</a:t>
            </a:r>
            <a:endParaRPr lang="en-US" altLang="zh-CN" sz="1600" dirty="0">
              <a:latin typeface="Arial" panose="020B0604020202020204" pitchFamily="34" charset="0"/>
              <a:cs typeface="Arial" panose="020B0604020202020204" pitchFamily="34" charset="0"/>
              <a:sym typeface="+mn-ea"/>
            </a:endParaRPr>
          </a:p>
        </p:txBody>
      </p:sp>
      <p:sp>
        <p:nvSpPr>
          <p:cNvPr id="6" name="文本框 5"/>
          <p:cNvSpPr txBox="1"/>
          <p:nvPr/>
        </p:nvSpPr>
        <p:spPr>
          <a:xfrm>
            <a:off x="604553" y="1106970"/>
            <a:ext cx="10690225" cy="460375"/>
          </a:xfrm>
          <a:prstGeom prst="rect">
            <a:avLst/>
          </a:prstGeom>
          <a:noFill/>
        </p:spPr>
        <p:txBody>
          <a:bodyPr wrap="square" rtlCol="0">
            <a:spAutoFit/>
          </a:bodyPr>
          <a:lstStyle/>
          <a:p>
            <a:r>
              <a:rPr lang="en-US" altLang="zh-CN" sz="2400" b="1" dirty="0"/>
              <a:t>(2) Cauliflower and Broccoli</a:t>
            </a:r>
            <a:endParaRPr lang="en-US" altLang="zh-CN" sz="2400" b="1" dirty="0"/>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10" name="图片 9"/>
          <p:cNvPicPr>
            <a:picLocks noChangeAspect="1"/>
          </p:cNvPicPr>
          <p:nvPr/>
        </p:nvPicPr>
        <p:blipFill>
          <a:blip r:embed="rId1"/>
          <a:stretch>
            <a:fillRect/>
          </a:stretch>
        </p:blipFill>
        <p:spPr>
          <a:xfrm>
            <a:off x="6993255" y="1779240"/>
            <a:ext cx="4503420" cy="2407285"/>
          </a:xfrm>
          <a:prstGeom prst="rect">
            <a:avLst/>
          </a:prstGeom>
        </p:spPr>
      </p:pic>
      <p:sp>
        <p:nvSpPr>
          <p:cNvPr id="11" name="文本框 10"/>
          <p:cNvSpPr txBox="1"/>
          <p:nvPr>
            <p:custDataLst>
              <p:tags r:id="rId2"/>
            </p:custDataLst>
          </p:nvPr>
        </p:nvSpPr>
        <p:spPr>
          <a:xfrm>
            <a:off x="592455" y="2710815"/>
            <a:ext cx="6400800" cy="988476"/>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Gentle Handling During Pre-treatment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Heads handled gently</a:t>
            </a:r>
            <a:r>
              <a:rPr lang="en-US" altLang="zh-CN" sz="1600" dirty="0">
                <a:solidFill>
                  <a:schemeClr val="tx1"/>
                </a:solidFill>
                <a:latin typeface="Arial" panose="020B0604020202020204" pitchFamily="34" charset="0"/>
                <a:cs typeface="Arial" panose="020B0604020202020204" pitchFamily="34" charset="0"/>
                <a:sym typeface="+mn-ea"/>
              </a:rPr>
              <a:t> to avoid compression or impact.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Reason: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2455" y="4385886"/>
            <a:ext cx="11222355" cy="988476"/>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rgbClr val="5BAE3E"/>
                </a:solidFill>
                <a:latin typeface="Arial" panose="020B0604020202020204" pitchFamily="34" charset="0"/>
                <a:cs typeface="Arial" panose="020B0604020202020204" pitchFamily="34" charset="0"/>
                <a:sym typeface="+mn-ea"/>
              </a:rPr>
              <a:t>Pre-cooling</a:t>
            </a:r>
            <a:endParaRPr lang="en-US" altLang="zh-CN" sz="1800"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Carried out pre-cooling promptly</a:t>
            </a:r>
            <a:r>
              <a:rPr lang="en-US" altLang="zh-CN" sz="1600" dirty="0">
                <a:latin typeface="Arial" panose="020B0604020202020204" pitchFamily="34" charset="0"/>
                <a:cs typeface="Arial" panose="020B0604020202020204" pitchFamily="34" charset="0"/>
                <a:sym typeface="+mn-ea"/>
              </a:rPr>
              <a:t> before entering cold storage.</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If ambient temperature too high → florets may prematurely open and brown → severely affects quality. </a:t>
            </a:r>
            <a:endParaRPr lang="en-US" altLang="zh-CN" sz="1600" dirty="0">
              <a:latin typeface="Arial" panose="020B0604020202020204" pitchFamily="34" charset="0"/>
              <a:cs typeface="Arial" panose="020B0604020202020204" pitchFamily="34" charset="0"/>
              <a:sym typeface="+mn-ea"/>
            </a:endParaRPr>
          </a:p>
        </p:txBody>
      </p:sp>
      <p:sp>
        <p:nvSpPr>
          <p:cNvPr id="2" name="矩形 1"/>
          <p:cNvSpPr/>
          <p:nvPr/>
        </p:nvSpPr>
        <p:spPr>
          <a:xfrm>
            <a:off x="0" y="5752214"/>
            <a:ext cx="12192000" cy="1105786"/>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3" name="矩形: 圆角 2"/>
          <p:cNvSpPr/>
          <p:nvPr/>
        </p:nvSpPr>
        <p:spPr>
          <a:xfrm>
            <a:off x="1260830" y="3695815"/>
            <a:ext cx="513997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Delicate florets </a:t>
            </a:r>
            <a:r>
              <a:rPr lang="en-US" altLang="zh-CN" sz="1400" b="1" dirty="0">
                <a:solidFill>
                  <a:schemeClr val="tx1"/>
                </a:solidFill>
                <a:latin typeface="Arial" panose="020B0604020202020204" pitchFamily="34" charset="0"/>
                <a:cs typeface="Arial" panose="020B0604020202020204" pitchFamily="34" charset="0"/>
                <a:sym typeface="+mn-ea"/>
              </a:rPr>
              <a:t>prone to browning.</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4" name="矩形: 圆角 3"/>
          <p:cNvSpPr/>
          <p:nvPr/>
        </p:nvSpPr>
        <p:spPr>
          <a:xfrm>
            <a:off x="1260830" y="4028694"/>
            <a:ext cx="5139970"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More susceptible to </a:t>
            </a:r>
            <a:r>
              <a:rPr lang="en-US" altLang="zh-CN" sz="1400" b="1" dirty="0">
                <a:solidFill>
                  <a:schemeClr val="tx1"/>
                </a:solidFill>
                <a:latin typeface="Arial" panose="020B0604020202020204" pitchFamily="34" charset="0"/>
                <a:cs typeface="Arial" panose="020B0604020202020204" pitchFamily="34" charset="0"/>
                <a:sym typeface="+mn-ea"/>
              </a:rPr>
              <a:t>microbial infection and deterioration.</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pic>
        <p:nvPicPr>
          <p:cNvPr id="5" name="8.2_32">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220788" y="597693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21" grpId="0" uiExpand="1" build="p"/>
      <p:bldP spid="6" grpId="0"/>
      <p:bldP spid="11" grpId="0" uiExpand="1" build="p"/>
      <p:bldP spid="12" grpId="0" uiExpand="1" build="p"/>
      <p:bldP spid="2" grpId="0" animBg="1"/>
      <p:bldP spid="3" grpId="0" animBg="1"/>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360420"/>
            <a:ext cx="12192000" cy="349758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Arial" panose="020B0604020202020204" pitchFamily="34" charset="0"/>
                <a:cs typeface="Arial" panose="020B0604020202020204" pitchFamily="34" charset="0"/>
                <a:sym typeface="Arial" panose="020B0604020202020204" pitchFamily="34" charset="0"/>
              </a:rPr>
              <a:t>                                                             </a:t>
            </a:r>
            <a:endParaRPr lang="zh-CN" altLang="en-US" dirty="0">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525" y="2244524"/>
            <a:ext cx="8542655" cy="1013460"/>
          </a:xfrm>
          <a:prstGeom prst="rect">
            <a:avLst/>
          </a:prstGeom>
          <a:noFill/>
        </p:spPr>
        <p:txBody>
          <a:bodyPr wrap="square" rtlCol="0">
            <a:spAutoFit/>
          </a:bodyPr>
          <a:lstStyle/>
          <a:p>
            <a:pPr marL="288290" lvl="0" indent="-285750" algn="l">
              <a:lnSpc>
                <a:spcPct val="120000"/>
              </a:lnSpc>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Single-Head Bagging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Pack each head in a polyethylene film bag.</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Fold the bag opening and place bags in plastic crates.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3" name="文本框 12"/>
          <p:cNvSpPr txBox="1"/>
          <p:nvPr/>
        </p:nvSpPr>
        <p:spPr>
          <a:xfrm>
            <a:off x="591185" y="3429000"/>
            <a:ext cx="11062099" cy="988476"/>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Stacking Requirements</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Position curds downward →</a:t>
            </a:r>
            <a:r>
              <a:rPr lang="en-US" altLang="zh-CN" sz="1600" dirty="0">
                <a:solidFill>
                  <a:schemeClr val="bg1"/>
                </a:solidFill>
                <a:latin typeface="Arial" panose="020B0604020202020204" pitchFamily="34" charset="0"/>
                <a:cs typeface="Arial" panose="020B0604020202020204" pitchFamily="34" charset="0"/>
                <a:sym typeface="+mn-ea"/>
              </a:rPr>
              <a:t> prevents condensation and mold caused by water droplets contacting the curd.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Optional: </a:t>
            </a:r>
            <a:r>
              <a:rPr lang="en-US" altLang="zh-CN" sz="1600" b="1" dirty="0">
                <a:solidFill>
                  <a:schemeClr val="bg1"/>
                </a:solidFill>
                <a:latin typeface="Arial" panose="020B0604020202020204" pitchFamily="34" charset="0"/>
                <a:cs typeface="Arial" panose="020B0604020202020204" pitchFamily="34" charset="0"/>
                <a:sym typeface="+mn-ea"/>
              </a:rPr>
              <a:t>a desiccant placed inside the preservation bag → </a:t>
            </a:r>
            <a:r>
              <a:rPr lang="en-US" altLang="zh-CN" sz="1600" dirty="0">
                <a:solidFill>
                  <a:schemeClr val="bg1"/>
                </a:solidFill>
                <a:latin typeface="Arial" panose="020B0604020202020204" pitchFamily="34" charset="0"/>
                <a:cs typeface="Arial" panose="020B0604020202020204" pitchFamily="34" charset="0"/>
                <a:sym typeface="+mn-ea"/>
              </a:rPr>
              <a:t>further reduces condensation.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14" name="文本框 13"/>
          <p:cNvSpPr txBox="1"/>
          <p:nvPr/>
        </p:nvSpPr>
        <p:spPr>
          <a:xfrm>
            <a:off x="591185" y="4427831"/>
            <a:ext cx="11261615" cy="69301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If Preservation Bags Are Not Used</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Curds placed upward → </a:t>
            </a:r>
            <a:r>
              <a:rPr lang="en-US" altLang="zh-CN" sz="1600" dirty="0">
                <a:solidFill>
                  <a:schemeClr val="bg1"/>
                </a:solidFill>
                <a:latin typeface="Arial" panose="020B0604020202020204" pitchFamily="34" charset="0"/>
                <a:cs typeface="Arial" panose="020B0604020202020204" pitchFamily="34" charset="0"/>
                <a:sym typeface="+mn-ea"/>
              </a:rPr>
              <a:t>avoids direct contact with the crate and compression injury.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16" name="文本框 15"/>
          <p:cNvSpPr txBox="1"/>
          <p:nvPr/>
        </p:nvSpPr>
        <p:spPr>
          <a:xfrm>
            <a:off x="591185" y="5131196"/>
            <a:ext cx="4469130"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Cold Storage Conditions</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Temperature</a:t>
            </a:r>
            <a:r>
              <a:rPr lang="en-US" altLang="zh-CN" sz="1600" dirty="0">
                <a:solidFill>
                  <a:schemeClr val="bg1"/>
                </a:solidFill>
                <a:latin typeface="Arial" panose="020B0604020202020204" pitchFamily="34" charset="0"/>
                <a:cs typeface="Arial" panose="020B0604020202020204" pitchFamily="34" charset="0"/>
                <a:sym typeface="+mn-ea"/>
              </a:rPr>
              <a:t>: 0–1°C.</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Relative humidity</a:t>
            </a:r>
            <a:r>
              <a:rPr lang="en-US" altLang="zh-CN" sz="1600" dirty="0">
                <a:solidFill>
                  <a:schemeClr val="bg1"/>
                </a:solidFill>
                <a:latin typeface="Arial" panose="020B0604020202020204" pitchFamily="34" charset="0"/>
                <a:cs typeface="Arial" panose="020B0604020202020204" pitchFamily="34" charset="0"/>
                <a:sym typeface="+mn-ea"/>
              </a:rPr>
              <a:t>: 90%–95%.</a:t>
            </a:r>
            <a:endParaRPr lang="en-US" altLang="zh-CN" sz="1600" dirty="0">
              <a:solidFill>
                <a:schemeClr val="bg1"/>
              </a:solidFill>
              <a:latin typeface="Arial" panose="020B0604020202020204" pitchFamily="34" charset="0"/>
              <a:cs typeface="Arial" panose="020B0604020202020204" pitchFamily="34" charset="0"/>
              <a:sym typeface="+mn-ea"/>
            </a:endParaRPr>
          </a:p>
        </p:txBody>
      </p:sp>
      <p:pic>
        <p:nvPicPr>
          <p:cNvPr id="17" name="图片 16"/>
          <p:cNvPicPr>
            <a:picLocks noChangeAspect="1"/>
          </p:cNvPicPr>
          <p:nvPr/>
        </p:nvPicPr>
        <p:blipFill>
          <a:blip r:embed="rId1"/>
          <a:stretch>
            <a:fillRect/>
          </a:stretch>
        </p:blipFill>
        <p:spPr>
          <a:xfrm>
            <a:off x="7720141" y="1402638"/>
            <a:ext cx="3776534" cy="2344385"/>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(2) Cauliflower and Broccoli</a:t>
            </a:r>
            <a:endParaRPr lang="en-US" altLang="zh-CN" sz="2400" b="1" dirty="0"/>
          </a:p>
        </p:txBody>
      </p:sp>
      <p:sp>
        <p:nvSpPr>
          <p:cNvPr id="4" name="矩形: 圆角 3"/>
          <p:cNvSpPr/>
          <p:nvPr/>
        </p:nvSpPr>
        <p:spPr>
          <a:xfrm>
            <a:off x="695325" y="1782447"/>
            <a:ext cx="2853991"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sym typeface="+mn-ea"/>
              </a:rPr>
              <a:t>Storage conditions</a:t>
            </a:r>
            <a:endParaRPr lang="zh-CN" altLang="en-US" b="1" dirty="0"/>
          </a:p>
        </p:txBody>
      </p:sp>
      <p:pic>
        <p:nvPicPr>
          <p:cNvPr id="5" name="8.2_3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12675" y="64166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5"/>
                </p:tgtEl>
              </p:cMediaNode>
            </p:audio>
          </p:childTnLst>
        </p:cTn>
      </p:par>
    </p:tnLst>
    <p:bldLst>
      <p:bldP spid="3" grpId="0" animBg="1"/>
      <p:bldP spid="21" grpId="0" uiExpand="1" build="p"/>
      <p:bldP spid="13" grpId="0" uiExpand="1" build="p"/>
      <p:bldP spid="14" grpId="0" uiExpand="1" build="p"/>
      <p:bldP spid="16" grpId="0" uiExpand="1" build="p"/>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934326"/>
            <a:ext cx="12192000" cy="2923674"/>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090" y="2218690"/>
            <a:ext cx="4989564" cy="16033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Ethylene Sensitivity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Both cauliflower and broccoli are </a:t>
            </a:r>
            <a:r>
              <a:rPr lang="en-US" altLang="zh-CN" sz="1600" b="1" dirty="0">
                <a:solidFill>
                  <a:schemeClr val="tx1"/>
                </a:solidFill>
                <a:latin typeface="Arial" panose="020B0604020202020204" pitchFamily="34" charset="0"/>
                <a:cs typeface="Arial" panose="020B0604020202020204" pitchFamily="34" charset="0"/>
                <a:sym typeface="+mn-ea"/>
              </a:rPr>
              <a:t>sensitive to ethylene.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Ethylene</a:t>
            </a:r>
            <a:r>
              <a:rPr lang="en-US" altLang="zh-CN" sz="1600" dirty="0">
                <a:solidFill>
                  <a:schemeClr val="tx1"/>
                </a:solidFill>
                <a:latin typeface="Arial" panose="020B0604020202020204" pitchFamily="34" charset="0"/>
                <a:cs typeface="Arial" panose="020B0604020202020204" pitchFamily="34" charset="0"/>
                <a:sym typeface="+mn-ea"/>
              </a:rPr>
              <a:t> produced by the heads </a:t>
            </a:r>
            <a:r>
              <a:rPr lang="en-US" altLang="zh-CN" sz="1600" b="1" dirty="0">
                <a:solidFill>
                  <a:schemeClr val="tx1"/>
                </a:solidFill>
                <a:latin typeface="Arial" panose="020B0604020202020204" pitchFamily="34" charset="0"/>
                <a:cs typeface="Arial" panose="020B0604020202020204" pitchFamily="34" charset="0"/>
                <a:sym typeface="+mn-ea"/>
              </a:rPr>
              <a:t>accelerates senescence, floret opening, and browning.</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807711" y="2218690"/>
            <a:ext cx="5791200"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Ethylene Removal During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Ethylene removed through proper ventilation </a:t>
            </a:r>
            <a:r>
              <a:rPr lang="en-US" altLang="zh-CN" sz="1600" dirty="0">
                <a:solidFill>
                  <a:schemeClr val="tx1"/>
                </a:solidFill>
                <a:latin typeface="Arial" panose="020B0604020202020204" pitchFamily="34" charset="0"/>
                <a:cs typeface="Arial" panose="020B0604020202020204" pitchFamily="34" charset="0"/>
                <a:sym typeface="+mn-ea"/>
              </a:rPr>
              <a:t>or apply </a:t>
            </a:r>
            <a:r>
              <a:rPr lang="en-US" altLang="zh-CN" sz="1600" b="1" dirty="0">
                <a:solidFill>
                  <a:schemeClr val="tx1"/>
                </a:solidFill>
                <a:latin typeface="Arial" panose="020B0604020202020204" pitchFamily="34" charset="0"/>
                <a:cs typeface="Arial" panose="020B0604020202020204" pitchFamily="34" charset="0"/>
                <a:sym typeface="+mn-ea"/>
              </a:rPr>
              <a:t>1-MCP slow-release agents.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3090" y="4043680"/>
            <a:ext cx="6419215" cy="16033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If Packaging Bags Are Used</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Method 1</a:t>
            </a:r>
            <a:r>
              <a:rPr lang="en-US" altLang="zh-CN" sz="1600" dirty="0">
                <a:solidFill>
                  <a:schemeClr val="bg1"/>
                </a:solidFill>
                <a:latin typeface="Arial" panose="020B0604020202020204" pitchFamily="34" charset="0"/>
                <a:cs typeface="Arial" panose="020B0604020202020204" pitchFamily="34" charset="0"/>
                <a:sym typeface="+mn-ea"/>
              </a:rPr>
              <a:t>: </a:t>
            </a:r>
            <a:r>
              <a:rPr lang="en-US" altLang="zh-CN" sz="1600" b="1" dirty="0">
                <a:solidFill>
                  <a:schemeClr val="bg1"/>
                </a:solidFill>
                <a:latin typeface="Arial" panose="020B0604020202020204" pitchFamily="34" charset="0"/>
                <a:cs typeface="Arial" panose="020B0604020202020204" pitchFamily="34" charset="0"/>
                <a:sym typeface="+mn-ea"/>
              </a:rPr>
              <a:t>Heads treated with 1-MCP powder</a:t>
            </a:r>
            <a:r>
              <a:rPr lang="en-US" altLang="zh-CN" sz="1600" dirty="0">
                <a:solidFill>
                  <a:schemeClr val="bg1"/>
                </a:solidFill>
                <a:latin typeface="Arial" panose="020B0604020202020204" pitchFamily="34" charset="0"/>
                <a:cs typeface="Arial" panose="020B0604020202020204" pitchFamily="34" charset="0"/>
                <a:sym typeface="+mn-ea"/>
              </a:rPr>
              <a:t> in the cold room for </a:t>
            </a:r>
            <a:r>
              <a:rPr lang="en-US" altLang="zh-CN" sz="1600" b="1" dirty="0">
                <a:solidFill>
                  <a:schemeClr val="bg1"/>
                </a:solidFill>
                <a:latin typeface="Arial" panose="020B0604020202020204" pitchFamily="34" charset="0"/>
                <a:cs typeface="Arial" panose="020B0604020202020204" pitchFamily="34" charset="0"/>
                <a:sym typeface="+mn-ea"/>
              </a:rPr>
              <a:t>3–6 hours</a:t>
            </a:r>
            <a:r>
              <a:rPr lang="en-US" altLang="zh-CN" sz="1600" dirty="0">
                <a:solidFill>
                  <a:schemeClr val="bg1"/>
                </a:solidFill>
                <a:latin typeface="Arial" panose="020B0604020202020204" pitchFamily="34" charset="0"/>
                <a:cs typeface="Arial" panose="020B0604020202020204" pitchFamily="34" charset="0"/>
                <a:sym typeface="+mn-ea"/>
              </a:rPr>
              <a:t> before bagging.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Method 2</a:t>
            </a:r>
            <a:r>
              <a:rPr lang="en-US" altLang="zh-CN" sz="1600" dirty="0">
                <a:solidFill>
                  <a:schemeClr val="bg1"/>
                </a:solidFill>
                <a:latin typeface="Arial" panose="020B0604020202020204" pitchFamily="34" charset="0"/>
                <a:cs typeface="Arial" panose="020B0604020202020204" pitchFamily="34" charset="0"/>
                <a:sym typeface="+mn-ea"/>
              </a:rPr>
              <a:t>: </a:t>
            </a:r>
            <a:r>
              <a:rPr lang="en-US" altLang="en-US" sz="1600" b="1" dirty="0">
                <a:solidFill>
                  <a:schemeClr val="bg1"/>
                </a:solidFill>
                <a:latin typeface="Arial" panose="020B0604020202020204" pitchFamily="34" charset="0"/>
                <a:cs typeface="Arial" panose="020B0604020202020204" pitchFamily="34" charset="0"/>
                <a:sym typeface="+mn-ea"/>
              </a:rPr>
              <a:t>1-</a:t>
            </a:r>
            <a:r>
              <a:rPr lang="en-US" altLang="zh-CN" sz="1600" b="1" dirty="0">
                <a:solidFill>
                  <a:schemeClr val="bg1"/>
                </a:solidFill>
                <a:latin typeface="Arial" panose="020B0604020202020204" pitchFamily="34" charset="0"/>
                <a:cs typeface="Arial" panose="020B0604020202020204" pitchFamily="34" charset="0"/>
                <a:sym typeface="+mn-ea"/>
              </a:rPr>
              <a:t>MCP slow-release agents</a:t>
            </a:r>
            <a:r>
              <a:rPr lang="en-US" altLang="zh-CN" sz="1600" dirty="0">
                <a:solidFill>
                  <a:schemeClr val="bg1"/>
                </a:solidFill>
                <a:latin typeface="Arial" panose="020B0604020202020204" pitchFamily="34" charset="0"/>
                <a:cs typeface="Arial" panose="020B0604020202020204" pitchFamily="34" charset="0"/>
                <a:sym typeface="+mn-ea"/>
              </a:rPr>
              <a:t> placed directly </a:t>
            </a:r>
            <a:r>
              <a:rPr lang="en-US" altLang="zh-CN" sz="1600" b="1" dirty="0">
                <a:solidFill>
                  <a:schemeClr val="bg1"/>
                </a:solidFill>
                <a:latin typeface="Arial" panose="020B0604020202020204" pitchFamily="34" charset="0"/>
                <a:cs typeface="Arial" panose="020B0604020202020204" pitchFamily="34" charset="0"/>
                <a:sym typeface="+mn-ea"/>
              </a:rPr>
              <a:t>inside bags</a:t>
            </a:r>
            <a:r>
              <a:rPr lang="en-US" altLang="zh-CN" sz="1600" dirty="0">
                <a:solidFill>
                  <a:schemeClr val="bg1"/>
                </a:solidFill>
                <a:latin typeface="Arial" panose="020B0604020202020204" pitchFamily="34" charset="0"/>
                <a:cs typeface="Arial" panose="020B0604020202020204" pitchFamily="34" charset="0"/>
                <a:sym typeface="+mn-ea"/>
              </a:rPr>
              <a:t> → continuously block ethylene action.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(2) Cauliflower and Broccoli</a:t>
            </a:r>
            <a:endParaRPr lang="en-US" altLang="zh-CN" sz="2400" b="1" dirty="0"/>
          </a:p>
        </p:txBody>
      </p:sp>
      <p:sp>
        <p:nvSpPr>
          <p:cNvPr id="6" name="矩形: 圆角 5"/>
          <p:cNvSpPr/>
          <p:nvPr/>
        </p:nvSpPr>
        <p:spPr>
          <a:xfrm>
            <a:off x="695325" y="1782447"/>
            <a:ext cx="319087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Ethylene management</a:t>
            </a:r>
            <a:endParaRPr lang="en-US" altLang="zh-CN" b="1" dirty="0"/>
          </a:p>
        </p:txBody>
      </p:sp>
      <p:grpSp>
        <p:nvGrpSpPr>
          <p:cNvPr id="12" name="组合 11"/>
          <p:cNvGrpSpPr/>
          <p:nvPr/>
        </p:nvGrpSpPr>
        <p:grpSpPr>
          <a:xfrm>
            <a:off x="7254273" y="3460508"/>
            <a:ext cx="4242402" cy="2279650"/>
            <a:chOff x="7254273" y="3460508"/>
            <a:chExt cx="4242402" cy="2279650"/>
          </a:xfrm>
        </p:grpSpPr>
        <p:grpSp>
          <p:nvGrpSpPr>
            <p:cNvPr id="11" name="组合 10"/>
            <p:cNvGrpSpPr/>
            <p:nvPr/>
          </p:nvGrpSpPr>
          <p:grpSpPr>
            <a:xfrm>
              <a:off x="7254273" y="3460508"/>
              <a:ext cx="4242402" cy="2279650"/>
              <a:chOff x="7254273" y="3460508"/>
              <a:chExt cx="4242402" cy="2279650"/>
            </a:xfrm>
          </p:grpSpPr>
          <p:pic>
            <p:nvPicPr>
              <p:cNvPr id="7" name="图片 6"/>
              <p:cNvPicPr>
                <a:picLocks noChangeAspect="1"/>
              </p:cNvPicPr>
              <p:nvPr/>
            </p:nvPicPr>
            <p:blipFill>
              <a:blip r:embed="rId1"/>
              <a:stretch>
                <a:fillRect/>
              </a:stretch>
            </p:blipFill>
            <p:spPr>
              <a:xfrm>
                <a:off x="7254273" y="3460508"/>
                <a:ext cx="4242402" cy="2279650"/>
              </a:xfrm>
              <a:prstGeom prst="rect">
                <a:avLst/>
              </a:prstGeom>
            </p:spPr>
          </p:pic>
          <p:sp>
            <p:nvSpPr>
              <p:cNvPr id="4" name="文本框 3"/>
              <p:cNvSpPr txBox="1"/>
              <p:nvPr/>
            </p:nvSpPr>
            <p:spPr>
              <a:xfrm>
                <a:off x="9005570" y="5411470"/>
                <a:ext cx="1245235" cy="235585"/>
              </a:xfrm>
              <a:prstGeom prst="rect">
                <a:avLst/>
              </a:prstGeom>
              <a:solidFill>
                <a:srgbClr val="02387F"/>
              </a:solidFill>
            </p:spPr>
            <p:txBody>
              <a:bodyPr wrap="square" rtlCol="0" anchor="t">
                <a:noAutofit/>
              </a:bodyPr>
              <a:lstStyle/>
              <a:p>
                <a:pPr algn="ctr"/>
                <a:r>
                  <a:rPr lang="en-US" altLang="zh-CN" sz="500" b="1" dirty="0">
                    <a:solidFill>
                      <a:schemeClr val="bg1"/>
                    </a:solidFill>
                    <a:latin typeface="Arial" panose="020B0604020202020204" pitchFamily="34" charset="0"/>
                    <a:cs typeface="Arial" panose="020B0604020202020204" pitchFamily="34" charset="0"/>
                    <a:sym typeface="+mn-ea"/>
                  </a:rPr>
                  <a:t>Bag storage:​ Pre-treat with 1-MCP powder in cold room for 3–6 h.</a:t>
                </a:r>
                <a:endParaRPr lang="en-US" altLang="zh-CN" sz="500" b="1" dirty="0">
                  <a:solidFill>
                    <a:schemeClr val="bg1"/>
                  </a:solidFill>
                  <a:latin typeface="Arial" panose="020B0604020202020204" pitchFamily="34" charset="0"/>
                  <a:cs typeface="Arial" panose="020B0604020202020204" pitchFamily="34" charset="0"/>
                  <a:sym typeface="+mn-ea"/>
                </a:endParaRPr>
              </a:p>
            </p:txBody>
          </p:sp>
        </p:grpSp>
        <p:sp>
          <p:nvSpPr>
            <p:cNvPr id="8" name="文本框 7"/>
            <p:cNvSpPr txBox="1"/>
            <p:nvPr/>
          </p:nvSpPr>
          <p:spPr>
            <a:xfrm>
              <a:off x="10615295" y="5034915"/>
              <a:ext cx="503555" cy="151765"/>
            </a:xfrm>
            <a:prstGeom prst="rect">
              <a:avLst/>
            </a:prstGeom>
          </p:spPr>
          <p:txBody>
            <a:bodyPr wrap="square">
              <a:noAutofit/>
            </a:bodyPr>
            <a:lstStyle/>
            <a:p>
              <a:pPr algn="ctr"/>
              <a:r>
                <a:rPr lang="en-US" altLang="zh-CN" sz="400" b="1"/>
                <a:t>1-MCP</a:t>
              </a:r>
              <a:endParaRPr lang="en-US" altLang="zh-CN" sz="400" b="1"/>
            </a:p>
            <a:p>
              <a:pPr algn="ctr"/>
              <a:r>
                <a:rPr lang="en-US" altLang="zh-CN" sz="400" b="1"/>
                <a:t> slow-release</a:t>
              </a:r>
              <a:endParaRPr lang="en-US" altLang="zh-CN" sz="400" b="1"/>
            </a:p>
          </p:txBody>
        </p:sp>
      </p:grpSp>
      <p:pic>
        <p:nvPicPr>
          <p:cNvPr id="13" name="8.2_3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398375" y="60928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3"/>
                </p:tgtEl>
              </p:cMediaNode>
            </p:audio>
          </p:childTnLst>
        </p:cTn>
      </p:par>
    </p:tnLst>
    <p:bldLst>
      <p:bldP spid="3" grpId="0" animBg="1"/>
      <p:bldP spid="21" grpId="0" uiExpand="1" build="p"/>
      <p:bldP spid="5" grpId="0" uiExpand="1" build="p"/>
      <p:bldP spid="9" grpId="0" uiExpand="1" build="p"/>
      <p:bldP spid="6" grpId="0" animBg="1" uiExpand="1"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 y="1740518"/>
            <a:ext cx="12192001" cy="1872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85470" y="1934650"/>
            <a:ext cx="5444490"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Product Characteristics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Stems</a:t>
            </a:r>
            <a:r>
              <a:rPr lang="en-US" altLang="zh-CN" sz="1600" dirty="0">
                <a:solidFill>
                  <a:schemeClr val="bg1"/>
                </a:solidFill>
                <a:latin typeface="Arial" panose="020B0604020202020204" pitchFamily="34" charset="0"/>
                <a:cs typeface="Arial" panose="020B0604020202020204" pitchFamily="34" charset="0"/>
                <a:sym typeface="+mn-ea"/>
              </a:rPr>
              <a:t> are </a:t>
            </a:r>
            <a:r>
              <a:rPr lang="en-US" altLang="zh-CN" sz="1600" b="1" dirty="0">
                <a:solidFill>
                  <a:schemeClr val="bg1"/>
                </a:solidFill>
                <a:latin typeface="Arial" panose="020B0604020202020204" pitchFamily="34" charset="0"/>
                <a:cs typeface="Arial" panose="020B0604020202020204" pitchFamily="34" charset="0"/>
                <a:sym typeface="+mn-ea"/>
              </a:rPr>
              <a:t>tender</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Widely consumed in Europe &amp; US.</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Domestic demand in China is growing.</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331509" y="1934650"/>
            <a:ext cx="4106845" cy="146177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Preservation Focus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Prevent </a:t>
            </a:r>
            <a:r>
              <a:rPr lang="en-US" altLang="zh-CN" sz="1600" b="1" dirty="0">
                <a:solidFill>
                  <a:schemeClr val="bg1"/>
                </a:solidFill>
                <a:latin typeface="Arial" panose="020B0604020202020204" pitchFamily="34" charset="0"/>
                <a:cs typeface="Arial" panose="020B0604020202020204" pitchFamily="34" charset="0"/>
                <a:sym typeface="+mn-ea"/>
              </a:rPr>
              <a:t>senescence</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Prevent </a:t>
            </a:r>
            <a:r>
              <a:rPr lang="en-US" altLang="zh-CN" sz="1600" b="1" dirty="0">
                <a:solidFill>
                  <a:schemeClr val="bg1"/>
                </a:solidFill>
                <a:latin typeface="Arial" panose="020B0604020202020204" pitchFamily="34" charset="0"/>
                <a:cs typeface="Arial" panose="020B0604020202020204" pitchFamily="34" charset="0"/>
                <a:sym typeface="+mn-ea"/>
              </a:rPr>
              <a:t>lignification</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Prevent </a:t>
            </a:r>
            <a:r>
              <a:rPr lang="en-US" altLang="zh-CN" sz="1600" b="1" dirty="0">
                <a:solidFill>
                  <a:schemeClr val="bg1"/>
                </a:solidFill>
                <a:latin typeface="Arial" panose="020B0604020202020204" pitchFamily="34" charset="0"/>
                <a:cs typeface="Arial" panose="020B0604020202020204" pitchFamily="34" charset="0"/>
                <a:sym typeface="+mn-ea"/>
              </a:rPr>
              <a:t>mechanical damage</a:t>
            </a:r>
            <a:r>
              <a:rPr lang="en-US" altLang="zh-CN" sz="1600" dirty="0">
                <a:solidFill>
                  <a:schemeClr val="bg1"/>
                </a:solidFill>
                <a:latin typeface="Arial" panose="020B0604020202020204" pitchFamily="34" charset="0"/>
                <a:cs typeface="Arial" panose="020B0604020202020204" pitchFamily="34" charset="0"/>
                <a:sym typeface="+mn-ea"/>
              </a:rPr>
              <a:t>.</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604553" y="3782500"/>
            <a:ext cx="8635700"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Pre-storage Cleaning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Spears cleaned →</a:t>
            </a:r>
            <a:r>
              <a:rPr lang="en-US" altLang="zh-CN" sz="1600" dirty="0">
                <a:latin typeface="Arial" panose="020B0604020202020204" pitchFamily="34" charset="0"/>
                <a:cs typeface="Arial" panose="020B0604020202020204" pitchFamily="34" charset="0"/>
                <a:sym typeface="+mn-ea"/>
              </a:rPr>
              <a:t> minimizes soil carried in from the field. </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Wash if surface contamination is heavy. </a:t>
            </a:r>
            <a:endParaRPr lang="en-US" altLang="zh-CN" sz="1600" dirty="0">
              <a:latin typeface="Arial" panose="020B0604020202020204" pitchFamily="34" charset="0"/>
              <a:cs typeface="Arial" panose="020B0604020202020204" pitchFamily="34" charset="0"/>
              <a:sym typeface="+mn-ea"/>
            </a:endParaRPr>
          </a:p>
        </p:txBody>
      </p:sp>
      <p:sp>
        <p:nvSpPr>
          <p:cNvPr id="5" name="文本框 4"/>
          <p:cNvSpPr txBox="1"/>
          <p:nvPr/>
        </p:nvSpPr>
        <p:spPr>
          <a:xfrm>
            <a:off x="604553" y="1106970"/>
            <a:ext cx="10690225" cy="460375"/>
          </a:xfrm>
          <a:prstGeom prst="rect">
            <a:avLst/>
          </a:prstGeom>
          <a:noFill/>
        </p:spPr>
        <p:txBody>
          <a:bodyPr wrap="square" rtlCol="0">
            <a:spAutoFit/>
          </a:bodyPr>
          <a:lstStyle/>
          <a:p>
            <a:r>
              <a:rPr lang="en-US" altLang="zh-CN" sz="2400" b="1" dirty="0"/>
              <a:t>(3) Asparagus</a:t>
            </a:r>
            <a:endParaRPr lang="en-US" altLang="zh-CN" sz="2400" b="1" dirty="0"/>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3" name="组合 2"/>
          <p:cNvGrpSpPr/>
          <p:nvPr/>
        </p:nvGrpSpPr>
        <p:grpSpPr>
          <a:xfrm>
            <a:off x="9133532" y="2281644"/>
            <a:ext cx="2363143" cy="2448659"/>
            <a:chOff x="9333664" y="3302371"/>
            <a:chExt cx="2363143" cy="2448659"/>
          </a:xfrm>
        </p:grpSpPr>
        <p:pic>
          <p:nvPicPr>
            <p:cNvPr id="10" name="图片 9"/>
            <p:cNvPicPr>
              <a:picLocks noChangeAspect="1"/>
            </p:cNvPicPr>
            <p:nvPr/>
          </p:nvPicPr>
          <p:blipFill>
            <a:blip r:embed="rId1"/>
            <a:srcRect r="3195"/>
            <a:stretch>
              <a:fillRect/>
            </a:stretch>
          </p:blipFill>
          <p:spPr>
            <a:xfrm>
              <a:off x="9512468" y="3320909"/>
              <a:ext cx="2184339" cy="2430121"/>
            </a:xfrm>
            <a:prstGeom prst="rect">
              <a:avLst/>
            </a:prstGeom>
          </p:spPr>
        </p:pic>
        <p:sp>
          <p:nvSpPr>
            <p:cNvPr id="6" name="文本框 5"/>
            <p:cNvSpPr txBox="1"/>
            <p:nvPr/>
          </p:nvSpPr>
          <p:spPr>
            <a:xfrm>
              <a:off x="9333664" y="3302371"/>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endParaRPr lang="zh-CN" altLang="en-US" sz="1200" dirty="0">
                <a:solidFill>
                  <a:schemeClr val="bg1"/>
                </a:solidFill>
              </a:endParaRPr>
            </a:p>
          </p:txBody>
        </p:sp>
      </p:grpSp>
      <p:pic>
        <p:nvPicPr>
          <p:cNvPr id="7" name="8.2_3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84125"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22" grpId="0" animBg="1"/>
      <p:bldP spid="21" grpId="0" uiExpand="1" build="p"/>
      <p:bldP spid="9" grpId="0" uiExpand="1" build="p"/>
      <p:bldP spid="2" grpId="0" uiExpand="1" build="p"/>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590549" y="2259965"/>
            <a:ext cx="6151880" cy="232156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Pre-cooling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Pre-cool before spears enter cold storage:</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reduce</a:t>
            </a:r>
            <a:r>
              <a:rPr lang="en-US" altLang="zh-CN" sz="1600" dirty="0">
                <a:solidFill>
                  <a:schemeClr val="tx1"/>
                </a:solidFill>
                <a:latin typeface="Arial" panose="020B0604020202020204" pitchFamily="34" charset="0"/>
                <a:cs typeface="Arial" panose="020B0604020202020204" pitchFamily="34" charset="0"/>
                <a:sym typeface="+mn-ea"/>
              </a:rPr>
              <a:t> temperature from ambient levels to </a:t>
            </a:r>
            <a:r>
              <a:rPr lang="en-US" altLang="zh-CN" sz="1600" b="1" dirty="0">
                <a:solidFill>
                  <a:schemeClr val="tx1"/>
                </a:solidFill>
                <a:latin typeface="Arial" panose="020B0604020202020204" pitchFamily="34" charset="0"/>
                <a:cs typeface="Arial" panose="020B0604020202020204" pitchFamily="34" charset="0"/>
                <a:sym typeface="+mn-ea"/>
              </a:rPr>
              <a:t>about 7°C.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suppress </a:t>
            </a:r>
            <a:r>
              <a:rPr lang="en-US" altLang="zh-CN" sz="1600" b="1" dirty="0">
                <a:solidFill>
                  <a:schemeClr val="tx1"/>
                </a:solidFill>
                <a:latin typeface="Arial" panose="020B0604020202020204" pitchFamily="34" charset="0"/>
                <a:cs typeface="Arial" panose="020B0604020202020204" pitchFamily="34" charset="0"/>
                <a:sym typeface="+mn-ea"/>
              </a:rPr>
              <a:t>respiratory heat.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delay </a:t>
            </a:r>
            <a:r>
              <a:rPr lang="en-US" altLang="zh-CN" sz="1600" b="1" dirty="0">
                <a:solidFill>
                  <a:schemeClr val="tx1"/>
                </a:solidFill>
                <a:latin typeface="Arial" panose="020B0604020202020204" pitchFamily="34" charset="0"/>
                <a:cs typeface="Arial" panose="020B0604020202020204" pitchFamily="34" charset="0"/>
                <a:sym typeface="+mn-ea"/>
              </a:rPr>
              <a:t>senescence, lignification, and fiber development.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861695" lvl="2"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maintain </a:t>
            </a:r>
            <a:r>
              <a:rPr lang="en-US" altLang="zh-CN" sz="1600" b="1" dirty="0">
                <a:solidFill>
                  <a:schemeClr val="tx1"/>
                </a:solidFill>
                <a:latin typeface="Arial" panose="020B0604020202020204" pitchFamily="34" charset="0"/>
                <a:cs typeface="Arial" panose="020B0604020202020204" pitchFamily="34" charset="0"/>
                <a:sym typeface="+mn-ea"/>
              </a:rPr>
              <a:t>eating quality.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0549" y="4686300"/>
            <a:ext cx="5712761" cy="135953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Alternative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If vacuum facilities unavailable </a:t>
            </a:r>
            <a:endParaRPr lang="en-US" altLang="zh-CN" sz="1600" dirty="0">
              <a:solidFill>
                <a:schemeClr val="tx1"/>
              </a:solidFill>
              <a:latin typeface="Arial" panose="020B0604020202020204" pitchFamily="34" charset="0"/>
              <a:cs typeface="Arial" panose="020B0604020202020204" pitchFamily="34" charset="0"/>
              <a:sym typeface="+mn-ea"/>
            </a:endParaRPr>
          </a:p>
          <a:p>
            <a:pPr marL="861695" lvl="2" indent="-285750" algn="l">
              <a:lnSpc>
                <a:spcPct val="120000"/>
              </a:lnSpc>
              <a:spcBef>
                <a:spcPts val="100"/>
              </a:spcBef>
              <a:spcAft>
                <a:spcPts val="100"/>
              </a:spcAft>
              <a:buClrTx/>
              <a:buSzTx/>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hydrocooling </a:t>
            </a:r>
            <a:r>
              <a:rPr lang="en-US" altLang="zh-CN" sz="1600" dirty="0">
                <a:solidFill>
                  <a:schemeClr val="tx1"/>
                </a:solidFill>
                <a:latin typeface="Arial" panose="020B0604020202020204" pitchFamily="34" charset="0"/>
                <a:cs typeface="Arial" panose="020B0604020202020204" pitchFamily="34" charset="0"/>
                <a:sym typeface="+mn-ea"/>
              </a:rPr>
              <a:t>may be used with</a:t>
            </a:r>
            <a:r>
              <a:rPr lang="en-US" altLang="zh-CN" sz="1600" b="1" dirty="0">
                <a:solidFill>
                  <a:schemeClr val="tx1"/>
                </a:solidFill>
                <a:latin typeface="Arial" panose="020B0604020202020204" pitchFamily="34" charset="0"/>
                <a:cs typeface="Arial" panose="020B0604020202020204" pitchFamily="34" charset="0"/>
                <a:sym typeface="+mn-ea"/>
              </a:rPr>
              <a:t> immersion time not exceeding 1 hour.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2" name="文本框 11"/>
          <p:cNvSpPr txBox="1"/>
          <p:nvPr/>
        </p:nvSpPr>
        <p:spPr>
          <a:xfrm>
            <a:off x="7688167" y="2260065"/>
            <a:ext cx="4785360" cy="74358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Preferred Method</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Vacuum pre-cooling.</a:t>
            </a:r>
            <a:endParaRPr lang="en-US" altLang="zh-CN" sz="1600" dirty="0">
              <a:solidFill>
                <a:schemeClr val="tx1"/>
              </a:solidFill>
              <a:latin typeface="Arial" panose="020B0604020202020204" pitchFamily="34" charset="0"/>
              <a:cs typeface="Arial" panose="020B0604020202020204" pitchFamily="34" charset="0"/>
              <a:sym typeface="+mn-ea"/>
            </a:endParaRPr>
          </a:p>
        </p:txBody>
      </p:sp>
      <p:pic>
        <p:nvPicPr>
          <p:cNvPr id="23" name="图片 22"/>
          <p:cNvPicPr>
            <a:picLocks noChangeAspect="1"/>
          </p:cNvPicPr>
          <p:nvPr/>
        </p:nvPicPr>
        <p:blipFill>
          <a:blip r:embed="rId1"/>
          <a:stretch>
            <a:fillRect/>
          </a:stretch>
        </p:blipFill>
        <p:spPr>
          <a:xfrm>
            <a:off x="6816092" y="3467563"/>
            <a:ext cx="4680583" cy="2552828"/>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(3) Asparagus</a:t>
            </a:r>
            <a:endParaRPr lang="en-US" altLang="zh-CN" sz="2400" b="1" dirty="0"/>
          </a:p>
        </p:txBody>
      </p:sp>
      <p:sp>
        <p:nvSpPr>
          <p:cNvPr id="4" name="矩形: 圆角 3"/>
          <p:cNvSpPr/>
          <p:nvPr/>
        </p:nvSpPr>
        <p:spPr>
          <a:xfrm>
            <a:off x="695326" y="1782447"/>
            <a:ext cx="258929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Pre-treatment</a:t>
            </a:r>
            <a:endParaRPr lang="en-US" altLang="zh-CN" b="1" dirty="0"/>
          </a:p>
        </p:txBody>
      </p:sp>
      <p:pic>
        <p:nvPicPr>
          <p:cNvPr id="3" name="8.2_3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93625" y="61690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21" grpId="0" uiExpand="1" build="p"/>
      <p:bldP spid="9" grpId="0" uiExpand="1" build="p"/>
      <p:bldP spid="12" grpId="0" uiExpand="1" build="p"/>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593090" y="2277933"/>
            <a:ext cx="4893945" cy="74358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Humidity Control</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Relative humidity</a:t>
            </a:r>
            <a:r>
              <a:rPr lang="en-US" altLang="zh-CN" sz="1600" dirty="0">
                <a:solidFill>
                  <a:schemeClr val="tx1"/>
                </a:solidFill>
                <a:latin typeface="Arial" panose="020B0604020202020204" pitchFamily="34" charset="0"/>
                <a:cs typeface="Arial" panose="020B0604020202020204" pitchFamily="34" charset="0"/>
                <a:sym typeface="+mn-ea"/>
              </a:rPr>
              <a:t>: maintain at </a:t>
            </a:r>
            <a:r>
              <a:rPr lang="en-US" altLang="zh-CN" sz="1600" b="1" dirty="0">
                <a:solidFill>
                  <a:schemeClr val="tx1"/>
                </a:solidFill>
                <a:latin typeface="Arial" panose="020B0604020202020204" pitchFamily="34" charset="0"/>
                <a:cs typeface="Arial" panose="020B0604020202020204" pitchFamily="34" charset="0"/>
                <a:sym typeface="+mn-ea"/>
              </a:rPr>
              <a:t>90%–95%</a:t>
            </a:r>
            <a:r>
              <a:rPr lang="en-US" altLang="zh-CN" sz="1600" dirty="0">
                <a:solidFill>
                  <a:schemeClr val="tx1"/>
                </a:solidFill>
                <a:latin typeface="Arial" panose="020B0604020202020204" pitchFamily="34" charset="0"/>
                <a:cs typeface="Arial" panose="020B0604020202020204" pitchFamily="34" charset="0"/>
                <a:sym typeface="+mn-ea"/>
              </a:rPr>
              <a:t>.</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3090" y="2981102"/>
            <a:ext cx="6369050" cy="1680210"/>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Temperature Control</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Temperature: 1–2°C.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Fluctuation</a:t>
            </a:r>
            <a:r>
              <a:rPr lang="en-US" altLang="zh-CN" sz="1600" dirty="0">
                <a:solidFill>
                  <a:schemeClr val="tx1"/>
                </a:solidFill>
                <a:latin typeface="Arial" panose="020B0604020202020204" pitchFamily="34" charset="0"/>
                <a:cs typeface="Arial" panose="020B0604020202020204" pitchFamily="34" charset="0"/>
                <a:sym typeface="+mn-ea"/>
              </a:rPr>
              <a:t>: not exceeding </a:t>
            </a:r>
            <a:r>
              <a:rPr lang="en-US" altLang="zh-CN" sz="1600" b="1" dirty="0">
                <a:solidFill>
                  <a:schemeClr val="tx1"/>
                </a:solidFill>
                <a:latin typeface="Arial" panose="020B0604020202020204" pitchFamily="34" charset="0"/>
                <a:cs typeface="Arial" panose="020B0604020202020204" pitchFamily="34" charset="0"/>
                <a:sym typeface="+mn-ea"/>
              </a:rPr>
              <a:t>0.5°C.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Temperature</a:t>
            </a:r>
            <a:r>
              <a:rPr lang="en-US" altLang="zh-CN" sz="1600" dirty="0">
                <a:solidFill>
                  <a:schemeClr val="tx1"/>
                </a:solidFill>
                <a:latin typeface="Arial" panose="020B0604020202020204" pitchFamily="34" charset="0"/>
                <a:cs typeface="Arial" panose="020B0604020202020204" pitchFamily="34" charset="0"/>
                <a:sym typeface="+mn-ea"/>
              </a:rPr>
              <a:t> below </a:t>
            </a:r>
            <a:r>
              <a:rPr lang="en-US" altLang="zh-CN" sz="1600" b="1" dirty="0">
                <a:solidFill>
                  <a:schemeClr val="tx1"/>
                </a:solidFill>
                <a:latin typeface="Arial" panose="020B0604020202020204" pitchFamily="34" charset="0"/>
                <a:cs typeface="Arial" panose="020B0604020202020204" pitchFamily="34" charset="0"/>
                <a:sym typeface="+mn-ea"/>
              </a:rPr>
              <a:t>0.5°C</a:t>
            </a:r>
            <a:r>
              <a:rPr lang="en-US" altLang="zh-CN" sz="1600" dirty="0">
                <a:solidFill>
                  <a:schemeClr val="tx1"/>
                </a:solidFill>
                <a:latin typeface="Arial" panose="020B0604020202020204" pitchFamily="34" charset="0"/>
                <a:cs typeface="Arial" panose="020B0604020202020204" pitchFamily="34" charset="0"/>
                <a:sym typeface="+mn-ea"/>
              </a:rPr>
              <a:t> → causes freezing injury to asparagus tips.</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593090" y="4620895"/>
            <a:ext cx="10528566" cy="1039772"/>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Ventilation &amp; Space Requirements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Cartons or crates</a:t>
            </a:r>
            <a:r>
              <a:rPr lang="en-US" altLang="zh-CN" sz="1600" dirty="0">
                <a:solidFill>
                  <a:schemeClr val="tx1"/>
                </a:solidFill>
                <a:latin typeface="Arial" panose="020B0604020202020204" pitchFamily="34" charset="0"/>
                <a:cs typeface="Arial" panose="020B0604020202020204" pitchFamily="34" charset="0"/>
                <a:sym typeface="+mn-ea"/>
              </a:rPr>
              <a:t> leave </a:t>
            </a:r>
            <a:r>
              <a:rPr lang="en-US" altLang="zh-CN" sz="1600" b="1" dirty="0">
                <a:solidFill>
                  <a:schemeClr val="tx1"/>
                </a:solidFill>
                <a:latin typeface="Arial" panose="020B0604020202020204" pitchFamily="34" charset="0"/>
                <a:cs typeface="Arial" panose="020B0604020202020204" pitchFamily="34" charset="0"/>
                <a:sym typeface="+mn-ea"/>
              </a:rPr>
              <a:t>adequate gaps</a:t>
            </a:r>
            <a:r>
              <a:rPr lang="en-US" altLang="zh-CN" sz="1600" dirty="0">
                <a:solidFill>
                  <a:schemeClr val="tx1"/>
                </a:solidFill>
                <a:latin typeface="Arial" panose="020B0604020202020204" pitchFamily="34" charset="0"/>
                <a:cs typeface="Arial" panose="020B0604020202020204" pitchFamily="34" charset="0"/>
                <a:sym typeface="+mn-ea"/>
              </a:rPr>
              <a:t> for </a:t>
            </a:r>
            <a:r>
              <a:rPr lang="en-US" altLang="zh-CN" sz="1600" b="1" dirty="0">
                <a:solidFill>
                  <a:schemeClr val="tx1"/>
                </a:solidFill>
                <a:latin typeface="Arial" panose="020B0604020202020204" pitchFamily="34" charset="0"/>
                <a:cs typeface="Arial" panose="020B0604020202020204" pitchFamily="34" charset="0"/>
                <a:sym typeface="+mn-ea"/>
              </a:rPr>
              <a:t>air circulation.</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Equip cold room with </a:t>
            </a:r>
            <a:r>
              <a:rPr lang="en-US" altLang="zh-CN" sz="1600" b="1" dirty="0">
                <a:solidFill>
                  <a:schemeClr val="tx1"/>
                </a:solidFill>
                <a:latin typeface="Arial" panose="020B0604020202020204" pitchFamily="34" charset="0"/>
                <a:cs typeface="Arial" panose="020B0604020202020204" pitchFamily="34" charset="0"/>
                <a:sym typeface="+mn-ea"/>
              </a:rPr>
              <a:t>ventilation systems</a:t>
            </a:r>
            <a:r>
              <a:rPr lang="en-US" altLang="zh-CN" sz="1600" dirty="0">
                <a:solidFill>
                  <a:schemeClr val="tx1"/>
                </a:solidFill>
                <a:latin typeface="Arial" panose="020B0604020202020204" pitchFamily="34" charset="0"/>
                <a:cs typeface="Arial" panose="020B0604020202020204" pitchFamily="34" charset="0"/>
                <a:sym typeface="+mn-ea"/>
              </a:rPr>
              <a:t> → ensure </a:t>
            </a:r>
            <a:r>
              <a:rPr lang="en-US" altLang="zh-CN" sz="1600" b="1" dirty="0">
                <a:solidFill>
                  <a:schemeClr val="tx1"/>
                </a:solidFill>
                <a:latin typeface="Arial" panose="020B0604020202020204" pitchFamily="34" charset="0"/>
                <a:cs typeface="Arial" panose="020B0604020202020204" pitchFamily="34" charset="0"/>
                <a:sym typeface="+mn-ea"/>
              </a:rPr>
              <a:t>uniform temperature &amp; humidity.</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3" name="图片 22"/>
          <p:cNvPicPr>
            <a:picLocks noChangeAspect="1"/>
          </p:cNvPicPr>
          <p:nvPr/>
        </p:nvPicPr>
        <p:blipFill>
          <a:blip r:embed="rId1"/>
          <a:stretch>
            <a:fillRect/>
          </a:stretch>
        </p:blipFill>
        <p:spPr>
          <a:xfrm>
            <a:off x="6560710" y="1830036"/>
            <a:ext cx="4935965" cy="2750183"/>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(3) Asparagus</a:t>
            </a:r>
            <a:endParaRPr lang="en-US" altLang="zh-CN" sz="2400" b="1" dirty="0"/>
          </a:p>
        </p:txBody>
      </p:sp>
      <p:sp>
        <p:nvSpPr>
          <p:cNvPr id="8" name="矩形: 圆角 7"/>
          <p:cNvSpPr/>
          <p:nvPr/>
        </p:nvSpPr>
        <p:spPr>
          <a:xfrm>
            <a:off x="695325" y="1782447"/>
            <a:ext cx="276976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Storage conditions</a:t>
            </a:r>
            <a:endParaRPr lang="en-US" altLang="zh-CN" b="1" dirty="0"/>
          </a:p>
        </p:txBody>
      </p:sp>
      <p:pic>
        <p:nvPicPr>
          <p:cNvPr id="3" name="8.2_3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12675" y="605472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21" grpId="0" uiExpand="1" build="p"/>
      <p:bldP spid="9" grpId="0" uiExpand="1" build="p"/>
      <p:bldP spid="6" grpId="0" uiExpand="1" build="p"/>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4557395"/>
            <a:ext cx="12192000" cy="230060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299" y="2353699"/>
            <a:ext cx="6192512" cy="1226811"/>
          </a:xfrm>
          <a:prstGeom prst="rect">
            <a:avLst/>
          </a:prstGeom>
          <a:noFill/>
        </p:spPr>
        <p:txBody>
          <a:bodyPr wrap="square" rtlCol="0">
            <a:spAutoFit/>
          </a:bodyPr>
          <a:lstStyle/>
          <a:p>
            <a:pPr marL="288290" lvl="0" indent="-288290">
              <a:lnSpc>
                <a:spcPct val="114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Chemical Treatments </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Chemical treatments</a:t>
            </a:r>
            <a:r>
              <a:rPr lang="en-US" altLang="zh-CN" sz="1600" dirty="0">
                <a:latin typeface="Arial" panose="020B0604020202020204" pitchFamily="34" charset="0"/>
                <a:cs typeface="Arial" panose="020B0604020202020204" pitchFamily="34" charset="0"/>
                <a:sym typeface="+mn-ea"/>
              </a:rPr>
              <a:t> may be used</a:t>
            </a:r>
            <a:r>
              <a:rPr lang="en-US" altLang="zh-CN" sz="1600" b="1" dirty="0">
                <a:latin typeface="Arial" panose="020B0604020202020204" pitchFamily="34" charset="0"/>
                <a:cs typeface="Arial" panose="020B0604020202020204" pitchFamily="34" charset="0"/>
                <a:sym typeface="+mn-ea"/>
              </a:rPr>
              <a:t> in combination</a:t>
            </a:r>
            <a:r>
              <a:rPr lang="en-US" altLang="zh-CN" sz="1600" dirty="0">
                <a:latin typeface="Arial" panose="020B0604020202020204" pitchFamily="34" charset="0"/>
                <a:cs typeface="Arial" panose="020B0604020202020204" pitchFamily="34" charset="0"/>
                <a:sym typeface="+mn-ea"/>
              </a:rPr>
              <a:t> → to enhance </a:t>
            </a:r>
            <a:r>
              <a:rPr lang="en-US" altLang="zh-CN" sz="1600" b="1" dirty="0">
                <a:latin typeface="Arial" panose="020B0604020202020204" pitchFamily="34" charset="0"/>
                <a:cs typeface="Arial" panose="020B0604020202020204" pitchFamily="34" charset="0"/>
                <a:sym typeface="+mn-ea"/>
              </a:rPr>
              <a:t>preservation effectiveness. </a:t>
            </a:r>
            <a:endParaRPr lang="en-US" altLang="zh-CN" sz="1600" b="1" dirty="0">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Reason:  </a:t>
            </a:r>
            <a:endParaRPr lang="en-US" altLang="zh-CN" sz="1600" dirty="0">
              <a:latin typeface="Arial" panose="020B0604020202020204" pitchFamily="34" charset="0"/>
              <a:cs typeface="Arial" panose="020B0604020202020204" pitchFamily="34" charset="0"/>
              <a:sym typeface="+mn-ea"/>
            </a:endParaRPr>
          </a:p>
        </p:txBody>
      </p:sp>
      <p:sp>
        <p:nvSpPr>
          <p:cNvPr id="6" name="文本框 5"/>
          <p:cNvSpPr txBox="1"/>
          <p:nvPr/>
        </p:nvSpPr>
        <p:spPr>
          <a:xfrm>
            <a:off x="593299" y="4679950"/>
            <a:ext cx="5020692" cy="1247140"/>
          </a:xfrm>
          <a:prstGeom prst="rect">
            <a:avLst/>
          </a:prstGeom>
          <a:noFill/>
        </p:spPr>
        <p:txBody>
          <a:bodyPr wrap="square" rtlCol="0">
            <a:spAutoFit/>
          </a:bodyPr>
          <a:lstStyle/>
          <a:p>
            <a:pPr marL="288290" lvl="0" indent="-288290">
              <a:lnSpc>
                <a:spcPct val="114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1-MCP Application</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en-US" sz="1600" b="1" dirty="0">
                <a:solidFill>
                  <a:schemeClr val="bg1"/>
                </a:solidFill>
                <a:latin typeface="Arial" panose="020B0604020202020204" pitchFamily="34" charset="0"/>
                <a:cs typeface="Arial" panose="020B0604020202020204" pitchFamily="34" charset="0"/>
                <a:sym typeface="+mn-ea"/>
              </a:rPr>
              <a:t>1-</a:t>
            </a:r>
            <a:r>
              <a:rPr lang="en-US" altLang="zh-CN" sz="1600" b="1" dirty="0">
                <a:solidFill>
                  <a:schemeClr val="bg1"/>
                </a:solidFill>
                <a:latin typeface="Arial" panose="020B0604020202020204" pitchFamily="34" charset="0"/>
                <a:cs typeface="Arial" panose="020B0604020202020204" pitchFamily="34" charset="0"/>
                <a:sym typeface="+mn-ea"/>
              </a:rPr>
              <a:t>MCP slow-release agents</a:t>
            </a:r>
            <a:r>
              <a:rPr lang="en-US" altLang="zh-CN" sz="1600" dirty="0">
                <a:solidFill>
                  <a:schemeClr val="bg1"/>
                </a:solidFill>
                <a:latin typeface="Arial" panose="020B0604020202020204" pitchFamily="34" charset="0"/>
                <a:cs typeface="Arial" panose="020B0604020202020204" pitchFamily="34" charset="0"/>
                <a:sym typeface="+mn-ea"/>
              </a:rPr>
              <a:t> may be applied in the cold room or in packaging </a:t>
            </a:r>
            <a:endParaRPr lang="en-US" altLang="zh-CN" sz="1600" dirty="0">
              <a:solidFill>
                <a:schemeClr val="bg1"/>
              </a:solidFill>
              <a:latin typeface="Arial" panose="020B0604020202020204" pitchFamily="34" charset="0"/>
              <a:cs typeface="Arial" panose="020B0604020202020204" pitchFamily="34" charset="0"/>
              <a:sym typeface="+mn-ea"/>
            </a:endParaRPr>
          </a:p>
          <a:p>
            <a:pPr marL="290195" lvl="1" indent="0">
              <a:lnSpc>
                <a:spcPct val="114000"/>
              </a:lnSpc>
              <a:buSzPct val="100000"/>
              <a:buFont typeface="Arial" panose="020B0604020202020204" pitchFamily="34" charset="0"/>
              <a:buNone/>
            </a:pPr>
            <a:r>
              <a:rPr lang="en-US" altLang="zh-CN" sz="1600" dirty="0">
                <a:solidFill>
                  <a:schemeClr val="bg1"/>
                </a:solidFill>
                <a:latin typeface="Arial" panose="020B0604020202020204" pitchFamily="34" charset="0"/>
                <a:cs typeface="Arial" panose="020B0604020202020204" pitchFamily="34" charset="0"/>
                <a:sym typeface="+mn-ea"/>
              </a:rPr>
              <a:t>     → </a:t>
            </a:r>
            <a:r>
              <a:rPr lang="en-US" altLang="zh-CN" sz="1600" b="1" dirty="0">
                <a:solidFill>
                  <a:schemeClr val="bg1"/>
                </a:solidFill>
                <a:latin typeface="Arial" panose="020B0604020202020204" pitchFamily="34" charset="0"/>
                <a:cs typeface="Arial" panose="020B0604020202020204" pitchFamily="34" charset="0"/>
                <a:sym typeface="+mn-ea"/>
              </a:rPr>
              <a:t>blocks ethylene action.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0" name="文本框 9"/>
          <p:cNvSpPr txBox="1"/>
          <p:nvPr/>
        </p:nvSpPr>
        <p:spPr>
          <a:xfrm>
            <a:off x="6096000" y="4700270"/>
            <a:ext cx="5531485" cy="1247140"/>
          </a:xfrm>
          <a:prstGeom prst="rect">
            <a:avLst/>
          </a:prstGeom>
          <a:noFill/>
        </p:spPr>
        <p:txBody>
          <a:bodyPr wrap="square" rtlCol="0">
            <a:spAutoFit/>
          </a:bodyPr>
          <a:lstStyle/>
          <a:p>
            <a:pPr marL="288290" lvl="0" indent="-288290">
              <a:lnSpc>
                <a:spcPct val="114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Chlorine Dioxide Treatment</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Chlorine dioxide fumigation </a:t>
            </a:r>
            <a:r>
              <a:rPr lang="en-US" altLang="zh-CN" sz="1600" dirty="0">
                <a:solidFill>
                  <a:schemeClr val="bg1"/>
                </a:solidFill>
                <a:latin typeface="Arial" panose="020B0604020202020204" pitchFamily="34" charset="0"/>
                <a:cs typeface="Arial" panose="020B0604020202020204" pitchFamily="34" charset="0"/>
                <a:sym typeface="+mn-ea"/>
              </a:rPr>
              <a:t>applied before storage.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14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Chlorine-dioxide slow-release formulations </a:t>
            </a:r>
            <a:r>
              <a:rPr lang="en-US" altLang="zh-CN" sz="1600" dirty="0">
                <a:solidFill>
                  <a:schemeClr val="bg1"/>
                </a:solidFill>
                <a:latin typeface="Arial" panose="020B0604020202020204" pitchFamily="34" charset="0"/>
                <a:cs typeface="Arial" panose="020B0604020202020204" pitchFamily="34" charset="0"/>
                <a:sym typeface="+mn-ea"/>
              </a:rPr>
              <a:t>placed</a:t>
            </a:r>
            <a:r>
              <a:rPr lang="en-US" altLang="zh-CN" sz="1600" b="1" dirty="0">
                <a:solidFill>
                  <a:schemeClr val="bg1"/>
                </a:solidFill>
                <a:latin typeface="Arial" panose="020B0604020202020204" pitchFamily="34" charset="0"/>
                <a:cs typeface="Arial" panose="020B0604020202020204" pitchFamily="34" charset="0"/>
                <a:sym typeface="+mn-ea"/>
              </a:rPr>
              <a:t> inside packaging.</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(3) Asparagus</a:t>
            </a:r>
            <a:endParaRPr lang="en-US" altLang="zh-CN" sz="2400" b="1" dirty="0"/>
          </a:p>
        </p:txBody>
      </p:sp>
      <p:sp>
        <p:nvSpPr>
          <p:cNvPr id="3" name="矩形: 圆角 2"/>
          <p:cNvSpPr/>
          <p:nvPr/>
        </p:nvSpPr>
        <p:spPr>
          <a:xfrm>
            <a:off x="695325" y="1782447"/>
            <a:ext cx="276976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Chemical treatments</a:t>
            </a:r>
            <a:endParaRPr lang="en-US" altLang="zh-CN" b="1" dirty="0"/>
          </a:p>
        </p:txBody>
      </p:sp>
      <p:sp>
        <p:nvSpPr>
          <p:cNvPr id="4" name="矩形: 圆角 3"/>
          <p:cNvSpPr/>
          <p:nvPr/>
        </p:nvSpPr>
        <p:spPr>
          <a:xfrm>
            <a:off x="1271464" y="3557593"/>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Asparagus is </a:t>
            </a:r>
            <a:r>
              <a:rPr lang="en-US" altLang="zh-CN" sz="1400" b="1" dirty="0">
                <a:solidFill>
                  <a:schemeClr val="tx1"/>
                </a:solidFill>
                <a:latin typeface="Arial" panose="020B0604020202020204" pitchFamily="34" charset="0"/>
                <a:cs typeface="Arial" panose="020B0604020202020204" pitchFamily="34" charset="0"/>
                <a:sym typeface="+mn-ea"/>
              </a:rPr>
              <a:t>harvested by cutting.</a:t>
            </a:r>
            <a:endParaRPr lang="en-US" altLang="zh-CN" sz="1400" b="1" dirty="0">
              <a:solidFill>
                <a:schemeClr val="tx1"/>
              </a:solidFill>
              <a:latin typeface="Arial" panose="020B0604020202020204" pitchFamily="34" charset="0"/>
              <a:cs typeface="Arial" panose="020B0604020202020204" pitchFamily="34" charset="0"/>
              <a:sym typeface="+mn-ea"/>
            </a:endParaRPr>
          </a:p>
        </p:txBody>
      </p:sp>
      <p:sp>
        <p:nvSpPr>
          <p:cNvPr id="7" name="矩形: 圆角 6"/>
          <p:cNvSpPr/>
          <p:nvPr/>
        </p:nvSpPr>
        <p:spPr>
          <a:xfrm>
            <a:off x="1271464" y="3879841"/>
            <a:ext cx="5329033" cy="504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Wounds generate ethylene → promotes lignification, fiber development, and accelerated senescence. </a:t>
            </a:r>
            <a:endParaRPr lang="en-US" altLang="zh-CN" sz="1400" dirty="0">
              <a:solidFill>
                <a:schemeClr val="tx1"/>
              </a:solidFill>
              <a:latin typeface="Arial" panose="020B0604020202020204" pitchFamily="34" charset="0"/>
              <a:cs typeface="Arial" panose="020B0604020202020204" pitchFamily="34" charset="0"/>
              <a:sym typeface="+mn-ea"/>
            </a:endParaRPr>
          </a:p>
        </p:txBody>
      </p:sp>
      <p:grpSp>
        <p:nvGrpSpPr>
          <p:cNvPr id="8" name="组合 7"/>
          <p:cNvGrpSpPr/>
          <p:nvPr/>
        </p:nvGrpSpPr>
        <p:grpSpPr>
          <a:xfrm>
            <a:off x="8003540" y="2002155"/>
            <a:ext cx="3291205" cy="2351405"/>
            <a:chOff x="8003540" y="2002155"/>
            <a:chExt cx="3291205" cy="2351405"/>
          </a:xfrm>
        </p:grpSpPr>
        <p:pic>
          <p:nvPicPr>
            <p:cNvPr id="13" name="图片 12"/>
            <p:cNvPicPr>
              <a:picLocks noChangeAspect="1"/>
            </p:cNvPicPr>
            <p:nvPr/>
          </p:nvPicPr>
          <p:blipFill>
            <a:blip r:embed="rId1"/>
            <a:srcRect l="27041" t="5487"/>
            <a:stretch>
              <a:fillRect/>
            </a:stretch>
          </p:blipFill>
          <p:spPr>
            <a:xfrm>
              <a:off x="8003540" y="2002155"/>
              <a:ext cx="3291205" cy="2351405"/>
            </a:xfrm>
            <a:prstGeom prst="rect">
              <a:avLst/>
            </a:prstGeom>
          </p:spPr>
        </p:pic>
        <p:sp>
          <p:nvSpPr>
            <p:cNvPr id="9" name="文本框 8"/>
            <p:cNvSpPr txBox="1"/>
            <p:nvPr/>
          </p:nvSpPr>
          <p:spPr>
            <a:xfrm>
              <a:off x="10758170" y="2002155"/>
              <a:ext cx="536575" cy="184150"/>
            </a:xfrm>
            <a:prstGeom prst="rect">
              <a:avLst/>
            </a:prstGeom>
            <a:noFill/>
          </p:spPr>
          <p:txBody>
            <a:bodyPr wrap="square" rtlCol="0" anchor="t">
              <a:noAutofit/>
            </a:bodyPr>
            <a:lstStyle/>
            <a:p>
              <a:pPr algn="r"/>
              <a:r>
                <a:rPr lang="en-US" altLang="zh-CN" sz="800"/>
                <a:t>AI</a:t>
              </a:r>
              <a:r>
                <a:rPr lang="zh-CN" altLang="en-US" sz="800"/>
                <a:t>生成</a:t>
              </a:r>
              <a:endParaRPr lang="zh-CN" altLang="en-US" sz="800"/>
            </a:p>
          </p:txBody>
        </p:sp>
      </p:grpSp>
      <p:pic>
        <p:nvPicPr>
          <p:cNvPr id="12" name="8.2_3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74009" y="594741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2"/>
                </p:tgtEl>
              </p:cMediaNode>
            </p:audio>
          </p:childTnLst>
        </p:cTn>
      </p:par>
    </p:tnLst>
    <p:bldLst>
      <p:bldP spid="5" grpId="0" animBg="1"/>
      <p:bldP spid="21" grpId="0" uiExpand="1" build="p"/>
      <p:bldP spid="6" grpId="0" uiExpand="1" build="p"/>
      <p:bldP spid="10" grpId="0" uiExpand="1" build="p"/>
      <p:bldP spid="3" grpId="0" animBg="1"/>
      <p:bldP spid="4"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91820" y="2313305"/>
            <a:ext cx="6181120" cy="1091068"/>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Transport Operations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Soft liner</a:t>
            </a:r>
            <a:r>
              <a:rPr lang="en-US" altLang="zh-CN" sz="1600" dirty="0">
                <a:solidFill>
                  <a:schemeClr val="tx1"/>
                </a:solidFill>
                <a:latin typeface="Arial" panose="020B0604020202020204" pitchFamily="34" charset="0"/>
                <a:cs typeface="Arial" panose="020B0604020202020204" pitchFamily="34" charset="0"/>
                <a:sym typeface="+mn-ea"/>
              </a:rPr>
              <a:t> placed </a:t>
            </a:r>
            <a:r>
              <a:rPr lang="en-US" altLang="zh-CN" sz="1600" b="1" dirty="0">
                <a:solidFill>
                  <a:schemeClr val="tx1"/>
                </a:solidFill>
                <a:latin typeface="Arial" panose="020B0604020202020204" pitchFamily="34" charset="0"/>
                <a:cs typeface="Arial" panose="020B0604020202020204" pitchFamily="34" charset="0"/>
                <a:sym typeface="+mn-ea"/>
              </a:rPr>
              <a:t>inside the transport box.</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Asparagus should be </a:t>
            </a:r>
            <a:r>
              <a:rPr lang="en-US" altLang="zh-CN" sz="1600" b="1" dirty="0">
                <a:solidFill>
                  <a:schemeClr val="tx1"/>
                </a:solidFill>
                <a:latin typeface="Arial" panose="020B0604020202020204" pitchFamily="34" charset="0"/>
                <a:cs typeface="Arial" panose="020B0604020202020204" pitchFamily="34" charset="0"/>
                <a:sym typeface="+mn-ea"/>
              </a:rPr>
              <a:t>bundled and secured at the bottom.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1820" y="3525665"/>
            <a:ext cx="6013484"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Purposes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Reduce mechanical impact </a:t>
            </a:r>
            <a:r>
              <a:rPr lang="en-US" altLang="zh-CN" sz="1600" dirty="0">
                <a:solidFill>
                  <a:schemeClr val="tx1"/>
                </a:solidFill>
                <a:latin typeface="Arial" panose="020B0604020202020204" pitchFamily="34" charset="0"/>
                <a:cs typeface="Arial" panose="020B0604020202020204" pitchFamily="34" charset="0"/>
                <a:sym typeface="+mn-ea"/>
              </a:rPr>
              <a:t>during movement.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Protect the integrity</a:t>
            </a:r>
            <a:r>
              <a:rPr lang="en-US" altLang="zh-CN" sz="1600" dirty="0">
                <a:solidFill>
                  <a:schemeClr val="tx1"/>
                </a:solidFill>
                <a:latin typeface="Arial" panose="020B0604020202020204" pitchFamily="34" charset="0"/>
                <a:cs typeface="Arial" panose="020B0604020202020204" pitchFamily="34" charset="0"/>
                <a:sym typeface="+mn-ea"/>
              </a:rPr>
              <a:t> of the tips.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pic>
        <p:nvPicPr>
          <p:cNvPr id="23" name="图片 22"/>
          <p:cNvPicPr>
            <a:picLocks noChangeAspect="1"/>
          </p:cNvPicPr>
          <p:nvPr/>
        </p:nvPicPr>
        <p:blipFill>
          <a:blip r:embed="rId1"/>
          <a:stretch>
            <a:fillRect/>
          </a:stretch>
        </p:blipFill>
        <p:spPr>
          <a:xfrm>
            <a:off x="7006856" y="2133600"/>
            <a:ext cx="4489819" cy="2510061"/>
          </a:xfrm>
          <a:prstGeom prst="rect">
            <a:avLst/>
          </a:prstGeom>
        </p:spPr>
      </p:pic>
      <p:sp>
        <p:nvSpPr>
          <p:cNvPr id="4" name="文本框 3"/>
          <p:cNvSpPr txBox="1"/>
          <p:nvPr/>
        </p:nvSpPr>
        <p:spPr>
          <a:xfrm>
            <a:off x="604553" y="1106970"/>
            <a:ext cx="10690225" cy="460375"/>
          </a:xfrm>
          <a:prstGeom prst="rect">
            <a:avLst/>
          </a:prstGeom>
          <a:noFill/>
        </p:spPr>
        <p:txBody>
          <a:bodyPr wrap="square" rtlCol="0">
            <a:spAutoFit/>
          </a:bodyPr>
          <a:lstStyle/>
          <a:p>
            <a:r>
              <a:rPr lang="en-US" altLang="zh-CN" sz="2400" b="1" dirty="0"/>
              <a:t>(3) Asparagus</a:t>
            </a:r>
            <a:endParaRPr lang="en-US" altLang="zh-CN" sz="2400" b="1" dirty="0"/>
          </a:p>
        </p:txBody>
      </p:sp>
      <p:sp>
        <p:nvSpPr>
          <p:cNvPr id="8" name="矩形: 圆角 7"/>
          <p:cNvSpPr/>
          <p:nvPr/>
        </p:nvSpPr>
        <p:spPr>
          <a:xfrm>
            <a:off x="695326" y="1782447"/>
            <a:ext cx="2579216"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Transportation</a:t>
            </a:r>
            <a:endParaRPr lang="en-US" altLang="zh-CN" b="1" dirty="0"/>
          </a:p>
        </p:txBody>
      </p:sp>
      <p:grpSp>
        <p:nvGrpSpPr>
          <p:cNvPr id="3" name="组合 2"/>
          <p:cNvGrpSpPr/>
          <p:nvPr/>
        </p:nvGrpSpPr>
        <p:grpSpPr>
          <a:xfrm>
            <a:off x="0" y="6708278"/>
            <a:ext cx="12192000" cy="153627"/>
            <a:chOff x="147892" y="6347897"/>
            <a:chExt cx="11450808" cy="120769"/>
          </a:xfrm>
        </p:grpSpPr>
        <p:sp>
          <p:nvSpPr>
            <p:cNvPr id="7" name="矩形 6"/>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9" name="矩形 8"/>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2" name="8.2_39">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69825" y="6111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6" grpId="0" uiExpand="1" build="p"/>
      <p:bldP spid="5" grpId="0" uiExpand="1" build="p"/>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6" name="文本框 5"/>
          <p:cNvSpPr txBox="1"/>
          <p:nvPr/>
        </p:nvSpPr>
        <p:spPr>
          <a:xfrm>
            <a:off x="593090" y="1761447"/>
            <a:ext cx="10903375" cy="744306"/>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Physiological Status After Harvest</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Fruiting bodies of edible fungi (i.e., mushrooms) remain </a:t>
            </a:r>
            <a:r>
              <a:rPr lang="en-US" altLang="zh-CN" sz="1600" b="1" dirty="0">
                <a:solidFill>
                  <a:schemeClr val="tx1"/>
                </a:solidFill>
                <a:latin typeface="Arial" panose="020B0604020202020204" pitchFamily="34" charset="0"/>
                <a:cs typeface="Arial" panose="020B0604020202020204" pitchFamily="34" charset="0"/>
                <a:sym typeface="+mn-ea"/>
              </a:rPr>
              <a:t>physiologically active after harvest.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9" name="文本框 8"/>
          <p:cNvSpPr txBox="1"/>
          <p:nvPr/>
        </p:nvSpPr>
        <p:spPr>
          <a:xfrm>
            <a:off x="593090" y="2543061"/>
            <a:ext cx="6533515" cy="146177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Three Main Preservation Objectives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Maintain viability.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Slow physiological activity</a:t>
            </a:r>
            <a:r>
              <a:rPr lang="en-US" altLang="zh-CN" sz="1600" dirty="0">
                <a:solidFill>
                  <a:schemeClr val="tx1"/>
                </a:solidFill>
                <a:latin typeface="Arial" panose="020B0604020202020204" pitchFamily="34" charset="0"/>
                <a:cs typeface="Arial" panose="020B0604020202020204" pitchFamily="34" charset="0"/>
                <a:sym typeface="+mn-ea"/>
              </a:rPr>
              <a:t> (i.e., maintain low metabolic rates).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Reduce infection by pathogens.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21" name="文本框 20"/>
          <p:cNvSpPr txBox="1"/>
          <p:nvPr/>
        </p:nvSpPr>
        <p:spPr>
          <a:xfrm>
            <a:off x="593090" y="4042140"/>
            <a:ext cx="8176692" cy="1461770"/>
          </a:xfrm>
          <a:prstGeom prst="rect">
            <a:avLst/>
          </a:prstGeom>
          <a:noFill/>
        </p:spPr>
        <p:txBody>
          <a:bodyPr wrap="square" rtlCol="0">
            <a:spAutoFit/>
          </a:bodyPr>
          <a:lstStyle/>
          <a:p>
            <a:pPr marL="288290" lvl="0" indent="-288290" fontAlgn="auto">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Core Preservation Strategy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Similar to fruits and vegetables.</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Primarily </a:t>
            </a:r>
            <a:r>
              <a:rPr lang="en-US" altLang="zh-CN" sz="1600" b="1" dirty="0">
                <a:solidFill>
                  <a:schemeClr val="tx1"/>
                </a:solidFill>
                <a:latin typeface="Arial" panose="020B0604020202020204" pitchFamily="34" charset="0"/>
                <a:cs typeface="Arial" panose="020B0604020202020204" pitchFamily="34" charset="0"/>
                <a:sym typeface="+mn-ea"/>
              </a:rPr>
              <a:t>low-temperature storage.</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fontAlgn="auto">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Combined with </a:t>
            </a:r>
            <a:r>
              <a:rPr lang="en-US" altLang="zh-CN" sz="1600" b="1" dirty="0">
                <a:solidFill>
                  <a:schemeClr val="tx1"/>
                </a:solidFill>
                <a:latin typeface="Arial" panose="020B0604020202020204" pitchFamily="34" charset="0"/>
                <a:cs typeface="Arial" panose="020B0604020202020204" pitchFamily="34" charset="0"/>
                <a:sym typeface="+mn-ea"/>
              </a:rPr>
              <a:t>modified-atmosphere packaging.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pic>
        <p:nvPicPr>
          <p:cNvPr id="24" name="图片 23"/>
          <p:cNvPicPr>
            <a:picLocks noChangeAspect="1"/>
          </p:cNvPicPr>
          <p:nvPr/>
        </p:nvPicPr>
        <p:blipFill>
          <a:blip r:embed="rId1"/>
          <a:stretch>
            <a:fillRect/>
          </a:stretch>
        </p:blipFill>
        <p:spPr>
          <a:xfrm>
            <a:off x="7332318" y="3115497"/>
            <a:ext cx="4164357" cy="2299141"/>
          </a:xfrm>
          <a:prstGeom prst="rect">
            <a:avLst/>
          </a:prstGeom>
        </p:spPr>
      </p:pic>
      <p:sp>
        <p:nvSpPr>
          <p:cNvPr id="3" name="矩形 2"/>
          <p:cNvSpPr/>
          <p:nvPr/>
        </p:nvSpPr>
        <p:spPr>
          <a:xfrm>
            <a:off x="0" y="5689408"/>
            <a:ext cx="12192000" cy="1168592"/>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pic>
        <p:nvPicPr>
          <p:cNvPr id="4" name="8.2_40">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28437" y="617484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6" grpId="0" uiExpand="1" build="p"/>
      <p:bldP spid="5" grpId="0"/>
      <p:bldP spid="9" grpId="0" uiExpand="1" build="p"/>
      <p:bldP spid="21" grpId="0" uiExpand="1" build="p"/>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588987" y="2282087"/>
            <a:ext cx="5546090" cy="1802765"/>
          </a:xfrm>
          <a:prstGeom prst="rect">
            <a:avLst/>
          </a:prstGeom>
          <a:noFill/>
        </p:spPr>
        <p:txBody>
          <a:bodyPr wrap="square" rtlCol="0">
            <a:no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Low-Temperature Preservation</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Low temperatures</a:t>
            </a:r>
            <a:r>
              <a:rPr lang="en-US" altLang="zh-CN" sz="1600" dirty="0">
                <a:solidFill>
                  <a:schemeClr val="tx1"/>
                </a:solidFill>
                <a:latin typeface="Arial" panose="020B0604020202020204" pitchFamily="34" charset="0"/>
                <a:cs typeface="Arial" panose="020B0604020202020204" pitchFamily="34" charset="0"/>
                <a:sym typeface="+mn-ea"/>
              </a:rPr>
              <a:t> effectively: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0">
              <a:lnSpc>
                <a:spcPct val="120000"/>
              </a:lnSpc>
              <a:spcBef>
                <a:spcPts val="100"/>
              </a:spcBef>
              <a:spcAft>
                <a:spcPts val="100"/>
              </a:spcAft>
              <a:buSzPct val="100000"/>
              <a:buFont typeface="Arial" panose="020B0604020202020204" pitchFamily="34" charset="0"/>
              <a:buNone/>
            </a:pPr>
            <a:r>
              <a:rPr lang="en-US" altLang="zh-CN" sz="1600" dirty="0">
                <a:solidFill>
                  <a:schemeClr val="tx1"/>
                </a:solidFill>
                <a:latin typeface="Arial" panose="020B0604020202020204" pitchFamily="34" charset="0"/>
                <a:cs typeface="Arial" panose="020B0604020202020204" pitchFamily="34" charset="0"/>
                <a:sym typeface="+mn-ea"/>
              </a:rPr>
              <a:t>→ </a:t>
            </a:r>
            <a:r>
              <a:rPr lang="en-US" altLang="zh-CN" sz="1600" b="1" dirty="0">
                <a:solidFill>
                  <a:schemeClr val="tx1"/>
                </a:solidFill>
                <a:latin typeface="Arial" panose="020B0604020202020204" pitchFamily="34" charset="0"/>
                <a:cs typeface="Arial" panose="020B0604020202020204" pitchFamily="34" charset="0"/>
                <a:sym typeface="+mn-ea"/>
              </a:rPr>
              <a:t>Reduce respiration rate.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0">
              <a:lnSpc>
                <a:spcPct val="120000"/>
              </a:lnSpc>
              <a:spcBef>
                <a:spcPts val="100"/>
              </a:spcBef>
              <a:spcAft>
                <a:spcPts val="100"/>
              </a:spcAft>
              <a:buSzPct val="100000"/>
              <a:buFont typeface="Arial" panose="020B0604020202020204" pitchFamily="34" charset="0"/>
              <a:buNone/>
            </a:pPr>
            <a:r>
              <a:rPr lang="en-US" altLang="zh-CN" sz="1600" b="1" dirty="0">
                <a:solidFill>
                  <a:schemeClr val="tx1"/>
                </a:solidFill>
                <a:latin typeface="Arial" panose="020B0604020202020204" pitchFamily="34" charset="0"/>
                <a:cs typeface="Arial" panose="020B0604020202020204" pitchFamily="34" charset="0"/>
                <a:sym typeface="+mn-ea"/>
              </a:rPr>
              <a:t>→ Limit water loss.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0">
              <a:lnSpc>
                <a:spcPct val="120000"/>
              </a:lnSpc>
              <a:spcBef>
                <a:spcPts val="100"/>
              </a:spcBef>
              <a:spcAft>
                <a:spcPts val="100"/>
              </a:spcAft>
              <a:buSzPct val="100000"/>
              <a:buFont typeface="Arial" panose="020B0604020202020204" pitchFamily="34" charset="0"/>
              <a:buNone/>
            </a:pPr>
            <a:r>
              <a:rPr lang="en-US" altLang="zh-CN" sz="1600" b="1" dirty="0">
                <a:solidFill>
                  <a:schemeClr val="tx1"/>
                </a:solidFill>
                <a:latin typeface="Arial" panose="020B0604020202020204" pitchFamily="34" charset="0"/>
                <a:cs typeface="Arial" panose="020B0604020202020204" pitchFamily="34" charset="0"/>
                <a:sym typeface="+mn-ea"/>
              </a:rPr>
              <a:t>→ Slow pathogen growth.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89280" y="4025265"/>
            <a:ext cx="8639780" cy="1039772"/>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Temperature Sensitivity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Optimal storage temperatures vary</a:t>
            </a:r>
            <a:r>
              <a:rPr lang="en-US" altLang="zh-CN" sz="1600" dirty="0">
                <a:solidFill>
                  <a:schemeClr val="tx1"/>
                </a:solidFill>
                <a:latin typeface="Arial" panose="020B0604020202020204" pitchFamily="34" charset="0"/>
                <a:cs typeface="Arial" panose="020B0604020202020204" pitchFamily="34" charset="0"/>
                <a:sym typeface="+mn-ea"/>
              </a:rPr>
              <a:t> among mushroom species.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Excessively low temperatures → chilling injury </a:t>
            </a:r>
            <a:r>
              <a:rPr lang="en-US" altLang="zh-CN" sz="1600" dirty="0">
                <a:solidFill>
                  <a:schemeClr val="tx1"/>
                </a:solidFill>
                <a:latin typeface="Arial" panose="020B0604020202020204" pitchFamily="34" charset="0"/>
                <a:cs typeface="Arial" panose="020B0604020202020204" pitchFamily="34" charset="0"/>
                <a:sym typeface="+mn-ea"/>
              </a:rPr>
              <a:t>or</a:t>
            </a:r>
            <a:r>
              <a:rPr lang="en-US" altLang="zh-CN" sz="1600" b="1" dirty="0">
                <a:solidFill>
                  <a:schemeClr val="tx1"/>
                </a:solidFill>
                <a:latin typeface="Arial" panose="020B0604020202020204" pitchFamily="34" charset="0"/>
                <a:cs typeface="Arial" panose="020B0604020202020204" pitchFamily="34" charset="0"/>
                <a:sym typeface="+mn-ea"/>
              </a:rPr>
              <a:t> freezing damage.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3" name="文本框 2"/>
          <p:cNvSpPr txBox="1"/>
          <p:nvPr/>
        </p:nvSpPr>
        <p:spPr>
          <a:xfrm>
            <a:off x="2276458" y="-545212"/>
            <a:ext cx="4685030" cy="368300"/>
          </a:xfrm>
          <a:prstGeom prst="rect">
            <a:avLst/>
          </a:prstGeom>
          <a:noFill/>
        </p:spPr>
        <p:txBody>
          <a:bodyPr wrap="square" rtlCol="0">
            <a:spAutoFit/>
          </a:bodyPr>
          <a:lstStyle/>
          <a:p>
            <a:r>
              <a:rPr lang="en-US" altLang="zh-CN" dirty="0">
                <a:sym typeface="+mn-ea"/>
              </a:rPr>
              <a:t>Low-temperature preservation</a:t>
            </a:r>
            <a:endParaRPr lang="zh-CN" altLang="en-US" dirty="0"/>
          </a:p>
        </p:txBody>
      </p:sp>
      <p:pic>
        <p:nvPicPr>
          <p:cNvPr id="9" name="图片 8"/>
          <p:cNvPicPr>
            <a:picLocks noChangeAspect="1"/>
          </p:cNvPicPr>
          <p:nvPr/>
        </p:nvPicPr>
        <p:blipFill>
          <a:blip r:embed="rId1"/>
          <a:stretch>
            <a:fillRect/>
          </a:stretch>
        </p:blipFill>
        <p:spPr>
          <a:xfrm>
            <a:off x="7114540" y="1805955"/>
            <a:ext cx="4382135" cy="2459990"/>
          </a:xfrm>
          <a:prstGeom prst="rect">
            <a:avLst/>
          </a:prstGeom>
        </p:spPr>
      </p:pic>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4" name="矩形: 圆角 3"/>
          <p:cNvSpPr/>
          <p:nvPr/>
        </p:nvSpPr>
        <p:spPr>
          <a:xfrm>
            <a:off x="695325" y="1782447"/>
            <a:ext cx="398788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Low-temperature preservation</a:t>
            </a:r>
            <a:endParaRPr lang="en-US" altLang="zh-CN" b="1" dirty="0"/>
          </a:p>
        </p:txBody>
      </p:sp>
      <p:grpSp>
        <p:nvGrpSpPr>
          <p:cNvPr id="5" name="组合 4"/>
          <p:cNvGrpSpPr/>
          <p:nvPr/>
        </p:nvGrpSpPr>
        <p:grpSpPr>
          <a:xfrm>
            <a:off x="0" y="6708278"/>
            <a:ext cx="12192000" cy="153627"/>
            <a:chOff x="147892" y="6347897"/>
            <a:chExt cx="11450808" cy="120769"/>
          </a:xfrm>
        </p:grpSpPr>
        <p:sp>
          <p:nvSpPr>
            <p:cNvPr id="7" name="矩形 6"/>
            <p:cNvSpPr/>
            <p:nvPr/>
          </p:nvSpPr>
          <p:spPr>
            <a:xfrm>
              <a:off x="147892" y="6347898"/>
              <a:ext cx="7633872" cy="117699"/>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sp>
          <p:nvSpPr>
            <p:cNvPr id="8" name="矩形 7"/>
            <p:cNvSpPr/>
            <p:nvPr/>
          </p:nvSpPr>
          <p:spPr>
            <a:xfrm>
              <a:off x="7781764" y="6347897"/>
              <a:ext cx="3816936" cy="120769"/>
            </a:xfrm>
            <a:prstGeom prst="rect">
              <a:avLst/>
            </a:prstGeom>
            <a:solidFill>
              <a:srgbClr val="DEB8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字魂59号-创粗黑" panose="00000500000000000000" pitchFamily="2" charset="-122"/>
                <a:cs typeface="+mn-cs"/>
              </a:endParaRPr>
            </a:p>
          </p:txBody>
        </p:sp>
      </p:grpSp>
      <p:pic>
        <p:nvPicPr>
          <p:cNvPr id="10" name="8.2_41">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93625" y="6111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childTnLst>
        </p:cTn>
      </p:par>
    </p:tnLst>
    <p:bldLst>
      <p:bldP spid="6" grpId="0" uiExpand="1" build="p"/>
      <p:bldP spid="12" grpId="0" uiExpand="1" build="p"/>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92196" y="2244802"/>
            <a:ext cx="5397422"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Shiitake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Optimal storage temperature </a:t>
            </a:r>
            <a:r>
              <a:rPr lang="en-US" altLang="zh-CN" sz="1600" b="1" dirty="0">
                <a:solidFill>
                  <a:schemeClr val="tx1"/>
                </a:solidFill>
                <a:latin typeface="Arial" panose="020B0604020202020204" pitchFamily="34" charset="0"/>
                <a:cs typeface="Arial" panose="020B0604020202020204" pitchFamily="34" charset="0"/>
                <a:sym typeface="+mn-ea"/>
              </a:rPr>
              <a:t>around 1°C.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Storage life </a:t>
            </a:r>
            <a:r>
              <a:rPr lang="en-US" altLang="zh-CN" sz="1600" b="1" dirty="0">
                <a:solidFill>
                  <a:schemeClr val="tx1"/>
                </a:solidFill>
                <a:latin typeface="Arial" panose="020B0604020202020204" pitchFamily="34" charset="0"/>
                <a:cs typeface="Arial" panose="020B0604020202020204" pitchFamily="34" charset="0"/>
                <a:sym typeface="+mn-ea"/>
              </a:rPr>
              <a:t>&gt;18 days.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2196" y="3182230"/>
            <a:ext cx="5123180" cy="130810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Straw mushroom</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Stored</a:t>
            </a:r>
            <a:r>
              <a:rPr lang="en-US" altLang="zh-CN" sz="1600" b="1" dirty="0">
                <a:solidFill>
                  <a:schemeClr val="tx1"/>
                </a:solidFill>
                <a:latin typeface="Arial" panose="020B0604020202020204" pitchFamily="34" charset="0"/>
                <a:cs typeface="Arial" panose="020B0604020202020204" pitchFamily="34" charset="0"/>
                <a:sym typeface="+mn-ea"/>
              </a:rPr>
              <a:t> about two weeks </a:t>
            </a:r>
            <a:r>
              <a:rPr lang="en-US" altLang="zh-CN" sz="1600" dirty="0">
                <a:solidFill>
                  <a:schemeClr val="tx1"/>
                </a:solidFill>
                <a:latin typeface="Arial" panose="020B0604020202020204" pitchFamily="34" charset="0"/>
                <a:cs typeface="Arial" panose="020B0604020202020204" pitchFamily="34" charset="0"/>
                <a:sym typeface="+mn-ea"/>
              </a:rPr>
              <a:t>at</a:t>
            </a:r>
            <a:r>
              <a:rPr lang="en-US" altLang="zh-CN" sz="1600" b="1" dirty="0">
                <a:solidFill>
                  <a:schemeClr val="tx1"/>
                </a:solidFill>
                <a:latin typeface="Arial" panose="020B0604020202020204" pitchFamily="34" charset="0"/>
                <a:cs typeface="Arial" panose="020B0604020202020204" pitchFamily="34" charset="0"/>
                <a:sym typeface="+mn-ea"/>
              </a:rPr>
              <a:t> 0–2°C.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At</a:t>
            </a:r>
            <a:r>
              <a:rPr lang="en-US" altLang="zh-CN" sz="1600" b="1" dirty="0">
                <a:solidFill>
                  <a:schemeClr val="tx1"/>
                </a:solidFill>
                <a:latin typeface="Arial" panose="020B0604020202020204" pitchFamily="34" charset="0"/>
                <a:cs typeface="Arial" panose="020B0604020202020204" pitchFamily="34" charset="0"/>
                <a:sym typeface="+mn-ea"/>
              </a:rPr>
              <a:t> 4–6°C → autolysis easily occurs.</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At </a:t>
            </a:r>
            <a:r>
              <a:rPr lang="en-US" altLang="zh-CN" sz="1600" b="1" dirty="0">
                <a:solidFill>
                  <a:schemeClr val="tx1"/>
                </a:solidFill>
                <a:latin typeface="Arial" panose="020B0604020202020204" pitchFamily="34" charset="0"/>
                <a:cs typeface="Arial" panose="020B0604020202020204" pitchFamily="34" charset="0"/>
                <a:sym typeface="+mn-ea"/>
              </a:rPr>
              <a:t>10–15°C → </a:t>
            </a:r>
            <a:r>
              <a:rPr lang="en-US" altLang="zh-CN" sz="1600" dirty="0">
                <a:solidFill>
                  <a:schemeClr val="tx1"/>
                </a:solidFill>
                <a:latin typeface="Arial" panose="020B0604020202020204" pitchFamily="34" charset="0"/>
                <a:cs typeface="Arial" panose="020B0604020202020204" pitchFamily="34" charset="0"/>
                <a:sym typeface="+mn-ea"/>
              </a:rPr>
              <a:t>only be stored</a:t>
            </a:r>
            <a:r>
              <a:rPr lang="en-US" altLang="zh-CN" sz="1600" b="1" dirty="0">
                <a:solidFill>
                  <a:schemeClr val="tx1"/>
                </a:solidFill>
                <a:latin typeface="Arial" panose="020B0604020202020204" pitchFamily="34" charset="0"/>
                <a:cs typeface="Arial" panose="020B0604020202020204" pitchFamily="34" charset="0"/>
                <a:sym typeface="+mn-ea"/>
              </a:rPr>
              <a:t> 2–3 days.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1" name="文本框 10"/>
          <p:cNvSpPr txBox="1"/>
          <p:nvPr/>
        </p:nvSpPr>
        <p:spPr>
          <a:xfrm>
            <a:off x="592196" y="4414298"/>
            <a:ext cx="6435925" cy="1013460"/>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Button mushroom</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Optimal storage temperature </a:t>
            </a:r>
            <a:r>
              <a:rPr lang="en-US" altLang="zh-CN" sz="1600" b="1" dirty="0">
                <a:solidFill>
                  <a:schemeClr val="tx1"/>
                </a:solidFill>
                <a:latin typeface="Arial" panose="020B0604020202020204" pitchFamily="34" charset="0"/>
                <a:cs typeface="Arial" panose="020B0604020202020204" pitchFamily="34" charset="0"/>
                <a:sym typeface="+mn-ea"/>
              </a:rPr>
              <a:t>0–5°C.</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Storage period can reach </a:t>
            </a:r>
            <a:r>
              <a:rPr lang="en-US" altLang="zh-CN" sz="1600" b="1" dirty="0">
                <a:solidFill>
                  <a:schemeClr val="tx1"/>
                </a:solidFill>
                <a:latin typeface="Arial" panose="020B0604020202020204" pitchFamily="34" charset="0"/>
                <a:cs typeface="Arial" panose="020B0604020202020204" pitchFamily="34" charset="0"/>
                <a:sym typeface="+mn-ea"/>
              </a:rPr>
              <a:t>30–35 days at 0°C.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2" name="文本框 11"/>
          <p:cNvSpPr txBox="1"/>
          <p:nvPr/>
        </p:nvSpPr>
        <p:spPr>
          <a:xfrm>
            <a:off x="592196" y="5351726"/>
            <a:ext cx="5123180" cy="71818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Enoki mushroom</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Optimal storage temperature</a:t>
            </a:r>
            <a:r>
              <a:rPr lang="en-US" altLang="zh-CN" sz="1600" b="1" dirty="0">
                <a:solidFill>
                  <a:schemeClr val="tx1"/>
                </a:solidFill>
                <a:latin typeface="Arial" panose="020B0604020202020204" pitchFamily="34" charset="0"/>
                <a:cs typeface="Arial" panose="020B0604020202020204" pitchFamily="34" charset="0"/>
                <a:sym typeface="+mn-ea"/>
              </a:rPr>
              <a:t> 2–4°C.</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4" name="矩形: 圆角 3"/>
          <p:cNvSpPr/>
          <p:nvPr/>
        </p:nvSpPr>
        <p:spPr>
          <a:xfrm>
            <a:off x="695325" y="1782447"/>
            <a:ext cx="398788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Optimal storage temperatures </a:t>
            </a:r>
            <a:endParaRPr lang="en-US" altLang="zh-CN" b="1" dirty="0"/>
          </a:p>
        </p:txBody>
      </p:sp>
      <p:grpSp>
        <p:nvGrpSpPr>
          <p:cNvPr id="7" name="组合 6"/>
          <p:cNvGrpSpPr/>
          <p:nvPr/>
        </p:nvGrpSpPr>
        <p:grpSpPr>
          <a:xfrm>
            <a:off x="9645590" y="2043222"/>
            <a:ext cx="1851085" cy="901155"/>
            <a:chOff x="9645590" y="2043222"/>
            <a:chExt cx="1851085" cy="901155"/>
          </a:xfrm>
        </p:grpSpPr>
        <p:pic>
          <p:nvPicPr>
            <p:cNvPr id="14" name="图片 13"/>
            <p:cNvPicPr>
              <a:picLocks noChangeAspect="1"/>
            </p:cNvPicPr>
            <p:nvPr/>
          </p:nvPicPr>
          <p:blipFill>
            <a:blip r:embed="rId1"/>
            <a:stretch>
              <a:fillRect/>
            </a:stretch>
          </p:blipFill>
          <p:spPr>
            <a:xfrm>
              <a:off x="9876675" y="2074839"/>
              <a:ext cx="1620000" cy="869538"/>
            </a:xfrm>
            <a:prstGeom prst="rect">
              <a:avLst/>
            </a:prstGeom>
          </p:spPr>
        </p:pic>
        <p:sp>
          <p:nvSpPr>
            <p:cNvPr id="6" name="文本框 5"/>
            <p:cNvSpPr txBox="1"/>
            <p:nvPr/>
          </p:nvSpPr>
          <p:spPr>
            <a:xfrm>
              <a:off x="9645590" y="2043222"/>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endParaRPr lang="zh-CN" altLang="en-US" sz="1200" dirty="0">
                <a:solidFill>
                  <a:schemeClr val="bg1"/>
                </a:solidFill>
              </a:endParaRPr>
            </a:p>
          </p:txBody>
        </p:sp>
      </p:grpSp>
      <p:grpSp>
        <p:nvGrpSpPr>
          <p:cNvPr id="10" name="组合 9"/>
          <p:cNvGrpSpPr/>
          <p:nvPr/>
        </p:nvGrpSpPr>
        <p:grpSpPr>
          <a:xfrm>
            <a:off x="9602433" y="3037072"/>
            <a:ext cx="1894242" cy="953451"/>
            <a:chOff x="9602433" y="3037072"/>
            <a:chExt cx="1894242" cy="953451"/>
          </a:xfrm>
        </p:grpSpPr>
        <p:pic>
          <p:nvPicPr>
            <p:cNvPr id="17" name="图片 16"/>
            <p:cNvPicPr>
              <a:picLocks noChangeAspect="1"/>
            </p:cNvPicPr>
            <p:nvPr/>
          </p:nvPicPr>
          <p:blipFill>
            <a:blip r:embed="rId2"/>
            <a:stretch>
              <a:fillRect/>
            </a:stretch>
          </p:blipFill>
          <p:spPr>
            <a:xfrm>
              <a:off x="9876675" y="3069383"/>
              <a:ext cx="1620000" cy="921140"/>
            </a:xfrm>
            <a:prstGeom prst="rect">
              <a:avLst/>
            </a:prstGeom>
          </p:spPr>
        </p:pic>
        <p:sp>
          <p:nvSpPr>
            <p:cNvPr id="8" name="文本框 7"/>
            <p:cNvSpPr txBox="1"/>
            <p:nvPr/>
          </p:nvSpPr>
          <p:spPr>
            <a:xfrm>
              <a:off x="9602433" y="3037072"/>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endParaRPr lang="zh-CN" altLang="en-US" sz="1200" dirty="0">
                <a:solidFill>
                  <a:schemeClr val="bg1"/>
                </a:solidFill>
              </a:endParaRPr>
            </a:p>
          </p:txBody>
        </p:sp>
      </p:grpSp>
      <p:grpSp>
        <p:nvGrpSpPr>
          <p:cNvPr id="19" name="组合 18"/>
          <p:cNvGrpSpPr/>
          <p:nvPr/>
        </p:nvGrpSpPr>
        <p:grpSpPr>
          <a:xfrm>
            <a:off x="9602433" y="4083217"/>
            <a:ext cx="1894242" cy="917949"/>
            <a:chOff x="9602433" y="4083217"/>
            <a:chExt cx="1894242" cy="917949"/>
          </a:xfrm>
        </p:grpSpPr>
        <p:pic>
          <p:nvPicPr>
            <p:cNvPr id="18" name="图片 17"/>
            <p:cNvPicPr>
              <a:picLocks noChangeAspect="1"/>
            </p:cNvPicPr>
            <p:nvPr/>
          </p:nvPicPr>
          <p:blipFill>
            <a:blip r:embed="rId3"/>
            <a:stretch>
              <a:fillRect/>
            </a:stretch>
          </p:blipFill>
          <p:spPr>
            <a:xfrm>
              <a:off x="9876675" y="4115529"/>
              <a:ext cx="1620000" cy="885637"/>
            </a:xfrm>
            <a:prstGeom prst="rect">
              <a:avLst/>
            </a:prstGeom>
          </p:spPr>
        </p:pic>
        <p:sp>
          <p:nvSpPr>
            <p:cNvPr id="9" name="文本框 8"/>
            <p:cNvSpPr txBox="1"/>
            <p:nvPr/>
          </p:nvSpPr>
          <p:spPr>
            <a:xfrm>
              <a:off x="9602433" y="4083217"/>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endParaRPr lang="zh-CN" altLang="en-US" sz="1200" dirty="0">
                <a:solidFill>
                  <a:schemeClr val="bg1"/>
                </a:solidFill>
              </a:endParaRPr>
            </a:p>
          </p:txBody>
        </p:sp>
      </p:grpSp>
      <p:grpSp>
        <p:nvGrpSpPr>
          <p:cNvPr id="20" name="组合 19"/>
          <p:cNvGrpSpPr/>
          <p:nvPr/>
        </p:nvGrpSpPr>
        <p:grpSpPr>
          <a:xfrm>
            <a:off x="9630386" y="5126172"/>
            <a:ext cx="1866289" cy="896064"/>
            <a:chOff x="9630386" y="5126172"/>
            <a:chExt cx="1866289" cy="896064"/>
          </a:xfrm>
        </p:grpSpPr>
        <p:pic>
          <p:nvPicPr>
            <p:cNvPr id="16" name="图片 15"/>
            <p:cNvPicPr>
              <a:picLocks noChangeAspect="1"/>
            </p:cNvPicPr>
            <p:nvPr/>
          </p:nvPicPr>
          <p:blipFill>
            <a:blip r:embed="rId4"/>
            <a:stretch>
              <a:fillRect/>
            </a:stretch>
          </p:blipFill>
          <p:spPr>
            <a:xfrm>
              <a:off x="9876675" y="5126173"/>
              <a:ext cx="1620000" cy="896063"/>
            </a:xfrm>
            <a:prstGeom prst="rect">
              <a:avLst/>
            </a:prstGeom>
          </p:spPr>
        </p:pic>
        <p:sp>
          <p:nvSpPr>
            <p:cNvPr id="13" name="文本框 12"/>
            <p:cNvSpPr txBox="1"/>
            <p:nvPr/>
          </p:nvSpPr>
          <p:spPr>
            <a:xfrm>
              <a:off x="9630386" y="5126172"/>
              <a:ext cx="815975" cy="275590"/>
            </a:xfrm>
            <a:prstGeom prst="rect">
              <a:avLst/>
            </a:prstGeom>
            <a:noFill/>
          </p:spPr>
          <p:txBody>
            <a:bodyPr wrap="square" rtlCol="0">
              <a:spAutoFit/>
            </a:bodyPr>
            <a:lstStyle/>
            <a:p>
              <a:pPr algn="r"/>
              <a:r>
                <a:rPr lang="en-US" altLang="zh-CN" sz="1200" dirty="0">
                  <a:solidFill>
                    <a:schemeClr val="bg1"/>
                  </a:solidFill>
                </a:rPr>
                <a:t>AI</a:t>
              </a:r>
              <a:r>
                <a:rPr lang="zh-CN" altLang="en-US" sz="1200" dirty="0">
                  <a:solidFill>
                    <a:schemeClr val="bg1"/>
                  </a:solidFill>
                </a:rPr>
                <a:t>生成</a:t>
              </a:r>
              <a:endParaRPr lang="zh-CN" altLang="en-US" sz="1200" dirty="0">
                <a:solidFill>
                  <a:schemeClr val="bg1"/>
                </a:solidFill>
              </a:endParaRPr>
            </a:p>
          </p:txBody>
        </p:sp>
      </p:grpSp>
      <p:pic>
        <p:nvPicPr>
          <p:cNvPr id="21" name="8.2_42">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2588875" y="63023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1"/>
                </p:tgtEl>
              </p:cMediaNode>
            </p:audio>
          </p:childTnLst>
        </p:cTn>
      </p:par>
    </p:tnLst>
    <p:bldLst>
      <p:bldP spid="2" grpId="0" uiExpand="1" build="p"/>
      <p:bldP spid="5" grpId="0" uiExpand="1" build="p"/>
      <p:bldP spid="11" grpId="0" uiExpand="1" build="p"/>
      <p:bldP spid="12" grpId="0" uiExpand="1" build="p"/>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860800"/>
            <a:ext cx="12192000" cy="29972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2196" y="2301944"/>
            <a:ext cx="5660324" cy="1410970"/>
          </a:xfrm>
          <a:prstGeom prst="rect">
            <a:avLst/>
          </a:prstGeom>
          <a:noFill/>
        </p:spPr>
        <p:txBody>
          <a:bodyPr wrap="square" rtlCol="0">
            <a:spAutoFit/>
          </a:bodyPr>
          <a:lstStyle/>
          <a:p>
            <a:pPr marL="288290" lvl="0" indent="-285750" algn="l">
              <a:lnSpc>
                <a:spcPct val="120000"/>
              </a:lnSpc>
              <a:spcBef>
                <a:spcPts val="200"/>
              </a:spcBef>
              <a:spcAft>
                <a:spcPts val="200"/>
              </a:spcAft>
              <a:buClrTx/>
              <a:buSzTx/>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Relative Humidity Requirements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Relative humidity maintained above 95%</a:t>
            </a:r>
            <a:r>
              <a:rPr lang="en-US" altLang="zh-CN" sz="1600" dirty="0">
                <a:solidFill>
                  <a:schemeClr val="tx1"/>
                </a:solidFill>
                <a:latin typeface="Arial" panose="020B0604020202020204" pitchFamily="34" charset="0"/>
                <a:cs typeface="Arial" panose="020B0604020202020204" pitchFamily="34" charset="0"/>
                <a:sym typeface="+mn-ea"/>
              </a:rPr>
              <a:t> during storage. </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Prevents </a:t>
            </a:r>
            <a:r>
              <a:rPr lang="en-US" altLang="zh-CN" sz="1600" b="1" dirty="0">
                <a:solidFill>
                  <a:schemeClr val="tx1"/>
                </a:solidFill>
                <a:latin typeface="Arial" panose="020B0604020202020204" pitchFamily="34" charset="0"/>
                <a:cs typeface="Arial" panose="020B0604020202020204" pitchFamily="34" charset="0"/>
                <a:sym typeface="+mn-ea"/>
              </a:rPr>
              <a:t>water-loss-induced quality deterioration.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15" name="文本框 1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3" name="文本框 12"/>
          <p:cNvSpPr txBox="1"/>
          <p:nvPr/>
        </p:nvSpPr>
        <p:spPr>
          <a:xfrm>
            <a:off x="592196" y="3984368"/>
            <a:ext cx="5955665" cy="1564640"/>
          </a:xfrm>
          <a:prstGeom prst="rect">
            <a:avLst/>
          </a:prstGeom>
          <a:noFill/>
        </p:spPr>
        <p:txBody>
          <a:bodyPr wrap="square" rtlCol="0">
            <a:spAutoFit/>
          </a:bodyPr>
          <a:lstStyle/>
          <a:p>
            <a:pPr marL="288290" lvl="0" indent="-288290">
              <a:lnSpc>
                <a:spcPct val="130000"/>
              </a:lnSpc>
              <a:spcBef>
                <a:spcPts val="200"/>
              </a:spcBef>
              <a:spcAft>
                <a:spcPts val="200"/>
              </a:spcAft>
              <a:buSzPct val="100000"/>
              <a:buFont typeface="Wingdings" panose="05000000000000000000" charset="0"/>
              <a:buChar char="n"/>
            </a:pPr>
            <a:r>
              <a:rPr lang="en-US" altLang="zh-CN" sz="1800" b="1" dirty="0">
                <a:solidFill>
                  <a:schemeClr val="bg1"/>
                </a:solidFill>
                <a:latin typeface="Arial" panose="020B0604020202020204" pitchFamily="34" charset="0"/>
                <a:cs typeface="Arial" panose="020B0604020202020204" pitchFamily="34" charset="0"/>
                <a:sym typeface="+mn-ea"/>
              </a:rPr>
              <a:t>Effects of Water Loss</a:t>
            </a:r>
            <a:endParaRPr lang="en-US" altLang="zh-CN" sz="18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Leads to </a:t>
            </a:r>
            <a:r>
              <a:rPr lang="en-US" altLang="zh-CN" sz="1600" b="1" dirty="0">
                <a:solidFill>
                  <a:schemeClr val="bg1"/>
                </a:solidFill>
                <a:latin typeface="Arial" panose="020B0604020202020204" pitchFamily="34" charset="0"/>
                <a:cs typeface="Arial" panose="020B0604020202020204" pitchFamily="34" charset="0"/>
                <a:sym typeface="+mn-ea"/>
              </a:rPr>
              <a:t>weight loss.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Affects </a:t>
            </a:r>
            <a:r>
              <a:rPr lang="en-US" altLang="zh-CN" sz="1600" b="1" dirty="0">
                <a:solidFill>
                  <a:schemeClr val="bg1"/>
                </a:solidFill>
                <a:latin typeface="Arial" panose="020B0604020202020204" pitchFamily="34" charset="0"/>
                <a:cs typeface="Arial" panose="020B0604020202020204" pitchFamily="34" charset="0"/>
                <a:sym typeface="+mn-ea"/>
              </a:rPr>
              <a:t>appearance.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3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Reduces </a:t>
            </a:r>
            <a:r>
              <a:rPr lang="en-US" altLang="zh-CN" sz="1600" b="1" dirty="0">
                <a:solidFill>
                  <a:schemeClr val="bg1"/>
                </a:solidFill>
                <a:latin typeface="Arial" panose="020B0604020202020204" pitchFamily="34" charset="0"/>
                <a:cs typeface="Arial" panose="020B0604020202020204" pitchFamily="34" charset="0"/>
                <a:sym typeface="+mn-ea"/>
              </a:rPr>
              <a:t>market value.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4" name="矩形: 圆角 3"/>
          <p:cNvSpPr/>
          <p:nvPr/>
        </p:nvSpPr>
        <p:spPr>
          <a:xfrm>
            <a:off x="695325" y="1782447"/>
            <a:ext cx="3987885"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High-humidity maintenance</a:t>
            </a:r>
            <a:endParaRPr lang="en-US" altLang="zh-CN" b="1" dirty="0"/>
          </a:p>
        </p:txBody>
      </p:sp>
      <p:pic>
        <p:nvPicPr>
          <p:cNvPr id="5" name="图片 4"/>
          <p:cNvPicPr>
            <a:picLocks noChangeAspect="1"/>
          </p:cNvPicPr>
          <p:nvPr/>
        </p:nvPicPr>
        <p:blipFill>
          <a:blip r:embed="rId1"/>
          <a:stretch>
            <a:fillRect/>
          </a:stretch>
        </p:blipFill>
        <p:spPr>
          <a:xfrm>
            <a:off x="6475227" y="2280248"/>
            <a:ext cx="5021447" cy="2666442"/>
          </a:xfrm>
          <a:prstGeom prst="rect">
            <a:avLst/>
          </a:prstGeom>
        </p:spPr>
      </p:pic>
      <p:pic>
        <p:nvPicPr>
          <p:cNvPr id="7" name="8.2_4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493625" y="62484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3" grpId="0" animBg="1"/>
      <p:bldP spid="21" grpId="0" uiExpand="1" build="p"/>
      <p:bldP spid="13" grpId="0" uiExpand="1" build="p"/>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3498112"/>
            <a:ext cx="12192000" cy="3359888"/>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090" y="2252345"/>
            <a:ext cx="6412865" cy="1064260"/>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Modified-Atmosphere Packaging (MPA)</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Use </a:t>
            </a:r>
            <a:r>
              <a:rPr lang="en-US" altLang="zh-CN" sz="1600" b="1" dirty="0">
                <a:solidFill>
                  <a:schemeClr val="tx1"/>
                </a:solidFill>
                <a:latin typeface="Arial" panose="020B0604020202020204" pitchFamily="34" charset="0"/>
                <a:cs typeface="Arial" panose="020B0604020202020204" pitchFamily="34" charset="0"/>
                <a:sym typeface="+mn-ea"/>
              </a:rPr>
              <a:t>breathable MAP bags</a:t>
            </a:r>
            <a:r>
              <a:rPr lang="en-US" altLang="zh-CN" sz="1600" dirty="0">
                <a:solidFill>
                  <a:schemeClr val="tx1"/>
                </a:solidFill>
                <a:latin typeface="Arial" panose="020B0604020202020204" pitchFamily="34" charset="0"/>
                <a:cs typeface="Arial" panose="020B0604020202020204" pitchFamily="34" charset="0"/>
                <a:sym typeface="+mn-ea"/>
              </a:rPr>
              <a:t> to maintain a </a:t>
            </a:r>
            <a:r>
              <a:rPr lang="en-US" altLang="zh-CN" sz="1600" b="1" dirty="0">
                <a:solidFill>
                  <a:schemeClr val="tx1"/>
                </a:solidFill>
                <a:latin typeface="Arial" panose="020B0604020202020204" pitchFamily="34" charset="0"/>
                <a:cs typeface="Arial" panose="020B0604020202020204" pitchFamily="34" charset="0"/>
                <a:sym typeface="+mn-ea"/>
              </a:rPr>
              <a:t>low-oxygen, high-carbon-dioxide atmosphere</a:t>
            </a:r>
            <a:r>
              <a:rPr lang="en-US" altLang="zh-CN" sz="1600" dirty="0">
                <a:solidFill>
                  <a:schemeClr val="tx1"/>
                </a:solidFill>
                <a:latin typeface="Arial" panose="020B0604020202020204" pitchFamily="34" charset="0"/>
                <a:cs typeface="Arial" panose="020B0604020202020204" pitchFamily="34" charset="0"/>
                <a:sym typeface="+mn-ea"/>
              </a:rPr>
              <a:t> → to extend shelf life. </a:t>
            </a:r>
            <a:endParaRPr lang="en-US" altLang="zh-CN" sz="1600"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3090" y="3703216"/>
            <a:ext cx="8083077" cy="1091068"/>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Condensation Control</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Condensation inside bags</a:t>
            </a:r>
            <a:r>
              <a:rPr lang="en-US" altLang="zh-CN" sz="1600" dirty="0">
                <a:solidFill>
                  <a:schemeClr val="bg1"/>
                </a:solidFill>
                <a:latin typeface="Arial" panose="020B0604020202020204" pitchFamily="34" charset="0"/>
                <a:cs typeface="Arial" panose="020B0604020202020204" pitchFamily="34" charset="0"/>
                <a:sym typeface="+mn-ea"/>
              </a:rPr>
              <a:t> should be avoided.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Desiccants</a:t>
            </a:r>
            <a:r>
              <a:rPr lang="en-US" altLang="zh-CN" sz="1600" dirty="0">
                <a:solidFill>
                  <a:schemeClr val="bg1"/>
                </a:solidFill>
                <a:latin typeface="Arial" panose="020B0604020202020204" pitchFamily="34" charset="0"/>
                <a:cs typeface="Arial" panose="020B0604020202020204" pitchFamily="34" charset="0"/>
                <a:sym typeface="+mn-ea"/>
              </a:rPr>
              <a:t> such as sorbitol may be added </a:t>
            </a:r>
            <a:r>
              <a:rPr lang="en-US" altLang="zh-CN" sz="1600" b="1" dirty="0">
                <a:solidFill>
                  <a:schemeClr val="bg1"/>
                </a:solidFill>
                <a:latin typeface="Arial" panose="020B0604020202020204" pitchFamily="34" charset="0"/>
                <a:cs typeface="Arial" panose="020B0604020202020204" pitchFamily="34" charset="0"/>
                <a:sym typeface="+mn-ea"/>
              </a:rPr>
              <a:t>to limit moisture accumulation. </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11" name="文本框 10"/>
          <p:cNvSpPr txBox="1"/>
          <p:nvPr/>
        </p:nvSpPr>
        <p:spPr>
          <a:xfrm>
            <a:off x="3605273" y="-555060"/>
            <a:ext cx="4121150" cy="368300"/>
          </a:xfrm>
          <a:prstGeom prst="rect">
            <a:avLst/>
          </a:prstGeom>
          <a:noFill/>
        </p:spPr>
        <p:txBody>
          <a:bodyPr wrap="square" rtlCol="0">
            <a:spAutoFit/>
          </a:bodyPr>
          <a:lstStyle/>
          <a:p>
            <a:r>
              <a:rPr lang="en-US" altLang="zh-CN" dirty="0"/>
              <a:t>Modified-atmosphere </a:t>
            </a:r>
            <a:r>
              <a:rPr lang="en-US" altLang="zh-CN" dirty="0" err="1"/>
              <a:t>packagingt</a:t>
            </a:r>
            <a:endParaRPr lang="en-US" altLang="zh-CN" dirty="0"/>
          </a:p>
        </p:txBody>
      </p:sp>
      <p:sp>
        <p:nvSpPr>
          <p:cNvPr id="2" name="文本框 1"/>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6" name="文本框 5"/>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8" name="矩形: 圆角 7"/>
          <p:cNvSpPr/>
          <p:nvPr/>
        </p:nvSpPr>
        <p:spPr>
          <a:xfrm>
            <a:off x="695325" y="1782447"/>
            <a:ext cx="446979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Modified-atmosphere packaging</a:t>
            </a:r>
            <a:endParaRPr lang="en-US" altLang="zh-CN" b="1" dirty="0"/>
          </a:p>
        </p:txBody>
      </p:sp>
      <p:pic>
        <p:nvPicPr>
          <p:cNvPr id="10" name="图片 9"/>
          <p:cNvPicPr>
            <a:picLocks noChangeAspect="1"/>
          </p:cNvPicPr>
          <p:nvPr/>
        </p:nvPicPr>
        <p:blipFill>
          <a:blip r:embed="rId1"/>
          <a:stretch>
            <a:fillRect/>
          </a:stretch>
        </p:blipFill>
        <p:spPr>
          <a:xfrm>
            <a:off x="7534910" y="2133600"/>
            <a:ext cx="3961765" cy="2223135"/>
          </a:xfrm>
          <a:prstGeom prst="rect">
            <a:avLst/>
          </a:prstGeom>
        </p:spPr>
      </p:pic>
      <p:pic>
        <p:nvPicPr>
          <p:cNvPr id="4" name="8.2_44">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84125" y="61118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3" grpId="0" animBg="1"/>
      <p:bldP spid="21" grpId="0" uiExpand="1" build="p"/>
      <p:bldP spid="9" grpId="0" uiExpand="1" build="p"/>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653137"/>
            <a:ext cx="12192000" cy="2204864"/>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089" y="2261235"/>
            <a:ext cx="8465851" cy="678134"/>
          </a:xfrm>
          <a:prstGeom prst="rect">
            <a:avLst/>
          </a:prstGeom>
          <a:noFill/>
        </p:spPr>
        <p:txBody>
          <a:bodyPr wrap="square" rtlCol="0">
            <a:spAutoFit/>
          </a:bodyPr>
          <a:lstStyle/>
          <a:p>
            <a:pPr lvl="0" indent="0">
              <a:lnSpc>
                <a:spcPct val="110000"/>
              </a:lnSpc>
              <a:buSzPct val="100000"/>
              <a:buFont typeface="Wingdings" panose="05000000000000000000" charset="0"/>
              <a:buNone/>
            </a:pPr>
            <a:r>
              <a:rPr lang="en-US" altLang="zh-CN" dirty="0">
                <a:solidFill>
                  <a:srgbClr val="5BAE3E"/>
                </a:solidFill>
                <a:latin typeface="Arial" panose="020B0604020202020204" pitchFamily="34" charset="0"/>
                <a:cs typeface="Arial" panose="020B0604020202020204" pitchFamily="34" charset="0"/>
                <a:sym typeface="+mn-ea"/>
              </a:rPr>
              <a:t>The </a:t>
            </a:r>
            <a:r>
              <a:rPr lang="en-US" altLang="zh-CN" b="1" dirty="0">
                <a:solidFill>
                  <a:srgbClr val="5BAE3E"/>
                </a:solidFill>
                <a:latin typeface="Arial" panose="020B0604020202020204" pitchFamily="34" charset="0"/>
                <a:cs typeface="Arial" panose="020B0604020202020204" pitchFamily="34" charset="0"/>
                <a:sym typeface="+mn-ea"/>
              </a:rPr>
              <a:t>materials</a:t>
            </a:r>
            <a:r>
              <a:rPr lang="en-US" altLang="zh-CN" dirty="0">
                <a:solidFill>
                  <a:srgbClr val="5BAE3E"/>
                </a:solidFill>
                <a:latin typeface="Arial" panose="020B0604020202020204" pitchFamily="34" charset="0"/>
                <a:cs typeface="Arial" panose="020B0604020202020204" pitchFamily="34" charset="0"/>
                <a:sym typeface="+mn-ea"/>
              </a:rPr>
              <a:t> and </a:t>
            </a:r>
            <a:r>
              <a:rPr lang="en-US" altLang="zh-CN" b="1" dirty="0">
                <a:solidFill>
                  <a:srgbClr val="5BAE3E"/>
                </a:solidFill>
                <a:latin typeface="Arial" panose="020B0604020202020204" pitchFamily="34" charset="0"/>
                <a:cs typeface="Arial" panose="020B0604020202020204" pitchFamily="34" charset="0"/>
                <a:sym typeface="+mn-ea"/>
              </a:rPr>
              <a:t>gas composition of modified-atmosphere packaging </a:t>
            </a:r>
            <a:r>
              <a:rPr lang="en-US" altLang="zh-CN" dirty="0">
                <a:solidFill>
                  <a:srgbClr val="5BAE3E"/>
                </a:solidFill>
                <a:latin typeface="Arial" panose="020B0604020202020204" pitchFamily="34" charset="0"/>
                <a:cs typeface="Arial" panose="020B0604020202020204" pitchFamily="34" charset="0"/>
                <a:sym typeface="+mn-ea"/>
              </a:rPr>
              <a:t>should be selected according to the</a:t>
            </a:r>
            <a:r>
              <a:rPr lang="en-US" altLang="zh-CN" b="1" dirty="0">
                <a:solidFill>
                  <a:srgbClr val="5BAE3E"/>
                </a:solidFill>
                <a:latin typeface="Arial" panose="020B0604020202020204" pitchFamily="34" charset="0"/>
                <a:cs typeface="Arial" panose="020B0604020202020204" pitchFamily="34" charset="0"/>
                <a:sym typeface="+mn-ea"/>
              </a:rPr>
              <a:t> characteristics of each mushroom species. </a:t>
            </a:r>
            <a:endParaRPr lang="en-US" altLang="zh-CN" b="1" dirty="0">
              <a:solidFill>
                <a:srgbClr val="5BAE3E"/>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0402" y="2962982"/>
            <a:ext cx="5948045" cy="160337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Common. Packaging Materials</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High-density polyethylene.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Low-density polyethylene.</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Polyvinyl chloride.</a:t>
            </a:r>
            <a:endParaRPr lang="en-US" altLang="zh-CN" sz="1600" b="1"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latin typeface="Arial" panose="020B0604020202020204" pitchFamily="34" charset="0"/>
                <a:cs typeface="Arial" panose="020B0604020202020204" pitchFamily="34" charset="0"/>
                <a:sym typeface="+mn-ea"/>
              </a:rPr>
              <a:t>Polypropylene</a:t>
            </a:r>
            <a:r>
              <a:rPr lang="en-US" altLang="zh-CN" sz="1600" b="1" dirty="0">
                <a:solidFill>
                  <a:schemeClr val="tx1"/>
                </a:solidFill>
                <a:latin typeface="Arial" panose="020B0604020202020204" pitchFamily="34" charset="0"/>
                <a:cs typeface="Arial" panose="020B0604020202020204" pitchFamily="34" charset="0"/>
                <a:sym typeface="+mn-ea"/>
              </a:rPr>
              <a:t>.</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547862" y="2962982"/>
            <a:ext cx="5587305" cy="1283941"/>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Material–Species Matching</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High-density polyethylene for button mushrooms.</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Low-density polyethylene for king oyster mushrooms.</a:t>
            </a:r>
            <a:endParaRPr lang="en-US" altLang="zh-CN" sz="1600" dirty="0">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latin typeface="Arial" panose="020B0604020202020204" pitchFamily="34" charset="0"/>
                <a:cs typeface="Arial" panose="020B0604020202020204" pitchFamily="34" charset="0"/>
                <a:sym typeface="+mn-ea"/>
              </a:rPr>
              <a:t>Polyethylene recommended for shiitake mushrooms. </a:t>
            </a:r>
            <a:endParaRPr lang="en-US" altLang="zh-CN" sz="1600" dirty="0">
              <a:latin typeface="Arial" panose="020B0604020202020204" pitchFamily="34" charset="0"/>
              <a:cs typeface="Arial" panose="020B0604020202020204" pitchFamily="34" charset="0"/>
              <a:sym typeface="+mn-ea"/>
            </a:endParaRPr>
          </a:p>
        </p:txBody>
      </p:sp>
      <p:sp>
        <p:nvSpPr>
          <p:cNvPr id="4" name="文本框 3"/>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6" name="文本框 5"/>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8" name="矩形: 圆角 7"/>
          <p:cNvSpPr/>
          <p:nvPr/>
        </p:nvSpPr>
        <p:spPr>
          <a:xfrm>
            <a:off x="695325" y="1782447"/>
            <a:ext cx="446979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Modified-atmosphere packaging</a:t>
            </a:r>
            <a:endParaRPr lang="en-US" altLang="zh-CN" b="1" dirty="0"/>
          </a:p>
        </p:txBody>
      </p:sp>
      <p:pic>
        <p:nvPicPr>
          <p:cNvPr id="10" name="图片 9"/>
          <p:cNvPicPr>
            <a:picLocks noChangeAspect="1"/>
          </p:cNvPicPr>
          <p:nvPr/>
        </p:nvPicPr>
        <p:blipFill>
          <a:blip r:embed="rId1"/>
          <a:stretch>
            <a:fillRect/>
          </a:stretch>
        </p:blipFill>
        <p:spPr>
          <a:xfrm>
            <a:off x="9165265" y="1630745"/>
            <a:ext cx="2331410" cy="1298789"/>
          </a:xfrm>
          <a:prstGeom prst="rect">
            <a:avLst/>
          </a:prstGeom>
        </p:spPr>
      </p:pic>
      <p:sp>
        <p:nvSpPr>
          <p:cNvPr id="2" name="文本框 1"/>
          <p:cNvSpPr txBox="1"/>
          <p:nvPr/>
        </p:nvSpPr>
        <p:spPr>
          <a:xfrm>
            <a:off x="595423" y="4731945"/>
            <a:ext cx="9888279" cy="1459374"/>
          </a:xfrm>
          <a:prstGeom prst="rect">
            <a:avLst/>
          </a:prstGeom>
          <a:noFill/>
        </p:spPr>
        <p:txBody>
          <a:bodyPr wrap="square" rtlCol="0">
            <a:spAutoFit/>
          </a:bodyPr>
          <a:lstStyle/>
          <a:p>
            <a:pPr marL="288290" lvl="0" indent="-288290">
              <a:lnSpc>
                <a:spcPct val="11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Gas Composition Options &amp; Examples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Low-oxygen or medium-to-high-oxygen atmospheres.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Low-oxygen controlled-atmosphere condition for </a:t>
            </a:r>
            <a:r>
              <a:rPr lang="en-US" altLang="zh-CN" sz="1600" b="1" dirty="0">
                <a:solidFill>
                  <a:schemeClr val="bg1"/>
                </a:solidFill>
                <a:latin typeface="Arial" panose="020B0604020202020204" pitchFamily="34" charset="0"/>
                <a:cs typeface="Arial" panose="020B0604020202020204" pitchFamily="34" charset="0"/>
                <a:sym typeface="+mn-ea"/>
              </a:rPr>
              <a:t>shiitake mushrooms: 2% 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10% 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~88% N</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Low-oxygen controlled-atmosphere condition for </a:t>
            </a:r>
            <a:r>
              <a:rPr lang="en-US" altLang="zh-CN" sz="1600" b="1" dirty="0">
                <a:solidFill>
                  <a:schemeClr val="bg1"/>
                </a:solidFill>
                <a:latin typeface="Arial" panose="020B0604020202020204" pitchFamily="34" charset="0"/>
                <a:cs typeface="Arial" panose="020B0604020202020204" pitchFamily="34" charset="0"/>
                <a:sym typeface="+mn-ea"/>
              </a:rPr>
              <a:t>button mushrooms: 1–2% 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 10–15% CO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b="1" dirty="0">
                <a:solidFill>
                  <a:schemeClr val="bg1"/>
                </a:solidFill>
                <a:latin typeface="Arial" panose="020B0604020202020204" pitchFamily="34" charset="0"/>
                <a:cs typeface="Arial" panose="020B0604020202020204" pitchFamily="34" charset="0"/>
                <a:sym typeface="+mn-ea"/>
              </a:rPr>
              <a:t>.</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1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Medium-to-high-oxygen atmosphere may raise </a:t>
            </a:r>
            <a:r>
              <a:rPr lang="en-US" altLang="zh-CN" sz="1600" b="1" dirty="0">
                <a:solidFill>
                  <a:schemeClr val="bg1"/>
                </a:solidFill>
                <a:latin typeface="Arial" panose="020B0604020202020204" pitchFamily="34" charset="0"/>
                <a:cs typeface="Arial" panose="020B0604020202020204" pitchFamily="34" charset="0"/>
                <a:sym typeface="+mn-ea"/>
              </a:rPr>
              <a:t>O</a:t>
            </a:r>
            <a:r>
              <a:rPr lang="en-US" altLang="zh-CN" sz="1600" b="1" baseline="-25000" dirty="0">
                <a:solidFill>
                  <a:schemeClr val="bg1"/>
                </a:solidFill>
                <a:uFillTx/>
                <a:latin typeface="Arial" panose="020B0604020202020204" pitchFamily="34" charset="0"/>
                <a:cs typeface="Arial" panose="020B0604020202020204" pitchFamily="34" charset="0"/>
                <a:sym typeface="+mn-ea"/>
              </a:rPr>
              <a:t>2</a:t>
            </a:r>
            <a:r>
              <a:rPr lang="en-US" altLang="zh-CN" sz="1600" dirty="0">
                <a:solidFill>
                  <a:schemeClr val="bg1"/>
                </a:solidFill>
                <a:latin typeface="Arial" panose="020B0604020202020204" pitchFamily="34" charset="0"/>
                <a:cs typeface="Arial" panose="020B0604020202020204" pitchFamily="34" charset="0"/>
                <a:sym typeface="+mn-ea"/>
              </a:rPr>
              <a:t> to </a:t>
            </a:r>
            <a:r>
              <a:rPr lang="en-US" altLang="zh-CN" sz="1600" b="1" dirty="0">
                <a:solidFill>
                  <a:schemeClr val="bg1"/>
                </a:solidFill>
                <a:latin typeface="Arial" panose="020B0604020202020204" pitchFamily="34" charset="0"/>
                <a:cs typeface="Arial" panose="020B0604020202020204" pitchFamily="34" charset="0"/>
                <a:sym typeface="+mn-ea"/>
              </a:rPr>
              <a:t>50% </a:t>
            </a:r>
            <a:r>
              <a:rPr lang="en-US" altLang="zh-CN" sz="1600" dirty="0">
                <a:solidFill>
                  <a:schemeClr val="bg1"/>
                </a:solidFill>
                <a:latin typeface="Arial" panose="020B0604020202020204" pitchFamily="34" charset="0"/>
                <a:cs typeface="Arial" panose="020B0604020202020204" pitchFamily="34" charset="0"/>
                <a:sym typeface="+mn-ea"/>
              </a:rPr>
              <a:t>or even up to </a:t>
            </a:r>
            <a:r>
              <a:rPr lang="en-US" altLang="zh-CN" sz="1600" b="1" dirty="0">
                <a:solidFill>
                  <a:schemeClr val="bg1"/>
                </a:solidFill>
                <a:latin typeface="Arial" panose="020B0604020202020204" pitchFamily="34" charset="0"/>
                <a:cs typeface="Arial" panose="020B0604020202020204" pitchFamily="34" charset="0"/>
                <a:sym typeface="+mn-ea"/>
              </a:rPr>
              <a:t>pure oxygen.</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pic>
        <p:nvPicPr>
          <p:cNvPr id="7" name="8.2_45">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46025" y="63404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bldLst>
      <p:bldP spid="3" grpId="0" animBg="1"/>
      <p:bldP spid="21" grpId="0"/>
      <p:bldP spid="5" grpId="0" uiExpand="1" build="p"/>
      <p:bldP spid="9" grpId="0" uiExpand="1" build="p"/>
      <p:bldP spid="2"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3657600"/>
            <a:ext cx="12192000" cy="1548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3920" y="1785290"/>
            <a:ext cx="6695561" cy="175704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Overall Preservation Strategy</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Balance cost and preservation requirements.</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Combine multiple technologies.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Select appropriate methods based on intended storage duration.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0" name="文本框 9"/>
          <p:cNvSpPr txBox="1"/>
          <p:nvPr/>
        </p:nvSpPr>
        <p:spPr>
          <a:xfrm>
            <a:off x="593920" y="3853378"/>
            <a:ext cx="5511165" cy="1115695"/>
          </a:xfrm>
          <a:prstGeom prst="rect">
            <a:avLst/>
          </a:prstGeom>
          <a:noFill/>
        </p:spPr>
        <p:txBody>
          <a:bodyPr wrap="square" rtlCol="0">
            <a:spAutoFit/>
          </a:bodyPr>
          <a:lstStyle/>
          <a:p>
            <a:pPr marL="288290" lvl="0" indent="-288290">
              <a:lnSpc>
                <a:spcPct val="120000"/>
              </a:lnSpc>
              <a:spcBef>
                <a:spcPts val="200"/>
              </a:spcBef>
              <a:spcAft>
                <a:spcPts val="2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Examples of Preservation Procedures</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Shiitake mushroom.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200"/>
              </a:spcBef>
              <a:spcAft>
                <a:spcPts val="200"/>
              </a:spcAft>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Enoki mushroom.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pic>
        <p:nvPicPr>
          <p:cNvPr id="6" name="图片 5"/>
          <p:cNvPicPr>
            <a:picLocks noChangeAspect="1"/>
          </p:cNvPicPr>
          <p:nvPr/>
        </p:nvPicPr>
        <p:blipFill>
          <a:blip r:embed="rId1"/>
          <a:stretch>
            <a:fillRect/>
          </a:stretch>
        </p:blipFill>
        <p:spPr>
          <a:xfrm>
            <a:off x="6963410" y="3004569"/>
            <a:ext cx="4533265" cy="2413000"/>
          </a:xfrm>
          <a:prstGeom prst="rect">
            <a:avLst/>
          </a:prstGeom>
        </p:spPr>
      </p:pic>
      <p:pic>
        <p:nvPicPr>
          <p:cNvPr id="2" name="8.2_46">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88875" y="62261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22" grpId="0" animBg="1"/>
      <p:bldP spid="21" grpId="0" uiExpand="1" build="p"/>
      <p:bldP spid="10"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2316479"/>
            <a:ext cx="12192000" cy="2232000"/>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grpSp>
        <p:nvGrpSpPr>
          <p:cNvPr id="7" name="组合 6"/>
          <p:cNvGrpSpPr/>
          <p:nvPr/>
        </p:nvGrpSpPr>
        <p:grpSpPr>
          <a:xfrm>
            <a:off x="10288729" y="5277479"/>
            <a:ext cx="1538345" cy="1025562"/>
            <a:chOff x="2178006" y="5732219"/>
            <a:chExt cx="1219876" cy="813250"/>
          </a:xfrm>
        </p:grpSpPr>
        <p:cxnSp>
          <p:nvCxnSpPr>
            <p:cNvPr id="10" name="直接连接符 9"/>
            <p:cNvCxnSpPr/>
            <p:nvPr/>
          </p:nvCxnSpPr>
          <p:spPr>
            <a:xfrm>
              <a:off x="2178006"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381319"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584631" y="5732219"/>
              <a:ext cx="813249" cy="813249"/>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787944" y="5732219"/>
              <a:ext cx="609936" cy="609936"/>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2991256" y="5732219"/>
              <a:ext cx="406624" cy="406624"/>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194569" y="5732219"/>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178006" y="5935532"/>
              <a:ext cx="609937" cy="609937"/>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178006" y="6138844"/>
              <a:ext cx="406625" cy="406625"/>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2178006" y="6342156"/>
              <a:ext cx="203313" cy="203313"/>
            </a:xfrm>
            <a:prstGeom prst="line">
              <a:avLst/>
            </a:prstGeom>
            <a:ln w="12700">
              <a:solidFill>
                <a:schemeClr val="bg1">
                  <a:alpha val="98000"/>
                </a:schemeClr>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586876" y="2469269"/>
            <a:ext cx="8223491" cy="189801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Pre-Cooling &amp; Initial Handling</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Apply vacuum pre-cooling</a:t>
            </a:r>
            <a:r>
              <a:rPr lang="en-US" altLang="zh-CN" sz="1600" dirty="0">
                <a:solidFill>
                  <a:schemeClr val="bg1"/>
                </a:solidFill>
                <a:latin typeface="Arial" panose="020B0604020202020204" pitchFamily="34" charset="0"/>
                <a:cs typeface="Arial" panose="020B0604020202020204" pitchFamily="34" charset="0"/>
                <a:sym typeface="+mn-ea"/>
              </a:rPr>
              <a:t> to rapidly reduce temperature.</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Removes surface moisture.</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Transfer to cold room. </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bg1"/>
                </a:solidFill>
                <a:latin typeface="Arial" panose="020B0604020202020204" pitchFamily="34" charset="0"/>
                <a:cs typeface="Arial" panose="020B0604020202020204" pitchFamily="34" charset="0"/>
                <a:sym typeface="+mn-ea"/>
              </a:rPr>
              <a:t>Temperature maintained at </a:t>
            </a:r>
            <a:r>
              <a:rPr lang="en-US" altLang="zh-CN" sz="1600" b="1" dirty="0">
                <a:solidFill>
                  <a:schemeClr val="bg1"/>
                </a:solidFill>
                <a:latin typeface="Arial" panose="020B0604020202020204" pitchFamily="34" charset="0"/>
                <a:cs typeface="Arial" panose="020B0604020202020204" pitchFamily="34" charset="0"/>
                <a:sym typeface="+mn-ea"/>
              </a:rPr>
              <a:t>0–5°C</a:t>
            </a:r>
            <a:r>
              <a:rPr lang="en-US" altLang="zh-CN" sz="1600" dirty="0">
                <a:solidFill>
                  <a:schemeClr val="bg1"/>
                </a:solidFill>
                <a:latin typeface="Arial" panose="020B0604020202020204" pitchFamily="34" charset="0"/>
                <a:cs typeface="Arial" panose="020B0604020202020204" pitchFamily="34" charset="0"/>
                <a:sym typeface="+mn-ea"/>
              </a:rPr>
              <a:t> (optimal </a:t>
            </a:r>
            <a:r>
              <a:rPr lang="en-US" altLang="zh-CN" sz="1600" b="1" dirty="0">
                <a:solidFill>
                  <a:schemeClr val="bg1"/>
                </a:solidFill>
                <a:latin typeface="Arial" panose="020B0604020202020204" pitchFamily="34" charset="0"/>
                <a:cs typeface="Arial" panose="020B0604020202020204" pitchFamily="34" charset="0"/>
                <a:sym typeface="+mn-ea"/>
              </a:rPr>
              <a:t>0–1°C</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Relative humidity above 90%</a:t>
            </a:r>
            <a:r>
              <a:rPr lang="en-US" altLang="zh-CN" sz="1600" dirty="0">
                <a:solidFill>
                  <a:schemeClr val="bg1"/>
                </a:solidFill>
                <a:latin typeface="Arial" panose="020B0604020202020204" pitchFamily="34" charset="0"/>
                <a:cs typeface="Arial" panose="020B0604020202020204" pitchFamily="34" charset="0"/>
                <a:sym typeface="+mn-ea"/>
              </a:rPr>
              <a:t>. </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86876" y="4597650"/>
            <a:ext cx="9445461" cy="71818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Ethylene Control</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Apply </a:t>
            </a:r>
            <a:r>
              <a:rPr lang="en-US" altLang="zh-CN" sz="1600" b="1" dirty="0">
                <a:solidFill>
                  <a:schemeClr val="tx1"/>
                </a:solidFill>
                <a:latin typeface="Arial" panose="020B0604020202020204" pitchFamily="34" charset="0"/>
                <a:cs typeface="Arial" panose="020B0604020202020204" pitchFamily="34" charset="0"/>
                <a:sym typeface="+mn-ea"/>
              </a:rPr>
              <a:t>1-MCP</a:t>
            </a:r>
            <a:r>
              <a:rPr lang="en-US" altLang="zh-CN" sz="1600" dirty="0">
                <a:solidFill>
                  <a:schemeClr val="tx1"/>
                </a:solidFill>
                <a:latin typeface="Arial" panose="020B0604020202020204" pitchFamily="34" charset="0"/>
                <a:cs typeface="Arial" panose="020B0604020202020204" pitchFamily="34" charset="0"/>
                <a:sym typeface="+mn-ea"/>
              </a:rPr>
              <a:t> </a:t>
            </a:r>
            <a:r>
              <a:rPr lang="en-US" altLang="zh-CN" sz="1600" b="1" dirty="0">
                <a:solidFill>
                  <a:schemeClr val="tx1"/>
                </a:solidFill>
                <a:latin typeface="Arial" panose="020B0604020202020204" pitchFamily="34" charset="0"/>
                <a:cs typeface="Arial" panose="020B0604020202020204" pitchFamily="34" charset="0"/>
                <a:sym typeface="+mn-ea"/>
              </a:rPr>
              <a:t>slow-release agents</a:t>
            </a:r>
            <a:r>
              <a:rPr lang="en-US" altLang="zh-CN" sz="1600" dirty="0">
                <a:solidFill>
                  <a:schemeClr val="tx1"/>
                </a:solidFill>
                <a:latin typeface="Arial" panose="020B0604020202020204" pitchFamily="34" charset="0"/>
                <a:cs typeface="Arial" panose="020B0604020202020204" pitchFamily="34" charset="0"/>
                <a:sym typeface="+mn-ea"/>
              </a:rPr>
              <a:t> in the cold room → to block</a:t>
            </a:r>
            <a:r>
              <a:rPr lang="en-US" altLang="zh-CN" sz="1600" b="1" dirty="0">
                <a:solidFill>
                  <a:schemeClr val="tx1"/>
                </a:solidFill>
                <a:latin typeface="Arial" panose="020B0604020202020204" pitchFamily="34" charset="0"/>
                <a:cs typeface="Arial" panose="020B0604020202020204" pitchFamily="34" charset="0"/>
                <a:sym typeface="+mn-ea"/>
              </a:rPr>
              <a:t> ethylene action.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2" name="文本框 11"/>
          <p:cNvSpPr txBox="1"/>
          <p:nvPr/>
        </p:nvSpPr>
        <p:spPr>
          <a:xfrm>
            <a:off x="586740" y="5319855"/>
            <a:ext cx="9573895" cy="718185"/>
          </a:xfrm>
          <a:prstGeom prst="rect">
            <a:avLst/>
          </a:prstGeom>
          <a:noFill/>
        </p:spPr>
        <p:txBody>
          <a:bodyPr wrap="square" rtlCol="0">
            <a:spAutoFit/>
          </a:bodyPr>
          <a:lstStyle/>
          <a:p>
            <a:pPr marL="288290" lvl="0" indent="-288290">
              <a:lnSpc>
                <a:spcPct val="120000"/>
              </a:lnSpc>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Condensation Reduction in Modification-atmosphere packaging </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Appropriate amount of desiccant </a:t>
            </a:r>
            <a:r>
              <a:rPr lang="en-US" altLang="zh-CN" sz="1600" dirty="0">
                <a:solidFill>
                  <a:schemeClr val="tx1"/>
                </a:solidFill>
                <a:latin typeface="Arial" panose="020B0604020202020204" pitchFamily="34" charset="0"/>
                <a:cs typeface="Arial" panose="020B0604020202020204" pitchFamily="34" charset="0"/>
                <a:sym typeface="+mn-ea"/>
              </a:rPr>
              <a:t>may be placed inside the bag → to </a:t>
            </a:r>
            <a:r>
              <a:rPr lang="en-US" altLang="zh-CN" sz="1600" b="1" dirty="0">
                <a:solidFill>
                  <a:schemeClr val="tx1"/>
                </a:solidFill>
                <a:latin typeface="Arial" panose="020B0604020202020204" pitchFamily="34" charset="0"/>
                <a:cs typeface="Arial" panose="020B0604020202020204" pitchFamily="34" charset="0"/>
                <a:sym typeface="+mn-ea"/>
              </a:rPr>
              <a:t>reduce condensation.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pic>
        <p:nvPicPr>
          <p:cNvPr id="8" name="图片 7"/>
          <p:cNvPicPr>
            <a:picLocks noChangeAspect="1"/>
          </p:cNvPicPr>
          <p:nvPr/>
        </p:nvPicPr>
        <p:blipFill>
          <a:blip r:embed="rId1"/>
          <a:stretch>
            <a:fillRect/>
          </a:stretch>
        </p:blipFill>
        <p:spPr>
          <a:xfrm>
            <a:off x="6863473" y="1980026"/>
            <a:ext cx="4962812" cy="2719564"/>
          </a:xfrm>
          <a:prstGeom prst="rect">
            <a:avLst/>
          </a:prstGeom>
        </p:spPr>
      </p:pic>
      <p:sp>
        <p:nvSpPr>
          <p:cNvPr id="22" name="矩形: 圆角 21"/>
          <p:cNvSpPr/>
          <p:nvPr/>
        </p:nvSpPr>
        <p:spPr>
          <a:xfrm>
            <a:off x="695325" y="1782447"/>
            <a:ext cx="446979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Shiitake mushroom preservation</a:t>
            </a:r>
            <a:endParaRPr lang="en-US" altLang="zh-CN" b="1" dirty="0"/>
          </a:p>
        </p:txBody>
      </p:sp>
      <p:pic>
        <p:nvPicPr>
          <p:cNvPr id="3" name="8.2_47">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626975" y="609864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childTnLst>
        </p:cTn>
      </p:par>
    </p:tnLst>
    <p:bldLst>
      <p:bldP spid="15" grpId="0" animBg="1"/>
      <p:bldP spid="21" grpId="0" uiExpand="1" build="p"/>
      <p:bldP spid="9" grpId="0" uiExpand="1" build="p"/>
      <p:bldP spid="12" grpId="0" uiExpand="1" build="p"/>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3861048"/>
            <a:ext cx="12192000" cy="2123827"/>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1" name="文本框 20"/>
          <p:cNvSpPr txBox="1"/>
          <p:nvPr/>
        </p:nvSpPr>
        <p:spPr>
          <a:xfrm>
            <a:off x="590550" y="2296160"/>
            <a:ext cx="6897370" cy="138493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rgbClr val="5BAE3E"/>
                </a:solidFill>
                <a:latin typeface="Arial" panose="020B0604020202020204" pitchFamily="34" charset="0"/>
                <a:cs typeface="Arial" panose="020B0604020202020204" pitchFamily="34" charset="0"/>
                <a:sym typeface="+mn-ea"/>
              </a:rPr>
              <a:t>Pre-Cooling &amp; Refrigerated Storage</a:t>
            </a:r>
            <a:endParaRPr lang="en-US" altLang="zh-CN" b="1" dirty="0">
              <a:solidFill>
                <a:srgbClr val="5BAE3E"/>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Quickly pre-cool to 0–2°C</a:t>
            </a:r>
            <a:r>
              <a:rPr lang="en-US" altLang="zh-CN" sz="1600" dirty="0">
                <a:solidFill>
                  <a:schemeClr val="tx1"/>
                </a:solidFill>
                <a:latin typeface="Arial" panose="020B0604020202020204" pitchFamily="34" charset="0"/>
                <a:cs typeface="Arial" panose="020B0604020202020204" pitchFamily="34" charset="0"/>
                <a:sym typeface="+mn-ea"/>
              </a:rPr>
              <a:t> after harvest.</a:t>
            </a:r>
            <a:endParaRPr lang="en-US" altLang="zh-CN" sz="1600"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dirty="0">
                <a:solidFill>
                  <a:schemeClr val="tx1"/>
                </a:solidFill>
                <a:latin typeface="Arial" panose="020B0604020202020204" pitchFamily="34" charset="0"/>
                <a:cs typeface="Arial" panose="020B0604020202020204" pitchFamily="34" charset="0"/>
                <a:sym typeface="+mn-ea"/>
              </a:rPr>
              <a:t>Package and store under </a:t>
            </a:r>
            <a:r>
              <a:rPr lang="en-US" altLang="zh-CN" sz="1600" b="1" dirty="0">
                <a:solidFill>
                  <a:schemeClr val="tx1"/>
                </a:solidFill>
                <a:latin typeface="Arial" panose="020B0604020202020204" pitchFamily="34" charset="0"/>
                <a:cs typeface="Arial" panose="020B0604020202020204" pitchFamily="34" charset="0"/>
                <a:sym typeface="+mn-ea"/>
              </a:rPr>
              <a:t>refrigeration at 0–2°C. </a:t>
            </a:r>
            <a:endParaRPr lang="en-US" altLang="zh-CN" sz="1600" b="1" dirty="0">
              <a:solidFill>
                <a:schemeClr val="tx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tx1"/>
                </a:solidFill>
                <a:latin typeface="Arial" panose="020B0604020202020204" pitchFamily="34" charset="0"/>
                <a:cs typeface="Arial" panose="020B0604020202020204" pitchFamily="34" charset="0"/>
                <a:sym typeface="+mn-ea"/>
              </a:rPr>
              <a:t>Relative humidity above 90%. </a:t>
            </a:r>
            <a:endParaRPr lang="en-US" altLang="zh-CN" sz="1600" b="1" dirty="0">
              <a:solidFill>
                <a:schemeClr val="tx1"/>
              </a:solidFill>
              <a:latin typeface="Arial" panose="020B0604020202020204" pitchFamily="34" charset="0"/>
              <a:cs typeface="Arial" panose="020B0604020202020204" pitchFamily="34" charset="0"/>
              <a:sym typeface="+mn-ea"/>
            </a:endParaRPr>
          </a:p>
        </p:txBody>
      </p:sp>
      <p:sp>
        <p:nvSpPr>
          <p:cNvPr id="9" name="文本框 8"/>
          <p:cNvSpPr txBox="1"/>
          <p:nvPr/>
        </p:nvSpPr>
        <p:spPr>
          <a:xfrm>
            <a:off x="590549" y="4040514"/>
            <a:ext cx="9988845" cy="1039772"/>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Modified-Atmosphere Packaging (MAP)</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Use polyethylene MAP bags.</a:t>
            </a:r>
            <a:endParaRPr lang="en-US" altLang="zh-CN" sz="1600"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Place desiccants such as</a:t>
            </a:r>
            <a:r>
              <a:rPr lang="en-US" altLang="zh-CN" sz="1600" dirty="0">
                <a:solidFill>
                  <a:schemeClr val="bg1"/>
                </a:solidFill>
                <a:latin typeface="Arial" panose="020B0604020202020204" pitchFamily="34" charset="0"/>
                <a:cs typeface="Arial" panose="020B0604020202020204" pitchFamily="34" charset="0"/>
                <a:sym typeface="+mn-ea"/>
              </a:rPr>
              <a:t> sorbitol inside bags to prevent condensation.</a:t>
            </a:r>
            <a:endParaRPr lang="en-US" altLang="zh-CN" sz="1600" dirty="0">
              <a:solidFill>
                <a:schemeClr val="bg1"/>
              </a:solidFill>
              <a:latin typeface="Arial" panose="020B0604020202020204" pitchFamily="34" charset="0"/>
              <a:cs typeface="Arial" panose="020B0604020202020204" pitchFamily="34" charset="0"/>
              <a:sym typeface="+mn-ea"/>
            </a:endParaRPr>
          </a:p>
        </p:txBody>
      </p:sp>
      <p:sp>
        <p:nvSpPr>
          <p:cNvPr id="5" name="文本框 4"/>
          <p:cNvSpPr txBox="1"/>
          <p:nvPr/>
        </p:nvSpPr>
        <p:spPr>
          <a:xfrm>
            <a:off x="593300" y="431757"/>
            <a:ext cx="8470690"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2. Preservation of Common Vegetables</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sp>
        <p:nvSpPr>
          <p:cNvPr id="12" name="文本框 11"/>
          <p:cNvSpPr txBox="1"/>
          <p:nvPr/>
        </p:nvSpPr>
        <p:spPr>
          <a:xfrm>
            <a:off x="584469" y="5092433"/>
            <a:ext cx="5336540" cy="743585"/>
          </a:xfrm>
          <a:prstGeom prst="rect">
            <a:avLst/>
          </a:prstGeom>
          <a:noFill/>
        </p:spPr>
        <p:txBody>
          <a:bodyPr wrap="square" rtlCol="0">
            <a:spAutoFit/>
          </a:bodyPr>
          <a:lstStyle/>
          <a:p>
            <a:pPr marL="288290" lvl="0" indent="-288290">
              <a:lnSpc>
                <a:spcPct val="120000"/>
              </a:lnSpc>
              <a:spcBef>
                <a:spcPts val="100"/>
              </a:spcBef>
              <a:spcAft>
                <a:spcPts val="100"/>
              </a:spcAft>
              <a:buSzPct val="100000"/>
              <a:buFont typeface="Wingdings" panose="05000000000000000000" charset="0"/>
              <a:buChar char="n"/>
            </a:pPr>
            <a:r>
              <a:rPr lang="en-US" altLang="zh-CN" b="1" dirty="0">
                <a:solidFill>
                  <a:schemeClr val="bg1"/>
                </a:solidFill>
                <a:latin typeface="Arial" panose="020B0604020202020204" pitchFamily="34" charset="0"/>
                <a:cs typeface="Arial" panose="020B0604020202020204" pitchFamily="34" charset="0"/>
                <a:sym typeface="+mn-ea"/>
              </a:rPr>
              <a:t>Storage Duration </a:t>
            </a:r>
            <a:endParaRPr lang="en-US" altLang="zh-CN" b="1" dirty="0">
              <a:solidFill>
                <a:schemeClr val="bg1"/>
              </a:solidFill>
              <a:latin typeface="Arial" panose="020B0604020202020204" pitchFamily="34" charset="0"/>
              <a:cs typeface="Arial" panose="020B0604020202020204" pitchFamily="34" charset="0"/>
              <a:sym typeface="+mn-ea"/>
            </a:endParaRPr>
          </a:p>
          <a:p>
            <a:pPr marL="575945" lvl="1" indent="-285750">
              <a:lnSpc>
                <a:spcPct val="120000"/>
              </a:lnSpc>
              <a:spcBef>
                <a:spcPts val="100"/>
              </a:spcBef>
              <a:spcAft>
                <a:spcPts val="100"/>
              </a:spcAft>
              <a:buSzPct val="100000"/>
              <a:buFont typeface="Arial" panose="020B0604020202020204" pitchFamily="34" charset="0"/>
              <a:buChar char="•"/>
            </a:pPr>
            <a:r>
              <a:rPr lang="en-US" altLang="zh-CN" sz="1600" b="1" dirty="0">
                <a:solidFill>
                  <a:schemeClr val="bg1"/>
                </a:solidFill>
                <a:latin typeface="Arial" panose="020B0604020202020204" pitchFamily="34" charset="0"/>
                <a:cs typeface="Arial" panose="020B0604020202020204" pitchFamily="34" charset="0"/>
                <a:sym typeface="+mn-ea"/>
              </a:rPr>
              <a:t>Storage period should not exceed 15 days.</a:t>
            </a:r>
            <a:endParaRPr lang="en-US" altLang="zh-CN" sz="1600" b="1" dirty="0">
              <a:solidFill>
                <a:schemeClr val="bg1"/>
              </a:solidFill>
              <a:latin typeface="Arial" panose="020B0604020202020204" pitchFamily="34" charset="0"/>
              <a:cs typeface="Arial" panose="020B0604020202020204" pitchFamily="34" charset="0"/>
              <a:sym typeface="+mn-ea"/>
            </a:endParaRPr>
          </a:p>
        </p:txBody>
      </p:sp>
      <p:sp>
        <p:nvSpPr>
          <p:cNvPr id="6" name="文本框 5"/>
          <p:cNvSpPr txBox="1"/>
          <p:nvPr/>
        </p:nvSpPr>
        <p:spPr>
          <a:xfrm>
            <a:off x="604553" y="1106970"/>
            <a:ext cx="10690225" cy="460375"/>
          </a:xfrm>
          <a:prstGeom prst="rect">
            <a:avLst/>
          </a:prstGeom>
          <a:noFill/>
        </p:spPr>
        <p:txBody>
          <a:bodyPr wrap="square" rtlCol="0">
            <a:spAutoFit/>
          </a:bodyPr>
          <a:lstStyle/>
          <a:p>
            <a:r>
              <a:rPr lang="en-US" altLang="zh-CN" sz="2400" b="1" dirty="0"/>
              <a:t>(4) Mushrooms</a:t>
            </a:r>
            <a:endParaRPr lang="en-US" altLang="zh-CN" sz="2400" b="1" dirty="0"/>
          </a:p>
        </p:txBody>
      </p:sp>
      <p:sp>
        <p:nvSpPr>
          <p:cNvPr id="8" name="矩形: 圆角 7"/>
          <p:cNvSpPr/>
          <p:nvPr/>
        </p:nvSpPr>
        <p:spPr>
          <a:xfrm>
            <a:off x="695325" y="1782447"/>
            <a:ext cx="4469799" cy="360000"/>
          </a:xfrm>
          <a:prstGeom prst="roundRect">
            <a:avLst>
              <a:gd name="adj" fmla="val 50000"/>
            </a:avLst>
          </a:prstGeom>
          <a:solidFill>
            <a:srgbClr val="5BAE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b="1" dirty="0"/>
              <a:t>Enoki mushroom preservation</a:t>
            </a:r>
            <a:endParaRPr lang="en-US" altLang="zh-CN" b="1" dirty="0"/>
          </a:p>
        </p:txBody>
      </p:sp>
      <p:pic>
        <p:nvPicPr>
          <p:cNvPr id="15" name="图片 14"/>
          <p:cNvPicPr>
            <a:picLocks noChangeAspect="1"/>
          </p:cNvPicPr>
          <p:nvPr/>
        </p:nvPicPr>
        <p:blipFill>
          <a:blip r:embed="rId1"/>
          <a:stretch>
            <a:fillRect/>
          </a:stretch>
        </p:blipFill>
        <p:spPr>
          <a:xfrm>
            <a:off x="7006856" y="1855367"/>
            <a:ext cx="4489819" cy="2491637"/>
          </a:xfrm>
          <a:prstGeom prst="rect">
            <a:avLst/>
          </a:prstGeom>
        </p:spPr>
      </p:pic>
      <p:pic>
        <p:nvPicPr>
          <p:cNvPr id="2" name="8.2_48">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2588875" y="62642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2"/>
                </p:tgtEl>
              </p:cMediaNode>
            </p:audio>
          </p:childTnLst>
        </p:cTn>
      </p:par>
    </p:tnLst>
    <p:bldLst>
      <p:bldP spid="22" grpId="0" animBg="1"/>
      <p:bldP spid="21" grpId="0" uiExpand="1" build="p"/>
      <p:bldP spid="9" grpId="0" uiExpand="1" build="p"/>
      <p:bldP spid="12" grpId="0" uiExpand="1" build="p"/>
      <p:bldP spid="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93299" y="431757"/>
            <a:ext cx="8539549" cy="583565"/>
          </a:xfrm>
          <a:prstGeom prst="rect">
            <a:avLst/>
          </a:prstGeom>
          <a:noFill/>
        </p:spPr>
        <p:txBody>
          <a:bodyPr wrap="square" rtlCol="0">
            <a:spAutoFit/>
          </a:bodyPr>
          <a:lstStyle/>
          <a:p>
            <a:r>
              <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rPr>
              <a:t>Summary</a:t>
            </a:r>
            <a:endParaRPr lang="en-US" altLang="zh-CN" sz="3200" b="1" dirty="0">
              <a:solidFill>
                <a:srgbClr val="5BAE3E"/>
              </a:solidFill>
              <a:latin typeface="Arial" panose="020B0604020202020204" pitchFamily="34" charset="0"/>
              <a:ea typeface="字魂59号-创粗黑" panose="00000500000000000000" pitchFamily="2" charset="-122"/>
              <a:cs typeface="Arial" panose="020B0604020202020204" pitchFamily="34" charset="0"/>
              <a:sym typeface="Arial" panose="020B0604020202020204" pitchFamily="34" charset="0"/>
            </a:endParaRPr>
          </a:p>
        </p:txBody>
      </p:sp>
      <p:grpSp>
        <p:nvGrpSpPr>
          <p:cNvPr id="10" name="组合 9"/>
          <p:cNvGrpSpPr/>
          <p:nvPr/>
        </p:nvGrpSpPr>
        <p:grpSpPr>
          <a:xfrm>
            <a:off x="0" y="1339559"/>
            <a:ext cx="12192000" cy="477195"/>
            <a:chOff x="0" y="1089668"/>
            <a:chExt cx="12192000" cy="477195"/>
          </a:xfrm>
        </p:grpSpPr>
        <p:sp>
          <p:nvSpPr>
            <p:cNvPr id="3" name="矩形 2"/>
            <p:cNvSpPr/>
            <p:nvPr/>
          </p:nvSpPr>
          <p:spPr>
            <a:xfrm>
              <a:off x="0" y="1089668"/>
              <a:ext cx="12192000" cy="477195"/>
            </a:xfrm>
            <a:prstGeom prst="rect">
              <a:avLst/>
            </a:prstGeom>
            <a:solidFill>
              <a:srgbClr val="5BAE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sym typeface="Arial" panose="020B0604020202020204" pitchFamily="34" charset="0"/>
              </a:endParaRPr>
            </a:p>
          </p:txBody>
        </p:sp>
        <p:sp>
          <p:nvSpPr>
            <p:cNvPr id="2" name="文本框 1"/>
            <p:cNvSpPr txBox="1"/>
            <p:nvPr/>
          </p:nvSpPr>
          <p:spPr>
            <a:xfrm>
              <a:off x="2098158" y="1144115"/>
              <a:ext cx="7995684" cy="368300"/>
            </a:xfrm>
            <a:prstGeom prst="rect">
              <a:avLst/>
            </a:prstGeom>
            <a:noFill/>
          </p:spPr>
          <p:txBody>
            <a:bodyPr wrap="square" rtlCol="0">
              <a:spAutoFit/>
            </a:bodyPr>
            <a:lstStyle/>
            <a:p>
              <a:pPr algn="ctr"/>
              <a:r>
                <a:rPr lang="en-US" altLang="zh-CN" b="1" dirty="0">
                  <a:solidFill>
                    <a:schemeClr val="bg1"/>
                  </a:solidFill>
                </a:rPr>
                <a:t>Fruit &amp; Vegetable Preservation · Three Key Strategies</a:t>
              </a:r>
              <a:endParaRPr lang="en-US" altLang="zh-CN" b="1" dirty="0">
                <a:solidFill>
                  <a:schemeClr val="bg1"/>
                </a:solidFill>
              </a:endParaRPr>
            </a:p>
          </p:txBody>
        </p:sp>
      </p:grpSp>
      <p:sp>
        <p:nvSpPr>
          <p:cNvPr id="15" name="矩形 14"/>
          <p:cNvSpPr/>
          <p:nvPr>
            <p:custDataLst>
              <p:tags r:id="rId1"/>
            </p:custDataLst>
          </p:nvPr>
        </p:nvSpPr>
        <p:spPr>
          <a:xfrm>
            <a:off x="1046480" y="2741458"/>
            <a:ext cx="4361815" cy="859210"/>
          </a:xfrm>
          <a:prstGeom prst="rect">
            <a:avLst/>
          </a:prstGeom>
          <a:noFill/>
        </p:spPr>
        <p:txBody>
          <a:bodyPr wrap="square" lIns="0" tIns="0" rIns="0" bIns="0" rtlCol="0" anchor="t" anchorCtr="0">
            <a:spAutoFit/>
          </a:bodyPr>
          <a:lstStyle/>
          <a:p>
            <a:pPr marL="285750" indent="-285750">
              <a:lnSpc>
                <a:spcPct val="120000"/>
              </a:lnSpc>
              <a:spcBef>
                <a:spcPct val="0"/>
              </a:spcBef>
              <a:spcAft>
                <a:spcPct val="0"/>
              </a:spcAft>
              <a:buFont typeface="Arial" panose="020B0604020202020204" pitchFamily="34" charset="0"/>
              <a:buChar char="•"/>
            </a:pPr>
            <a:r>
              <a:rPr lang="en-US" altLang="zh-CN" sz="1600" b="1" dirty="0">
                <a:ln>
                  <a:noFill/>
                  <a:prstDash val="sysDot"/>
                </a:ln>
                <a:solidFill>
                  <a:schemeClr val="tx1">
                    <a:lumMod val="85000"/>
                    <a:lumOff val="15000"/>
                  </a:schemeClr>
                </a:solidFill>
                <a:cs typeface="+mn-ea"/>
                <a:sym typeface="+mn-ea"/>
              </a:rPr>
              <a:t>Regulate environmental conditions. </a:t>
            </a:r>
            <a:endParaRPr lang="en-US" altLang="zh-CN" sz="1600" b="1" dirty="0">
              <a:ln>
                <a:noFill/>
                <a:prstDash val="sysDot"/>
              </a:ln>
              <a:solidFill>
                <a:schemeClr val="tx1">
                  <a:lumMod val="85000"/>
                  <a:lumOff val="15000"/>
                </a:schemeClr>
              </a:solidFill>
              <a:cs typeface="+mn-ea"/>
              <a:sym typeface="+mn-ea"/>
            </a:endParaRPr>
          </a:p>
          <a:p>
            <a:pPr indent="0">
              <a:lnSpc>
                <a:spcPct val="12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Reduces </a:t>
            </a:r>
            <a:r>
              <a:rPr lang="en-US" altLang="zh-CN" sz="1600" b="1" dirty="0">
                <a:ln>
                  <a:noFill/>
                  <a:prstDash val="sysDot"/>
                </a:ln>
                <a:solidFill>
                  <a:schemeClr val="tx1">
                    <a:lumMod val="85000"/>
                    <a:lumOff val="15000"/>
                  </a:schemeClr>
                </a:solidFill>
                <a:cs typeface="+mn-ea"/>
                <a:sym typeface="+mn-ea"/>
              </a:rPr>
              <a:t>metabolic activity.</a:t>
            </a:r>
            <a:endParaRPr lang="en-US" altLang="zh-CN" sz="1600" b="1" dirty="0">
              <a:ln>
                <a:noFill/>
                <a:prstDash val="sysDot"/>
              </a:ln>
              <a:solidFill>
                <a:schemeClr val="tx1">
                  <a:lumMod val="85000"/>
                  <a:lumOff val="15000"/>
                </a:schemeClr>
              </a:solidFill>
              <a:cs typeface="+mn-ea"/>
              <a:sym typeface="+mn-ea"/>
            </a:endParaRPr>
          </a:p>
          <a:p>
            <a:pPr indent="0">
              <a:lnSpc>
                <a:spcPct val="12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Maintains </a:t>
            </a:r>
            <a:r>
              <a:rPr lang="en-US" altLang="zh-CN" sz="1600" b="1" dirty="0">
                <a:ln>
                  <a:noFill/>
                  <a:prstDash val="sysDot"/>
                </a:ln>
                <a:solidFill>
                  <a:schemeClr val="tx1">
                    <a:lumMod val="85000"/>
                    <a:lumOff val="15000"/>
                  </a:schemeClr>
                </a:solidFill>
                <a:cs typeface="+mn-ea"/>
                <a:sym typeface="+mn-ea"/>
              </a:rPr>
              <a:t>dormancy.</a:t>
            </a:r>
            <a:endParaRPr lang="en-US" altLang="zh-CN" sz="1600" b="1" dirty="0">
              <a:ln>
                <a:noFill/>
                <a:prstDash val="sysDot"/>
              </a:ln>
              <a:solidFill>
                <a:schemeClr val="tx1">
                  <a:lumMod val="85000"/>
                  <a:lumOff val="15000"/>
                </a:schemeClr>
              </a:solidFill>
              <a:cs typeface="+mn-ea"/>
              <a:sym typeface="+mn-ea"/>
            </a:endParaRPr>
          </a:p>
        </p:txBody>
      </p:sp>
      <p:sp>
        <p:nvSpPr>
          <p:cNvPr id="16" name="矩形 15"/>
          <p:cNvSpPr/>
          <p:nvPr>
            <p:custDataLst>
              <p:tags r:id="rId2"/>
            </p:custDataLst>
          </p:nvPr>
        </p:nvSpPr>
        <p:spPr>
          <a:xfrm>
            <a:off x="593299" y="2251308"/>
            <a:ext cx="4299585" cy="564515"/>
          </a:xfrm>
          <a:prstGeom prst="rect">
            <a:avLst/>
          </a:prstGeom>
          <a:noFill/>
        </p:spPr>
        <p:txBody>
          <a:bodyPr wrap="square" lIns="90000" tIns="46800" rIns="90000" bIns="0" rtlCol="0" anchor="ctr">
            <a:noAutofit/>
          </a:bodyPr>
          <a:lstStyle/>
          <a:p>
            <a:pPr marL="342900" indent="-342900">
              <a:spcBef>
                <a:spcPct val="0"/>
              </a:spcBef>
              <a:spcAft>
                <a:spcPct val="0"/>
              </a:spcAft>
              <a:buFont typeface="+mj-lt"/>
              <a:buAutoNum type="arabicPeriod"/>
            </a:pPr>
            <a:r>
              <a:rPr lang="en-US" altLang="zh-CN" b="1" dirty="0">
                <a:solidFill>
                  <a:srgbClr val="5BAE3E"/>
                </a:solidFill>
                <a:cs typeface="+mn-ea"/>
                <a:sym typeface="+mn-ea"/>
              </a:rPr>
              <a:t>Control Temperature &amp; Humidity</a:t>
            </a:r>
            <a:endParaRPr lang="en-US" altLang="zh-CN" b="1" dirty="0">
              <a:solidFill>
                <a:srgbClr val="5BAE3E"/>
              </a:solidFill>
              <a:cs typeface="+mn-ea"/>
              <a:sym typeface="+mn-ea"/>
            </a:endParaRPr>
          </a:p>
        </p:txBody>
      </p:sp>
      <p:sp>
        <p:nvSpPr>
          <p:cNvPr id="17" name="矩形 16"/>
          <p:cNvSpPr/>
          <p:nvPr>
            <p:custDataLst>
              <p:tags r:id="rId3"/>
            </p:custDataLst>
          </p:nvPr>
        </p:nvSpPr>
        <p:spPr>
          <a:xfrm>
            <a:off x="6213904" y="2741458"/>
            <a:ext cx="5822153" cy="859210"/>
          </a:xfrm>
          <a:prstGeom prst="rect">
            <a:avLst/>
          </a:prstGeom>
          <a:noFill/>
        </p:spPr>
        <p:txBody>
          <a:bodyPr wrap="square" lIns="0" tIns="0" rIns="0" bIns="0" rtlCol="0" anchor="t" anchorCtr="0">
            <a:spAutoFit/>
          </a:bodyPr>
          <a:lstStyle/>
          <a:p>
            <a:pPr marL="285750" indent="-285750">
              <a:lnSpc>
                <a:spcPct val="120000"/>
              </a:lnSpc>
              <a:spcBef>
                <a:spcPct val="0"/>
              </a:spcBef>
              <a:spcAft>
                <a:spcPct val="0"/>
              </a:spcAft>
              <a:buFont typeface="Arial" panose="020B0604020202020204" pitchFamily="34" charset="0"/>
              <a:buChar char="•"/>
            </a:pPr>
            <a:r>
              <a:rPr lang="en-US" altLang="zh-CN" sz="1600" dirty="0">
                <a:ln>
                  <a:noFill/>
                  <a:prstDash val="sysDot"/>
                </a:ln>
                <a:solidFill>
                  <a:schemeClr val="tx1">
                    <a:lumMod val="85000"/>
                    <a:lumOff val="15000"/>
                  </a:schemeClr>
                </a:solidFill>
                <a:cs typeface="+mn-ea"/>
                <a:sym typeface="+mn-ea"/>
              </a:rPr>
              <a:t>Keep storage and handling areas </a:t>
            </a:r>
            <a:r>
              <a:rPr lang="en-US" altLang="zh-CN" sz="1600" b="1" dirty="0">
                <a:ln>
                  <a:noFill/>
                  <a:prstDash val="sysDot"/>
                </a:ln>
                <a:solidFill>
                  <a:schemeClr val="tx1">
                    <a:lumMod val="85000"/>
                    <a:lumOff val="15000"/>
                  </a:schemeClr>
                </a:solidFill>
                <a:cs typeface="+mn-ea"/>
                <a:sym typeface="+mn-ea"/>
              </a:rPr>
              <a:t>clean and hygienic.</a:t>
            </a:r>
            <a:endParaRPr lang="en-US" altLang="zh-CN" sz="1600" b="1" dirty="0">
              <a:ln>
                <a:noFill/>
                <a:prstDash val="sysDot"/>
              </a:ln>
              <a:solidFill>
                <a:schemeClr val="tx1">
                  <a:lumMod val="85000"/>
                  <a:lumOff val="15000"/>
                </a:schemeClr>
              </a:solidFill>
              <a:cs typeface="+mn-ea"/>
              <a:sym typeface="+mn-ea"/>
            </a:endParaRPr>
          </a:p>
          <a:p>
            <a:pPr indent="0">
              <a:lnSpc>
                <a:spcPct val="12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Prevents</a:t>
            </a:r>
            <a:r>
              <a:rPr lang="en-US" altLang="zh-CN" sz="1600" b="1" dirty="0">
                <a:ln>
                  <a:noFill/>
                  <a:prstDash val="sysDot"/>
                </a:ln>
                <a:solidFill>
                  <a:schemeClr val="tx1">
                    <a:lumMod val="85000"/>
                    <a:lumOff val="15000"/>
                  </a:schemeClr>
                </a:solidFill>
                <a:cs typeface="+mn-ea"/>
                <a:sym typeface="+mn-ea"/>
              </a:rPr>
              <a:t> microbial contamination.</a:t>
            </a:r>
            <a:endParaRPr lang="en-US" altLang="zh-CN" sz="1600" b="1" dirty="0">
              <a:ln>
                <a:noFill/>
                <a:prstDash val="sysDot"/>
              </a:ln>
              <a:solidFill>
                <a:schemeClr val="tx1">
                  <a:lumMod val="85000"/>
                  <a:lumOff val="15000"/>
                </a:schemeClr>
              </a:solidFill>
              <a:cs typeface="+mn-ea"/>
              <a:sym typeface="+mn-ea"/>
            </a:endParaRPr>
          </a:p>
          <a:p>
            <a:pPr indent="0">
              <a:lnSpc>
                <a:spcPct val="12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Reduces</a:t>
            </a:r>
            <a:r>
              <a:rPr lang="en-US" altLang="zh-CN" sz="1600" b="1" dirty="0">
                <a:ln>
                  <a:noFill/>
                  <a:prstDash val="sysDot"/>
                </a:ln>
                <a:solidFill>
                  <a:schemeClr val="tx1">
                    <a:lumMod val="85000"/>
                    <a:lumOff val="15000"/>
                  </a:schemeClr>
                </a:solidFill>
                <a:cs typeface="+mn-ea"/>
                <a:sym typeface="+mn-ea"/>
              </a:rPr>
              <a:t> risk of decay. </a:t>
            </a:r>
            <a:endParaRPr lang="en-US" altLang="zh-CN" sz="1600" b="1" dirty="0">
              <a:ln>
                <a:noFill/>
                <a:prstDash val="sysDot"/>
              </a:ln>
              <a:solidFill>
                <a:schemeClr val="tx1">
                  <a:lumMod val="85000"/>
                  <a:lumOff val="15000"/>
                </a:schemeClr>
              </a:solidFill>
              <a:cs typeface="+mn-ea"/>
              <a:sym typeface="+mn-ea"/>
            </a:endParaRPr>
          </a:p>
        </p:txBody>
      </p:sp>
      <p:sp>
        <p:nvSpPr>
          <p:cNvPr id="18" name="矩形 17"/>
          <p:cNvSpPr/>
          <p:nvPr>
            <p:custDataLst>
              <p:tags r:id="rId4"/>
            </p:custDataLst>
          </p:nvPr>
        </p:nvSpPr>
        <p:spPr>
          <a:xfrm>
            <a:off x="5760723" y="2251308"/>
            <a:ext cx="5053965" cy="564515"/>
          </a:xfrm>
          <a:prstGeom prst="rect">
            <a:avLst/>
          </a:prstGeom>
          <a:noFill/>
        </p:spPr>
        <p:txBody>
          <a:bodyPr wrap="square" lIns="90000" tIns="46800" rIns="90000" bIns="0" rtlCol="0" anchor="ctr">
            <a:noAutofit/>
          </a:bodyPr>
          <a:lstStyle/>
          <a:p>
            <a:pPr marL="342900" indent="-342900">
              <a:spcBef>
                <a:spcPct val="0"/>
              </a:spcBef>
              <a:spcAft>
                <a:spcPct val="0"/>
              </a:spcAft>
              <a:buFont typeface="+mj-lt"/>
              <a:buAutoNum type="arabicPeriod" startAt="2"/>
            </a:pPr>
            <a:r>
              <a:rPr lang="en-US" altLang="zh-CN" b="1" dirty="0">
                <a:solidFill>
                  <a:srgbClr val="5BAE3E"/>
                </a:solidFill>
                <a:cs typeface="+mn-ea"/>
                <a:sym typeface="+mn-ea"/>
              </a:rPr>
              <a:t>Maintain Environmental Cleanliness</a:t>
            </a:r>
            <a:endParaRPr lang="en-US" altLang="zh-CN" b="1" dirty="0">
              <a:solidFill>
                <a:srgbClr val="5BAE3E"/>
              </a:solidFill>
              <a:cs typeface="+mn-ea"/>
              <a:sym typeface="+mn-ea"/>
            </a:endParaRPr>
          </a:p>
        </p:txBody>
      </p:sp>
      <p:sp>
        <p:nvSpPr>
          <p:cNvPr id="19" name="矩形 18"/>
          <p:cNvSpPr/>
          <p:nvPr>
            <p:custDataLst>
              <p:tags r:id="rId5"/>
            </p:custDataLst>
          </p:nvPr>
        </p:nvSpPr>
        <p:spPr>
          <a:xfrm>
            <a:off x="603885" y="3597647"/>
            <a:ext cx="6374765" cy="564515"/>
          </a:xfrm>
          <a:prstGeom prst="rect">
            <a:avLst/>
          </a:prstGeom>
          <a:noFill/>
        </p:spPr>
        <p:txBody>
          <a:bodyPr wrap="square" lIns="90000" tIns="46800" rIns="90000" bIns="0" rtlCol="0" anchor="ctr">
            <a:noAutofit/>
          </a:bodyPr>
          <a:lstStyle/>
          <a:p>
            <a:pPr marL="342900" indent="-342900">
              <a:spcBef>
                <a:spcPct val="0"/>
              </a:spcBef>
              <a:spcAft>
                <a:spcPct val="0"/>
              </a:spcAft>
              <a:buFont typeface="+mj-lt"/>
              <a:buAutoNum type="arabicPeriod" startAt="3"/>
            </a:pPr>
            <a:r>
              <a:rPr lang="en-US" altLang="zh-CN" b="1" dirty="0">
                <a:solidFill>
                  <a:srgbClr val="5BAE3E"/>
                </a:solidFill>
                <a:cs typeface="+mn-ea"/>
                <a:sym typeface="+mn-ea"/>
              </a:rPr>
              <a:t>Combine Multiple Preservation Methods</a:t>
            </a:r>
            <a:endParaRPr lang="en-US" altLang="zh-CN" b="1" dirty="0">
              <a:solidFill>
                <a:srgbClr val="5BAE3E"/>
              </a:solidFill>
              <a:cs typeface="+mn-ea"/>
              <a:sym typeface="+mn-ea"/>
            </a:endParaRPr>
          </a:p>
        </p:txBody>
      </p:sp>
      <p:sp>
        <p:nvSpPr>
          <p:cNvPr id="20" name="矩形 19"/>
          <p:cNvSpPr/>
          <p:nvPr>
            <p:custDataLst>
              <p:tags r:id="rId6"/>
            </p:custDataLst>
          </p:nvPr>
        </p:nvSpPr>
        <p:spPr>
          <a:xfrm>
            <a:off x="897204" y="4081941"/>
            <a:ext cx="6081395" cy="1887183"/>
          </a:xfrm>
          <a:prstGeom prst="rect">
            <a:avLst/>
          </a:prstGeom>
          <a:noFill/>
        </p:spPr>
        <p:txBody>
          <a:bodyPr wrap="square" lIns="0" tIns="0" rIns="0" bIns="0" rtlCol="0" anchor="t" anchorCtr="0">
            <a:spAutoFit/>
          </a:bodyPr>
          <a:lstStyle/>
          <a:p>
            <a:pPr marL="285750" indent="-285750">
              <a:lnSpc>
                <a:spcPct val="130000"/>
              </a:lnSpc>
              <a:spcBef>
                <a:spcPct val="0"/>
              </a:spcBef>
              <a:spcAft>
                <a:spcPct val="0"/>
              </a:spcAft>
              <a:buFont typeface="Arial" panose="020B0604020202020204" pitchFamily="34" charset="0"/>
              <a:buChar char="•"/>
            </a:pPr>
            <a:r>
              <a:rPr lang="en-US" altLang="zh-CN" sz="1600" b="1" dirty="0">
                <a:ln>
                  <a:noFill/>
                  <a:prstDash val="sysDot"/>
                </a:ln>
                <a:solidFill>
                  <a:schemeClr val="tx1">
                    <a:lumMod val="85000"/>
                    <a:lumOff val="15000"/>
                  </a:schemeClr>
                </a:solidFill>
                <a:cs typeface="+mn-ea"/>
                <a:sym typeface="+mn-ea"/>
              </a:rPr>
              <a:t>Integrate multiple techniques:</a:t>
            </a:r>
            <a:endParaRPr lang="en-US" altLang="zh-CN" sz="1600" b="1" dirty="0">
              <a:ln>
                <a:noFill/>
                <a:prstDash val="sysDot"/>
              </a:ln>
              <a:solidFill>
                <a:schemeClr val="tx1">
                  <a:lumMod val="85000"/>
                  <a:lumOff val="15000"/>
                </a:schemeClr>
              </a:solidFill>
              <a:cs typeface="+mn-ea"/>
              <a:sym typeface="+mn-ea"/>
            </a:endParaRPr>
          </a:p>
          <a:p>
            <a:pPr marL="742950" lvl="1" indent="-285750">
              <a:lnSpc>
                <a:spcPct val="130000"/>
              </a:lnSpc>
              <a:spcBef>
                <a:spcPct val="0"/>
              </a:spcBef>
              <a:spcAft>
                <a:spcPct val="0"/>
              </a:spcAft>
              <a:buFont typeface="Arial" panose="020B0604020202020204" pitchFamily="34" charset="0"/>
              <a:buChar char="•"/>
            </a:pPr>
            <a:endParaRPr lang="en-US" altLang="zh-CN" sz="1600" b="1" dirty="0">
              <a:ln>
                <a:noFill/>
                <a:prstDash val="sysDot"/>
              </a:ln>
              <a:solidFill>
                <a:schemeClr val="tx1">
                  <a:lumMod val="85000"/>
                  <a:lumOff val="15000"/>
                </a:schemeClr>
              </a:solidFill>
              <a:cs typeface="+mn-ea"/>
              <a:sym typeface="+mn-ea"/>
            </a:endParaRPr>
          </a:p>
          <a:p>
            <a:pPr indent="0">
              <a:lnSpc>
                <a:spcPct val="130000"/>
              </a:lnSpc>
              <a:spcBef>
                <a:spcPct val="0"/>
              </a:spcBef>
              <a:spcAft>
                <a:spcPct val="0"/>
              </a:spcAft>
              <a:buFont typeface="Arial" panose="020B0604020202020204" pitchFamily="34" charset="0"/>
              <a:buNone/>
            </a:pPr>
            <a:endParaRPr lang="en-US" altLang="zh-CN" sz="1600" b="1" dirty="0">
              <a:ln>
                <a:noFill/>
                <a:prstDash val="sysDot"/>
              </a:ln>
              <a:solidFill>
                <a:schemeClr val="tx1">
                  <a:lumMod val="85000"/>
                  <a:lumOff val="15000"/>
                </a:schemeClr>
              </a:solidFill>
              <a:cs typeface="+mn-ea"/>
              <a:sym typeface="+mn-ea"/>
            </a:endParaRPr>
          </a:p>
          <a:p>
            <a:pPr indent="0">
              <a:lnSpc>
                <a:spcPct val="130000"/>
              </a:lnSpc>
              <a:spcBef>
                <a:spcPct val="0"/>
              </a:spcBef>
              <a:spcAft>
                <a:spcPct val="0"/>
              </a:spcAft>
              <a:buFont typeface="Arial" panose="020B0604020202020204" pitchFamily="34" charset="0"/>
              <a:buNone/>
            </a:pPr>
            <a:endParaRPr lang="en-US" altLang="zh-CN" sz="1600" b="1" dirty="0">
              <a:ln>
                <a:noFill/>
                <a:prstDash val="sysDot"/>
              </a:ln>
              <a:solidFill>
                <a:schemeClr val="tx1">
                  <a:lumMod val="85000"/>
                  <a:lumOff val="15000"/>
                </a:schemeClr>
              </a:solidFill>
              <a:cs typeface="+mn-ea"/>
              <a:sym typeface="+mn-ea"/>
            </a:endParaRPr>
          </a:p>
          <a:p>
            <a:pPr indent="0">
              <a:lnSpc>
                <a:spcPct val="13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Achieves </a:t>
            </a:r>
            <a:r>
              <a:rPr lang="en-US" altLang="zh-CN" sz="1600" b="1" dirty="0">
                <a:ln>
                  <a:noFill/>
                  <a:prstDash val="sysDot"/>
                </a:ln>
                <a:solidFill>
                  <a:schemeClr val="tx1">
                    <a:lumMod val="85000"/>
                    <a:lumOff val="15000"/>
                  </a:schemeClr>
                </a:solidFill>
                <a:cs typeface="+mn-ea"/>
                <a:sym typeface="+mn-ea"/>
              </a:rPr>
              <a:t>synergistic effects. </a:t>
            </a:r>
            <a:endParaRPr lang="en-US" altLang="zh-CN" sz="1600" b="1" dirty="0">
              <a:ln>
                <a:noFill/>
                <a:prstDash val="sysDot"/>
              </a:ln>
              <a:solidFill>
                <a:schemeClr val="tx1">
                  <a:lumMod val="85000"/>
                  <a:lumOff val="15000"/>
                </a:schemeClr>
              </a:solidFill>
              <a:cs typeface="+mn-ea"/>
              <a:sym typeface="+mn-ea"/>
            </a:endParaRPr>
          </a:p>
          <a:p>
            <a:pPr indent="0">
              <a:lnSpc>
                <a:spcPct val="130000"/>
              </a:lnSpc>
              <a:spcBef>
                <a:spcPct val="0"/>
              </a:spcBef>
              <a:spcAft>
                <a:spcPct val="0"/>
              </a:spcAft>
              <a:buFont typeface="Arial" panose="020B0604020202020204" pitchFamily="34" charset="0"/>
              <a:buNone/>
            </a:pPr>
            <a:r>
              <a:rPr lang="en-US" altLang="zh-CN" sz="1600" dirty="0">
                <a:ln>
                  <a:noFill/>
                  <a:prstDash val="sysDot"/>
                </a:ln>
                <a:solidFill>
                  <a:schemeClr val="tx1">
                    <a:lumMod val="85000"/>
                    <a:lumOff val="15000"/>
                  </a:schemeClr>
                </a:solidFill>
                <a:cs typeface="+mn-ea"/>
                <a:sym typeface="+mn-ea"/>
              </a:rPr>
              <a:t>     → Significantly </a:t>
            </a:r>
            <a:r>
              <a:rPr lang="en-US" altLang="zh-CN" sz="1600" b="1" dirty="0">
                <a:ln>
                  <a:noFill/>
                  <a:prstDash val="sysDot"/>
                </a:ln>
                <a:solidFill>
                  <a:schemeClr val="tx1">
                    <a:lumMod val="85000"/>
                    <a:lumOff val="15000"/>
                  </a:schemeClr>
                </a:solidFill>
                <a:cs typeface="+mn-ea"/>
                <a:sym typeface="+mn-ea"/>
              </a:rPr>
              <a:t>extends storage life. </a:t>
            </a:r>
            <a:endParaRPr lang="en-US" altLang="zh-CN" sz="1600" b="1" dirty="0">
              <a:ln>
                <a:noFill/>
                <a:prstDash val="sysDot"/>
              </a:ln>
              <a:solidFill>
                <a:schemeClr val="tx1">
                  <a:lumMod val="85000"/>
                  <a:lumOff val="15000"/>
                </a:schemeClr>
              </a:solidFill>
              <a:cs typeface="+mn-ea"/>
              <a:sym typeface="+mn-ea"/>
            </a:endParaRPr>
          </a:p>
        </p:txBody>
      </p:sp>
      <p:sp>
        <p:nvSpPr>
          <p:cNvPr id="21" name="矩形: 圆角 20"/>
          <p:cNvSpPr/>
          <p:nvPr/>
        </p:nvSpPr>
        <p:spPr>
          <a:xfrm>
            <a:off x="1175769" y="4420266"/>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Low-temperature storage</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4" name="矩形: 圆角 23"/>
          <p:cNvSpPr/>
          <p:nvPr/>
        </p:nvSpPr>
        <p:spPr>
          <a:xfrm>
            <a:off x="1175769" y="4747967"/>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Modified-atmosphere systems</a:t>
            </a:r>
            <a:endParaRPr lang="en-US" altLang="zh-CN" sz="1400" dirty="0">
              <a:solidFill>
                <a:schemeClr val="tx1"/>
              </a:solidFill>
              <a:latin typeface="Arial" panose="020B0604020202020204" pitchFamily="34" charset="0"/>
              <a:cs typeface="Arial" panose="020B0604020202020204" pitchFamily="34" charset="0"/>
              <a:sym typeface="+mn-ea"/>
            </a:endParaRPr>
          </a:p>
        </p:txBody>
      </p:sp>
      <p:sp>
        <p:nvSpPr>
          <p:cNvPr id="25" name="矩形: 圆角 24"/>
          <p:cNvSpPr/>
          <p:nvPr/>
        </p:nvSpPr>
        <p:spPr>
          <a:xfrm>
            <a:off x="1175769" y="5075668"/>
            <a:ext cx="5329033" cy="288000"/>
          </a:xfrm>
          <a:prstGeom prst="roundRect">
            <a:avLst>
              <a:gd name="adj" fmla="val 0"/>
            </a:avLst>
          </a:prstGeom>
          <a:solidFill>
            <a:srgbClr val="5BAE3E">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216000" rtlCol="0" anchor="ctr"/>
          <a:lstStyle/>
          <a:p>
            <a:pPr marL="0" lvl="2">
              <a:buSzPct val="100000"/>
            </a:pPr>
            <a:r>
              <a:rPr lang="en-US" altLang="zh-CN" sz="1400" dirty="0">
                <a:solidFill>
                  <a:schemeClr val="tx1"/>
                </a:solidFill>
                <a:latin typeface="Arial" panose="020B0604020202020204" pitchFamily="34" charset="0"/>
                <a:cs typeface="Arial" panose="020B0604020202020204" pitchFamily="34" charset="0"/>
                <a:sym typeface="+mn-ea"/>
              </a:rPr>
              <a:t>Chemical treatments</a:t>
            </a:r>
            <a:endParaRPr lang="en-US" altLang="zh-CN" sz="1400" dirty="0">
              <a:solidFill>
                <a:schemeClr val="tx1"/>
              </a:solidFill>
              <a:latin typeface="Arial" panose="020B0604020202020204" pitchFamily="34" charset="0"/>
              <a:cs typeface="Arial" panose="020B0604020202020204" pitchFamily="34" charset="0"/>
              <a:sym typeface="+mn-ea"/>
            </a:endParaRPr>
          </a:p>
        </p:txBody>
      </p:sp>
      <p:pic>
        <p:nvPicPr>
          <p:cNvPr id="4" name="8.2_49">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746125" y="6137275"/>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bldLst>
      <p:bldP spid="8" grpId="0"/>
      <p:bldP spid="15" grpId="0" uiExpand="1" build="p"/>
      <p:bldP spid="16" grpId="0"/>
      <p:bldP spid="17" grpId="0" uiExpand="1" build="p"/>
      <p:bldP spid="18" grpId="0"/>
      <p:bldP spid="19" grpId="0"/>
      <p:bldP spid="20" grpId="0" uiExpand="1" build="p"/>
      <p:bldP spid="21" grpId="0" animBg="1"/>
      <p:bldP spid="24" grpId="0" animBg="1"/>
      <p:bldP spid="25" grpId="0" animBg="1"/>
    </p:bldLst>
  </p:timing>
</p:sld>
</file>

<file path=ppt/tags/tag1.xml><?xml version="1.0" encoding="utf-8"?>
<p:tagLst xmlns:p="http://schemas.openxmlformats.org/presentationml/2006/main">
  <p:tag name="KSO_WM_BEAUTIFY_FLAG" val="#wm#"/>
  <p:tag name="KSO_WM_TEMPLATE_CATEGORY" val="custom"/>
  <p:tag name="KSO_WM_TEMPLATE_INDEX" val="20205081"/>
</p:tagLst>
</file>

<file path=ppt/tags/tag2.xml><?xml version="1.0" encoding="utf-8"?>
<p:tagLst xmlns:p="http://schemas.openxmlformats.org/presentationml/2006/main">
  <p:tag name="KSO_WM_DIAGRAM_VIRTUALLY_FRAME" val="{&quot;height&quot;:299.63,&quot;left&quot;:45.213149606299204,&quot;top&quot;:188.64732283464565,&quot;width&quot;:861.3868503937008}"/>
</p:tagLst>
</file>

<file path=ppt/tags/tag3.xml><?xml version="1.0" encoding="utf-8"?>
<p:tagLst xmlns:p="http://schemas.openxmlformats.org/presentationml/2006/main">
  <p:tag name="KSO_WM_DIAGRAM_VIRTUALLY_FRAME" val="{&quot;height&quot;:299.63,&quot;left&quot;:45.213149606299204,&quot;top&quot;:188.64732283464565,&quot;width&quot;:861.3868503937008}"/>
</p:tagLst>
</file>

<file path=ppt/tags/tag4.xml><?xml version="1.0" encoding="utf-8"?>
<p:tagLst xmlns:p="http://schemas.openxmlformats.org/presentationml/2006/main">
  <p:tag name="KSO_WM_DIAGRAM_VIRTUALLY_FRAME" val="{&quot;height&quot;:299.63,&quot;left&quot;:45.213149606299204,&quot;top&quot;:188.64732283464565,&quot;width&quot;:861.3868503937008}"/>
</p:tagLst>
</file>

<file path=ppt/tags/tag5.xml><?xml version="1.0" encoding="utf-8"?>
<p:tagLst xmlns:p="http://schemas.openxmlformats.org/presentationml/2006/main">
  <p:tag name="KSO_WM_DIAGRAM_VIRTUALLY_FRAME" val="{&quot;height&quot;:299.63,&quot;left&quot;:45.213149606299204,&quot;top&quot;:188.64732283464565,&quot;width&quot;:861.3868503937008}"/>
</p:tagLst>
</file>

<file path=ppt/tags/tag6.xml><?xml version="1.0" encoding="utf-8"?>
<p:tagLst xmlns:p="http://schemas.openxmlformats.org/presentationml/2006/main">
  <p:tag name="KSO_WM_DIAGRAM_VIRTUALLY_FRAME" val="{&quot;height&quot;:299.63,&quot;left&quot;:45.213149606299204,&quot;top&quot;:188.64732283464565,&quot;width&quot;:861.3868503937008}"/>
</p:tagLst>
</file>

<file path=ppt/tags/tag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68_1*l_h_f*1_1_1"/>
  <p:tag name="KSO_WM_TEMPLATE_CATEGORY" val="diagram"/>
  <p:tag name="KSO_WM_TEMPLATE_INDEX" val="202318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46.716456692913376,&quot;top&quot;:64.07582677165354,&quot;width&quot;:858.5335433070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智能图形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68_1*l_h_a*1_1_1"/>
  <p:tag name="KSO_WM_TEMPLATE_CATEGORY" val="diagram"/>
  <p:tag name="KSO_WM_TEMPLATE_INDEX" val="202318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46.716456692913376,&quot;top&quot;:64.07582677165354,&quot;width&quot;:858.5335433070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此处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868_1*l_h_f*1_2_1"/>
  <p:tag name="KSO_WM_TEMPLATE_CATEGORY" val="diagram"/>
  <p:tag name="KSO_WM_TEMPLATE_INDEX" val="202318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46.716456692913376,&quot;top&quot;:64.07582677165354,&quot;width&quot;:858.5335433070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智能图形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868_1*l_h_a*1_2_1"/>
  <p:tag name="KSO_WM_TEMPLATE_CATEGORY" val="diagram"/>
  <p:tag name="KSO_WM_TEMPLATE_INDEX" val="20231868"/>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46.716456692913376,&quot;top&quot;:64.07582677165354,&quot;width&quot;:858.533543307086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此处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868_1*l_h_a*1_1_1"/>
  <p:tag name="KSO_WM_TEMPLATE_CATEGORY" val="diagram"/>
  <p:tag name="KSO_WM_TEMPLATE_INDEX" val="202318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54.750078740157484,&quot;top&quot;:64.07582677165354,&quot;width&quot;:850.49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此处添加标题"/>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1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868_1*l_h_f*1_1_1"/>
  <p:tag name="KSO_WM_TEMPLATE_CATEGORY" val="diagram"/>
  <p:tag name="KSO_WM_TEMPLATE_INDEX" val="20231868"/>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450.72937037190115,&quot;left&quot;:54.750078740157484,&quot;top&quot;:64.07582677165354,&quot;width&quot;:850.49992125984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智能图形文本具体内容，简明扼要地阐述您的观点。根据需要可酌情增减文字，以便观者准确地理解您传达的思想。单击此处添加文本具体内容，简明扼要地阐述您的观点。"/>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13.xml><?xml version="1.0" encoding="utf-8"?>
<p:tagLst xmlns:p="http://schemas.openxmlformats.org/presentationml/2006/main">
  <p:tag name="RESOURCE_RECORD_KEY" val="{&quot;70&quot;:[3318451,3312359,3322227,3313593,3323956,3321786]}"/>
</p:tagLst>
</file>

<file path=ppt/theme/theme1.xml><?xml version="1.0" encoding="utf-8"?>
<a:theme xmlns:a="http://schemas.openxmlformats.org/drawingml/2006/main" name="Office 主题​​">
  <a:themeElements>
    <a:clrScheme name="自定义 34">
      <a:dk1>
        <a:sysClr val="windowText" lastClr="000000"/>
      </a:dk1>
      <a:lt1>
        <a:sysClr val="window" lastClr="FFFFFF"/>
      </a:lt1>
      <a:dk2>
        <a:srgbClr val="44546A"/>
      </a:dk2>
      <a:lt2>
        <a:srgbClr val="E7E6E6"/>
      </a:lt2>
      <a:accent1>
        <a:srgbClr val="68AE77"/>
      </a:accent1>
      <a:accent2>
        <a:srgbClr val="8CF5D4"/>
      </a:accent2>
      <a:accent3>
        <a:srgbClr val="FFE8CB"/>
      </a:accent3>
      <a:accent4>
        <a:srgbClr val="57965F"/>
      </a:accent4>
      <a:accent5>
        <a:srgbClr val="6BEEB8"/>
      </a:accent5>
      <a:accent6>
        <a:srgbClr val="FDCCA4"/>
      </a:accent6>
      <a:hlink>
        <a:srgbClr val="0563C1"/>
      </a:hlink>
      <a:folHlink>
        <a:srgbClr val="954F72"/>
      </a:folHlink>
    </a:clrScheme>
    <a:fontScheme name="思源">
      <a:majorFont>
        <a:latin typeface="Arial Black"/>
        <a:ea typeface="思源宋体 Heavy"/>
        <a:cs typeface=""/>
      </a:majorFont>
      <a:minorFont>
        <a:latin typeface="Arial"/>
        <a:ea typeface="思源黑体 CN Normal"/>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C130CFC53E1D4458B80B5377008CEEE" ma:contentTypeVersion="19" ma:contentTypeDescription="Create a new document." ma:contentTypeScope="" ma:versionID="c5bca55066547ace3c95494f7058db64">
  <xsd:schema xmlns:xsd="http://www.w3.org/2001/XMLSchema" xmlns:xs="http://www.w3.org/2001/XMLSchema" xmlns:p="http://schemas.microsoft.com/office/2006/metadata/properties" xmlns:ns2="9e4d4028-7d2f-484c-bcd4-65d8dfc13344" xmlns:ns3="ca5b2271-c080-4650-a5bc-0c2553a50190" targetNamespace="http://schemas.microsoft.com/office/2006/metadata/properties" ma:root="true" ma:fieldsID="81bc9a00293841ddd936cdd7271aa752" ns2:_="" ns3:_="">
    <xsd:import namespace="9e4d4028-7d2f-484c-bcd4-65d8dfc13344"/>
    <xsd:import namespace="ca5b2271-c080-4650-a5bc-0c2553a5019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4d4028-7d2f-484c-bcd4-65d8dfc133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acc4dc2-1d7d-4ba2-9bc5-748c4ad50a69"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a5b2271-c080-4650-a5bc-0c2553a5019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6fce6c-187e-470c-9925-28fe6492cd1f}" ma:internalName="TaxCatchAll" ma:showField="CatchAllData" ma:web="ca5b2271-c080-4650-a5bc-0c2553a5019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e4d4028-7d2f-484c-bcd4-65d8dfc13344">
      <Terms xmlns="http://schemas.microsoft.com/office/infopath/2007/PartnerControls"/>
    </lcf76f155ced4ddcb4097134ff3c332f>
    <TaxCatchAll xmlns="ca5b2271-c080-4650-a5bc-0c2553a50190" xsi:nil="true"/>
  </documentManagement>
</p:properties>
</file>

<file path=customXml/itemProps1.xml><?xml version="1.0" encoding="utf-8"?>
<ds:datastoreItem xmlns:ds="http://schemas.openxmlformats.org/officeDocument/2006/customXml" ds:itemID="{A51885EA-4B8E-4DB8-A94E-13E85FA0190A}"/>
</file>

<file path=customXml/itemProps2.xml><?xml version="1.0" encoding="utf-8"?>
<ds:datastoreItem xmlns:ds="http://schemas.openxmlformats.org/officeDocument/2006/customXml" ds:itemID="{73481A7C-9FD5-4C21-99B8-57D5FBEFF0CE}"/>
</file>

<file path=customXml/itemProps3.xml><?xml version="1.0" encoding="utf-8"?>
<ds:datastoreItem xmlns:ds="http://schemas.openxmlformats.org/officeDocument/2006/customXml" ds:itemID="{AC7F8358-A4FA-4BB7-8996-F8CB85458047}"/>
</file>

<file path=docProps/app.xml><?xml version="1.0" encoding="utf-8"?>
<Properties xmlns="http://schemas.openxmlformats.org/officeDocument/2006/extended-properties" xmlns:vt="http://schemas.openxmlformats.org/officeDocument/2006/docPropsVTypes">
  <TotalTime>0</TotalTime>
  <Words>22010</Words>
  <Application>WPS 演示</Application>
  <PresentationFormat>宽屏</PresentationFormat>
  <Paragraphs>924</Paragraphs>
  <Slides>49</Slides>
  <Notes>49</Notes>
  <HiddenSlides>0</HiddenSlides>
  <MMClips>48</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49</vt:i4>
      </vt:variant>
    </vt:vector>
  </HeadingPairs>
  <TitlesOfParts>
    <vt:vector size="65" baseType="lpstr">
      <vt:lpstr>Arial</vt:lpstr>
      <vt:lpstr>宋体</vt:lpstr>
      <vt:lpstr>Wingdings</vt:lpstr>
      <vt:lpstr>Roboto Slab Black</vt:lpstr>
      <vt:lpstr>字魂59号-创粗黑</vt:lpstr>
      <vt:lpstr>黑体</vt:lpstr>
      <vt:lpstr>Wingdings</vt:lpstr>
      <vt:lpstr>Calibri</vt:lpstr>
      <vt:lpstr>微软雅黑</vt:lpstr>
      <vt:lpstr>Arial Unicode MS</vt:lpstr>
      <vt:lpstr>思源宋体 Heavy</vt:lpstr>
      <vt:lpstr>Arial Black</vt:lpstr>
      <vt:lpstr>思源黑体 CN Normal</vt:lpstr>
      <vt:lpstr>等线</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V23767</dc:creator>
  <cp:lastModifiedBy>Lily</cp:lastModifiedBy>
  <cp:revision>392</cp:revision>
  <dcterms:created xsi:type="dcterms:W3CDTF">2022-02-05T08:07:00Z</dcterms:created>
  <dcterms:modified xsi:type="dcterms:W3CDTF">2026-09-14T07:05:00Z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A0EBF648CC294CEE96653D09FFF7CD5D_13</vt:lpwstr>
  </property>
  <property fmtid="{D5CDD505-2E9C-101B-9397-08002B2CF9AE}" pid="3" name="KSOProductBuildVer">
    <vt:lpwstr>2052-12.1.0.28505</vt:lpwstr>
  </property>
  <property fmtid="{D5CDD505-2E9C-101B-9397-08002B2CF9AE}" pid="4" name="ContentTypeId">
    <vt:lpwstr>0x0101008C130CFC53E1D4458B80B5377008CEEE</vt:lpwstr>
  </property>
</Properties>
</file>