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handoutMasterIdLst>
    <p:handoutMasterId r:id="rId21"/>
  </p:handoutMasterIdLst>
  <p:sldIdLst>
    <p:sldId id="416" r:id="rId3"/>
    <p:sldId id="256" r:id="rId4"/>
    <p:sldId id="423" r:id="rId5"/>
    <p:sldId id="422" r:id="rId6"/>
    <p:sldId id="450" r:id="rId7"/>
    <p:sldId id="449" r:id="rId8"/>
    <p:sldId id="451" r:id="rId9"/>
    <p:sldId id="454" r:id="rId10"/>
    <p:sldId id="456" r:id="rId11"/>
    <p:sldId id="458" r:id="rId12"/>
    <p:sldId id="457" r:id="rId13"/>
    <p:sldId id="453" r:id="rId14"/>
    <p:sldId id="452" r:id="rId15"/>
    <p:sldId id="448" r:id="rId16"/>
    <p:sldId id="455" r:id="rId17"/>
    <p:sldId id="459" r:id="rId18"/>
    <p:sldId id="460"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2">
          <p15:clr>
            <a:srgbClr val="A4A3A4"/>
          </p15:clr>
        </p15:guide>
        <p15:guide id="2" pos="415">
          <p15:clr>
            <a:srgbClr val="A4A3A4"/>
          </p15:clr>
        </p15:guide>
        <p15:guide id="3" pos="4929">
          <p15:clr>
            <a:srgbClr val="A4A3A4"/>
          </p15:clr>
        </p15:guide>
        <p15:guide id="4" pos="3842">
          <p15:clr>
            <a:srgbClr val="A4A3A4"/>
          </p15:clr>
        </p15:guide>
        <p15:guide id="5" orient="horz" pos="2487">
          <p15:clr>
            <a:srgbClr val="A4A3A4"/>
          </p15:clr>
        </p15:guide>
        <p15:guide id="6" pos="298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RE" initials="GR" lastIdx="3" clrIdx="0"/>
  <p:cmAuthor id="2" name="M. Waid" initials="M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EB4"/>
    <a:srgbClr val="ECDFBB"/>
    <a:srgbClr val="B79F8D"/>
    <a:srgbClr val="F47847"/>
    <a:srgbClr val="EF404C"/>
    <a:srgbClr val="982B56"/>
    <a:srgbClr val="1A4262"/>
    <a:srgbClr val="008868"/>
    <a:srgbClr val="00B485"/>
    <a:srgbClr val="36B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1" autoAdjust="0"/>
    <p:restoredTop sz="95687" autoAdjust="0"/>
  </p:normalViewPr>
  <p:slideViewPr>
    <p:cSldViewPr snapToGrid="0" showGuides="1">
      <p:cViewPr varScale="1">
        <p:scale>
          <a:sx n="103" d="100"/>
          <a:sy n="103" d="100"/>
        </p:scale>
        <p:origin x="752" y="176"/>
      </p:cViewPr>
      <p:guideLst>
        <p:guide orient="horz" pos="1692"/>
        <p:guide pos="415"/>
        <p:guide pos="4929"/>
        <p:guide pos="3842"/>
        <p:guide orient="horz" pos="2487"/>
        <p:guide pos="298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B1CDF-29A7-4CFE-ADA6-37EA4D0EDDB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980AA233-69FA-4B24-870E-8BCF82C5108D}">
      <dgm:prSet/>
      <dgm:spPr/>
      <dgm:t>
        <a:bodyPr/>
        <a:lstStyle/>
        <a:p>
          <a:pPr algn="l" rtl="0"/>
          <a:r>
            <a:rPr lang="en-GB"/>
            <a:t>Degraded soils, low fertility and low mechanization and use of inputs.</a:t>
          </a:r>
          <a:endParaRPr lang="fr-FR"/>
        </a:p>
      </dgm:t>
    </dgm:pt>
    <dgm:pt modelId="{24C83044-1C81-4FB1-BEFC-56E51B1372D4}" type="parTrans" cxnId="{B7B4BF6F-91DD-47F8-9911-9627339AE182}">
      <dgm:prSet/>
      <dgm:spPr/>
      <dgm:t>
        <a:bodyPr/>
        <a:lstStyle/>
        <a:p>
          <a:endParaRPr lang="fr-FR"/>
        </a:p>
      </dgm:t>
    </dgm:pt>
    <dgm:pt modelId="{BE16AE10-236B-419F-A637-BAD9E3FEE621}" type="sibTrans" cxnId="{B7B4BF6F-91DD-47F8-9911-9627339AE182}">
      <dgm:prSet/>
      <dgm:spPr/>
      <dgm:t>
        <a:bodyPr/>
        <a:lstStyle/>
        <a:p>
          <a:endParaRPr lang="fr-FR"/>
        </a:p>
      </dgm:t>
    </dgm:pt>
    <dgm:pt modelId="{427DA2BE-6F58-418F-8352-F1739F01BD4D}">
      <dgm:prSet/>
      <dgm:spPr/>
      <dgm:t>
        <a:bodyPr/>
        <a:lstStyle/>
        <a:p>
          <a:pPr algn="l"/>
          <a:r>
            <a:rPr lang="en-GB"/>
            <a:t>Poor storage conditions and lack of product processing.</a:t>
          </a:r>
          <a:endParaRPr lang="fr-FR"/>
        </a:p>
      </dgm:t>
    </dgm:pt>
    <dgm:pt modelId="{9E57FF60-55E9-4060-966B-51289345962B}" type="parTrans" cxnId="{235F22E4-4E96-4C1A-A7E2-C72311000163}">
      <dgm:prSet/>
      <dgm:spPr/>
      <dgm:t>
        <a:bodyPr/>
        <a:lstStyle/>
        <a:p>
          <a:endParaRPr lang="fr-FR"/>
        </a:p>
      </dgm:t>
    </dgm:pt>
    <dgm:pt modelId="{F545AE2D-31C1-448A-B2BD-CCA0FE9D9B15}" type="sibTrans" cxnId="{235F22E4-4E96-4C1A-A7E2-C72311000163}">
      <dgm:prSet/>
      <dgm:spPr/>
      <dgm:t>
        <a:bodyPr/>
        <a:lstStyle/>
        <a:p>
          <a:endParaRPr lang="fr-FR"/>
        </a:p>
      </dgm:t>
    </dgm:pt>
    <dgm:pt modelId="{0B5F5DEE-AD65-49B0-8707-1E4940C106F1}">
      <dgm:prSet/>
      <dgm:spPr/>
      <dgm:t>
        <a:bodyPr/>
        <a:lstStyle/>
        <a:p>
          <a:pPr algn="l"/>
          <a:r>
            <a:rPr lang="en-GB"/>
            <a:t>Poor road conditions and poor access to markets.</a:t>
          </a:r>
          <a:endParaRPr lang="fr-FR"/>
        </a:p>
      </dgm:t>
    </dgm:pt>
    <dgm:pt modelId="{5F0B3C5E-0A7D-4B3A-A89B-492C9A90E94A}" type="parTrans" cxnId="{68A6A525-9D48-49A0-B038-5610729E7B1D}">
      <dgm:prSet/>
      <dgm:spPr/>
      <dgm:t>
        <a:bodyPr/>
        <a:lstStyle/>
        <a:p>
          <a:endParaRPr lang="fr-FR"/>
        </a:p>
      </dgm:t>
    </dgm:pt>
    <dgm:pt modelId="{B35A6767-F673-49D1-8F3C-1084F6618C36}" type="sibTrans" cxnId="{68A6A525-9D48-49A0-B038-5610729E7B1D}">
      <dgm:prSet/>
      <dgm:spPr/>
      <dgm:t>
        <a:bodyPr/>
        <a:lstStyle/>
        <a:p>
          <a:endParaRPr lang="fr-FR"/>
        </a:p>
      </dgm:t>
    </dgm:pt>
    <dgm:pt modelId="{9A1CCED1-2BDE-4651-89E5-16A5F3749199}">
      <dgm:prSet/>
      <dgm:spPr/>
      <dgm:t>
        <a:bodyPr/>
        <a:lstStyle/>
        <a:p>
          <a:r>
            <a:rPr lang="en-GB"/>
            <a:t>Recurrent shocks (drought, late arrival and/or break in the rains, etc.)</a:t>
          </a:r>
          <a:endParaRPr lang="fr-FR"/>
        </a:p>
      </dgm:t>
    </dgm:pt>
    <dgm:pt modelId="{FD23CAC3-0C64-4F05-B3A5-872A55EEE1DF}" type="parTrans" cxnId="{393BE8EA-AB21-46C7-BCCF-4A693E38EFD9}">
      <dgm:prSet/>
      <dgm:spPr/>
      <dgm:t>
        <a:bodyPr/>
        <a:lstStyle/>
        <a:p>
          <a:endParaRPr lang="fr-FR"/>
        </a:p>
      </dgm:t>
    </dgm:pt>
    <dgm:pt modelId="{08C27414-D299-4850-AD03-BC7A54327023}" type="sibTrans" cxnId="{393BE8EA-AB21-46C7-BCCF-4A693E38EFD9}">
      <dgm:prSet/>
      <dgm:spPr/>
      <dgm:t>
        <a:bodyPr/>
        <a:lstStyle/>
        <a:p>
          <a:endParaRPr lang="fr-FR"/>
        </a:p>
      </dgm:t>
    </dgm:pt>
    <dgm:pt modelId="{A2EBDD8E-5ED4-498F-BB07-D67F9AC2EF78}" type="pres">
      <dgm:prSet presAssocID="{633B1CDF-29A7-4CFE-ADA6-37EA4D0EDDB2}" presName="Name0" presStyleCnt="0">
        <dgm:presLayoutVars>
          <dgm:chMax val="7"/>
          <dgm:chPref val="7"/>
          <dgm:dir/>
        </dgm:presLayoutVars>
      </dgm:prSet>
      <dgm:spPr/>
    </dgm:pt>
    <dgm:pt modelId="{8F4BE71A-5B16-4A1D-B01A-331CA5E46E7B}" type="pres">
      <dgm:prSet presAssocID="{633B1CDF-29A7-4CFE-ADA6-37EA4D0EDDB2}" presName="Name1" presStyleCnt="0"/>
      <dgm:spPr/>
    </dgm:pt>
    <dgm:pt modelId="{D4533D14-2085-47CB-BF76-410F44E5AEC2}" type="pres">
      <dgm:prSet presAssocID="{633B1CDF-29A7-4CFE-ADA6-37EA4D0EDDB2}" presName="cycle" presStyleCnt="0"/>
      <dgm:spPr/>
    </dgm:pt>
    <dgm:pt modelId="{10C68AF4-185B-48C4-9926-0E5D93CEC9AF}" type="pres">
      <dgm:prSet presAssocID="{633B1CDF-29A7-4CFE-ADA6-37EA4D0EDDB2}" presName="srcNode" presStyleLbl="node1" presStyleIdx="0" presStyleCnt="4"/>
      <dgm:spPr/>
    </dgm:pt>
    <dgm:pt modelId="{1B8C8D8C-C6E9-490F-9535-86A06FC7C8D9}" type="pres">
      <dgm:prSet presAssocID="{633B1CDF-29A7-4CFE-ADA6-37EA4D0EDDB2}" presName="conn" presStyleLbl="parChTrans1D2" presStyleIdx="0" presStyleCnt="1"/>
      <dgm:spPr/>
    </dgm:pt>
    <dgm:pt modelId="{A4BB9804-7845-4FAF-A2C0-ABC94DAED28C}" type="pres">
      <dgm:prSet presAssocID="{633B1CDF-29A7-4CFE-ADA6-37EA4D0EDDB2}" presName="extraNode" presStyleLbl="node1" presStyleIdx="0" presStyleCnt="4"/>
      <dgm:spPr/>
    </dgm:pt>
    <dgm:pt modelId="{22977CB2-88A4-4A32-A6E6-87DE7724D4DF}" type="pres">
      <dgm:prSet presAssocID="{633B1CDF-29A7-4CFE-ADA6-37EA4D0EDDB2}" presName="dstNode" presStyleLbl="node1" presStyleIdx="0" presStyleCnt="4"/>
      <dgm:spPr/>
    </dgm:pt>
    <dgm:pt modelId="{C0397C70-6647-4B7E-A461-A7BA0F140178}" type="pres">
      <dgm:prSet presAssocID="{980AA233-69FA-4B24-870E-8BCF82C5108D}" presName="text_1" presStyleLbl="node1" presStyleIdx="0" presStyleCnt="4">
        <dgm:presLayoutVars>
          <dgm:bulletEnabled val="1"/>
        </dgm:presLayoutVars>
      </dgm:prSet>
      <dgm:spPr/>
    </dgm:pt>
    <dgm:pt modelId="{FF026017-1AEF-40A5-B394-B38285A0AB20}" type="pres">
      <dgm:prSet presAssocID="{980AA233-69FA-4B24-870E-8BCF82C5108D}" presName="accent_1" presStyleCnt="0"/>
      <dgm:spPr/>
    </dgm:pt>
    <dgm:pt modelId="{B032019C-E340-4AD4-9B3E-733EDD53BFF0}" type="pres">
      <dgm:prSet presAssocID="{980AA233-69FA-4B24-870E-8BCF82C5108D}" presName="accentRepeatNode" presStyleLbl="solidFgAcc1" presStyleIdx="0" presStyleCnt="4"/>
      <dgm:spPr/>
    </dgm:pt>
    <dgm:pt modelId="{07930190-70CE-4F68-BDA9-D6CFDA3E0559}" type="pres">
      <dgm:prSet presAssocID="{427DA2BE-6F58-418F-8352-F1739F01BD4D}" presName="text_2" presStyleLbl="node1" presStyleIdx="1" presStyleCnt="4">
        <dgm:presLayoutVars>
          <dgm:bulletEnabled val="1"/>
        </dgm:presLayoutVars>
      </dgm:prSet>
      <dgm:spPr/>
    </dgm:pt>
    <dgm:pt modelId="{0EBBD8D9-D14B-45D9-BC12-1B01A2A73627}" type="pres">
      <dgm:prSet presAssocID="{427DA2BE-6F58-418F-8352-F1739F01BD4D}" presName="accent_2" presStyleCnt="0"/>
      <dgm:spPr/>
    </dgm:pt>
    <dgm:pt modelId="{F81EBB56-D89F-4D4E-A7B0-9A294D62F5E7}" type="pres">
      <dgm:prSet presAssocID="{427DA2BE-6F58-418F-8352-F1739F01BD4D}" presName="accentRepeatNode" presStyleLbl="solidFgAcc1" presStyleIdx="1" presStyleCnt="4"/>
      <dgm:spPr/>
    </dgm:pt>
    <dgm:pt modelId="{09523197-E9D9-4B5F-AAF9-BF12124E1F85}" type="pres">
      <dgm:prSet presAssocID="{0B5F5DEE-AD65-49B0-8707-1E4940C106F1}" presName="text_3" presStyleLbl="node1" presStyleIdx="2" presStyleCnt="4">
        <dgm:presLayoutVars>
          <dgm:bulletEnabled val="1"/>
        </dgm:presLayoutVars>
      </dgm:prSet>
      <dgm:spPr/>
    </dgm:pt>
    <dgm:pt modelId="{4541CE97-A442-4D2C-8C07-7B0EF205FA06}" type="pres">
      <dgm:prSet presAssocID="{0B5F5DEE-AD65-49B0-8707-1E4940C106F1}" presName="accent_3" presStyleCnt="0"/>
      <dgm:spPr/>
    </dgm:pt>
    <dgm:pt modelId="{324A0F14-CD71-4F3C-A7A1-E55919E5CEB2}" type="pres">
      <dgm:prSet presAssocID="{0B5F5DEE-AD65-49B0-8707-1E4940C106F1}" presName="accentRepeatNode" presStyleLbl="solidFgAcc1" presStyleIdx="2" presStyleCnt="4"/>
      <dgm:spPr/>
    </dgm:pt>
    <dgm:pt modelId="{7BA2CE52-3EEC-40A4-8C3C-C985BE64C120}" type="pres">
      <dgm:prSet presAssocID="{9A1CCED1-2BDE-4651-89E5-16A5F3749199}" presName="text_4" presStyleLbl="node1" presStyleIdx="3" presStyleCnt="4">
        <dgm:presLayoutVars>
          <dgm:bulletEnabled val="1"/>
        </dgm:presLayoutVars>
      </dgm:prSet>
      <dgm:spPr/>
    </dgm:pt>
    <dgm:pt modelId="{F5DB1F18-B099-4491-B625-4F070060AEC4}" type="pres">
      <dgm:prSet presAssocID="{9A1CCED1-2BDE-4651-89E5-16A5F3749199}" presName="accent_4" presStyleCnt="0"/>
      <dgm:spPr/>
    </dgm:pt>
    <dgm:pt modelId="{81C64A80-084F-4D16-9BE8-568E753C70D2}" type="pres">
      <dgm:prSet presAssocID="{9A1CCED1-2BDE-4651-89E5-16A5F3749199}" presName="accentRepeatNode" presStyleLbl="solidFgAcc1" presStyleIdx="3" presStyleCnt="4"/>
      <dgm:spPr/>
    </dgm:pt>
  </dgm:ptLst>
  <dgm:cxnLst>
    <dgm:cxn modelId="{A8F34D00-666E-467C-A0C9-64C6FE7D8CBD}" type="presOf" srcId="{427DA2BE-6F58-418F-8352-F1739F01BD4D}" destId="{07930190-70CE-4F68-BDA9-D6CFDA3E0559}" srcOrd="0" destOrd="0" presId="urn:microsoft.com/office/officeart/2008/layout/VerticalCurvedList"/>
    <dgm:cxn modelId="{79A65C0E-9DEC-4408-9ADD-E440E95C3302}" type="presOf" srcId="{633B1CDF-29A7-4CFE-ADA6-37EA4D0EDDB2}" destId="{A2EBDD8E-5ED4-498F-BB07-D67F9AC2EF78}" srcOrd="0" destOrd="0" presId="urn:microsoft.com/office/officeart/2008/layout/VerticalCurvedList"/>
    <dgm:cxn modelId="{E2322D24-8C52-4AA2-849C-0DFB9F9B378E}" type="presOf" srcId="{BE16AE10-236B-419F-A637-BAD9E3FEE621}" destId="{1B8C8D8C-C6E9-490F-9535-86A06FC7C8D9}" srcOrd="0" destOrd="0" presId="urn:microsoft.com/office/officeart/2008/layout/VerticalCurvedList"/>
    <dgm:cxn modelId="{68A6A525-9D48-49A0-B038-5610729E7B1D}" srcId="{633B1CDF-29A7-4CFE-ADA6-37EA4D0EDDB2}" destId="{0B5F5DEE-AD65-49B0-8707-1E4940C106F1}" srcOrd="2" destOrd="0" parTransId="{5F0B3C5E-0A7D-4B3A-A89B-492C9A90E94A}" sibTransId="{B35A6767-F673-49D1-8F3C-1084F6618C36}"/>
    <dgm:cxn modelId="{4E3D312A-3A25-4749-91C5-F97EDD35A59E}" type="presOf" srcId="{9A1CCED1-2BDE-4651-89E5-16A5F3749199}" destId="{7BA2CE52-3EEC-40A4-8C3C-C985BE64C120}" srcOrd="0" destOrd="0" presId="urn:microsoft.com/office/officeart/2008/layout/VerticalCurvedList"/>
    <dgm:cxn modelId="{782D2C5C-D816-4130-90A8-69A5812FC8A8}" type="presOf" srcId="{980AA233-69FA-4B24-870E-8BCF82C5108D}" destId="{C0397C70-6647-4B7E-A461-A7BA0F140178}" srcOrd="0" destOrd="0" presId="urn:microsoft.com/office/officeart/2008/layout/VerticalCurvedList"/>
    <dgm:cxn modelId="{B7B4BF6F-91DD-47F8-9911-9627339AE182}" srcId="{633B1CDF-29A7-4CFE-ADA6-37EA4D0EDDB2}" destId="{980AA233-69FA-4B24-870E-8BCF82C5108D}" srcOrd="0" destOrd="0" parTransId="{24C83044-1C81-4FB1-BEFC-56E51B1372D4}" sibTransId="{BE16AE10-236B-419F-A637-BAD9E3FEE621}"/>
    <dgm:cxn modelId="{235F22E4-4E96-4C1A-A7E2-C72311000163}" srcId="{633B1CDF-29A7-4CFE-ADA6-37EA4D0EDDB2}" destId="{427DA2BE-6F58-418F-8352-F1739F01BD4D}" srcOrd="1" destOrd="0" parTransId="{9E57FF60-55E9-4060-966B-51289345962B}" sibTransId="{F545AE2D-31C1-448A-B2BD-CCA0FE9D9B15}"/>
    <dgm:cxn modelId="{393BE8EA-AB21-46C7-BCCF-4A693E38EFD9}" srcId="{633B1CDF-29A7-4CFE-ADA6-37EA4D0EDDB2}" destId="{9A1CCED1-2BDE-4651-89E5-16A5F3749199}" srcOrd="3" destOrd="0" parTransId="{FD23CAC3-0C64-4F05-B3A5-872A55EEE1DF}" sibTransId="{08C27414-D299-4850-AD03-BC7A54327023}"/>
    <dgm:cxn modelId="{8799BAEC-A298-4DDE-A71F-BCECB8222AF2}" type="presOf" srcId="{0B5F5DEE-AD65-49B0-8707-1E4940C106F1}" destId="{09523197-E9D9-4B5F-AAF9-BF12124E1F85}" srcOrd="0" destOrd="0" presId="urn:microsoft.com/office/officeart/2008/layout/VerticalCurvedList"/>
    <dgm:cxn modelId="{F8D4666C-3E19-4269-A850-8EE29D1A0576}" type="presParOf" srcId="{A2EBDD8E-5ED4-498F-BB07-D67F9AC2EF78}" destId="{8F4BE71A-5B16-4A1D-B01A-331CA5E46E7B}" srcOrd="0" destOrd="0" presId="urn:microsoft.com/office/officeart/2008/layout/VerticalCurvedList"/>
    <dgm:cxn modelId="{2CD88AD0-8271-4DBE-A2E0-76C535CFD590}" type="presParOf" srcId="{8F4BE71A-5B16-4A1D-B01A-331CA5E46E7B}" destId="{D4533D14-2085-47CB-BF76-410F44E5AEC2}" srcOrd="0" destOrd="0" presId="urn:microsoft.com/office/officeart/2008/layout/VerticalCurvedList"/>
    <dgm:cxn modelId="{9BE15AA3-D904-418E-988A-1E73E5789CB4}" type="presParOf" srcId="{D4533D14-2085-47CB-BF76-410F44E5AEC2}" destId="{10C68AF4-185B-48C4-9926-0E5D93CEC9AF}" srcOrd="0" destOrd="0" presId="urn:microsoft.com/office/officeart/2008/layout/VerticalCurvedList"/>
    <dgm:cxn modelId="{6C09D16A-782B-46A6-A967-21E5C6346DDA}" type="presParOf" srcId="{D4533D14-2085-47CB-BF76-410F44E5AEC2}" destId="{1B8C8D8C-C6E9-490F-9535-86A06FC7C8D9}" srcOrd="1" destOrd="0" presId="urn:microsoft.com/office/officeart/2008/layout/VerticalCurvedList"/>
    <dgm:cxn modelId="{CBAFEE7C-8FC1-4B2A-A2DF-A53C17F7A1F5}" type="presParOf" srcId="{D4533D14-2085-47CB-BF76-410F44E5AEC2}" destId="{A4BB9804-7845-4FAF-A2C0-ABC94DAED28C}" srcOrd="2" destOrd="0" presId="urn:microsoft.com/office/officeart/2008/layout/VerticalCurvedList"/>
    <dgm:cxn modelId="{05B065C3-4041-4AB3-B556-D7990A6E6A02}" type="presParOf" srcId="{D4533D14-2085-47CB-BF76-410F44E5AEC2}" destId="{22977CB2-88A4-4A32-A6E6-87DE7724D4DF}" srcOrd="3" destOrd="0" presId="urn:microsoft.com/office/officeart/2008/layout/VerticalCurvedList"/>
    <dgm:cxn modelId="{7EEDE146-5EFF-4F3F-9631-4D267A308844}" type="presParOf" srcId="{8F4BE71A-5B16-4A1D-B01A-331CA5E46E7B}" destId="{C0397C70-6647-4B7E-A461-A7BA0F140178}" srcOrd="1" destOrd="0" presId="urn:microsoft.com/office/officeart/2008/layout/VerticalCurvedList"/>
    <dgm:cxn modelId="{F7663421-812B-4EB4-9152-031116F898BF}" type="presParOf" srcId="{8F4BE71A-5B16-4A1D-B01A-331CA5E46E7B}" destId="{FF026017-1AEF-40A5-B394-B38285A0AB20}" srcOrd="2" destOrd="0" presId="urn:microsoft.com/office/officeart/2008/layout/VerticalCurvedList"/>
    <dgm:cxn modelId="{AACFD141-9FBB-4B47-8324-C913D7BAF32B}" type="presParOf" srcId="{FF026017-1AEF-40A5-B394-B38285A0AB20}" destId="{B032019C-E340-4AD4-9B3E-733EDD53BFF0}" srcOrd="0" destOrd="0" presId="urn:microsoft.com/office/officeart/2008/layout/VerticalCurvedList"/>
    <dgm:cxn modelId="{DB693D4D-17B1-4BBE-9A48-E0686EA4D221}" type="presParOf" srcId="{8F4BE71A-5B16-4A1D-B01A-331CA5E46E7B}" destId="{07930190-70CE-4F68-BDA9-D6CFDA3E0559}" srcOrd="3" destOrd="0" presId="urn:microsoft.com/office/officeart/2008/layout/VerticalCurvedList"/>
    <dgm:cxn modelId="{C19A77A3-6594-42D4-B381-B20373D8560F}" type="presParOf" srcId="{8F4BE71A-5B16-4A1D-B01A-331CA5E46E7B}" destId="{0EBBD8D9-D14B-45D9-BC12-1B01A2A73627}" srcOrd="4" destOrd="0" presId="urn:microsoft.com/office/officeart/2008/layout/VerticalCurvedList"/>
    <dgm:cxn modelId="{91E657CA-608F-4691-8273-264B884EB6B4}" type="presParOf" srcId="{0EBBD8D9-D14B-45D9-BC12-1B01A2A73627}" destId="{F81EBB56-D89F-4D4E-A7B0-9A294D62F5E7}" srcOrd="0" destOrd="0" presId="urn:microsoft.com/office/officeart/2008/layout/VerticalCurvedList"/>
    <dgm:cxn modelId="{458A2D23-5891-457B-8E65-E5DB63B29052}" type="presParOf" srcId="{8F4BE71A-5B16-4A1D-B01A-331CA5E46E7B}" destId="{09523197-E9D9-4B5F-AAF9-BF12124E1F85}" srcOrd="5" destOrd="0" presId="urn:microsoft.com/office/officeart/2008/layout/VerticalCurvedList"/>
    <dgm:cxn modelId="{82F2CCA4-0802-45AA-BED0-0D6DC565486E}" type="presParOf" srcId="{8F4BE71A-5B16-4A1D-B01A-331CA5E46E7B}" destId="{4541CE97-A442-4D2C-8C07-7B0EF205FA06}" srcOrd="6" destOrd="0" presId="urn:microsoft.com/office/officeart/2008/layout/VerticalCurvedList"/>
    <dgm:cxn modelId="{FA9B4D13-1CA7-4CBA-9D44-0BF4FEB6735B}" type="presParOf" srcId="{4541CE97-A442-4D2C-8C07-7B0EF205FA06}" destId="{324A0F14-CD71-4F3C-A7A1-E55919E5CEB2}" srcOrd="0" destOrd="0" presId="urn:microsoft.com/office/officeart/2008/layout/VerticalCurvedList"/>
    <dgm:cxn modelId="{FEDE9B7D-AC7B-4939-92DB-E3533EDE8F6D}" type="presParOf" srcId="{8F4BE71A-5B16-4A1D-B01A-331CA5E46E7B}" destId="{7BA2CE52-3EEC-40A4-8C3C-C985BE64C120}" srcOrd="7" destOrd="0" presId="urn:microsoft.com/office/officeart/2008/layout/VerticalCurvedList"/>
    <dgm:cxn modelId="{445FF300-2AF1-4EA2-B0A7-6D248F9DF0BB}" type="presParOf" srcId="{8F4BE71A-5B16-4A1D-B01A-331CA5E46E7B}" destId="{F5DB1F18-B099-4491-B625-4F070060AEC4}" srcOrd="8" destOrd="0" presId="urn:microsoft.com/office/officeart/2008/layout/VerticalCurvedList"/>
    <dgm:cxn modelId="{3A670432-92E8-4F9E-A0ED-AA8B84F67C2B}" type="presParOf" srcId="{F5DB1F18-B099-4491-B625-4F070060AEC4}" destId="{81C64A80-084F-4D16-9BE8-568E753C70D2}"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8D8C-C6E9-490F-9535-86A06FC7C8D9}">
      <dsp:nvSpPr>
        <dsp:cNvPr id="0" name=""/>
        <dsp:cNvSpPr/>
      </dsp:nvSpPr>
      <dsp:spPr>
        <a:xfrm>
          <a:off x="-5709335" y="-873917"/>
          <a:ext cx="6797354" cy="6797354"/>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97C70-6647-4B7E-A461-A7BA0F140178}">
      <dsp:nvSpPr>
        <dsp:cNvPr id="0" name=""/>
        <dsp:cNvSpPr/>
      </dsp:nvSpPr>
      <dsp:spPr>
        <a:xfrm>
          <a:off x="569527" y="388207"/>
          <a:ext cx="10962835" cy="7768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599" tIns="71120" rIns="71120" bIns="71120" numCol="1" spcCol="1270" anchor="ctr" anchorCtr="0">
          <a:noAutofit/>
        </a:bodyPr>
        <a:lstStyle/>
        <a:p>
          <a:pPr marL="0" lvl="0" indent="0" algn="l" defTabSz="1244600" rtl="0">
            <a:lnSpc>
              <a:spcPct val="90000"/>
            </a:lnSpc>
            <a:spcBef>
              <a:spcPct val="0"/>
            </a:spcBef>
            <a:spcAft>
              <a:spcPct val="35000"/>
            </a:spcAft>
            <a:buNone/>
          </a:pPr>
          <a:r>
            <a:rPr lang="en-GB" sz="2800" kern="1200"/>
            <a:t>Degraded soils, low fertility and low mechanization and use of inputs.</a:t>
          </a:r>
          <a:endParaRPr lang="fr-FR" sz="2800" kern="1200"/>
        </a:p>
      </dsp:txBody>
      <dsp:txXfrm>
        <a:off x="569527" y="388207"/>
        <a:ext cx="10962835" cy="776818"/>
      </dsp:txXfrm>
    </dsp:sp>
    <dsp:sp modelId="{B032019C-E340-4AD4-9B3E-733EDD53BFF0}">
      <dsp:nvSpPr>
        <dsp:cNvPr id="0" name=""/>
        <dsp:cNvSpPr/>
      </dsp:nvSpPr>
      <dsp:spPr>
        <a:xfrm>
          <a:off x="84015" y="291104"/>
          <a:ext cx="971022" cy="971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30190-70CE-4F68-BDA9-D6CFDA3E0559}">
      <dsp:nvSpPr>
        <dsp:cNvPr id="0" name=""/>
        <dsp:cNvSpPr/>
      </dsp:nvSpPr>
      <dsp:spPr>
        <a:xfrm>
          <a:off x="1014894" y="1553636"/>
          <a:ext cx="10517468" cy="7768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599"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a:t>Poor storage conditions and lack of product processing.</a:t>
          </a:r>
          <a:endParaRPr lang="fr-FR" sz="2800" kern="1200"/>
        </a:p>
      </dsp:txBody>
      <dsp:txXfrm>
        <a:off x="1014894" y="1553636"/>
        <a:ext cx="10517468" cy="776818"/>
      </dsp:txXfrm>
    </dsp:sp>
    <dsp:sp modelId="{F81EBB56-D89F-4D4E-A7B0-9A294D62F5E7}">
      <dsp:nvSpPr>
        <dsp:cNvPr id="0" name=""/>
        <dsp:cNvSpPr/>
      </dsp:nvSpPr>
      <dsp:spPr>
        <a:xfrm>
          <a:off x="529383" y="1456534"/>
          <a:ext cx="971022" cy="971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523197-E9D9-4B5F-AAF9-BF12124E1F85}">
      <dsp:nvSpPr>
        <dsp:cNvPr id="0" name=""/>
        <dsp:cNvSpPr/>
      </dsp:nvSpPr>
      <dsp:spPr>
        <a:xfrm>
          <a:off x="1014894" y="2719065"/>
          <a:ext cx="10517468" cy="7768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599"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a:t>Poor road conditions and poor access to markets.</a:t>
          </a:r>
          <a:endParaRPr lang="fr-FR" sz="2800" kern="1200"/>
        </a:p>
      </dsp:txBody>
      <dsp:txXfrm>
        <a:off x="1014894" y="2719065"/>
        <a:ext cx="10517468" cy="776818"/>
      </dsp:txXfrm>
    </dsp:sp>
    <dsp:sp modelId="{324A0F14-CD71-4F3C-A7A1-E55919E5CEB2}">
      <dsp:nvSpPr>
        <dsp:cNvPr id="0" name=""/>
        <dsp:cNvSpPr/>
      </dsp:nvSpPr>
      <dsp:spPr>
        <a:xfrm>
          <a:off x="529383" y="2621963"/>
          <a:ext cx="971022" cy="971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A2CE52-3EEC-40A4-8C3C-C985BE64C120}">
      <dsp:nvSpPr>
        <dsp:cNvPr id="0" name=""/>
        <dsp:cNvSpPr/>
      </dsp:nvSpPr>
      <dsp:spPr>
        <a:xfrm>
          <a:off x="569527" y="3884494"/>
          <a:ext cx="10962835" cy="7768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599"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a:t>Recurrent shocks (drought, late arrival and/or break in the rains, etc.)</a:t>
          </a:r>
          <a:endParaRPr lang="fr-FR" sz="2800" kern="1200"/>
        </a:p>
      </dsp:txBody>
      <dsp:txXfrm>
        <a:off x="569527" y="3884494"/>
        <a:ext cx="10962835" cy="776818"/>
      </dsp:txXfrm>
    </dsp:sp>
    <dsp:sp modelId="{81C64A80-084F-4D16-9BE8-568E753C70D2}">
      <dsp:nvSpPr>
        <dsp:cNvPr id="0" name=""/>
        <dsp:cNvSpPr/>
      </dsp:nvSpPr>
      <dsp:spPr>
        <a:xfrm>
          <a:off x="84015" y="3787392"/>
          <a:ext cx="971022" cy="971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F11C23-3F4C-4A6B-BA10-23337F6C007E}" type="datetimeFigureOut">
              <a:rPr lang="zh-CN" altLang="en-US" smtClean="0"/>
              <a:t>2023/1/5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547166-B1B6-45D7-A649-59D422943C8B}"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t>2023/1/5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10</a:t>
            </a:fld>
            <a:endParaRPr lang="en-US"/>
          </a:p>
        </p:txBody>
      </p:sp>
    </p:spTree>
    <p:extLst>
      <p:ext uri="{BB962C8B-B14F-4D97-AF65-F5344CB8AC3E}">
        <p14:creationId xmlns:p14="http://schemas.microsoft.com/office/powerpoint/2010/main" val="78745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11</a:t>
            </a:fld>
            <a:endParaRPr lang="en-US"/>
          </a:p>
        </p:txBody>
      </p:sp>
    </p:spTree>
    <p:extLst>
      <p:ext uri="{BB962C8B-B14F-4D97-AF65-F5344CB8AC3E}">
        <p14:creationId xmlns:p14="http://schemas.microsoft.com/office/powerpoint/2010/main" val="122743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12</a:t>
            </a:fld>
            <a:endParaRPr lang="en-US"/>
          </a:p>
        </p:txBody>
      </p:sp>
    </p:spTree>
    <p:extLst>
      <p:ext uri="{BB962C8B-B14F-4D97-AF65-F5344CB8AC3E}">
        <p14:creationId xmlns:p14="http://schemas.microsoft.com/office/powerpoint/2010/main" val="94275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13</a:t>
            </a:fld>
            <a:endParaRPr lang="en-US"/>
          </a:p>
        </p:txBody>
      </p:sp>
    </p:spTree>
    <p:extLst>
      <p:ext uri="{BB962C8B-B14F-4D97-AF65-F5344CB8AC3E}">
        <p14:creationId xmlns:p14="http://schemas.microsoft.com/office/powerpoint/2010/main" val="2075239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14</a:t>
            </a:fld>
            <a:endParaRPr lang="en-US"/>
          </a:p>
        </p:txBody>
      </p:sp>
    </p:spTree>
    <p:extLst>
      <p:ext uri="{BB962C8B-B14F-4D97-AF65-F5344CB8AC3E}">
        <p14:creationId xmlns:p14="http://schemas.microsoft.com/office/powerpoint/2010/main" val="3696602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15</a:t>
            </a:fld>
            <a:endParaRPr lang="en-US"/>
          </a:p>
        </p:txBody>
      </p:sp>
    </p:spTree>
    <p:extLst>
      <p:ext uri="{BB962C8B-B14F-4D97-AF65-F5344CB8AC3E}">
        <p14:creationId xmlns:p14="http://schemas.microsoft.com/office/powerpoint/2010/main" val="2120261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16</a:t>
            </a:fld>
            <a:endParaRPr lang="en-US"/>
          </a:p>
        </p:txBody>
      </p:sp>
    </p:spTree>
    <p:extLst>
      <p:ext uri="{BB962C8B-B14F-4D97-AF65-F5344CB8AC3E}">
        <p14:creationId xmlns:p14="http://schemas.microsoft.com/office/powerpoint/2010/main" val="372001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17</a:t>
            </a:fld>
            <a:endParaRPr lang="en-US"/>
          </a:p>
        </p:txBody>
      </p:sp>
    </p:spTree>
    <p:extLst>
      <p:ext uri="{BB962C8B-B14F-4D97-AF65-F5344CB8AC3E}">
        <p14:creationId xmlns:p14="http://schemas.microsoft.com/office/powerpoint/2010/main" val="150187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5</a:t>
            </a:fld>
            <a:endParaRPr lang="en-US"/>
          </a:p>
        </p:txBody>
      </p:sp>
    </p:spTree>
    <p:extLst>
      <p:ext uri="{BB962C8B-B14F-4D97-AF65-F5344CB8AC3E}">
        <p14:creationId xmlns:p14="http://schemas.microsoft.com/office/powerpoint/2010/main" val="179532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6</a:t>
            </a:fld>
            <a:endParaRPr lang="en-US"/>
          </a:p>
        </p:txBody>
      </p:sp>
    </p:spTree>
    <p:extLst>
      <p:ext uri="{BB962C8B-B14F-4D97-AF65-F5344CB8AC3E}">
        <p14:creationId xmlns:p14="http://schemas.microsoft.com/office/powerpoint/2010/main" val="42647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7</a:t>
            </a:fld>
            <a:endParaRPr lang="en-US"/>
          </a:p>
        </p:txBody>
      </p:sp>
    </p:spTree>
    <p:extLst>
      <p:ext uri="{BB962C8B-B14F-4D97-AF65-F5344CB8AC3E}">
        <p14:creationId xmlns:p14="http://schemas.microsoft.com/office/powerpoint/2010/main" val="2068297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8</a:t>
            </a:fld>
            <a:endParaRPr lang="en-US"/>
          </a:p>
        </p:txBody>
      </p:sp>
    </p:spTree>
    <p:extLst>
      <p:ext uri="{BB962C8B-B14F-4D97-AF65-F5344CB8AC3E}">
        <p14:creationId xmlns:p14="http://schemas.microsoft.com/office/powerpoint/2010/main" val="394163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9</a:t>
            </a:fld>
            <a:endParaRPr lang="en-US"/>
          </a:p>
        </p:txBody>
      </p:sp>
    </p:spTree>
    <p:extLst>
      <p:ext uri="{BB962C8B-B14F-4D97-AF65-F5344CB8AC3E}">
        <p14:creationId xmlns:p14="http://schemas.microsoft.com/office/powerpoint/2010/main" val="348864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p:spPr>
        <p:txBody>
          <a:bodyPr/>
          <a:lstStyle/>
          <a:p>
            <a:endParaRPr lang="en-GB"/>
          </a:p>
        </p:txBody>
      </p:sp>
      <p:sp>
        <p:nvSpPr>
          <p:cNvPr id="5" name="Footer Placeholder 4"/>
          <p:cNvSpPr>
            <a:spLocks noGrp="1"/>
          </p:cNvSpPr>
          <p:nvPr>
            <p:ph type="ftr" sz="quarter" idx="11"/>
          </p:nvPr>
        </p:nvSpPr>
        <p:spPr>
          <a:xfrm>
            <a:off x="4038600" y="6356350"/>
            <a:ext cx="4114800" cy="365125"/>
          </a:xfrm>
        </p:spPr>
        <p:txBody>
          <a:bodyPr/>
          <a:lstStyle/>
          <a:p>
            <a:endParaRPr lang="en-GB"/>
          </a:p>
        </p:txBody>
      </p:sp>
      <p:sp>
        <p:nvSpPr>
          <p:cNvPr id="6" name="Slide Number Placeholder 5"/>
          <p:cNvSpPr>
            <a:spLocks noGrp="1"/>
          </p:cNvSpPr>
          <p:nvPr>
            <p:ph type="sldNum" sz="quarter" idx="12"/>
          </p:nvPr>
        </p:nvSpPr>
        <p:spPr>
          <a:xfrm>
            <a:off x="8610600" y="6356350"/>
            <a:ext cx="2743200" cy="365125"/>
          </a:xfrm>
        </p:spPr>
        <p:txBody>
          <a:bodyPr/>
          <a:lstStyle/>
          <a:p>
            <a:fld id="{7F4C1676-8445-4D51-B6FB-DBF39B77997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13166ED-7EEE-4D1E-AACB-B513EAC91771}"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2055813"/>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166ED-7EEE-4D1E-AACB-B513EAC91771}" type="datetimeFigureOut">
              <a:rPr lang="zh-CN" altLang="en-US" smtClean="0"/>
              <a:t>2023/1/5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CE47B-78E6-49DF-9AFE-ADBB196C646E}" type="slidenum">
              <a:rPr lang="zh-CN" altLang="en-US" smtClean="0"/>
              <a:t>‹#›</a:t>
            </a:fld>
            <a:endParaRPr lang="zh-CN" altLang="en-US"/>
          </a:p>
        </p:txBody>
      </p:sp>
      <p:pic>
        <p:nvPicPr>
          <p:cNvPr id="12" name="Immagine 6"/>
          <p:cNvPicPr>
            <a:picLocks noChangeAspect="1"/>
          </p:cNvPicPr>
          <p:nvPr userDrawn="1"/>
        </p:nvPicPr>
        <p:blipFill>
          <a:blip r:embed="rId13" cstate="email"/>
          <a:srcRect l="8654" t="32887" b="20814"/>
          <a:stretch>
            <a:fillRect/>
          </a:stretch>
        </p:blipFill>
        <p:spPr>
          <a:xfrm>
            <a:off x="0" y="0"/>
            <a:ext cx="12192000" cy="1067050"/>
          </a:xfrm>
          <a:prstGeom prst="rect">
            <a:avLst/>
          </a:prstGeom>
        </p:spPr>
      </p:pic>
      <p:pic>
        <p:nvPicPr>
          <p:cNvPr id="13" name="图片 12" descr="联合国粮食署"/>
          <p:cNvPicPr>
            <a:picLocks noChangeAspect="1"/>
          </p:cNvPicPr>
          <p:nvPr userDrawn="1"/>
        </p:nvPicPr>
        <p:blipFill>
          <a:blip r:embed="rId14"/>
          <a:stretch>
            <a:fillRect/>
          </a:stretch>
        </p:blipFill>
        <p:spPr>
          <a:xfrm>
            <a:off x="143087" y="51608"/>
            <a:ext cx="2612189" cy="969193"/>
          </a:xfrm>
          <a:prstGeom prst="rect">
            <a:avLst/>
          </a:prstGeom>
        </p:spPr>
      </p:pic>
      <p:pic>
        <p:nvPicPr>
          <p:cNvPr id="14" name="Picture 15" descr="A picture containing window&#10;&#10;Description automatically generated"/>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27466" y="228429"/>
            <a:ext cx="628985" cy="629410"/>
          </a:xfrm>
          <a:prstGeom prst="rect">
            <a:avLst/>
          </a:prstGeom>
        </p:spPr>
      </p:pic>
      <p:pic>
        <p:nvPicPr>
          <p:cNvPr id="15" name="Picture 13" descr="Icon&#10;&#10;Description automatically generated"/>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188503" y="228854"/>
            <a:ext cx="628985" cy="628985"/>
          </a:xfrm>
          <a:prstGeom prst="rect">
            <a:avLst/>
          </a:prstGeom>
        </p:spPr>
      </p:pic>
      <p:sp>
        <p:nvSpPr>
          <p:cNvPr id="16" name="文本框 15"/>
          <p:cNvSpPr txBox="1"/>
          <p:nvPr userDrawn="1"/>
        </p:nvSpPr>
        <p:spPr>
          <a:xfrm>
            <a:off x="3077562" y="140470"/>
            <a:ext cx="6188696" cy="784830"/>
          </a:xfrm>
          <a:prstGeom prst="rect">
            <a:avLst/>
          </a:prstGeom>
          <a:noFill/>
        </p:spPr>
        <p:txBody>
          <a:bodyPr wrap="square">
            <a:spAutoFit/>
          </a:bodyPr>
          <a:lstStyle/>
          <a:p>
            <a:pPr algn="ctr">
              <a:lnSpc>
                <a:spcPct val="100000"/>
              </a:lnSpc>
              <a:spcAft>
                <a:spcPts val="600"/>
              </a:spcAft>
            </a:pPr>
            <a:r>
              <a:rPr lang="en-GB" altLang="zh-CN" sz="2000" b="1" u="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Rice Processing, Storage and Quality Control</a:t>
            </a:r>
            <a:endParaRPr lang="zh-CN" altLang="zh-CN" sz="2000" u="none" dirty="0">
              <a:solidFill>
                <a:schemeClr val="bg1"/>
              </a:solidFill>
              <a:effectLst/>
              <a:latin typeface="Open Sans" panose="020B0606030504020204" pitchFamily="34" charset="0"/>
              <a:ea typeface="宋体" panose="02010600030101010101" pitchFamily="2" charset="-122"/>
              <a:cs typeface="Open Sans" panose="020B0606030504020204" pitchFamily="34" charset="0"/>
            </a:endParaRPr>
          </a:p>
          <a:p>
            <a:pPr algn="ctr">
              <a:lnSpc>
                <a:spcPct val="100000"/>
              </a:lnSpc>
              <a:spcAft>
                <a:spcPts val="600"/>
              </a:spcAft>
            </a:pPr>
            <a:r>
              <a:rPr lang="en-GB" altLang="zh-CN" sz="2000" b="1" u="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Seminar on China-Africa Rice Value Chain</a:t>
            </a:r>
            <a:endParaRPr lang="zh-CN" altLang="zh-CN" sz="2000" u="none" dirty="0">
              <a:solidFill>
                <a:schemeClr val="bg1"/>
              </a:solidFill>
              <a:effectLst/>
              <a:latin typeface="Open Sans" panose="020B0606030504020204" pitchFamily="34" charset="0"/>
              <a:ea typeface="宋体" panose="02010600030101010101" pitchFamily="2" charset="-122"/>
              <a:cs typeface="Open Sans" panose="020B0606030504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png"/><Relationship Id="rId7" Type="http://schemas.openxmlformats.org/officeDocument/2006/relationships/image" Target="../media/image8.png"/><Relationship Id="rId12"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diagramColors" Target="../diagrams/colors1.xml"/><Relationship Id="rId5" Type="http://schemas.openxmlformats.org/officeDocument/2006/relationships/image" Target="../media/image6.png"/><Relationship Id="rId10" Type="http://schemas.openxmlformats.org/officeDocument/2006/relationships/diagramQuickStyle" Target="../diagrams/quickStyle1.xml"/><Relationship Id="rId4" Type="http://schemas.openxmlformats.org/officeDocument/2006/relationships/image" Target="../media/image5.png"/><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文本框 8"/>
          <p:cNvSpPr txBox="1"/>
          <p:nvPr/>
        </p:nvSpPr>
        <p:spPr>
          <a:xfrm>
            <a:off x="1771523" y="2382038"/>
            <a:ext cx="8648971" cy="701731"/>
          </a:xfrm>
          <a:prstGeom prst="rect">
            <a:avLst/>
          </a:prstGeom>
          <a:noFill/>
        </p:spPr>
        <p:txBody>
          <a:bodyPr wrap="none" rtlCol="0" anchor="t">
            <a:spAutoFit/>
          </a:bodyPr>
          <a:lstStyle/>
          <a:p>
            <a:pPr algn="ctr" fontAlgn="auto">
              <a:lnSpc>
                <a:spcPct val="90000"/>
              </a:lnSpc>
            </a:pPr>
            <a:r>
              <a:rPr lang="en-GB" sz="4400" b="1" i="0" u="none" strike="noStrike" dirty="0">
                <a:solidFill>
                  <a:schemeClr val="accent5">
                    <a:lumMod val="75000"/>
                  </a:schemeClr>
                </a:solidFill>
                <a:effectLst/>
              </a:rPr>
              <a:t>Rice Value Chain Situation in Guinea</a:t>
            </a:r>
            <a:endParaRPr lang="zh-CN" altLang="en-US" sz="4400" dirty="0">
              <a:solidFill>
                <a:schemeClr val="accent5">
                  <a:lumMod val="75000"/>
                </a:schemeClr>
              </a:solidFill>
            </a:endParaRPr>
          </a:p>
        </p:txBody>
      </p:sp>
      <p:sp>
        <p:nvSpPr>
          <p:cNvPr id="10" name="文本框 9"/>
          <p:cNvSpPr txBox="1"/>
          <p:nvPr/>
        </p:nvSpPr>
        <p:spPr>
          <a:xfrm>
            <a:off x="3793855" y="3315078"/>
            <a:ext cx="4185224" cy="1015663"/>
          </a:xfrm>
          <a:prstGeom prst="rect">
            <a:avLst/>
          </a:prstGeom>
          <a:noFill/>
        </p:spPr>
        <p:txBody>
          <a:bodyPr wrap="square" rtlCol="0" anchor="t">
            <a:spAutoFit/>
          </a:bodyPr>
          <a:lstStyle/>
          <a:p>
            <a:pPr algn="ctr"/>
            <a:r>
              <a:rPr lang="en-US" altLang="zh-CN" sz="2000" b="1" dirty="0" err="1">
                <a:latin typeface="Open Sans" panose="020B0606030504020204" pitchFamily="34" charset="0"/>
                <a:ea typeface="Open Sans" panose="020B0606030504020204" pitchFamily="34" charset="0"/>
                <a:cs typeface="Open Sans" panose="020B0606030504020204" pitchFamily="34" charset="0"/>
                <a:sym typeface="+mn-ea"/>
              </a:rPr>
              <a:t>Aboubacar</a:t>
            </a:r>
            <a:r>
              <a:rPr lang="en-US" altLang="zh-CN" sz="2000" b="1" dirty="0">
                <a:latin typeface="Open Sans" panose="020B0606030504020204" pitchFamily="34" charset="0"/>
                <a:ea typeface="Open Sans" panose="020B0606030504020204" pitchFamily="34" charset="0"/>
                <a:cs typeface="Open Sans" panose="020B0606030504020204" pitchFamily="34" charset="0"/>
                <a:sym typeface="+mn-ea"/>
              </a:rPr>
              <a:t> </a:t>
            </a:r>
            <a:r>
              <a:rPr lang="en-US" altLang="zh-CN" sz="2000" b="1" dirty="0" err="1">
                <a:latin typeface="Open Sans" panose="020B0606030504020204" pitchFamily="34" charset="0"/>
                <a:ea typeface="Open Sans" panose="020B0606030504020204" pitchFamily="34" charset="0"/>
                <a:cs typeface="Open Sans" panose="020B0606030504020204" pitchFamily="34" charset="0"/>
                <a:sym typeface="+mn-ea"/>
              </a:rPr>
              <a:t>Demba</a:t>
            </a:r>
            <a:r>
              <a:rPr lang="en-US" altLang="zh-CN" sz="2000" b="1" dirty="0">
                <a:latin typeface="Open Sans" panose="020B0606030504020204" pitchFamily="34" charset="0"/>
                <a:ea typeface="Open Sans" panose="020B0606030504020204" pitchFamily="34" charset="0"/>
                <a:cs typeface="Open Sans" panose="020B0606030504020204" pitchFamily="34" charset="0"/>
                <a:sym typeface="+mn-ea"/>
              </a:rPr>
              <a:t> SAMOURA</a:t>
            </a:r>
          </a:p>
          <a:p>
            <a:pPr algn="ctr"/>
            <a:r>
              <a:rPr lang="en-GB" altLang="zh-CN" sz="2000" b="1" dirty="0"/>
              <a:t>National Director of Agriculture of the Republic of Guinea</a:t>
            </a:r>
            <a:endParaRPr lang="zh-CN" altLang="en-US" sz="2000" b="1" dirty="0"/>
          </a:p>
        </p:txBody>
      </p:sp>
      <p:sp>
        <p:nvSpPr>
          <p:cNvPr id="21" name="等腰三角形 20"/>
          <p:cNvSpPr/>
          <p:nvPr/>
        </p:nvSpPr>
        <p:spPr>
          <a:xfrm>
            <a:off x="-1" y="5835250"/>
            <a:ext cx="981075" cy="1022750"/>
          </a:xfrm>
          <a:prstGeom prst="triangle">
            <a:avLst>
              <a:gd name="adj" fmla="val 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Immagine 6"/>
          <p:cNvPicPr>
            <a:picLocks noChangeAspect="1"/>
          </p:cNvPicPr>
          <p:nvPr/>
        </p:nvPicPr>
        <p:blipFill>
          <a:blip r:embed="rId3" cstate="email"/>
          <a:srcRect l="8654" t="32887" b="20814"/>
          <a:stretch>
            <a:fillRect/>
          </a:stretch>
        </p:blipFill>
        <p:spPr>
          <a:xfrm>
            <a:off x="-1" y="-14962"/>
            <a:ext cx="12192000" cy="1067050"/>
          </a:xfrm>
          <a:prstGeom prst="rect">
            <a:avLst/>
          </a:prstGeom>
        </p:spPr>
      </p:pic>
      <p:pic>
        <p:nvPicPr>
          <p:cNvPr id="7"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8925" y="-249267"/>
            <a:ext cx="3316140" cy="1658070"/>
          </a:xfrm>
          <a:prstGeom prst="rect">
            <a:avLst/>
          </a:prstGeom>
        </p:spPr>
      </p:pic>
      <p:pic>
        <p:nvPicPr>
          <p:cNvPr id="14"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5" name="Picture 4">
            <a:extLst>
              <a:ext uri="{FF2B5EF4-FFF2-40B4-BE49-F238E27FC236}">
                <a16:creationId xmlns:a16="http://schemas.microsoft.com/office/drawing/2014/main" id="{5A4189FB-4685-55AE-94A8-88F0883B6536}"/>
              </a:ext>
            </a:extLst>
          </p:cNvPr>
          <p:cNvPicPr>
            <a:picLocks noChangeAspect="1"/>
          </p:cNvPicPr>
          <p:nvPr/>
        </p:nvPicPr>
        <p:blipFill>
          <a:blip r:embed="rId7"/>
          <a:stretch>
            <a:fillRect/>
          </a:stretch>
        </p:blipFill>
        <p:spPr>
          <a:xfrm>
            <a:off x="347809" y="219014"/>
            <a:ext cx="2833371" cy="72150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8007" y="-203137"/>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graphicFrame>
        <p:nvGraphicFramePr>
          <p:cNvPr id="5" name="Diagram 4">
            <a:extLst>
              <a:ext uri="{FF2B5EF4-FFF2-40B4-BE49-F238E27FC236}">
                <a16:creationId xmlns:a16="http://schemas.microsoft.com/office/drawing/2014/main" id="{1ED56CF5-BED0-E52E-2585-154F0EAA8D93}"/>
              </a:ext>
            </a:extLst>
          </p:cNvPr>
          <p:cNvGraphicFramePr/>
          <p:nvPr>
            <p:extLst>
              <p:ext uri="{D42A27DB-BD31-4B8C-83A1-F6EECF244321}">
                <p14:modId xmlns:p14="http://schemas.microsoft.com/office/powerpoint/2010/main" val="3103106786"/>
              </p:ext>
            </p:extLst>
          </p:nvPr>
        </p:nvGraphicFramePr>
        <p:xfrm>
          <a:off x="0" y="1491989"/>
          <a:ext cx="11603115" cy="5049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1445655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8698" y="-203137"/>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sp>
        <p:nvSpPr>
          <p:cNvPr id="11" name="TextBox 10">
            <a:extLst>
              <a:ext uri="{FF2B5EF4-FFF2-40B4-BE49-F238E27FC236}">
                <a16:creationId xmlns:a16="http://schemas.microsoft.com/office/drawing/2014/main" id="{66550245-2A92-1194-62BE-697ACCB93AD5}"/>
              </a:ext>
            </a:extLst>
          </p:cNvPr>
          <p:cNvSpPr txBox="1"/>
          <p:nvPr/>
        </p:nvSpPr>
        <p:spPr>
          <a:xfrm>
            <a:off x="9154491" y="1919907"/>
            <a:ext cx="3037509" cy="3139321"/>
          </a:xfrm>
          <a:prstGeom prst="rect">
            <a:avLst/>
          </a:prstGeom>
          <a:noFill/>
        </p:spPr>
        <p:txBody>
          <a:bodyPr wrap="square" rtlCol="0">
            <a:spAutoFit/>
          </a:bodyPr>
          <a:lstStyle/>
          <a:p>
            <a:r>
              <a:rPr lang="en-GB" dirty="0"/>
              <a:t>In addition, post-harvest losses for rice, a significant cause of low production in this sector, are generally high, ranging from 10 to 20%. These losses are associated with limited access to well-structured markets, weak value chain processing, and poor storage, preservation and transport systems, etc. </a:t>
            </a:r>
          </a:p>
        </p:txBody>
      </p:sp>
      <p:pic>
        <p:nvPicPr>
          <p:cNvPr id="3" name="Picture 2" descr="A picture containing sky, person, tree, outdoor&#10;&#10;Description automatically generated">
            <a:extLst>
              <a:ext uri="{FF2B5EF4-FFF2-40B4-BE49-F238E27FC236}">
                <a16:creationId xmlns:a16="http://schemas.microsoft.com/office/drawing/2014/main" id="{DDF3EF41-DEF8-B146-C194-5AB1BE7BFCF5}"/>
              </a:ext>
            </a:extLst>
          </p:cNvPr>
          <p:cNvPicPr>
            <a:picLocks noChangeAspect="1"/>
          </p:cNvPicPr>
          <p:nvPr/>
        </p:nvPicPr>
        <p:blipFill>
          <a:blip r:embed="rId8"/>
          <a:stretch>
            <a:fillRect/>
          </a:stretch>
        </p:blipFill>
        <p:spPr>
          <a:xfrm>
            <a:off x="222797" y="1430252"/>
            <a:ext cx="8862646" cy="4968927"/>
          </a:xfrm>
          <a:prstGeom prst="rect">
            <a:avLst/>
          </a:prstGeom>
        </p:spPr>
      </p:pic>
    </p:spTree>
    <p:extLst>
      <p:ext uri="{BB962C8B-B14F-4D97-AF65-F5344CB8AC3E}">
        <p14:creationId xmlns:p14="http://schemas.microsoft.com/office/powerpoint/2010/main" val="417162146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493294" y="4324741"/>
            <a:ext cx="4701237" cy="917215"/>
          </a:xfrm>
          <a:prstGeom prst="rect">
            <a:avLst/>
          </a:prstGeom>
        </p:spPr>
        <p:txBody>
          <a:bodyPr wrap="none" lIns="91415" tIns="45708" rIns="91415" bIns="45708">
            <a:spAutoFit/>
          </a:bodyPr>
          <a:lstStyle/>
          <a:p>
            <a:pPr algn="ctr">
              <a:lnSpc>
                <a:spcPct val="150000"/>
              </a:lnSpc>
            </a:pPr>
            <a:r>
              <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rPr>
              <a:t>National Strategies</a:t>
            </a: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04</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3" cstate="email"/>
          <a:srcRect l="8654" t="32887" b="20814"/>
          <a:stretch>
            <a:fillRect/>
          </a:stretch>
        </p:blipFill>
        <p:spPr>
          <a:xfrm>
            <a:off x="0" y="0"/>
            <a:ext cx="12192000" cy="1067050"/>
          </a:xfrm>
          <a:prstGeom prst="rect">
            <a:avLst/>
          </a:prstGeom>
        </p:spPr>
      </p:pic>
      <p:pic>
        <p:nvPicPr>
          <p:cNvPr id="7"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4176" y="-211643"/>
            <a:ext cx="3316140" cy="1658070"/>
          </a:xfrm>
          <a:prstGeom prst="rect">
            <a:avLst/>
          </a:prstGeom>
        </p:spPr>
      </p:pic>
      <p:pic>
        <p:nvPicPr>
          <p:cNvPr id="16"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2" name="Picture 1">
            <a:extLst>
              <a:ext uri="{FF2B5EF4-FFF2-40B4-BE49-F238E27FC236}">
                <a16:creationId xmlns:a16="http://schemas.microsoft.com/office/drawing/2014/main" id="{89EE3861-2B8E-6DB9-8CED-C7F53E75FCA8}"/>
              </a:ext>
            </a:extLst>
          </p:cNvPr>
          <p:cNvPicPr>
            <a:picLocks noChangeAspect="1"/>
          </p:cNvPicPr>
          <p:nvPr/>
        </p:nvPicPr>
        <p:blipFill>
          <a:blip r:embed="rId7"/>
          <a:stretch>
            <a:fillRect/>
          </a:stretch>
        </p:blipFill>
        <p:spPr>
          <a:xfrm>
            <a:off x="576109" y="230241"/>
            <a:ext cx="2833371" cy="721509"/>
          </a:xfrm>
          <a:prstGeom prst="rect">
            <a:avLst/>
          </a:prstGeom>
        </p:spPr>
      </p:pic>
    </p:spTree>
    <p:extLst>
      <p:ext uri="{BB962C8B-B14F-4D97-AF65-F5344CB8AC3E}">
        <p14:creationId xmlns:p14="http://schemas.microsoft.com/office/powerpoint/2010/main" val="380332558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7316" y="-203137"/>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sp>
        <p:nvSpPr>
          <p:cNvPr id="11" name="TextBox 10">
            <a:extLst>
              <a:ext uri="{FF2B5EF4-FFF2-40B4-BE49-F238E27FC236}">
                <a16:creationId xmlns:a16="http://schemas.microsoft.com/office/drawing/2014/main" id="{66550245-2A92-1194-62BE-697ACCB93AD5}"/>
              </a:ext>
            </a:extLst>
          </p:cNvPr>
          <p:cNvSpPr txBox="1"/>
          <p:nvPr/>
        </p:nvSpPr>
        <p:spPr>
          <a:xfrm>
            <a:off x="1089764" y="3194137"/>
            <a:ext cx="9874380" cy="1200329"/>
          </a:xfrm>
          <a:prstGeom prst="rect">
            <a:avLst/>
          </a:prstGeom>
          <a:noFill/>
        </p:spPr>
        <p:txBody>
          <a:bodyPr wrap="square" rtlCol="0">
            <a:spAutoFit/>
          </a:bodyPr>
          <a:lstStyle/>
          <a:p>
            <a:r>
              <a:rPr lang="en-GB" dirty="0"/>
              <a:t>In accordance with the vision defined in the PNDES, the Government is committed to developing agriculture in order to reduce poverty and fight against food and nutritional insecurity. From this perspective, the development of the rice sector is a strategic priority that will enable the Government to quickly achieve food self-sufficiency and consequently reduce the rice import bill.</a:t>
            </a:r>
          </a:p>
        </p:txBody>
      </p:sp>
    </p:spTree>
    <p:extLst>
      <p:ext uri="{BB962C8B-B14F-4D97-AF65-F5344CB8AC3E}">
        <p14:creationId xmlns:p14="http://schemas.microsoft.com/office/powerpoint/2010/main" val="210296655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9887" y="-203137"/>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sp>
        <p:nvSpPr>
          <p:cNvPr id="11" name="TextBox 10">
            <a:extLst>
              <a:ext uri="{FF2B5EF4-FFF2-40B4-BE49-F238E27FC236}">
                <a16:creationId xmlns:a16="http://schemas.microsoft.com/office/drawing/2014/main" id="{66550245-2A92-1194-62BE-697ACCB93AD5}"/>
              </a:ext>
            </a:extLst>
          </p:cNvPr>
          <p:cNvSpPr txBox="1"/>
          <p:nvPr/>
        </p:nvSpPr>
        <p:spPr>
          <a:xfrm>
            <a:off x="1089764" y="2668044"/>
            <a:ext cx="9874380" cy="1754326"/>
          </a:xfrm>
          <a:prstGeom prst="rect">
            <a:avLst/>
          </a:prstGeom>
          <a:noFill/>
        </p:spPr>
        <p:txBody>
          <a:bodyPr wrap="square" rtlCol="0">
            <a:spAutoFit/>
          </a:bodyPr>
          <a:lstStyle/>
          <a:p>
            <a:r>
              <a:rPr lang="en-GB" dirty="0"/>
              <a:t>The government launched a major five-year rice value chain development project in the Republic of Guinea in July 2019. The objective of the project is (</a:t>
            </a:r>
            <a:r>
              <a:rPr lang="en-GB" dirty="0" err="1"/>
              <a:t>i</a:t>
            </a:r>
            <a:r>
              <a:rPr lang="en-GB" dirty="0"/>
              <a:t>) to increase rice production (+25%) and productivity (from 1.3 to 4 tons/ha); (ii) to increase rice self-sufficiency (from 69 to 85%) and to increase the income of 60,000 beneficiary households by 30%, in particular by strengthening the link with the market and promoting a policy and institutional environment that is conducive to the development of the rice value chain</a:t>
            </a:r>
          </a:p>
        </p:txBody>
      </p:sp>
    </p:spTree>
    <p:extLst>
      <p:ext uri="{BB962C8B-B14F-4D97-AF65-F5344CB8AC3E}">
        <p14:creationId xmlns:p14="http://schemas.microsoft.com/office/powerpoint/2010/main" val="18630579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118854" y="4324741"/>
            <a:ext cx="10480247" cy="1840544"/>
          </a:xfrm>
          <a:prstGeom prst="rect">
            <a:avLst/>
          </a:prstGeom>
        </p:spPr>
        <p:txBody>
          <a:bodyPr wrap="square" lIns="91415" tIns="45708" rIns="91415" bIns="45708">
            <a:spAutoFit/>
          </a:bodyPr>
          <a:lstStyle/>
          <a:p>
            <a:pPr algn="ctr">
              <a:lnSpc>
                <a:spcPct val="150000"/>
              </a:lnSpc>
            </a:pPr>
            <a:r>
              <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rPr>
              <a:t>Previous partnership with WFP China and CERFAM</a:t>
            </a: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05</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3" cstate="email"/>
          <a:srcRect l="8654" t="32887" b="20814"/>
          <a:stretch>
            <a:fillRect/>
          </a:stretch>
        </p:blipFill>
        <p:spPr>
          <a:xfrm>
            <a:off x="0" y="0"/>
            <a:ext cx="12192000" cy="1067050"/>
          </a:xfrm>
          <a:prstGeom prst="rect">
            <a:avLst/>
          </a:prstGeom>
        </p:spPr>
      </p:pic>
      <p:pic>
        <p:nvPicPr>
          <p:cNvPr id="7"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1574" y="-235455"/>
            <a:ext cx="3316140" cy="1658070"/>
          </a:xfrm>
          <a:prstGeom prst="rect">
            <a:avLst/>
          </a:prstGeom>
        </p:spPr>
      </p:pic>
      <p:pic>
        <p:nvPicPr>
          <p:cNvPr id="16"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2" name="Picture 1">
            <a:extLst>
              <a:ext uri="{FF2B5EF4-FFF2-40B4-BE49-F238E27FC236}">
                <a16:creationId xmlns:a16="http://schemas.microsoft.com/office/drawing/2014/main" id="{89EE3861-2B8E-6DB9-8CED-C7F53E75FCA8}"/>
              </a:ext>
            </a:extLst>
          </p:cNvPr>
          <p:cNvPicPr>
            <a:picLocks noChangeAspect="1"/>
          </p:cNvPicPr>
          <p:nvPr/>
        </p:nvPicPr>
        <p:blipFill>
          <a:blip r:embed="rId7"/>
          <a:stretch>
            <a:fillRect/>
          </a:stretch>
        </p:blipFill>
        <p:spPr>
          <a:xfrm>
            <a:off x="576109" y="230241"/>
            <a:ext cx="2833371" cy="721509"/>
          </a:xfrm>
          <a:prstGeom prst="rect">
            <a:avLst/>
          </a:prstGeom>
        </p:spPr>
      </p:pic>
    </p:spTree>
    <p:extLst>
      <p:ext uri="{BB962C8B-B14F-4D97-AF65-F5344CB8AC3E}">
        <p14:creationId xmlns:p14="http://schemas.microsoft.com/office/powerpoint/2010/main" val="390027485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4109" y="-203137"/>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sp>
        <p:nvSpPr>
          <p:cNvPr id="11" name="TextBox 10">
            <a:extLst>
              <a:ext uri="{FF2B5EF4-FFF2-40B4-BE49-F238E27FC236}">
                <a16:creationId xmlns:a16="http://schemas.microsoft.com/office/drawing/2014/main" id="{66550245-2A92-1194-62BE-697ACCB93AD5}"/>
              </a:ext>
            </a:extLst>
          </p:cNvPr>
          <p:cNvSpPr txBox="1"/>
          <p:nvPr/>
        </p:nvSpPr>
        <p:spPr>
          <a:xfrm>
            <a:off x="7240249" y="2155882"/>
            <a:ext cx="4951751" cy="3139321"/>
          </a:xfrm>
          <a:prstGeom prst="rect">
            <a:avLst/>
          </a:prstGeom>
          <a:noFill/>
        </p:spPr>
        <p:txBody>
          <a:bodyPr wrap="square" rtlCol="0">
            <a:spAutoFit/>
          </a:bodyPr>
          <a:lstStyle/>
          <a:p>
            <a:r>
              <a:rPr lang="en-GB" dirty="0"/>
              <a:t>On February 24-25, 2022, a national workshop was held in Conakry to validate the results of the post-harvest loss assessment mission conducted in the rice sector in June 2021 in Guinea Conakry by Help Logistics and WFP's Supply Chain Division under the leadership of the Regional </a:t>
            </a:r>
            <a:r>
              <a:rPr lang="en-GB" dirty="0" err="1"/>
              <a:t>Center</a:t>
            </a:r>
            <a:r>
              <a:rPr lang="en-GB" dirty="0"/>
              <a:t> of Excellence against Hunger and Malnutrition (CERFAM) in collaboration with the World Food Programme in Guinea, at the request of the Government. This workshop was also funded by the Government of China.</a:t>
            </a:r>
          </a:p>
        </p:txBody>
      </p:sp>
      <p:pic>
        <p:nvPicPr>
          <p:cNvPr id="3" name="Picture 2">
            <a:extLst>
              <a:ext uri="{FF2B5EF4-FFF2-40B4-BE49-F238E27FC236}">
                <a16:creationId xmlns:a16="http://schemas.microsoft.com/office/drawing/2014/main" id="{3042EEA5-18B0-89AB-CA6E-FB5F11E28086}"/>
              </a:ext>
            </a:extLst>
          </p:cNvPr>
          <p:cNvPicPr>
            <a:picLocks noChangeAspect="1"/>
          </p:cNvPicPr>
          <p:nvPr/>
        </p:nvPicPr>
        <p:blipFill>
          <a:blip r:embed="rId8"/>
          <a:stretch>
            <a:fillRect/>
          </a:stretch>
        </p:blipFill>
        <p:spPr>
          <a:xfrm>
            <a:off x="197860" y="1612424"/>
            <a:ext cx="7042389" cy="5261199"/>
          </a:xfrm>
          <a:prstGeom prst="rect">
            <a:avLst/>
          </a:prstGeom>
        </p:spPr>
      </p:pic>
    </p:spTree>
    <p:extLst>
      <p:ext uri="{BB962C8B-B14F-4D97-AF65-F5344CB8AC3E}">
        <p14:creationId xmlns:p14="http://schemas.microsoft.com/office/powerpoint/2010/main" val="252514900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4610" y="-227614"/>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sp>
        <p:nvSpPr>
          <p:cNvPr id="11" name="TextBox 10">
            <a:extLst>
              <a:ext uri="{FF2B5EF4-FFF2-40B4-BE49-F238E27FC236}">
                <a16:creationId xmlns:a16="http://schemas.microsoft.com/office/drawing/2014/main" id="{66550245-2A92-1194-62BE-697ACCB93AD5}"/>
              </a:ext>
            </a:extLst>
          </p:cNvPr>
          <p:cNvSpPr txBox="1"/>
          <p:nvPr/>
        </p:nvSpPr>
        <p:spPr>
          <a:xfrm>
            <a:off x="1089764" y="2668044"/>
            <a:ext cx="9874380" cy="369332"/>
          </a:xfrm>
          <a:prstGeom prst="rect">
            <a:avLst/>
          </a:prstGeom>
          <a:noFill/>
        </p:spPr>
        <p:txBody>
          <a:bodyPr wrap="square" rtlCol="0">
            <a:spAutoFit/>
          </a:bodyPr>
          <a:lstStyle/>
          <a:p>
            <a:r>
              <a:rPr lang="fr-FR" sz="1800" b="1" cap="all" dirty="0">
                <a:solidFill>
                  <a:schemeClr val="bg1"/>
                </a:solidFill>
              </a:rPr>
              <a:t>Merci</a:t>
            </a:r>
          </a:p>
        </p:txBody>
      </p:sp>
      <p:sp>
        <p:nvSpPr>
          <p:cNvPr id="3" name="ZoneTexte 5">
            <a:extLst>
              <a:ext uri="{FF2B5EF4-FFF2-40B4-BE49-F238E27FC236}">
                <a16:creationId xmlns:a16="http://schemas.microsoft.com/office/drawing/2014/main" id="{0E39A766-8C42-48EF-CB02-7BC5E25E1BE1}"/>
              </a:ext>
            </a:extLst>
          </p:cNvPr>
          <p:cNvSpPr txBox="1"/>
          <p:nvPr/>
        </p:nvSpPr>
        <p:spPr>
          <a:xfrm>
            <a:off x="2314155" y="2218187"/>
            <a:ext cx="7563690" cy="2421625"/>
          </a:xfrm>
          <a:prstGeom prst="rect">
            <a:avLst/>
          </a:prstGeom>
          <a:noFill/>
        </p:spPr>
        <p:txBody>
          <a:bodyPr wrap="square" rtlCol="0">
            <a:spAutoFit/>
          </a:bodyPr>
          <a:lstStyle/>
          <a:p>
            <a:pPr algn="ctr">
              <a:lnSpc>
                <a:spcPct val="200000"/>
              </a:lnSpc>
            </a:pPr>
            <a:r>
              <a:rPr lang="fr-FR" sz="8800" b="1" cap="all" dirty="0" err="1">
                <a:solidFill>
                  <a:schemeClr val="accent5">
                    <a:lumMod val="75000"/>
                  </a:schemeClr>
                </a:solidFill>
              </a:rPr>
              <a:t>tHANK</a:t>
            </a:r>
            <a:r>
              <a:rPr lang="fr-FR" sz="8800" b="1" cap="all" dirty="0">
                <a:solidFill>
                  <a:schemeClr val="accent5">
                    <a:lumMod val="75000"/>
                  </a:schemeClr>
                </a:solidFill>
              </a:rPr>
              <a:t> YOU</a:t>
            </a:r>
          </a:p>
        </p:txBody>
      </p:sp>
    </p:spTree>
    <p:extLst>
      <p:ext uri="{BB962C8B-B14F-4D97-AF65-F5344CB8AC3E}">
        <p14:creationId xmlns:p14="http://schemas.microsoft.com/office/powerpoint/2010/main" val="196252337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743584" y="2970290"/>
            <a:ext cx="4882780" cy="799567"/>
            <a:chOff x="6405295" y="1089314"/>
            <a:chExt cx="4883417" cy="799380"/>
          </a:xfrm>
        </p:grpSpPr>
        <p:sp>
          <p:nvSpPr>
            <p:cNvPr id="61" name="文本框 13"/>
            <p:cNvSpPr txBox="1"/>
            <p:nvPr/>
          </p:nvSpPr>
          <p:spPr>
            <a:xfrm flipH="1">
              <a:off x="7263596" y="1089314"/>
              <a:ext cx="4025116" cy="463480"/>
            </a:xfrm>
            <a:prstGeom prst="rect">
              <a:avLst/>
            </a:prstGeom>
            <a:noFill/>
          </p:spPr>
          <p:txBody>
            <a:bodyPr wrap="square" rtlCol="0">
              <a:spAutoFit/>
            </a:bodyPr>
            <a:lstStyle/>
            <a:p>
              <a:pPr defTabSz="628650">
                <a:lnSpc>
                  <a:spcPct val="150000"/>
                </a:lnSpc>
                <a:defRPr/>
              </a:pPr>
              <a:r>
                <a:rPr lang="en-US" dirty="0">
                  <a:solidFill>
                    <a:schemeClr val="accent2"/>
                  </a:solidFill>
                  <a:latin typeface="Open Sans Regular" panose="020B0606030504020204" charset="0"/>
                  <a:ea typeface="微软雅黑" panose="020B0503020204020204" pitchFamily="34" charset="-122"/>
                  <a:cs typeface="Open Sans Regular" panose="020B0606030504020204" charset="0"/>
                </a:rPr>
                <a:t>Country Context</a:t>
              </a:r>
            </a:p>
          </p:txBody>
        </p:sp>
        <p:grpSp>
          <p:nvGrpSpPr>
            <p:cNvPr id="62" name="组合 61"/>
            <p:cNvGrpSpPr/>
            <p:nvPr/>
          </p:nvGrpSpPr>
          <p:grpSpPr>
            <a:xfrm>
              <a:off x="6405295" y="1197876"/>
              <a:ext cx="690819" cy="690818"/>
              <a:chOff x="6405295" y="1197876"/>
              <a:chExt cx="690819" cy="690818"/>
            </a:xfrm>
          </p:grpSpPr>
          <p:sp>
            <p:nvSpPr>
              <p:cNvPr id="63" name="椭圆 6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4" name="矩形 63"/>
              <p:cNvSpPr/>
              <p:nvPr/>
            </p:nvSpPr>
            <p:spPr>
              <a:xfrm>
                <a:off x="6555750" y="1288988"/>
                <a:ext cx="389901" cy="523097"/>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1</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65" name="组合 64"/>
          <p:cNvGrpSpPr/>
          <p:nvPr/>
        </p:nvGrpSpPr>
        <p:grpSpPr>
          <a:xfrm>
            <a:off x="2592822" y="3078877"/>
            <a:ext cx="5181207" cy="3122086"/>
            <a:chOff x="1914232" y="1159785"/>
            <a:chExt cx="5181882" cy="3121365"/>
          </a:xfrm>
        </p:grpSpPr>
        <p:sp>
          <p:nvSpPr>
            <p:cNvPr id="66" name="文本框 67"/>
            <p:cNvSpPr txBox="1"/>
            <p:nvPr/>
          </p:nvSpPr>
          <p:spPr>
            <a:xfrm flipH="1">
              <a:off x="1914232" y="3402266"/>
              <a:ext cx="4025116" cy="878884"/>
            </a:xfrm>
            <a:prstGeom prst="rect">
              <a:avLst/>
            </a:prstGeom>
            <a:noFill/>
          </p:spPr>
          <p:txBody>
            <a:bodyPr wrap="square" rtlCol="0">
              <a:spAutoFit/>
            </a:bodyPr>
            <a:lstStyle/>
            <a:p>
              <a:pPr algn="ctr">
                <a:lnSpc>
                  <a:spcPct val="150000"/>
                </a:lnSpc>
              </a:pPr>
              <a:r>
                <a:rPr lang="en-US" altLang="zh-CN" sz="1800" dirty="0">
                  <a:solidFill>
                    <a:schemeClr val="accent2"/>
                  </a:solidFill>
                  <a:latin typeface="Open Sans Regular" panose="020B0606030504020204" charset="0"/>
                  <a:ea typeface="微软雅黑" panose="020B0503020204020204" pitchFamily="34" charset="-122"/>
                  <a:cs typeface="Open Sans Regular" panose="020B0606030504020204" charset="0"/>
                </a:rPr>
                <a:t>Previous partnership with WFP China and CERFAM</a:t>
              </a:r>
            </a:p>
          </p:txBody>
        </p:sp>
        <p:grpSp>
          <p:nvGrpSpPr>
            <p:cNvPr id="67" name="组合 66"/>
            <p:cNvGrpSpPr/>
            <p:nvPr/>
          </p:nvGrpSpPr>
          <p:grpSpPr>
            <a:xfrm>
              <a:off x="6405295" y="1159785"/>
              <a:ext cx="690819" cy="690817"/>
              <a:chOff x="6405295" y="1159785"/>
              <a:chExt cx="690819" cy="690817"/>
            </a:xfrm>
          </p:grpSpPr>
          <p:sp>
            <p:nvSpPr>
              <p:cNvPr id="68" name="椭圆 67"/>
              <p:cNvSpPr/>
              <p:nvPr/>
            </p:nvSpPr>
            <p:spPr>
              <a:xfrm>
                <a:off x="6405295" y="1159785"/>
                <a:ext cx="690819" cy="690817"/>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9" name="矩形 68"/>
              <p:cNvSpPr/>
              <p:nvPr/>
            </p:nvSpPr>
            <p:spPr>
              <a:xfrm>
                <a:off x="6555753" y="1238200"/>
                <a:ext cx="389901" cy="52309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2</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0" name="组合 69"/>
          <p:cNvGrpSpPr/>
          <p:nvPr/>
        </p:nvGrpSpPr>
        <p:grpSpPr>
          <a:xfrm>
            <a:off x="1738504" y="3996386"/>
            <a:ext cx="4887858" cy="2107254"/>
            <a:chOff x="6245545" y="725777"/>
            <a:chExt cx="4888495" cy="2106766"/>
          </a:xfrm>
        </p:grpSpPr>
        <p:sp>
          <p:nvSpPr>
            <p:cNvPr id="71" name="文本框 72"/>
            <p:cNvSpPr txBox="1"/>
            <p:nvPr/>
          </p:nvSpPr>
          <p:spPr>
            <a:xfrm flipH="1">
              <a:off x="7108924" y="725777"/>
              <a:ext cx="4025116" cy="878883"/>
            </a:xfrm>
            <a:prstGeom prst="rect">
              <a:avLst/>
            </a:prstGeom>
            <a:noFill/>
          </p:spPr>
          <p:txBody>
            <a:bodyPr wrap="square" rtlCol="0">
              <a:spAutoFit/>
            </a:bodyPr>
            <a:lstStyle/>
            <a:p>
              <a:pPr defTabSz="628650">
                <a:lnSpc>
                  <a:spcPct val="150000"/>
                </a:lnSpc>
                <a:defRPr/>
              </a:pPr>
              <a:r>
                <a:rPr lang="en-US" dirty="0">
                  <a:solidFill>
                    <a:schemeClr val="accent2"/>
                  </a:solidFill>
                  <a:latin typeface="Open Sans Regular" panose="020B0606030504020204" charset="0"/>
                  <a:ea typeface="微软雅黑" panose="020B0503020204020204" pitchFamily="34" charset="-122"/>
                  <a:cs typeface="Open Sans Regular" panose="020B0606030504020204" charset="0"/>
                </a:rPr>
                <a:t>Potentials and problems of the rice value chain in Guinea</a:t>
              </a:r>
            </a:p>
          </p:txBody>
        </p:sp>
        <p:grpSp>
          <p:nvGrpSpPr>
            <p:cNvPr id="72" name="组合 71"/>
            <p:cNvGrpSpPr/>
            <p:nvPr/>
          </p:nvGrpSpPr>
          <p:grpSpPr>
            <a:xfrm>
              <a:off x="6245545" y="1298332"/>
              <a:ext cx="794120" cy="1534211"/>
              <a:chOff x="6245545" y="1298332"/>
              <a:chExt cx="794120" cy="1534211"/>
            </a:xfrm>
          </p:grpSpPr>
          <p:sp>
            <p:nvSpPr>
              <p:cNvPr id="73" name="椭圆 72"/>
              <p:cNvSpPr/>
              <p:nvPr/>
            </p:nvSpPr>
            <p:spPr>
              <a:xfrm>
                <a:off x="6245545" y="2050960"/>
                <a:ext cx="794120" cy="78158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r>
                  <a:rPr lang="fr-FR" altLang="zh-CN" sz="2800" b="1" kern="0" dirty="0">
                    <a:solidFill>
                      <a:sysClr val="window" lastClr="FFFFFF"/>
                    </a:solidFill>
                    <a:latin typeface="Open Sans" panose="020B0606030504020204"/>
                    <a:ea typeface="微软雅黑" panose="020B0503020204020204" pitchFamily="34" charset="-122"/>
                  </a:rPr>
                  <a:t>5</a:t>
                </a:r>
                <a:endParaRPr lang="zh-CN" altLang="en-US" sz="2800" b="1" kern="0" dirty="0">
                  <a:solidFill>
                    <a:sysClr val="window" lastClr="FFFFFF"/>
                  </a:solidFill>
                  <a:latin typeface="Open Sans" panose="020B0606030504020204"/>
                  <a:ea typeface="微软雅黑" panose="020B0503020204020204" pitchFamily="34" charset="-122"/>
                </a:endParaRPr>
              </a:p>
            </p:txBody>
          </p:sp>
          <p:sp>
            <p:nvSpPr>
              <p:cNvPr id="74" name="矩形 73"/>
              <p:cNvSpPr/>
              <p:nvPr/>
            </p:nvSpPr>
            <p:spPr>
              <a:xfrm>
                <a:off x="6461740" y="1298332"/>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03</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5" name="组合 74"/>
          <p:cNvGrpSpPr/>
          <p:nvPr/>
        </p:nvGrpSpPr>
        <p:grpSpPr>
          <a:xfrm>
            <a:off x="7070405" y="4295303"/>
            <a:ext cx="4850716" cy="797370"/>
            <a:chOff x="6405295" y="1091510"/>
            <a:chExt cx="4851349" cy="797184"/>
          </a:xfrm>
        </p:grpSpPr>
        <p:sp>
          <p:nvSpPr>
            <p:cNvPr id="76" name="文本框 77"/>
            <p:cNvSpPr txBox="1"/>
            <p:nvPr/>
          </p:nvSpPr>
          <p:spPr>
            <a:xfrm flipH="1">
              <a:off x="7231528" y="1091510"/>
              <a:ext cx="4025116" cy="463480"/>
            </a:xfrm>
            <a:prstGeom prst="rect">
              <a:avLst/>
            </a:prstGeom>
            <a:noFill/>
          </p:spPr>
          <p:txBody>
            <a:bodyPr wrap="square" rtlCol="0">
              <a:spAutoFit/>
            </a:bodyPr>
            <a:lstStyle/>
            <a:p>
              <a:pPr algn="ctr">
                <a:lnSpc>
                  <a:spcPct val="150000"/>
                </a:lnSpc>
              </a:pPr>
              <a:r>
                <a:rPr lang="en-US" altLang="zh-CN" sz="1800" dirty="0">
                  <a:solidFill>
                    <a:schemeClr val="accent2"/>
                  </a:solidFill>
                  <a:latin typeface="Open Sans Regular" panose="020B0606030504020204" charset="0"/>
                  <a:ea typeface="微软雅黑" panose="020B0503020204020204" pitchFamily="34" charset="-122"/>
                  <a:cs typeface="Open Sans Regular" panose="020B0606030504020204" charset="0"/>
                </a:rPr>
                <a:t>National Strategies</a:t>
              </a:r>
            </a:p>
          </p:txBody>
        </p:sp>
        <p:grpSp>
          <p:nvGrpSpPr>
            <p:cNvPr id="77" name="组合 76"/>
            <p:cNvGrpSpPr/>
            <p:nvPr/>
          </p:nvGrpSpPr>
          <p:grpSpPr>
            <a:xfrm>
              <a:off x="6405295" y="1197876"/>
              <a:ext cx="690819" cy="690818"/>
              <a:chOff x="6405295" y="1197876"/>
              <a:chExt cx="690819" cy="690818"/>
            </a:xfrm>
          </p:grpSpPr>
          <p:sp>
            <p:nvSpPr>
              <p:cNvPr id="78" name="椭圆 77"/>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79" name="矩形 78"/>
              <p:cNvSpPr/>
              <p:nvPr/>
            </p:nvSpPr>
            <p:spPr>
              <a:xfrm>
                <a:off x="6555754" y="1266133"/>
                <a:ext cx="389901" cy="523098"/>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4</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sp>
        <p:nvSpPr>
          <p:cNvPr id="98" name="任意多边形 97"/>
          <p:cNvSpPr/>
          <p:nvPr/>
        </p:nvSpPr>
        <p:spPr>
          <a:xfrm>
            <a:off x="3792854" y="-1818644"/>
            <a:ext cx="4456430" cy="4685665"/>
          </a:xfrm>
          <a:custGeom>
            <a:avLst/>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99" name="文本框 2"/>
          <p:cNvSpPr txBox="1"/>
          <p:nvPr/>
        </p:nvSpPr>
        <p:spPr>
          <a:xfrm>
            <a:off x="4465001" y="1177838"/>
            <a:ext cx="3112135" cy="1753235"/>
          </a:xfrm>
          <a:prstGeom prst="rect">
            <a:avLst/>
          </a:prstGeom>
          <a:noFill/>
        </p:spPr>
        <p:txBody>
          <a:bodyPr wrap="square" rtlCol="0">
            <a:spAutoFit/>
          </a:bodyPr>
          <a:lstStyle/>
          <a:p>
            <a:pPr algn="ctr">
              <a:lnSpc>
                <a:spcPct val="150000"/>
              </a:lnSpc>
              <a:defRPr/>
            </a:pPr>
            <a:r>
              <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rPr>
              <a:t>CONTENTS</a:t>
            </a:r>
            <a:endParaRPr lang="zh-CN" altLang="en-US"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a:p>
            <a:pPr algn="ctr">
              <a:lnSpc>
                <a:spcPct val="150000"/>
              </a:lnSpc>
              <a:defRPr/>
            </a:pPr>
            <a:endPar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p:txBody>
      </p:sp>
      <p:pic>
        <p:nvPicPr>
          <p:cNvPr id="49" name="Immagine 6"/>
          <p:cNvPicPr>
            <a:picLocks noChangeAspect="1"/>
          </p:cNvPicPr>
          <p:nvPr/>
        </p:nvPicPr>
        <p:blipFill>
          <a:blip r:embed="rId3" cstate="email"/>
          <a:srcRect l="8654" t="32887" b="20814"/>
          <a:stretch>
            <a:fillRect/>
          </a:stretch>
        </p:blipFill>
        <p:spPr>
          <a:xfrm>
            <a:off x="-5202" y="0"/>
            <a:ext cx="12192000" cy="1067050"/>
          </a:xfrm>
          <a:prstGeom prst="rect">
            <a:avLst/>
          </a:prstGeom>
        </p:spPr>
      </p:pic>
      <p:pic>
        <p:nvPicPr>
          <p:cNvPr id="7"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7598" y="-213705"/>
            <a:ext cx="3316140" cy="1658070"/>
          </a:xfrm>
          <a:prstGeom prst="rect">
            <a:avLst/>
          </a:prstGeom>
        </p:spPr>
      </p:pic>
      <p:pic>
        <p:nvPicPr>
          <p:cNvPr id="9"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35" name="椭圆 72"/>
          <p:cNvSpPr/>
          <p:nvPr/>
        </p:nvSpPr>
        <p:spPr>
          <a:xfrm>
            <a:off x="1738505" y="4118173"/>
            <a:ext cx="755351" cy="74604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r>
              <a:rPr lang="fr-FR" altLang="zh-CN" sz="2800" b="1" kern="0" dirty="0">
                <a:solidFill>
                  <a:sysClr val="window" lastClr="FFFFFF"/>
                </a:solidFill>
                <a:latin typeface="Open Sans" panose="020B0606030504020204"/>
                <a:ea typeface="微软雅黑" panose="020B0503020204020204" pitchFamily="34" charset="-122"/>
              </a:rPr>
              <a:t>3</a:t>
            </a:r>
            <a:r>
              <a:rPr lang="fr-FR" altLang="zh-CN" kern="0" dirty="0">
                <a:solidFill>
                  <a:sysClr val="window" lastClr="FFFFFF"/>
                </a:solidFill>
                <a:latin typeface="Calibri" panose="020F0502020204030204"/>
                <a:ea typeface="微软雅黑" panose="020B0503020204020204" pitchFamily="34" charset="-122"/>
              </a:rPr>
              <a:t> </a:t>
            </a:r>
            <a:endParaRPr lang="zh-CN" altLang="en-US" kern="0" dirty="0">
              <a:solidFill>
                <a:sysClr val="window" lastClr="FFFFFF"/>
              </a:solidFill>
              <a:latin typeface="Calibri" panose="020F0502020204030204"/>
              <a:ea typeface="微软雅黑" panose="020B0503020204020204" pitchFamily="34" charset="-122"/>
            </a:endParaRPr>
          </a:p>
        </p:txBody>
      </p:sp>
      <p:sp>
        <p:nvSpPr>
          <p:cNvPr id="36" name="文本框 13"/>
          <p:cNvSpPr txBox="1"/>
          <p:nvPr/>
        </p:nvSpPr>
        <p:spPr>
          <a:xfrm flipH="1">
            <a:off x="7896530" y="3078877"/>
            <a:ext cx="4024591" cy="879087"/>
          </a:xfrm>
          <a:prstGeom prst="rect">
            <a:avLst/>
          </a:prstGeom>
          <a:noFill/>
        </p:spPr>
        <p:txBody>
          <a:bodyPr wrap="square" rtlCol="0">
            <a:spAutoFit/>
          </a:bodyPr>
          <a:lstStyle/>
          <a:p>
            <a:pPr defTabSz="628650">
              <a:lnSpc>
                <a:spcPct val="150000"/>
              </a:lnSpc>
              <a:defRPr/>
            </a:pPr>
            <a:r>
              <a:rPr lang="en-US" dirty="0">
                <a:solidFill>
                  <a:schemeClr val="accent2"/>
                </a:solidFill>
                <a:latin typeface="Open Sans Regular" panose="020B0606030504020204" charset="0"/>
                <a:ea typeface="微软雅黑" panose="020B0503020204020204" pitchFamily="34" charset="-122"/>
                <a:cs typeface="Open Sans Regular" panose="020B0606030504020204" charset="0"/>
              </a:rPr>
              <a:t>Food insecurity situation in Guinea (March 2022) (%)</a:t>
            </a:r>
          </a:p>
        </p:txBody>
      </p:sp>
      <p:pic>
        <p:nvPicPr>
          <p:cNvPr id="2" name="Picture 1">
            <a:extLst>
              <a:ext uri="{FF2B5EF4-FFF2-40B4-BE49-F238E27FC236}">
                <a16:creationId xmlns:a16="http://schemas.microsoft.com/office/drawing/2014/main" id="{A75E0EB0-C014-078A-EA9C-57870836E47C}"/>
              </a:ext>
            </a:extLst>
          </p:cNvPr>
          <p:cNvPicPr>
            <a:picLocks noChangeAspect="1"/>
          </p:cNvPicPr>
          <p:nvPr/>
        </p:nvPicPr>
        <p:blipFill>
          <a:blip r:embed="rId7"/>
          <a:stretch>
            <a:fillRect/>
          </a:stretch>
        </p:blipFill>
        <p:spPr>
          <a:xfrm>
            <a:off x="347809" y="219014"/>
            <a:ext cx="2833371" cy="72150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64" presetClass="path" presetSubtype="0" decel="30000" fill="hold" grpId="1" nodeType="withEffect">
                                  <p:stCondLst>
                                    <p:cond delay="0"/>
                                  </p:stCondLst>
                                  <p:childTnLst>
                                    <p:animMotion origin="layout" path="M 5.55112E-17 0.03888 L 5.55112E-17 -0.14815 " pathEditMode="relative" rAng="0" ptsTypes="AA">
                                      <p:cBhvr>
                                        <p:cTn id="9" dur="750" spd="-100000" fill="hold"/>
                                        <p:tgtEl>
                                          <p:spTgt spid="98"/>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5.55112E-17 0.03842 L 5.55112E-17 4.44444E-6 " pathEditMode="relative" rAng="0" ptsTypes="AA">
                                      <p:cBhvr>
                                        <p:cTn id="11" dur="750" fill="hold"/>
                                        <p:tgtEl>
                                          <p:spTgt spid="98"/>
                                        </p:tgtEl>
                                        <p:attrNameLst>
                                          <p:attrName>ppt_x</p:attrName>
                                          <p:attrName>ppt_y</p:attrName>
                                        </p:attrNameLst>
                                      </p:cBhvr>
                                      <p:rCtr x="0" y="-1921"/>
                                    </p:animMotion>
                                  </p:childTnLst>
                                </p:cTn>
                              </p:par>
                              <p:par>
                                <p:cTn id="12" presetID="10" presetClass="entr" presetSubtype="0" fill="hold" grpId="0" nodeType="withEffect">
                                  <p:stCondLst>
                                    <p:cond delay="75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500"/>
                                        <p:tgtEl>
                                          <p:spTgt spid="99"/>
                                        </p:tgtEl>
                                      </p:cBhvr>
                                    </p:animEffect>
                                  </p:childTnLst>
                                </p:cTn>
                              </p:par>
                              <p:par>
                                <p:cTn id="15" presetID="64" presetClass="path" presetSubtype="0" accel="30000" decel="30000" fill="hold" grpId="1" nodeType="withEffect">
                                  <p:stCondLst>
                                    <p:cond delay="750"/>
                                  </p:stCondLst>
                                  <p:childTnLst>
                                    <p:animMotion origin="layout" path="M -4.16667E-7 0.03843 L -4.16667E-7 -4.07407E-6 " pathEditMode="relative" rAng="0" ptsTypes="AA">
                                      <p:cBhvr>
                                        <p:cTn id="16" dur="750" fill="hold"/>
                                        <p:tgtEl>
                                          <p:spTgt spid="99"/>
                                        </p:tgtEl>
                                        <p:attrNameLst>
                                          <p:attrName>ppt_x</p:attrName>
                                          <p:attrName>ppt_y</p:attrName>
                                        </p:attrNameLst>
                                      </p:cBhvr>
                                      <p:rCtr x="0" y="-1921"/>
                                    </p:animMotion>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1000"/>
                                        <p:tgtEl>
                                          <p:spTgt spid="65"/>
                                        </p:tgtEl>
                                      </p:cBhvr>
                                    </p:animEffect>
                                    <p:anim calcmode="lin" valueType="num">
                                      <p:cBhvr>
                                        <p:cTn id="27" dur="1000" fill="hold"/>
                                        <p:tgtEl>
                                          <p:spTgt spid="65"/>
                                        </p:tgtEl>
                                        <p:attrNameLst>
                                          <p:attrName>ppt_x</p:attrName>
                                        </p:attrNameLst>
                                      </p:cBhvr>
                                      <p:tavLst>
                                        <p:tav tm="0">
                                          <p:val>
                                            <p:strVal val="#ppt_x"/>
                                          </p:val>
                                        </p:tav>
                                        <p:tav tm="100000">
                                          <p:val>
                                            <p:strVal val="#ppt_x"/>
                                          </p:val>
                                        </p:tav>
                                      </p:tavLst>
                                    </p:anim>
                                    <p:anim calcmode="lin" valueType="num">
                                      <p:cBhvr>
                                        <p:cTn id="28" dur="1000" fill="hold"/>
                                        <p:tgtEl>
                                          <p:spTgt spid="6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1000"/>
                                        <p:tgtEl>
                                          <p:spTgt spid="75"/>
                                        </p:tgtEl>
                                      </p:cBhvr>
                                    </p:animEffect>
                                    <p:anim calcmode="lin" valueType="num">
                                      <p:cBhvr>
                                        <p:cTn id="39" dur="1000" fill="hold"/>
                                        <p:tgtEl>
                                          <p:spTgt spid="75"/>
                                        </p:tgtEl>
                                        <p:attrNameLst>
                                          <p:attrName>ppt_x</p:attrName>
                                        </p:attrNameLst>
                                      </p:cBhvr>
                                      <p:tavLst>
                                        <p:tav tm="0">
                                          <p:val>
                                            <p:strVal val="#ppt_x"/>
                                          </p:val>
                                        </p:tav>
                                        <p:tav tm="100000">
                                          <p:val>
                                            <p:strVal val="#ppt_x"/>
                                          </p:val>
                                        </p:tav>
                                      </p:tavLst>
                                    </p:anim>
                                    <p:anim calcmode="lin" valueType="num">
                                      <p:cBhvr>
                                        <p:cTn id="4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98" grpId="1" bldLvl="0" animBg="1"/>
      <p:bldP spid="98" grpId="2" bldLvl="0" animBg="1"/>
      <p:bldP spid="99" grpId="0"/>
      <p:bldP spid="9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740400" y="4318608"/>
            <a:ext cx="4085683" cy="917215"/>
          </a:xfrm>
          <a:prstGeom prst="rect">
            <a:avLst/>
          </a:prstGeom>
        </p:spPr>
        <p:txBody>
          <a:bodyPr wrap="none" lIns="91415" tIns="45708" rIns="91415" bIns="45708">
            <a:spAutoFit/>
          </a:bodyPr>
          <a:lstStyle/>
          <a:p>
            <a:pPr>
              <a:lnSpc>
                <a:spcPct val="150000"/>
              </a:lnSpc>
            </a:pPr>
            <a:r>
              <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rPr>
              <a:t>Country Context</a:t>
            </a: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01</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3" cstate="email"/>
          <a:srcRect l="8654" t="32887" b="20814"/>
          <a:stretch>
            <a:fillRect/>
          </a:stretch>
        </p:blipFill>
        <p:spPr>
          <a:xfrm>
            <a:off x="0" y="0"/>
            <a:ext cx="12192000" cy="1067050"/>
          </a:xfrm>
          <a:prstGeom prst="rect">
            <a:avLst/>
          </a:prstGeom>
        </p:spPr>
      </p:pic>
      <p:pic>
        <p:nvPicPr>
          <p:cNvPr id="7"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1574" y="-209828"/>
            <a:ext cx="3316140" cy="1658070"/>
          </a:xfrm>
          <a:prstGeom prst="rect">
            <a:avLst/>
          </a:prstGeom>
        </p:spPr>
      </p:pic>
      <p:pic>
        <p:nvPicPr>
          <p:cNvPr id="16"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2" name="Picture 1">
            <a:extLst>
              <a:ext uri="{FF2B5EF4-FFF2-40B4-BE49-F238E27FC236}">
                <a16:creationId xmlns:a16="http://schemas.microsoft.com/office/drawing/2014/main" id="{89EE3861-2B8E-6DB9-8CED-C7F53E75FCA8}"/>
              </a:ext>
            </a:extLst>
          </p:cNvPr>
          <p:cNvPicPr>
            <a:picLocks noChangeAspect="1"/>
          </p:cNvPicPr>
          <p:nvPr/>
        </p:nvPicPr>
        <p:blipFill>
          <a:blip r:embed="rId7"/>
          <a:stretch>
            <a:fillRect/>
          </a:stretch>
        </p:blipFill>
        <p:spPr>
          <a:xfrm>
            <a:off x="576109" y="230241"/>
            <a:ext cx="2833371" cy="72150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2621" y="-249266"/>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sp>
        <p:nvSpPr>
          <p:cNvPr id="11" name="TextBox 10">
            <a:extLst>
              <a:ext uri="{FF2B5EF4-FFF2-40B4-BE49-F238E27FC236}">
                <a16:creationId xmlns:a16="http://schemas.microsoft.com/office/drawing/2014/main" id="{66550245-2A92-1194-62BE-697ACCB93AD5}"/>
              </a:ext>
            </a:extLst>
          </p:cNvPr>
          <p:cNvSpPr txBox="1"/>
          <p:nvPr/>
        </p:nvSpPr>
        <p:spPr>
          <a:xfrm>
            <a:off x="6887844" y="2088962"/>
            <a:ext cx="5149668" cy="2862322"/>
          </a:xfrm>
          <a:prstGeom prst="rect">
            <a:avLst/>
          </a:prstGeom>
          <a:noFill/>
        </p:spPr>
        <p:txBody>
          <a:bodyPr wrap="square" rtlCol="0">
            <a:spAutoFit/>
          </a:bodyPr>
          <a:lstStyle/>
          <a:p>
            <a:pPr marL="285750" indent="-285750">
              <a:buFont typeface="Arial" panose="020B0604020202020204" pitchFamily="34" charset="0"/>
              <a:buChar char="•"/>
            </a:pPr>
            <a:r>
              <a:rPr lang="en-GB" dirty="0"/>
              <a:t>Guinea is ranked 182 out of 191 countries in the latest Human Development Index report for 2021. </a:t>
            </a:r>
          </a:p>
          <a:p>
            <a:pPr marL="285750" indent="-285750">
              <a:buFont typeface="Arial" panose="020B0604020202020204" pitchFamily="34" charset="0"/>
              <a:buChar char="•"/>
            </a:pPr>
            <a:r>
              <a:rPr lang="en-GB" dirty="0"/>
              <a:t>With a population of 13.5 million, 55% of whom live below the poverty line. </a:t>
            </a:r>
          </a:p>
          <a:p>
            <a:pPr marL="285750" indent="-285750">
              <a:buFont typeface="Arial" panose="020B0604020202020204" pitchFamily="34" charset="0"/>
              <a:buChar char="•"/>
            </a:pPr>
            <a:r>
              <a:rPr lang="en-GB" dirty="0"/>
              <a:t>The Guinean economy is largely dependent on mining and agriculture. </a:t>
            </a:r>
          </a:p>
          <a:p>
            <a:pPr marL="285750" indent="-285750">
              <a:buFont typeface="Arial" panose="020B0604020202020204" pitchFamily="34" charset="0"/>
              <a:buChar char="•"/>
            </a:pPr>
            <a:r>
              <a:rPr lang="en-GB" dirty="0"/>
              <a:t>Low productivity, poor farming techniques, and high post-harvest losses plague the agricultural sector, while poor road infrastructure hinders access to markets.</a:t>
            </a:r>
          </a:p>
        </p:txBody>
      </p:sp>
      <p:pic>
        <p:nvPicPr>
          <p:cNvPr id="12" name="Picture 11">
            <a:extLst>
              <a:ext uri="{FF2B5EF4-FFF2-40B4-BE49-F238E27FC236}">
                <a16:creationId xmlns:a16="http://schemas.microsoft.com/office/drawing/2014/main" id="{C42AAEFD-61DA-F870-7AC7-B45782B9C380}"/>
              </a:ext>
            </a:extLst>
          </p:cNvPr>
          <p:cNvPicPr>
            <a:picLocks noChangeAspect="1"/>
          </p:cNvPicPr>
          <p:nvPr/>
        </p:nvPicPr>
        <p:blipFill rotWithShape="1">
          <a:blip r:embed="rId8"/>
          <a:srcRect l="7112"/>
          <a:stretch/>
        </p:blipFill>
        <p:spPr>
          <a:xfrm>
            <a:off x="162955" y="1728730"/>
            <a:ext cx="6309943" cy="41000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637733" y="4320739"/>
            <a:ext cx="10916533" cy="1840544"/>
          </a:xfrm>
          <a:prstGeom prst="rect">
            <a:avLst/>
          </a:prstGeom>
        </p:spPr>
        <p:txBody>
          <a:bodyPr wrap="square" lIns="91415" tIns="45708" rIns="91415" bIns="45708">
            <a:spAutoFit/>
          </a:bodyPr>
          <a:lstStyle/>
          <a:p>
            <a:pPr algn="ctr">
              <a:lnSpc>
                <a:spcPct val="150000"/>
              </a:lnSpc>
            </a:pPr>
            <a:r>
              <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rPr>
              <a:t>Food security situation in Guinea (March 2022) (%)</a:t>
            </a: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02</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3" cstate="email"/>
          <a:srcRect l="8654" t="32887" b="20814"/>
          <a:stretch>
            <a:fillRect/>
          </a:stretch>
        </p:blipFill>
        <p:spPr>
          <a:xfrm>
            <a:off x="0" y="0"/>
            <a:ext cx="12192000" cy="1067050"/>
          </a:xfrm>
          <a:prstGeom prst="rect">
            <a:avLst/>
          </a:prstGeom>
        </p:spPr>
      </p:pic>
      <p:pic>
        <p:nvPicPr>
          <p:cNvPr id="7"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5589" y="-196325"/>
            <a:ext cx="3316140" cy="1658070"/>
          </a:xfrm>
          <a:prstGeom prst="rect">
            <a:avLst/>
          </a:prstGeom>
        </p:spPr>
      </p:pic>
      <p:pic>
        <p:nvPicPr>
          <p:cNvPr id="16"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2" name="Picture 1">
            <a:extLst>
              <a:ext uri="{FF2B5EF4-FFF2-40B4-BE49-F238E27FC236}">
                <a16:creationId xmlns:a16="http://schemas.microsoft.com/office/drawing/2014/main" id="{89EE3861-2B8E-6DB9-8CED-C7F53E75FCA8}"/>
              </a:ext>
            </a:extLst>
          </p:cNvPr>
          <p:cNvPicPr>
            <a:picLocks noChangeAspect="1"/>
          </p:cNvPicPr>
          <p:nvPr/>
        </p:nvPicPr>
        <p:blipFill>
          <a:blip r:embed="rId7"/>
          <a:stretch>
            <a:fillRect/>
          </a:stretch>
        </p:blipFill>
        <p:spPr>
          <a:xfrm>
            <a:off x="576109" y="230241"/>
            <a:ext cx="2833371" cy="721509"/>
          </a:xfrm>
          <a:prstGeom prst="rect">
            <a:avLst/>
          </a:prstGeom>
        </p:spPr>
      </p:pic>
    </p:spTree>
    <p:extLst>
      <p:ext uri="{BB962C8B-B14F-4D97-AF65-F5344CB8AC3E}">
        <p14:creationId xmlns:p14="http://schemas.microsoft.com/office/powerpoint/2010/main" val="334900609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6437" y="-249266"/>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pic>
        <p:nvPicPr>
          <p:cNvPr id="3" name="Picture 2">
            <a:extLst>
              <a:ext uri="{FF2B5EF4-FFF2-40B4-BE49-F238E27FC236}">
                <a16:creationId xmlns:a16="http://schemas.microsoft.com/office/drawing/2014/main" id="{56AE9FC8-A164-5039-5B37-4A66F68C6BBA}"/>
              </a:ext>
            </a:extLst>
          </p:cNvPr>
          <p:cNvPicPr>
            <a:picLocks noChangeAspect="1"/>
          </p:cNvPicPr>
          <p:nvPr/>
        </p:nvPicPr>
        <p:blipFill>
          <a:blip r:embed="rId8"/>
          <a:stretch>
            <a:fillRect/>
          </a:stretch>
        </p:blipFill>
        <p:spPr>
          <a:xfrm>
            <a:off x="569254" y="2066794"/>
            <a:ext cx="6992957" cy="3407477"/>
          </a:xfrm>
          <a:prstGeom prst="rect">
            <a:avLst/>
          </a:prstGeom>
        </p:spPr>
      </p:pic>
      <p:sp>
        <p:nvSpPr>
          <p:cNvPr id="5" name="TextBox 4">
            <a:extLst>
              <a:ext uri="{FF2B5EF4-FFF2-40B4-BE49-F238E27FC236}">
                <a16:creationId xmlns:a16="http://schemas.microsoft.com/office/drawing/2014/main" id="{D7BD273B-70AF-CA90-0A8B-ACC31C900B96}"/>
              </a:ext>
            </a:extLst>
          </p:cNvPr>
          <p:cNvSpPr txBox="1"/>
          <p:nvPr/>
        </p:nvSpPr>
        <p:spPr>
          <a:xfrm>
            <a:off x="7970260" y="2477870"/>
            <a:ext cx="2759596" cy="1754326"/>
          </a:xfrm>
          <a:prstGeom prst="rect">
            <a:avLst/>
          </a:prstGeom>
          <a:noFill/>
        </p:spPr>
        <p:txBody>
          <a:bodyPr wrap="square" rtlCol="0">
            <a:spAutoFit/>
          </a:bodyPr>
          <a:lstStyle/>
          <a:p>
            <a:r>
              <a:rPr lang="en-GB" dirty="0"/>
              <a:t>In 2022, the food-insecure population in Guinea increased significantly by 164 percent, representing 11 percent of the total population in Guinea.</a:t>
            </a:r>
          </a:p>
        </p:txBody>
      </p:sp>
    </p:spTree>
    <p:extLst>
      <p:ext uri="{BB962C8B-B14F-4D97-AF65-F5344CB8AC3E}">
        <p14:creationId xmlns:p14="http://schemas.microsoft.com/office/powerpoint/2010/main" val="104296104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8007" y="-203137"/>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sp>
        <p:nvSpPr>
          <p:cNvPr id="11" name="TextBox 10">
            <a:extLst>
              <a:ext uri="{FF2B5EF4-FFF2-40B4-BE49-F238E27FC236}">
                <a16:creationId xmlns:a16="http://schemas.microsoft.com/office/drawing/2014/main" id="{66550245-2A92-1194-62BE-697ACCB93AD5}"/>
              </a:ext>
            </a:extLst>
          </p:cNvPr>
          <p:cNvSpPr txBox="1"/>
          <p:nvPr/>
        </p:nvSpPr>
        <p:spPr>
          <a:xfrm>
            <a:off x="680882" y="3207417"/>
            <a:ext cx="3062930" cy="1754326"/>
          </a:xfrm>
          <a:prstGeom prst="rect">
            <a:avLst/>
          </a:prstGeom>
          <a:noFill/>
        </p:spPr>
        <p:txBody>
          <a:bodyPr wrap="square" rtlCol="0">
            <a:spAutoFit/>
          </a:bodyPr>
          <a:lstStyle/>
          <a:p>
            <a:r>
              <a:rPr lang="en-GB" dirty="0"/>
              <a:t>From 2010 to 2021, rice imports are expected to increase from 200,000 to 700,000 tons, which represents 35% of total rice consumption in Guinea.</a:t>
            </a:r>
          </a:p>
        </p:txBody>
      </p:sp>
      <p:pic>
        <p:nvPicPr>
          <p:cNvPr id="3" name="Picture 2">
            <a:extLst>
              <a:ext uri="{FF2B5EF4-FFF2-40B4-BE49-F238E27FC236}">
                <a16:creationId xmlns:a16="http://schemas.microsoft.com/office/drawing/2014/main" id="{04BEF44F-7ED1-A053-BB69-69C6309E5AFC}"/>
              </a:ext>
            </a:extLst>
          </p:cNvPr>
          <p:cNvPicPr>
            <a:picLocks noChangeAspect="1"/>
          </p:cNvPicPr>
          <p:nvPr/>
        </p:nvPicPr>
        <p:blipFill>
          <a:blip r:embed="rId8"/>
          <a:stretch>
            <a:fillRect/>
          </a:stretch>
        </p:blipFill>
        <p:spPr>
          <a:xfrm>
            <a:off x="4438187" y="1728730"/>
            <a:ext cx="6794500" cy="4711700"/>
          </a:xfrm>
          <a:prstGeom prst="rect">
            <a:avLst/>
          </a:prstGeom>
        </p:spPr>
      </p:pic>
    </p:spTree>
    <p:extLst>
      <p:ext uri="{BB962C8B-B14F-4D97-AF65-F5344CB8AC3E}">
        <p14:creationId xmlns:p14="http://schemas.microsoft.com/office/powerpoint/2010/main" val="34160551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18144" y="4324125"/>
            <a:ext cx="10931799" cy="1840544"/>
          </a:xfrm>
          <a:prstGeom prst="rect">
            <a:avLst/>
          </a:prstGeom>
        </p:spPr>
        <p:txBody>
          <a:bodyPr wrap="square" lIns="91415" tIns="45708" rIns="91415" bIns="45708">
            <a:spAutoFit/>
          </a:bodyPr>
          <a:lstStyle/>
          <a:p>
            <a:pPr algn="ctr">
              <a:lnSpc>
                <a:spcPct val="150000"/>
              </a:lnSpc>
            </a:pPr>
            <a:r>
              <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rPr>
              <a:t>Potentials and problems of the rice value chain in Guinea</a:t>
            </a: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03</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3" cstate="email"/>
          <a:srcRect l="8654" t="32887" b="20814"/>
          <a:stretch>
            <a:fillRect/>
          </a:stretch>
        </p:blipFill>
        <p:spPr>
          <a:xfrm>
            <a:off x="0" y="0"/>
            <a:ext cx="12192000" cy="1067050"/>
          </a:xfrm>
          <a:prstGeom prst="rect">
            <a:avLst/>
          </a:prstGeom>
        </p:spPr>
      </p:pic>
      <p:pic>
        <p:nvPicPr>
          <p:cNvPr id="7"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973" y="-249266"/>
            <a:ext cx="3316140" cy="1658070"/>
          </a:xfrm>
          <a:prstGeom prst="rect">
            <a:avLst/>
          </a:prstGeom>
        </p:spPr>
      </p:pic>
      <p:pic>
        <p:nvPicPr>
          <p:cNvPr id="16"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2" name="Picture 1">
            <a:extLst>
              <a:ext uri="{FF2B5EF4-FFF2-40B4-BE49-F238E27FC236}">
                <a16:creationId xmlns:a16="http://schemas.microsoft.com/office/drawing/2014/main" id="{89EE3861-2B8E-6DB9-8CED-C7F53E75FCA8}"/>
              </a:ext>
            </a:extLst>
          </p:cNvPr>
          <p:cNvPicPr>
            <a:picLocks noChangeAspect="1"/>
          </p:cNvPicPr>
          <p:nvPr/>
        </p:nvPicPr>
        <p:blipFill>
          <a:blip r:embed="rId7"/>
          <a:stretch>
            <a:fillRect/>
          </a:stretch>
        </p:blipFill>
        <p:spPr>
          <a:xfrm>
            <a:off x="576109" y="230241"/>
            <a:ext cx="2833371" cy="721509"/>
          </a:xfrm>
          <a:prstGeom prst="rect">
            <a:avLst/>
          </a:prstGeom>
        </p:spPr>
      </p:pic>
    </p:spTree>
    <p:extLst>
      <p:ext uri="{BB962C8B-B14F-4D97-AF65-F5344CB8AC3E}">
        <p14:creationId xmlns:p14="http://schemas.microsoft.com/office/powerpoint/2010/main" val="124826648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6"/>
          <p:cNvPicPr>
            <a:picLocks noChangeAspect="1"/>
          </p:cNvPicPr>
          <p:nvPr/>
        </p:nvPicPr>
        <p:blipFill>
          <a:blip r:embed="rId3" cstate="email"/>
          <a:srcRect l="8654" t="32887" b="20814"/>
          <a:stretch>
            <a:fillRect/>
          </a:stretch>
        </p:blipFill>
        <p:spPr>
          <a:xfrm>
            <a:off x="0" y="0"/>
            <a:ext cx="12192000" cy="1067050"/>
          </a:xfrm>
          <a:prstGeom prst="rect">
            <a:avLst/>
          </a:prstGeom>
          <a:solidFill>
            <a:schemeClr val="accent1"/>
          </a:solidFill>
        </p:spPr>
      </p:pic>
      <p:pic>
        <p:nvPicPr>
          <p:cNvPr id="8" name="Picture 3" descr="Text&#10;&#10;Description automatically generated"/>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03456" y="356916"/>
            <a:ext cx="2902070" cy="53796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741" y="-203137"/>
            <a:ext cx="3316140" cy="1658070"/>
          </a:xfrm>
          <a:prstGeom prst="rect">
            <a:avLst/>
          </a:prstGeom>
        </p:spPr>
      </p:pic>
      <p:pic>
        <p:nvPicPr>
          <p:cNvPr id="10"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4" name="Picture 3">
            <a:extLst>
              <a:ext uri="{FF2B5EF4-FFF2-40B4-BE49-F238E27FC236}">
                <a16:creationId xmlns:a16="http://schemas.microsoft.com/office/drawing/2014/main" id="{09E2D102-A36D-AF32-81D2-BB39C1845163}"/>
              </a:ext>
            </a:extLst>
          </p:cNvPr>
          <p:cNvPicPr>
            <a:picLocks noChangeAspect="1"/>
          </p:cNvPicPr>
          <p:nvPr/>
        </p:nvPicPr>
        <p:blipFill>
          <a:blip r:embed="rId7"/>
          <a:stretch>
            <a:fillRect/>
          </a:stretch>
        </p:blipFill>
        <p:spPr>
          <a:xfrm>
            <a:off x="484556" y="240667"/>
            <a:ext cx="2833371" cy="721509"/>
          </a:xfrm>
          <a:prstGeom prst="rect">
            <a:avLst/>
          </a:prstGeom>
        </p:spPr>
      </p:pic>
      <p:sp>
        <p:nvSpPr>
          <p:cNvPr id="11" name="TextBox 10">
            <a:extLst>
              <a:ext uri="{FF2B5EF4-FFF2-40B4-BE49-F238E27FC236}">
                <a16:creationId xmlns:a16="http://schemas.microsoft.com/office/drawing/2014/main" id="{66550245-2A92-1194-62BE-697ACCB93AD5}"/>
              </a:ext>
            </a:extLst>
          </p:cNvPr>
          <p:cNvSpPr txBox="1"/>
          <p:nvPr/>
        </p:nvSpPr>
        <p:spPr>
          <a:xfrm>
            <a:off x="8204216" y="2899054"/>
            <a:ext cx="3536210" cy="1754326"/>
          </a:xfrm>
          <a:prstGeom prst="rect">
            <a:avLst/>
          </a:prstGeom>
          <a:noFill/>
        </p:spPr>
        <p:txBody>
          <a:bodyPr wrap="square" rtlCol="0">
            <a:spAutoFit/>
          </a:bodyPr>
          <a:lstStyle/>
          <a:p>
            <a:r>
              <a:rPr lang="en-GB" dirty="0"/>
              <a:t>However, Guinea has very fertile land with an estimated potential of 13.7 million hectares of agricultural land, or 56% of the national territory. However, only 25% of this potential is reportedly developed.</a:t>
            </a:r>
          </a:p>
        </p:txBody>
      </p:sp>
      <p:pic>
        <p:nvPicPr>
          <p:cNvPr id="5" name="Picture 4" descr="A picture containing grass, outdoor, sky, field&#10;&#10;Description automatically generated">
            <a:extLst>
              <a:ext uri="{FF2B5EF4-FFF2-40B4-BE49-F238E27FC236}">
                <a16:creationId xmlns:a16="http://schemas.microsoft.com/office/drawing/2014/main" id="{9AF2F15C-3677-04A5-0148-204672B676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541" y="1728730"/>
            <a:ext cx="7772400" cy="4371975"/>
          </a:xfrm>
          <a:prstGeom prst="rect">
            <a:avLst/>
          </a:prstGeom>
        </p:spPr>
      </p:pic>
    </p:spTree>
    <p:extLst>
      <p:ext uri="{BB962C8B-B14F-4D97-AF65-F5344CB8AC3E}">
        <p14:creationId xmlns:p14="http://schemas.microsoft.com/office/powerpoint/2010/main" val="280060895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c7732435421dbf6a6252843a45f9a13ab19dc0"/>
  <p:tag name="ISPRING_ULTRA_SCORM_COURSE_ID" val="421E1B97-57A3-4AB9-8D6A-B189CAEF207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1468"/>
  <p:tag name="KSO_WPP_MARK_KEY" val="8d1f94b4-3f78-4e63-a10b-8d5d2d6935a2"/>
  <p:tag name="COMMONDATA" val="eyJoZGlkIjoiNDQ4MjRlYmFhYjExODkxMTc4MGFkZmQ0NTU0MTAxMTUifQ=="/>
</p:tagLst>
</file>

<file path=ppt/theme/theme1.xml><?xml version="1.0" encoding="utf-8"?>
<a:theme xmlns:a="http://schemas.openxmlformats.org/drawingml/2006/main" name="Office 主题">
  <a:themeElements>
    <a:clrScheme name="自定义 98">
      <a:dk1>
        <a:sysClr val="windowText" lastClr="000000"/>
      </a:dk1>
      <a:lt1>
        <a:sysClr val="window" lastClr="FFFFFF"/>
      </a:lt1>
      <a:dk2>
        <a:srgbClr val="212745"/>
      </a:dk2>
      <a:lt2>
        <a:srgbClr val="7F7F7F"/>
      </a:lt2>
      <a:accent1>
        <a:srgbClr val="0070C0"/>
      </a:accent1>
      <a:accent2>
        <a:srgbClr val="0070C0"/>
      </a:accent2>
      <a:accent3>
        <a:srgbClr val="0070C0"/>
      </a:accent3>
      <a:accent4>
        <a:srgbClr val="0070C0"/>
      </a:accent4>
      <a:accent5>
        <a:srgbClr val="0070C0"/>
      </a:accent5>
      <a:accent6>
        <a:srgbClr val="0070C0"/>
      </a:accent6>
      <a:hlink>
        <a:srgbClr val="56C7AA"/>
      </a:hlink>
      <a:folHlink>
        <a:srgbClr val="59A8D1"/>
      </a:folHlink>
    </a:clrScheme>
    <a:fontScheme name="自定义 8">
      <a:majorFont>
        <a:latin typeface="ITC Avant Garde Std Md"/>
        <a:ea typeface="方正兰亭黑简体"/>
        <a:cs typeface=""/>
      </a:majorFont>
      <a:minorFont>
        <a:latin typeface="ITC Avant Garde Std XL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624</Words>
  <Application>Microsoft Macintosh PowerPoint</Application>
  <PresentationFormat>Widescreen</PresentationFormat>
  <Paragraphs>59</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等线</vt:lpstr>
      <vt:lpstr>等线 Light</vt:lpstr>
      <vt:lpstr>ITC Avant Garde Std Md</vt:lpstr>
      <vt:lpstr>ITC Avant Garde Std XLt</vt:lpstr>
      <vt:lpstr>Open Sans Regular</vt:lpstr>
      <vt:lpstr>Arial</vt:lpstr>
      <vt:lpstr>Calibri</vt:lpstr>
      <vt:lpstr>Open Sans</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meng xinyuan</cp:lastModifiedBy>
  <cp:revision>199</cp:revision>
  <dcterms:created xsi:type="dcterms:W3CDTF">2022-04-26T03:34:00Z</dcterms:created>
  <dcterms:modified xsi:type="dcterms:W3CDTF">2023-01-05T11:08:01Z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58B7B282E68447B887D2D2258CAA76A9</vt:lpwstr>
  </property>
  <property fmtid="{D5CDD505-2E9C-101B-9397-08002B2CF9AE}" pid="3" name="KSOProductBuildVer">
    <vt:lpwstr>2052-11.1.0.12763</vt:lpwstr>
  </property>
</Properties>
</file>