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3.xml" ContentType="application/vnd.openxmlformats-officedocument.presentationml.tags+xml"/>
  <Override PartName="/ppt/notesSlides/notesSlide19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416" r:id="rId2"/>
    <p:sldId id="256" r:id="rId3"/>
    <p:sldId id="423" r:id="rId4"/>
    <p:sldId id="466" r:id="rId5"/>
    <p:sldId id="422" r:id="rId6"/>
    <p:sldId id="431" r:id="rId7"/>
    <p:sldId id="467" r:id="rId8"/>
    <p:sldId id="464" r:id="rId9"/>
    <p:sldId id="465" r:id="rId10"/>
    <p:sldId id="468" r:id="rId11"/>
    <p:sldId id="470" r:id="rId12"/>
    <p:sldId id="428" r:id="rId13"/>
    <p:sldId id="458" r:id="rId14"/>
    <p:sldId id="440" r:id="rId15"/>
    <p:sldId id="456" r:id="rId16"/>
    <p:sldId id="457" r:id="rId17"/>
    <p:sldId id="462" r:id="rId18"/>
    <p:sldId id="460" r:id="rId19"/>
    <p:sldId id="453" r:id="rId20"/>
    <p:sldId id="463" r:id="rId21"/>
    <p:sldId id="444" r:id="rId22"/>
    <p:sldId id="450" r:id="rId23"/>
    <p:sldId id="477" r:id="rId24"/>
    <p:sldId id="424" r:id="rId25"/>
    <p:sldId id="420" r:id="rId26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92">
          <p15:clr>
            <a:srgbClr val="A4A3A4"/>
          </p15:clr>
        </p15:guide>
        <p15:guide id="2" pos="415">
          <p15:clr>
            <a:srgbClr val="A4A3A4"/>
          </p15:clr>
        </p15:guide>
        <p15:guide id="3" pos="4929">
          <p15:clr>
            <a:srgbClr val="A4A3A4"/>
          </p15:clr>
        </p15:guide>
        <p15:guide id="4" pos="3842">
          <p15:clr>
            <a:srgbClr val="A4A3A4"/>
          </p15:clr>
        </p15:guide>
        <p15:guide id="5" orient="horz" pos="2487">
          <p15:clr>
            <a:srgbClr val="A4A3A4"/>
          </p15:clr>
        </p15:guide>
        <p15:guide id="6" pos="298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acomo RE" initials="GR" lastIdx="3" clrIdx="0"/>
  <p:cmAuthor id="2" name="M. Waid" initials="MW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7DBC"/>
    <a:srgbClr val="982B56"/>
    <a:srgbClr val="00B485"/>
    <a:srgbClr val="F47847"/>
    <a:srgbClr val="2C7847"/>
    <a:srgbClr val="1A4262"/>
    <a:srgbClr val="B79F8D"/>
    <a:srgbClr val="008868"/>
    <a:srgbClr val="36B5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279DE1-0431-43FA-8637-5304CD8FDA91}" v="1" dt="2026-07-09T01:53:44.3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主题样式 1 - 强调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7CE84F3-28C3-443E-9E96-99CF82512B78}" styleName="深色样式 1 - 强调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8" autoAdjust="0"/>
    <p:restoredTop sz="93374" autoAdjust="0"/>
  </p:normalViewPr>
  <p:slideViewPr>
    <p:cSldViewPr snapToGrid="0" showGuides="1">
      <p:cViewPr varScale="1">
        <p:scale>
          <a:sx n="77" d="100"/>
          <a:sy n="77" d="100"/>
        </p:scale>
        <p:origin x="864" y="58"/>
      </p:cViewPr>
      <p:guideLst>
        <p:guide orient="horz" pos="1692"/>
        <p:guide pos="415"/>
        <p:guide pos="4929"/>
        <p:guide pos="3842"/>
        <p:guide orient="horz" pos="2487"/>
        <p:guide pos="298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UEE FENG" userId="e9accee6-5e2f-4d46-af4f-9bef32d8b665" providerId="ADAL" clId="{32DE7FFB-6491-4889-9013-57C25E63FE22}"/>
    <pc:docChg chg="modSld">
      <pc:chgData name="YUEE FENG" userId="e9accee6-5e2f-4d46-af4f-9bef32d8b665" providerId="ADAL" clId="{32DE7FFB-6491-4889-9013-57C25E63FE22}" dt="2026-07-09T01:53:59.261" v="123" actId="20577"/>
      <pc:docMkLst>
        <pc:docMk/>
      </pc:docMkLst>
      <pc:sldChg chg="modSp mod">
        <pc:chgData name="YUEE FENG" userId="e9accee6-5e2f-4d46-af4f-9bef32d8b665" providerId="ADAL" clId="{32DE7FFB-6491-4889-9013-57C25E63FE22}" dt="2026-07-09T01:44:13.737" v="63" actId="13926"/>
        <pc:sldMkLst>
          <pc:docMk/>
          <pc:sldMk cId="1350819281" sldId="428"/>
        </pc:sldMkLst>
        <pc:spChg chg="mod">
          <ac:chgData name="YUEE FENG" userId="e9accee6-5e2f-4d46-af4f-9bef32d8b665" providerId="ADAL" clId="{32DE7FFB-6491-4889-9013-57C25E63FE22}" dt="2026-07-09T01:44:13.737" v="63" actId="13926"/>
          <ac:spMkLst>
            <pc:docMk/>
            <pc:sldMk cId="1350819281" sldId="428"/>
            <ac:spMk id="11" creationId="{A72BA9C9-7E82-11C6-79B4-A74DF6677F7D}"/>
          </ac:spMkLst>
        </pc:spChg>
        <pc:spChg chg="mod">
          <ac:chgData name="YUEE FENG" userId="e9accee6-5e2f-4d46-af4f-9bef32d8b665" providerId="ADAL" clId="{32DE7FFB-6491-4889-9013-57C25E63FE22}" dt="2026-07-09T01:43:57.607" v="61" actId="20577"/>
          <ac:spMkLst>
            <pc:docMk/>
            <pc:sldMk cId="1350819281" sldId="428"/>
            <ac:spMk id="13" creationId="{8DB66A5F-0CC8-D3E9-2213-6D3CC6363569}"/>
          </ac:spMkLst>
        </pc:spChg>
      </pc:sldChg>
      <pc:sldChg chg="modSp mod">
        <pc:chgData name="YUEE FENG" userId="e9accee6-5e2f-4d46-af4f-9bef32d8b665" providerId="ADAL" clId="{32DE7FFB-6491-4889-9013-57C25E63FE22}" dt="2026-07-09T01:53:59.261" v="123" actId="20577"/>
        <pc:sldMkLst>
          <pc:docMk/>
          <pc:sldMk cId="1583360353" sldId="458"/>
        </pc:sldMkLst>
        <pc:spChg chg="mod">
          <ac:chgData name="YUEE FENG" userId="e9accee6-5e2f-4d46-af4f-9bef32d8b665" providerId="ADAL" clId="{32DE7FFB-6491-4889-9013-57C25E63FE22}" dt="2026-07-09T01:53:59.261" v="123" actId="20577"/>
          <ac:spMkLst>
            <pc:docMk/>
            <pc:sldMk cId="1583360353" sldId="458"/>
            <ac:spMk id="16" creationId="{19A12DF8-FEC9-8108-D5C9-FCDA287081AD}"/>
          </ac:spMkLst>
        </pc:spChg>
        <pc:graphicFrameChg chg="modGraphic">
          <ac:chgData name="YUEE FENG" userId="e9accee6-5e2f-4d46-af4f-9bef32d8b665" providerId="ADAL" clId="{32DE7FFB-6491-4889-9013-57C25E63FE22}" dt="2026-07-09T01:52:46.697" v="92" actId="20577"/>
          <ac:graphicFrameMkLst>
            <pc:docMk/>
            <pc:sldMk cId="1583360353" sldId="458"/>
            <ac:graphicFrameMk id="10" creationId="{AD487746-D8CA-6A7A-9BE5-63A2CCDCD888}"/>
          </ac:graphicFrameMkLst>
        </pc:graphicFrameChg>
      </pc:sldChg>
      <pc:sldChg chg="modSp mod">
        <pc:chgData name="YUEE FENG" userId="e9accee6-5e2f-4d46-af4f-9bef32d8b665" providerId="ADAL" clId="{32DE7FFB-6491-4889-9013-57C25E63FE22}" dt="2026-07-09T01:40:07.100" v="24" actId="20577"/>
        <pc:sldMkLst>
          <pc:docMk/>
          <pc:sldMk cId="1462439625" sldId="467"/>
        </pc:sldMkLst>
        <pc:spChg chg="mod">
          <ac:chgData name="YUEE FENG" userId="e9accee6-5e2f-4d46-af4f-9bef32d8b665" providerId="ADAL" clId="{32DE7FFB-6491-4889-9013-57C25E63FE22}" dt="2026-07-09T01:38:19.438" v="3" actId="20577"/>
          <ac:spMkLst>
            <pc:docMk/>
            <pc:sldMk cId="1462439625" sldId="467"/>
            <ac:spMk id="4" creationId="{4A2811D1-A5F8-76BB-9DF8-B8A0FB8CC455}"/>
          </ac:spMkLst>
        </pc:spChg>
        <pc:spChg chg="mod">
          <ac:chgData name="YUEE FENG" userId="e9accee6-5e2f-4d46-af4f-9bef32d8b665" providerId="ADAL" clId="{32DE7FFB-6491-4889-9013-57C25E63FE22}" dt="2026-07-09T01:40:07.100" v="24" actId="20577"/>
          <ac:spMkLst>
            <pc:docMk/>
            <pc:sldMk cId="1462439625" sldId="467"/>
            <ac:spMk id="13" creationId="{BDCC02DC-38AC-29DA-172D-EF526EEE835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43B4FE-D1FB-4EB8-86E9-B3A3E176F958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8F5AA-9C31-4ED1-824B-C860FDEFBFC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2B5EE-AE52-4E9A-8EC8-6024C7378247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4F37D-AD60-C567-6ACC-0B424CC4A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468D40-58F4-EDA7-460F-3C9536311C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FA02B9-6B56-B1A8-CA1D-4A9515D46C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2A30E8-7C4E-FAA7-63B3-ED909B5094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5499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39C6B-7F3A-9E02-0CFB-650892D6B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EB4E72-73A8-5043-8A27-E84D5E1805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B88B16-1430-88AC-9E64-575414ACD0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5BA5BF-C699-6A6D-08AD-4664AF6424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0285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C2765-D003-A61C-2B0B-483A80ABA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ABF1FC-6715-2521-3C55-86067F44F5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CA0187-58FC-196F-6F2C-3DFC337ECB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4D3B12-74F0-8EA9-2BCD-A70B6BBB7B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9706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735DF-8A62-F28B-AFCE-4BA33C077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933B45-C7F6-53F8-8DA9-AF348D8210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E0C196-EF48-236D-F948-32F1AECD24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EB18E3-D52A-8EEC-1894-D8D4A93818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1044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8DCC7-32B3-1176-D00E-EFB520B85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F4F80C-CCB2-FFBD-B97D-61640F48EF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C28E02-9711-4D1E-76E9-52760A3B45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39A4C2-97FA-A9FE-C6BA-695813E989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591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182C8-3ED5-6E61-8C5D-D2DE5DA77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371ED1-7BD9-DE33-32E9-E7BD4911DA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68C820-E289-162A-1FDA-252B95EF0D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F7F038-8607-965A-5379-E5A8453DEE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7658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AA4F3-2372-CE00-F3BD-608FFC6DC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708531-D00F-A395-C937-54B8BFD3EB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FD2A9D-C5C7-3CCE-010D-150FDAB322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53E9C8-297C-EF25-C109-F0C8D3D9C3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738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C8DFF-B923-B972-AD6B-A469D40C1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543253-F344-896B-A2A3-A8F52631ED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3C49B9-B985-7413-0119-933DEC4894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F20A8A-8E1A-6C8C-19B6-101FEB5F9D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7183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751B5-607E-05B8-FDCD-F15FA191A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FB26AC-D145-257E-B90E-4A1A8D13DF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429BDA-9609-9AB9-2502-FF5B7A10BE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2D25C6-BE7B-ADBA-B483-1E709C8963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9792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8D9DC-BA35-EC75-9DC6-9F87AD26A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4286DF-294C-C94E-9F7A-4F2C9EF87F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019430-8130-F8CB-DAE7-3A3772FECE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412A4-D431-4D72-93D7-B4B2F9B541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103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8F5AA-9C31-4ED1-824B-C860FDEFBFC3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1BA7C-AE30-69E2-8CDE-F181106B8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9296CB-E86B-FE55-B038-F93F476BD7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57D3AD-DCD2-BABD-B914-921347001F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BD9441-68C0-365A-BB39-C498B7ACD6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0219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30430-2BFA-8F58-93B8-4F424A77E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E47BF6-F862-FED0-80CA-F768421709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0C9660-63C2-5BF1-9A02-FE80456DBC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E9EE07-BCC6-E5CE-F1F7-5E58105DB4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8406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2EEA8-685F-BB6D-1541-D10398055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6F97B8-73C6-3698-3843-7B8117D3BC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538E0C-FE30-6A99-A43A-EF95ACF08F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1ECE8C-F943-533A-EF6E-97F71C5AA8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7545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B400D-BA51-ADC1-23C9-EEBD290CC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3EDE94-A537-AA06-0040-77B483D1B4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FFF0E4-0B2A-4E6A-C335-67E1B7B579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8181C8-0531-236E-1D96-77AEBB5D45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3129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36D6D-EE66-FC1F-4333-A2FBAF901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E806DA-7FA4-5C8C-918B-08244BB21A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A3B32A-76C2-15D7-16E8-A444704E9E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71A2AC-E920-7EF8-A3E1-334E0961DB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012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CEC01-2EC7-484D-A705-069FF764B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4C0F9E-2368-1883-919A-95DE7C62C2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B2CBE5-56EB-4DB4-DA53-DB5ACA9A33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2463B8-858F-86B4-4B6F-B1608C1E42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707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849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770CC-58C6-4813-48F0-53153A89A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46905E-0C99-5FE4-23C6-3F683C4FF8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2E4B50-511A-F340-6254-3BCEE98663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09461F-6BD5-DB97-43EB-B4F8EBDFD5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0551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97104-D4D5-1FD4-A24D-6D86A9BED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77FDF5-2A25-357A-9C6B-0BA5A9BC47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16C4F8-58C9-BA95-1AD0-332C597CC9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78C3C8-671C-54BB-60A8-50CD522BBC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767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0AD42-E254-9296-29C2-208EA2DAC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EAE7F9-DF8C-1E43-E2BA-B1B8F17B12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38FE1C-EECA-7A1A-B43E-4ECD006232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CAE302-6429-B792-7426-DE12AA1060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39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A0860-582E-1322-59B9-787E688CE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3078F2-8749-DDB2-7668-4378381BB0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E4AE24-6739-AC32-5063-FD8154710F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3DA900-8A06-F52F-62C6-C80A86A836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971B3-7110-4AD8-BD5F-53649D5B9FD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921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55E32A-23E1-40B3-B434-148655B1CBE9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BEFBF-5B5F-4BD2-A74A-61A97BF120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55E32A-23E1-40B3-B434-148655B1CBE9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BEFBF-5B5F-4BD2-A74A-61A97BF120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55E32A-23E1-40B3-B434-148655B1CBE9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BEFBF-5B5F-4BD2-A74A-61A97BF120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F4C1676-8445-4D51-B6FB-DBF39B77997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55E32A-23E1-40B3-B434-148655B1CBE9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BEFBF-5B5F-4BD2-A74A-61A97BF120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55E32A-23E1-40B3-B434-148655B1CBE9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BEFBF-5B5F-4BD2-A74A-61A97BF120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55E32A-23E1-40B3-B434-148655B1CBE9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BEFBF-5B5F-4BD2-A74A-61A97BF120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55E32A-23E1-40B3-B434-148655B1CBE9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BEFBF-5B5F-4BD2-A74A-61A97BF120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55E32A-23E1-40B3-B434-148655B1CBE9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BEFBF-5B5F-4BD2-A74A-61A97BF120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55E32A-23E1-40B3-B434-148655B1CBE9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BEFBF-5B5F-4BD2-A74A-61A97BF120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55E32A-23E1-40B3-B434-148655B1CBE9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BEFBF-5B5F-4BD2-A74A-61A97BF120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355E32A-23E1-40B3-B434-148655B1CBE9}" type="datetimeFigureOut">
              <a:rPr lang="zh-CN" altLang="en-US" smtClean="0"/>
              <a:t>2026/7/9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BEFBF-5B5F-4BD2-A74A-61A97BF1200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2.mp4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15.xml"/><Relationship Id="rId11" Type="http://schemas.openxmlformats.org/officeDocument/2006/relationships/image" Target="../media/image19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8.jpeg"/><Relationship Id="rId4" Type="http://schemas.openxmlformats.org/officeDocument/2006/relationships/video" Target="../media/media2.mp4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3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32.jpeg"/><Relationship Id="rId12" Type="http://schemas.openxmlformats.org/officeDocument/2006/relationships/image" Target="../media/image3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6" Type="http://schemas.openxmlformats.org/officeDocument/2006/relationships/image" Target="../media/image31.jpeg"/><Relationship Id="rId11" Type="http://schemas.openxmlformats.org/officeDocument/2006/relationships/image" Target="../media/image36.png"/><Relationship Id="rId5" Type="http://schemas.openxmlformats.org/officeDocument/2006/relationships/image" Target="../media/image30.jpeg"/><Relationship Id="rId10" Type="http://schemas.openxmlformats.org/officeDocument/2006/relationships/image" Target="../media/image35.png"/><Relationship Id="rId4" Type="http://schemas.openxmlformats.org/officeDocument/2006/relationships/image" Target="../media/image3.png"/><Relationship Id="rId9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notesSlide" Target="../notesSlides/notesSlide20.xml"/><Relationship Id="rId18" Type="http://schemas.openxmlformats.org/officeDocument/2006/relationships/image" Target="../media/image41.png"/><Relationship Id="rId3" Type="http://schemas.microsoft.com/office/2007/relationships/media" Target="../media/media3.mp4"/><Relationship Id="rId7" Type="http://schemas.openxmlformats.org/officeDocument/2006/relationships/tags" Target="../tags/tag8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0.jpeg"/><Relationship Id="rId2" Type="http://schemas.openxmlformats.org/officeDocument/2006/relationships/tags" Target="../tags/tag5.xml"/><Relationship Id="rId16" Type="http://schemas.openxmlformats.org/officeDocument/2006/relationships/image" Target="../media/image39.png"/><Relationship Id="rId1" Type="http://schemas.openxmlformats.org/officeDocument/2006/relationships/tags" Target="../tags/tag4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image" Target="../media/image38.png"/><Relationship Id="rId10" Type="http://schemas.openxmlformats.org/officeDocument/2006/relationships/tags" Target="../tags/tag11.xml"/><Relationship Id="rId4" Type="http://schemas.openxmlformats.org/officeDocument/2006/relationships/video" Target="../media/media3.mp4"/><Relationship Id="rId9" Type="http://schemas.openxmlformats.org/officeDocument/2006/relationships/tags" Target="../tags/tag10.xml"/><Relationship Id="rId1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等腰三角形 20"/>
          <p:cNvSpPr/>
          <p:nvPr/>
        </p:nvSpPr>
        <p:spPr>
          <a:xfrm>
            <a:off x="-1" y="5835250"/>
            <a:ext cx="981075" cy="1022750"/>
          </a:xfrm>
          <a:prstGeom prst="triangle">
            <a:avLst>
              <a:gd name="adj" fmla="val 1"/>
            </a:avLst>
          </a:prstGeom>
          <a:solidFill>
            <a:srgbClr val="007D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00"/>
            <a:ext cx="12192000" cy="1025236"/>
          </a:xfrm>
          <a:prstGeom prst="rect">
            <a:avLst/>
          </a:prstGeom>
        </p:spPr>
      </p:pic>
      <p:pic>
        <p:nvPicPr>
          <p:cNvPr id="22" name="图片 21" descr="图形用户界面, 应用程序&#10;&#10;描述已自动生成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602" y="5244522"/>
            <a:ext cx="5967367" cy="1645936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0394826A-BD8A-2BB8-7B58-698C03B7CE3B}"/>
              </a:ext>
            </a:extLst>
          </p:cNvPr>
          <p:cNvSpPr txBox="1"/>
          <p:nvPr/>
        </p:nvSpPr>
        <p:spPr>
          <a:xfrm>
            <a:off x="19859" y="2215047"/>
            <a:ext cx="12167321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altLang="zh-CN" sz="3800" b="1" dirty="0">
                <a:solidFill>
                  <a:srgbClr val="0000A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Improving Last Mile Disaster Preparedness through </a:t>
            </a:r>
          </a:p>
          <a:p>
            <a:pPr algn="ctr">
              <a:spcBef>
                <a:spcPts val="600"/>
              </a:spcBef>
            </a:pPr>
            <a:r>
              <a:rPr lang="en-US" altLang="zh-CN" sz="38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Agricultural Disaster Warning Apps</a:t>
            </a:r>
            <a:endParaRPr lang="zh-CN" altLang="en-US" sz="3800" b="1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28A332A-6B7A-1E31-B964-F668E8A3D3E8}"/>
              </a:ext>
            </a:extLst>
          </p:cNvPr>
          <p:cNvSpPr txBox="1"/>
          <p:nvPr/>
        </p:nvSpPr>
        <p:spPr>
          <a:xfrm>
            <a:off x="7880" y="995358"/>
            <a:ext cx="1216732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3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——·Agricultural Disaster Management·——</a:t>
            </a:r>
            <a:endParaRPr kumimoji="0" lang="zh-CN" altLang="en-US" sz="2400" b="1" i="0" u="none" strike="noStrike" kern="1200" cap="none" spc="30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5" name="圆角矩形 2">
            <a:extLst>
              <a:ext uri="{FF2B5EF4-FFF2-40B4-BE49-F238E27FC236}">
                <a16:creationId xmlns:a16="http://schemas.microsoft.com/office/drawing/2014/main" id="{3B6AA32D-4037-7C49-D186-C2713B4AD16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4820" y="4383588"/>
            <a:ext cx="12192000" cy="570230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0000">
                <a:alpha val="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481719">
                    <a:alpha val="60000"/>
                  </a:srgb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 Yi Zhang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D938543-07CE-CEC6-3F09-185BDA56517E}"/>
              </a:ext>
            </a:extLst>
          </p:cNvPr>
          <p:cNvSpPr txBox="1"/>
          <p:nvPr/>
        </p:nvSpPr>
        <p:spPr>
          <a:xfrm>
            <a:off x="0" y="5202765"/>
            <a:ext cx="12192000" cy="500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000" b="1" dirty="0">
                <a:solidFill>
                  <a:srgbClr val="00206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China Meteorological Administration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CD7FB-D87D-5E45-8254-FBDB889C0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>
            <a:extLst>
              <a:ext uri="{FF2B5EF4-FFF2-40B4-BE49-F238E27FC236}">
                <a16:creationId xmlns:a16="http://schemas.microsoft.com/office/drawing/2014/main" id="{70B5B158-70B6-6AD5-D783-947C5255EA75}"/>
              </a:ext>
            </a:extLst>
          </p:cNvPr>
          <p:cNvSpPr/>
          <p:nvPr/>
        </p:nvSpPr>
        <p:spPr>
          <a:xfrm>
            <a:off x="6038039" y="2249183"/>
            <a:ext cx="942567" cy="94256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19050">
            <a:solidFill>
              <a:schemeClr val="bg1"/>
            </a:solidFill>
          </a:ln>
          <a:effectLst>
            <a:outerShdw blurRad="419100" dist="571500" dir="2700000" sx="90000" sy="9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76" name="椭圆 75">
            <a:extLst>
              <a:ext uri="{FF2B5EF4-FFF2-40B4-BE49-F238E27FC236}">
                <a16:creationId xmlns:a16="http://schemas.microsoft.com/office/drawing/2014/main" id="{D2B4E73D-AE7D-F781-8E55-F184906AC9D5}"/>
              </a:ext>
            </a:extLst>
          </p:cNvPr>
          <p:cNvSpPr/>
          <p:nvPr/>
        </p:nvSpPr>
        <p:spPr>
          <a:xfrm>
            <a:off x="6980641" y="1276939"/>
            <a:ext cx="214874" cy="21487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9525">
            <a:solidFill>
              <a:schemeClr val="bg1"/>
            </a:solidFill>
          </a:ln>
          <a:effectLst>
            <a:outerShdw blurRad="419100" dist="190500" dir="2700000" sx="90000" sy="90000" algn="tl" rotWithShape="0">
              <a:schemeClr val="tx1">
                <a:alpha val="4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椭圆 76">
            <a:extLst>
              <a:ext uri="{FF2B5EF4-FFF2-40B4-BE49-F238E27FC236}">
                <a16:creationId xmlns:a16="http://schemas.microsoft.com/office/drawing/2014/main" id="{8B4EB8A7-D4F2-9F85-5A34-B91C5DE29BBC}"/>
              </a:ext>
            </a:extLst>
          </p:cNvPr>
          <p:cNvSpPr/>
          <p:nvPr/>
        </p:nvSpPr>
        <p:spPr>
          <a:xfrm>
            <a:off x="4606619" y="2324134"/>
            <a:ext cx="214874" cy="21487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9525">
            <a:solidFill>
              <a:schemeClr val="bg1"/>
            </a:solidFill>
          </a:ln>
          <a:effectLst>
            <a:outerShdw blurRad="419100" dist="190500" dir="2700000" sx="90000" sy="90000" algn="tl" rotWithShape="0">
              <a:schemeClr val="tx1">
                <a:alpha val="4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9AC8CED1-0B33-18C1-4907-4D2D4EDA332E}"/>
              </a:ext>
            </a:extLst>
          </p:cNvPr>
          <p:cNvSpPr/>
          <p:nvPr/>
        </p:nvSpPr>
        <p:spPr>
          <a:xfrm>
            <a:off x="4491179" y="995693"/>
            <a:ext cx="942567" cy="94256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19050">
            <a:solidFill>
              <a:schemeClr val="bg1"/>
            </a:solidFill>
          </a:ln>
          <a:effectLst>
            <a:outerShdw blurRad="419100" dist="571500" dir="2700000" sx="90000" sy="9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C34334EB-7FDB-3018-EDBE-003F25099C5C}"/>
              </a:ext>
            </a:extLst>
          </p:cNvPr>
          <p:cNvSpPr/>
          <p:nvPr/>
        </p:nvSpPr>
        <p:spPr>
          <a:xfrm>
            <a:off x="4877782" y="1226621"/>
            <a:ext cx="1863725" cy="178054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25400">
            <a:solidFill>
              <a:schemeClr val="bg1"/>
            </a:solidFill>
          </a:ln>
          <a:effectLst>
            <a:outerShdw blurRad="419100" dist="571500" dir="2700000" sx="90000" sy="9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1" name="文本框 17">
            <a:extLst>
              <a:ext uri="{FF2B5EF4-FFF2-40B4-BE49-F238E27FC236}">
                <a16:creationId xmlns:a16="http://schemas.microsoft.com/office/drawing/2014/main" id="{DA85BFDC-73A2-21E7-49C3-27726482D2AF}"/>
              </a:ext>
            </a:extLst>
          </p:cNvPr>
          <p:cNvSpPr txBox="1"/>
          <p:nvPr/>
        </p:nvSpPr>
        <p:spPr>
          <a:xfrm>
            <a:off x="4821493" y="1546459"/>
            <a:ext cx="212510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dirty="0">
                <a:solidFill>
                  <a:schemeClr val="accent2"/>
                </a:solidFill>
                <a:latin typeface="Open Sans Regular" panose="020B0606030504020204" charset="0"/>
                <a:ea typeface="微软雅黑" panose="020B0503020204020204" pitchFamily="34" charset="-122"/>
                <a:cs typeface="Open Sans Regular" panose="020B0606030504020204" charset="0"/>
              </a:rPr>
              <a:t>03</a:t>
            </a:r>
            <a:endParaRPr lang="zh-CN" altLang="en-US" sz="8800" dirty="0">
              <a:solidFill>
                <a:schemeClr val="accent2"/>
              </a:solidFill>
              <a:latin typeface="Open Sans Regular" panose="020B0606030504020204" charset="0"/>
              <a:ea typeface="微软雅黑" panose="020B0503020204020204" pitchFamily="34" charset="-122"/>
              <a:cs typeface="Open Sans Regular" panose="020B0606030504020204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82739F4C-0F75-52BE-B97D-BB0011163B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2" name="文本框 13">
            <a:extLst>
              <a:ext uri="{FF2B5EF4-FFF2-40B4-BE49-F238E27FC236}">
                <a16:creationId xmlns:a16="http://schemas.microsoft.com/office/drawing/2014/main" id="{5248FBCF-C71F-BBA5-2B3F-FDB156D82CE6}"/>
              </a:ext>
            </a:extLst>
          </p:cNvPr>
          <p:cNvSpPr txBox="1"/>
          <p:nvPr/>
        </p:nvSpPr>
        <p:spPr>
          <a:xfrm flipH="1">
            <a:off x="0" y="3049932"/>
            <a:ext cx="12192000" cy="669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>
                <a:solidFill>
                  <a:srgbClr val="002060"/>
                </a:solidFill>
                <a:latin typeface="Open Sans" panose="020B0606030504020204" pitchFamily="34" charset="0"/>
                <a:ea typeface="微软雅黑" panose="020B0503020204020204" pitchFamily="34" charset="-122"/>
                <a:cs typeface="Open Sans" panose="020B0606030504020204" pitchFamily="34" charset="0"/>
              </a:rPr>
              <a:t>"</a:t>
            </a:r>
            <a:r>
              <a:rPr lang="en-US" altLang="zh-CN" sz="2800" b="1" dirty="0" err="1">
                <a:solidFill>
                  <a:srgbClr val="002060"/>
                </a:solidFill>
                <a:latin typeface="Open Sans" panose="020B0606030504020204" pitchFamily="34" charset="0"/>
                <a:ea typeface="微软雅黑" panose="020B0503020204020204" pitchFamily="34" charset="-122"/>
                <a:cs typeface="Open Sans" panose="020B0606030504020204" pitchFamily="34" charset="0"/>
              </a:rPr>
              <a:t>Nongzaijing</a:t>
            </a:r>
            <a:r>
              <a:rPr lang="en-US" altLang="zh-CN" sz="2800" b="1" dirty="0">
                <a:solidFill>
                  <a:srgbClr val="002060"/>
                </a:solidFill>
                <a:latin typeface="Open Sans" panose="020B0606030504020204" pitchFamily="34" charset="0"/>
                <a:ea typeface="微软雅黑" panose="020B0503020204020204" pitchFamily="34" charset="-122"/>
                <a:cs typeface="Open Sans" panose="020B0606030504020204" pitchFamily="34" charset="0"/>
              </a:rPr>
              <a:t>" Mini Program</a:t>
            </a:r>
            <a:endParaRPr lang="en-US" altLang="zh-CN" sz="4400" b="1" dirty="0">
              <a:solidFill>
                <a:srgbClr val="002060"/>
              </a:solidFill>
              <a:latin typeface="Open Sans" panose="020B0606030504020204" pitchFamily="34" charset="0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0222B9F-CA03-0952-DC98-A56CCDE8246A}"/>
              </a:ext>
            </a:extLst>
          </p:cNvPr>
          <p:cNvSpPr txBox="1"/>
          <p:nvPr/>
        </p:nvSpPr>
        <p:spPr>
          <a:xfrm>
            <a:off x="3066239" y="4076163"/>
            <a:ext cx="6096000" cy="498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000" b="1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Farmer-Focused Precision Services 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60EA8CD-5C58-A73B-9381-263AE30FD8FF}"/>
              </a:ext>
            </a:extLst>
          </p:cNvPr>
          <p:cNvSpPr txBox="1"/>
          <p:nvPr/>
        </p:nvSpPr>
        <p:spPr>
          <a:xfrm>
            <a:off x="3096607" y="469298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Accessible, Intuitive, and Action‑oriented</a:t>
            </a:r>
            <a:endParaRPr lang="zh-CN" altLang="en-US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25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B7D5A-C495-1995-5259-6CEC9B304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7C7F455-BF0C-F369-4CEF-5E40C2FAFB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graphicFrame>
        <p:nvGraphicFramePr>
          <p:cNvPr id="17" name="表格 16">
            <a:extLst>
              <a:ext uri="{FF2B5EF4-FFF2-40B4-BE49-F238E27FC236}">
                <a16:creationId xmlns:a16="http://schemas.microsoft.com/office/drawing/2014/main" id="{A3942188-9C75-B529-AACB-567BCB92D7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0518608"/>
              </p:ext>
            </p:extLst>
          </p:nvPr>
        </p:nvGraphicFramePr>
        <p:xfrm>
          <a:off x="3144093" y="1650075"/>
          <a:ext cx="8597700" cy="314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8689">
                  <a:extLst>
                    <a:ext uri="{9D8B030D-6E8A-4147-A177-3AD203B41FA5}">
                      <a16:colId xmlns:a16="http://schemas.microsoft.com/office/drawing/2014/main" val="3837000424"/>
                    </a:ext>
                  </a:extLst>
                </a:gridCol>
                <a:gridCol w="6489011">
                  <a:extLst>
                    <a:ext uri="{9D8B030D-6E8A-4147-A177-3AD203B41FA5}">
                      <a16:colId xmlns:a16="http://schemas.microsoft.com/office/drawing/2014/main" val="17870140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2000" b="1" i="0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Item</a:t>
                      </a:r>
                      <a:endParaRPr lang="zh-CN" altLang="en-US" sz="2000" b="1" i="0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2000" b="1" i="0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Description</a:t>
                      </a:r>
                      <a:endParaRPr lang="zh-CN" altLang="en-US" sz="2000" b="1" dirty="0">
                        <a:latin typeface="Times New Roman" panose="02020603050405020304" pitchFamily="18" charset="0"/>
                        <a:ea typeface="Arial Unicode MS" panose="020B0604020202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9994855"/>
                  </a:ext>
                </a:extLst>
              </a:tr>
              <a:tr h="339864">
                <a:tc>
                  <a:txBody>
                    <a:bodyPr/>
                    <a:lstStyle/>
                    <a:p>
                      <a:pPr algn="l"/>
                      <a:r>
                        <a:rPr lang="en-US" altLang="zh-CN" b="1" dirty="0"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Launch Date</a:t>
                      </a:r>
                      <a:endParaRPr lang="zh-CN" altLang="en-US" b="1" dirty="0">
                        <a:latin typeface="Times New Roman" panose="02020603050405020304" pitchFamily="18" charset="0"/>
                        <a:ea typeface="Arial Unicode MS" panose="020B0604020202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zh-CN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December </a:t>
                      </a:r>
                      <a:r>
                        <a:rPr lang="en-US" altLang="zh-CN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2025</a:t>
                      </a:r>
                      <a:endParaRPr lang="zh-CN" altLang="en-US" sz="1800" b="0" i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0670942"/>
                  </a:ext>
                </a:extLst>
              </a:tr>
              <a:tr h="339864">
                <a:tc>
                  <a:txBody>
                    <a:bodyPr/>
                    <a:lstStyle/>
                    <a:p>
                      <a:pPr algn="l"/>
                      <a:r>
                        <a:rPr lang="zh-CN" altLang="zh-CN" sz="18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Developer</a:t>
                      </a:r>
                      <a:endParaRPr lang="zh-CN" altLang="en-US" b="1" dirty="0">
                        <a:latin typeface="Times New Roman" panose="02020603050405020304" pitchFamily="18" charset="0"/>
                        <a:ea typeface="Arial Unicode MS" panose="020B0604020202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Chinese Academy of Meteorological Sciences, CMA </a:t>
                      </a:r>
                      <a:endParaRPr lang="zh-CN" altLang="en-US" dirty="0">
                        <a:latin typeface="Times New Roman" panose="02020603050405020304" pitchFamily="18" charset="0"/>
                        <a:ea typeface="Arial Unicode MS" panose="020B0604020202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519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zh-CN" altLang="zh-CN" sz="18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Data Source</a:t>
                      </a:r>
                      <a:endParaRPr lang="zh-CN" altLang="en-US" b="1" dirty="0">
                        <a:latin typeface="Times New Roman" panose="02020603050405020304" pitchFamily="18" charset="0"/>
                        <a:ea typeface="Arial Unicode MS" panose="020B0604020202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zh-CN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National Meteorological Big Data Platform (“Tianqing”)</a:t>
                      </a:r>
                      <a:r>
                        <a:rPr lang="en-US" altLang="zh-CN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en-US" altLang="zh-CN" sz="1800" b="0" i="0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National agrometeorological service products</a:t>
                      </a:r>
                      <a:endParaRPr lang="zh-CN" altLang="en-US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ea typeface="Arial Unicode MS" panose="020B0604020202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05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zh-CN" altLang="zh-CN" sz="18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Coverage Regions</a:t>
                      </a:r>
                      <a:endParaRPr lang="zh-CN" altLang="en-US" b="1" dirty="0">
                        <a:latin typeface="Times New Roman" panose="02020603050405020304" pitchFamily="18" charset="0"/>
                        <a:ea typeface="Arial Unicode MS" panose="020B0604020202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Three Core Staple Grain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Region</a:t>
                      </a:r>
                      <a:r>
                        <a:rPr lang="zh-CN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zh-CN" altLang="zh-CN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</a:t>
                      </a:r>
                      <a:endParaRPr lang="en-US" altLang="zh-CN" sz="1800" b="0" i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zh-CN" altLang="zh-CN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Northeast, Huang-Huai-Hai, Yangtze River Mid-Lower Reaches</a:t>
                      </a:r>
                      <a:endParaRPr lang="zh-CN" altLang="en-US" dirty="0">
                        <a:latin typeface="Times New Roman" panose="02020603050405020304" pitchFamily="18" charset="0"/>
                        <a:ea typeface="Arial Unicode MS" panose="020B0604020202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70572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zh-CN" altLang="zh-CN" sz="18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Covered Hazards</a:t>
                      </a:r>
                      <a:endParaRPr lang="zh-CN" altLang="en-US" b="1" dirty="0">
                        <a:latin typeface="Times New Roman" panose="02020603050405020304" pitchFamily="18" charset="0"/>
                        <a:ea typeface="Arial Unicode MS" panose="020B0604020202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zh-CN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Low-temperature chilling, drought, frost damage, heat damage</a:t>
                      </a:r>
                      <a:endParaRPr lang="zh-CN" altLang="en-US" dirty="0">
                        <a:latin typeface="Times New Roman" panose="02020603050405020304" pitchFamily="18" charset="0"/>
                        <a:ea typeface="Arial Unicode MS" panose="020B0604020202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5391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altLang="zh-CN" b="1" dirty="0"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Registered Users</a:t>
                      </a:r>
                      <a:endParaRPr lang="zh-CN" altLang="en-US" b="1" dirty="0">
                        <a:latin typeface="Times New Roman" panose="02020603050405020304" pitchFamily="18" charset="0"/>
                        <a:ea typeface="Arial Unicode MS" panose="020B0604020202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110,000+</a:t>
                      </a:r>
                      <a:endParaRPr lang="zh-CN" altLang="en-US" dirty="0">
                        <a:latin typeface="Times New Roman" panose="02020603050405020304" pitchFamily="18" charset="0"/>
                        <a:ea typeface="Arial Unicode MS" panose="020B0604020202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0668029"/>
                  </a:ext>
                </a:extLst>
              </a:tr>
            </a:tbl>
          </a:graphicData>
        </a:graphic>
      </p:graphicFrame>
      <p:pic>
        <p:nvPicPr>
          <p:cNvPr id="7" name="图片 6">
            <a:extLst>
              <a:ext uri="{FF2B5EF4-FFF2-40B4-BE49-F238E27FC236}">
                <a16:creationId xmlns:a16="http://schemas.microsoft.com/office/drawing/2014/main" id="{AA5E0A82-654F-D0C8-F51F-685A2616E0E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36"/>
          <a:stretch/>
        </p:blipFill>
        <p:spPr>
          <a:xfrm>
            <a:off x="98211" y="2767409"/>
            <a:ext cx="2833309" cy="2262447"/>
          </a:xfrm>
          <a:prstGeom prst="rect">
            <a:avLst/>
          </a:prstGeom>
        </p:spPr>
      </p:pic>
      <p:sp>
        <p:nvSpPr>
          <p:cNvPr id="10" name="椭圆 9">
            <a:extLst>
              <a:ext uri="{FF2B5EF4-FFF2-40B4-BE49-F238E27FC236}">
                <a16:creationId xmlns:a16="http://schemas.microsoft.com/office/drawing/2014/main" id="{8A6223A8-490D-2D44-B80D-11E2E5189E72}"/>
              </a:ext>
            </a:extLst>
          </p:cNvPr>
          <p:cNvSpPr/>
          <p:nvPr/>
        </p:nvSpPr>
        <p:spPr>
          <a:xfrm rot="527348">
            <a:off x="1633701" y="2231134"/>
            <a:ext cx="1108363" cy="330661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7EED414-471A-B54A-4AD3-9210E610B8CA}"/>
              </a:ext>
            </a:extLst>
          </p:cNvPr>
          <p:cNvSpPr txBox="1"/>
          <p:nvPr/>
        </p:nvSpPr>
        <p:spPr>
          <a:xfrm>
            <a:off x="2297547" y="4799675"/>
            <a:ext cx="87376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zh-CN" b="1" i="0" dirty="0">
                <a:solidFill>
                  <a:srgbClr val="0000FF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Three Core Advantages</a:t>
            </a:r>
            <a:endParaRPr lang="zh-CN" altLang="en-US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C662427F-F67D-7A3B-A8F4-215360EC2569}"/>
              </a:ext>
            </a:extLst>
          </p:cNvPr>
          <p:cNvSpPr txBox="1"/>
          <p:nvPr/>
        </p:nvSpPr>
        <p:spPr>
          <a:xfrm>
            <a:off x="2988180" y="5192027"/>
            <a:ext cx="9085916" cy="12890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Easy‑access design</a:t>
            </a:r>
            <a:r>
              <a:rPr lang="en-US" altLang="zh-CN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: </a:t>
            </a:r>
            <a:r>
              <a:rPr lang="zh-CN" altLang="zh-CN" dirty="0">
                <a:solidFill>
                  <a:srgbClr val="00206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WeChat-based, no installation required, easy to disseminate</a:t>
            </a:r>
            <a:endParaRPr lang="en-US" altLang="zh-CN" dirty="0">
              <a:solidFill>
                <a:srgbClr val="002060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zh-CN" b="1" dirty="0">
                <a:solidFill>
                  <a:srgbClr val="00206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Authoritative</a:t>
            </a:r>
            <a:r>
              <a:rPr lang="en-US" altLang="zh-CN" b="1" dirty="0">
                <a:solidFill>
                  <a:srgbClr val="00206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 Source: </a:t>
            </a:r>
            <a:r>
              <a:rPr lang="zh-CN" altLang="zh-CN" dirty="0">
                <a:solidFill>
                  <a:srgbClr val="00206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All products from national-level platforms, 5km high precision</a:t>
            </a:r>
            <a:endParaRPr lang="en-US" altLang="zh-CN" dirty="0">
              <a:solidFill>
                <a:srgbClr val="002060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zh-CN" b="1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One</a:t>
            </a:r>
            <a:r>
              <a:rPr lang="en-US" altLang="zh-CN" b="1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-</a:t>
            </a:r>
            <a:r>
              <a:rPr lang="zh-CN" altLang="zh-CN" b="1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Stop</a:t>
            </a:r>
            <a:r>
              <a:rPr lang="en-US" altLang="zh-CN" b="1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 Service:</a:t>
            </a:r>
            <a:r>
              <a:rPr lang="zh-CN" altLang="zh-CN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re-disaster warning</a:t>
            </a:r>
            <a:r>
              <a:rPr lang="en-US" altLang="zh-CN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→ during-disaster monitoring → post-disaster response</a:t>
            </a:r>
            <a:endParaRPr lang="zh-CN" altLang="en-US" dirty="0">
              <a:solidFill>
                <a:srgbClr val="C00000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F70DB13D-9B6C-4A68-A2FB-DE7D32E5CBFC}"/>
              </a:ext>
            </a:extLst>
          </p:cNvPr>
          <p:cNvSpPr txBox="1"/>
          <p:nvPr/>
        </p:nvSpPr>
        <p:spPr>
          <a:xfrm>
            <a:off x="304803" y="1021437"/>
            <a:ext cx="1150288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What is “</a:t>
            </a:r>
            <a:r>
              <a:rPr lang="en-US" altLang="zh-CN" sz="2400" b="1" dirty="0" err="1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Nongzaijing</a:t>
            </a:r>
            <a:r>
              <a:rPr lang="en-US" altLang="zh-CN" sz="2400" b="1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” - </a:t>
            </a:r>
            <a:r>
              <a:rPr lang="zh-CN" altLang="zh-CN" b="1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China’s First National-Level Agricultural Weather Service WeChat Mini Program</a:t>
            </a:r>
            <a:endParaRPr lang="zh-CN" altLang="en-US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683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15DBC-A286-0B6A-09FD-3AE9AC64C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F946233-7D18-4782-028E-F74B5D82DC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EF18D802-8700-5B98-3D12-6FFB3D26DEBA}"/>
              </a:ext>
            </a:extLst>
          </p:cNvPr>
          <p:cNvSpPr txBox="1"/>
          <p:nvPr/>
        </p:nvSpPr>
        <p:spPr>
          <a:xfrm>
            <a:off x="350981" y="984605"/>
            <a:ext cx="11554688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  <a:spcAft>
                <a:spcPts val="1200"/>
              </a:spcAft>
            </a:pPr>
            <a:r>
              <a:rPr lang="zh-CN" altLang="zh-CN" sz="2400" b="1" i="0" dirty="0">
                <a:solidFill>
                  <a:srgbClr val="C00000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Technical Support System</a:t>
            </a:r>
            <a:r>
              <a:rPr lang="en-US" altLang="zh-CN" sz="2400" b="1" i="0" dirty="0">
                <a:solidFill>
                  <a:srgbClr val="C00000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- </a:t>
            </a:r>
            <a:r>
              <a:rPr lang="zh-CN" altLang="zh-CN" sz="1600" b="1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Powered by the National Meteorological Big Data Platform – “Tianqing”</a:t>
            </a:r>
            <a:endParaRPr lang="zh-CN" altLang="en-US" sz="1600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 algn="l">
              <a:spcBef>
                <a:spcPts val="2400"/>
              </a:spcBef>
              <a:spcAft>
                <a:spcPts val="1200"/>
              </a:spcAft>
            </a:pPr>
            <a:endParaRPr lang="zh-CN" altLang="zh-CN" sz="2400" b="1" i="0" dirty="0">
              <a:solidFill>
                <a:srgbClr val="C00000"/>
              </a:solidFill>
              <a:effectLst/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8D9F957-4D97-BA44-45EC-62DAA6FE280A}"/>
              </a:ext>
            </a:extLst>
          </p:cNvPr>
          <p:cNvSpPr txBox="1"/>
          <p:nvPr/>
        </p:nvSpPr>
        <p:spPr>
          <a:xfrm>
            <a:off x="3020291" y="6384338"/>
            <a:ext cx="67656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Provided by </a:t>
            </a:r>
            <a:r>
              <a:rPr lang="en-US" altLang="zh-CN" sz="16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National Meteorological Information Center, CMA</a:t>
            </a:r>
            <a:endParaRPr lang="zh-CN" altLang="en-US" sz="1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D25DA5CE-62F5-A4DA-36FF-C641B5E35A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03792"/>
            <a:ext cx="12192000" cy="339905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6FB8D2C2-5ADE-0C4D-125F-6C5C5D9C09F9}"/>
              </a:ext>
            </a:extLst>
          </p:cNvPr>
          <p:cNvSpPr txBox="1"/>
          <p:nvPr/>
        </p:nvSpPr>
        <p:spPr>
          <a:xfrm>
            <a:off x="7075056" y="3880739"/>
            <a:ext cx="4941455" cy="100027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zh-CN" altLang="zh-CN" sz="18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Cloud</a:t>
            </a:r>
            <a:r>
              <a:rPr lang="en-US" altLang="zh-CN" sz="18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zh-CN" sz="1800" i="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Tianqing</a:t>
            </a:r>
            <a:r>
              <a:rPr lang="en-US" altLang="zh-CN" sz="1800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platform manages comprehensive,</a:t>
            </a:r>
          </a:p>
          <a:p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zh-CN" sz="1800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authoritative meteorological data and algorithms</a:t>
            </a:r>
          </a:p>
          <a:p>
            <a:pPr>
              <a:spcBef>
                <a:spcPts val="600"/>
              </a:spcBef>
            </a:pPr>
            <a:r>
              <a:rPr lang="zh-CN" altLang="zh-CN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zh-CN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Various service terminals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zh-CN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Nongzaijing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zh-CN" altLang="en-US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0431388-9759-3B54-9288-40BAD2670B51}"/>
              </a:ext>
            </a:extLst>
          </p:cNvPr>
          <p:cNvSpPr txBox="1"/>
          <p:nvPr/>
        </p:nvSpPr>
        <p:spPr>
          <a:xfrm>
            <a:off x="348673" y="4967302"/>
            <a:ext cx="111690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b="1" i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zh-CN" altLang="zh-CN" dirty="0"/>
              <a:t>Core Feature – Integrated Data and Computing</a:t>
            </a:r>
            <a:endParaRPr lang="zh-CN" altLang="en-US" dirty="0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5D07993D-CA1D-A39C-48F3-0880726A20AB}"/>
              </a:ext>
            </a:extLst>
          </p:cNvPr>
          <p:cNvGrpSpPr/>
          <p:nvPr/>
        </p:nvGrpSpPr>
        <p:grpSpPr>
          <a:xfrm>
            <a:off x="129309" y="5272227"/>
            <a:ext cx="11838705" cy="820370"/>
            <a:chOff x="348673" y="5216811"/>
            <a:chExt cx="11619345" cy="820370"/>
          </a:xfrm>
        </p:grpSpPr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A72BA9C9-7E82-11C6-79B4-A74DF6677F7D}"/>
                </a:ext>
              </a:extLst>
            </p:cNvPr>
            <p:cNvSpPr txBox="1"/>
            <p:nvPr/>
          </p:nvSpPr>
          <p:spPr>
            <a:xfrm>
              <a:off x="348673" y="5250427"/>
              <a:ext cx="11619345" cy="7867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marL="0" marR="0" indent="0" algn="l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zh-CN" sz="1600" b="0" i="0" dirty="0">
                  <a:solidFill>
                    <a:srgbClr val="0F1115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Data and algorithm resources are integrated and deployed </a:t>
              </a:r>
              <a:r>
                <a:rPr lang="en-US" altLang="zh-CN" sz="1600" dirty="0">
                  <a:solidFill>
                    <a:srgbClr val="0F111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 a united manner</a:t>
              </a:r>
              <a:endParaRPr lang="en-US" altLang="zh-CN" sz="1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zh-CN" sz="1600" dirty="0">
                  <a:solidFill>
                    <a:srgbClr val="0F111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Enables second-level data synchronization and second-level response to demands</a:t>
              </a: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8DB66A5F-0CC8-D3E9-2213-6D3CC6363569}"/>
                </a:ext>
              </a:extLst>
            </p:cNvPr>
            <p:cNvSpPr txBox="1"/>
            <p:nvPr/>
          </p:nvSpPr>
          <p:spPr>
            <a:xfrm>
              <a:off x="7782146" y="5216811"/>
              <a:ext cx="4124682" cy="7867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zh-CN" sz="1600" dirty="0">
                  <a:solidFill>
                    <a:srgbClr val="0F111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Algorithms are deployed </a:t>
              </a:r>
              <a:r>
                <a:rPr lang="en-US" altLang="zh-CN" sz="1600" dirty="0">
                  <a:solidFill>
                    <a:srgbClr val="0F111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near </a:t>
              </a:r>
              <a:r>
                <a:rPr lang="zh-CN" altLang="zh-CN" sz="1600" dirty="0">
                  <a:solidFill>
                    <a:srgbClr val="0F111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to data sources</a:t>
              </a:r>
            </a:p>
            <a:p>
              <a:pPr marL="0" marR="0" indent="0" algn="l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zh-CN" sz="1600" b="0" i="0" dirty="0">
                  <a:solidFill>
                    <a:srgbClr val="0F1115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Breaks down traditional "information silos"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081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B6EE2-EFFF-4AD4-A91D-3E6DB44F0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06B5B81-CAB0-2384-1DC0-4200488ED0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1399DC6A-F0CD-85EA-C430-45FF1A30DBF7}"/>
              </a:ext>
            </a:extLst>
          </p:cNvPr>
          <p:cNvSpPr txBox="1"/>
          <p:nvPr/>
        </p:nvSpPr>
        <p:spPr>
          <a:xfrm>
            <a:off x="341748" y="1002965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“Dual-Wheel Drive” Service Model </a:t>
            </a:r>
            <a:endParaRPr lang="zh-CN" altLang="zh-CN" sz="2400" b="1" dirty="0">
              <a:solidFill>
                <a:srgbClr val="C0000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AD487746-D8CA-6A7A-9BE5-63A2CCDCD8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9508522"/>
              </p:ext>
            </p:extLst>
          </p:nvPr>
        </p:nvGraphicFramePr>
        <p:xfrm>
          <a:off x="424399" y="1954944"/>
          <a:ext cx="11268360" cy="2504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1315">
                  <a:extLst>
                    <a:ext uri="{9D8B030D-6E8A-4147-A177-3AD203B41FA5}">
                      <a16:colId xmlns:a16="http://schemas.microsoft.com/office/drawing/2014/main" val="203101907"/>
                    </a:ext>
                  </a:extLst>
                </a:gridCol>
                <a:gridCol w="4486571">
                  <a:extLst>
                    <a:ext uri="{9D8B030D-6E8A-4147-A177-3AD203B41FA5}">
                      <a16:colId xmlns:a16="http://schemas.microsoft.com/office/drawing/2014/main" val="457931674"/>
                    </a:ext>
                  </a:extLst>
                </a:gridCol>
                <a:gridCol w="2695893">
                  <a:extLst>
                    <a:ext uri="{9D8B030D-6E8A-4147-A177-3AD203B41FA5}">
                      <a16:colId xmlns:a16="http://schemas.microsoft.com/office/drawing/2014/main" val="2352227304"/>
                    </a:ext>
                  </a:extLst>
                </a:gridCol>
                <a:gridCol w="2484581">
                  <a:extLst>
                    <a:ext uri="{9D8B030D-6E8A-4147-A177-3AD203B41FA5}">
                      <a16:colId xmlns:a16="http://schemas.microsoft.com/office/drawing/2014/main" val="815065778"/>
                    </a:ext>
                  </a:extLst>
                </a:gridCol>
              </a:tblGrid>
              <a:tr h="511086"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2000" b="1" i="0" kern="1200" dirty="0">
                          <a:solidFill>
                            <a:srgbClr val="002060"/>
                          </a:solidFill>
                          <a:effectLst/>
                          <a:latin typeface="Arial Unicode MS" panose="020B0604020202020204" pitchFamily="34" charset="-122"/>
                          <a:ea typeface="Arial Unicode MS" panose="020B0604020202020204" pitchFamily="34" charset="-122"/>
                          <a:cs typeface="Arial Unicode MS" panose="020B0604020202020204" pitchFamily="34" charset="-122"/>
                        </a:rPr>
                        <a:t>Wheel</a:t>
                      </a:r>
                      <a:endParaRPr lang="zh-CN" altLang="en-US" sz="2000" b="1" dirty="0">
                        <a:solidFill>
                          <a:srgbClr val="002060"/>
                        </a:solidFill>
                        <a:latin typeface="Arial Unicode MS" panose="020B0604020202020204" pitchFamily="34" charset="-122"/>
                        <a:ea typeface="Arial Unicode MS" panose="020B0604020202020204" pitchFamily="34" charset="-122"/>
                        <a:cs typeface="Arial Unicode MS" panose="020B0604020202020204" pitchFamily="34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2000" b="1" i="0" kern="1200" dirty="0">
                          <a:solidFill>
                            <a:srgbClr val="002060"/>
                          </a:solidFill>
                          <a:effectLst/>
                          <a:latin typeface="Arial Unicode MS" panose="020B0604020202020204" pitchFamily="34" charset="-122"/>
                          <a:ea typeface="Arial Unicode MS" panose="020B0604020202020204" pitchFamily="34" charset="-122"/>
                          <a:cs typeface="Arial Unicode MS" panose="020B0604020202020204" pitchFamily="34" charset="-122"/>
                        </a:rPr>
                        <a:t>Platform</a:t>
                      </a:r>
                      <a:endParaRPr lang="zh-CN" altLang="en-US" sz="2000" b="1" dirty="0">
                        <a:solidFill>
                          <a:srgbClr val="002060"/>
                        </a:solidFill>
                        <a:latin typeface="Arial Unicode MS" panose="020B0604020202020204" pitchFamily="34" charset="-122"/>
                        <a:ea typeface="Arial Unicode MS" panose="020B0604020202020204" pitchFamily="34" charset="-122"/>
                        <a:cs typeface="Arial Unicode MS" panose="020B0604020202020204" pitchFamily="34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2000" b="1" i="0" kern="1200" dirty="0">
                          <a:solidFill>
                            <a:srgbClr val="002060"/>
                          </a:solidFill>
                          <a:effectLst/>
                          <a:latin typeface="Arial Unicode MS" panose="020B0604020202020204" pitchFamily="34" charset="-122"/>
                          <a:ea typeface="Arial Unicode MS" panose="020B0604020202020204" pitchFamily="34" charset="-122"/>
                          <a:cs typeface="Arial Unicode MS" panose="020B0604020202020204" pitchFamily="34" charset="-122"/>
                        </a:rPr>
                        <a:t>Function</a:t>
                      </a:r>
                      <a:endParaRPr lang="zh-CN" altLang="en-US" sz="2000" b="1" dirty="0">
                        <a:solidFill>
                          <a:srgbClr val="002060"/>
                        </a:solidFill>
                        <a:latin typeface="Arial Unicode MS" panose="020B0604020202020204" pitchFamily="34" charset="-122"/>
                        <a:ea typeface="Arial Unicode MS" panose="020B0604020202020204" pitchFamily="34" charset="-122"/>
                        <a:cs typeface="Arial Unicode MS" panose="020B0604020202020204" pitchFamily="34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2000" b="1" i="0" kern="1200" dirty="0">
                          <a:solidFill>
                            <a:srgbClr val="002060"/>
                          </a:solidFill>
                          <a:effectLst/>
                          <a:latin typeface="Arial Unicode MS" panose="020B0604020202020204" pitchFamily="34" charset="-122"/>
                          <a:ea typeface="Arial Unicode MS" panose="020B0604020202020204" pitchFamily="34" charset="-122"/>
                          <a:cs typeface="Arial Unicode MS" panose="020B0604020202020204" pitchFamily="34" charset="-122"/>
                        </a:rPr>
                        <a:t>Target Users</a:t>
                      </a:r>
                      <a:endParaRPr lang="zh-CN" altLang="en-US" sz="2000" b="1" dirty="0">
                        <a:solidFill>
                          <a:srgbClr val="002060"/>
                        </a:solidFill>
                        <a:latin typeface="Arial Unicode MS" panose="020B0604020202020204" pitchFamily="34" charset="-122"/>
                        <a:ea typeface="Arial Unicode MS" panose="020B0604020202020204" pitchFamily="34" charset="-122"/>
                        <a:cs typeface="Arial Unicode MS" panose="020B0604020202020204" pitchFamily="34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4852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zh-CN" sz="1800" b="1" i="0" kern="1200" dirty="0">
                          <a:solidFill>
                            <a:srgbClr val="FFFF00"/>
                          </a:solidFill>
                          <a:effectLst/>
                          <a:latin typeface="Arial Unicode MS" panose="020B0604020202020204" pitchFamily="34" charset="-122"/>
                          <a:ea typeface="Arial Unicode MS" panose="020B0604020202020204" pitchFamily="34" charset="-122"/>
                          <a:cs typeface="Arial Unicode MS" panose="020B0604020202020204" pitchFamily="34" charset="-122"/>
                        </a:rPr>
                        <a:t>Professional Wheel</a:t>
                      </a:r>
                      <a:endParaRPr lang="zh-CN" altLang="en-US" sz="1800" dirty="0">
                        <a:solidFill>
                          <a:srgbClr val="FFFF00"/>
                        </a:solidFill>
                        <a:latin typeface="Arial Unicode MS" panose="020B0604020202020204" pitchFamily="34" charset="-122"/>
                        <a:ea typeface="Arial Unicode MS" panose="020B0604020202020204" pitchFamily="34" charset="-122"/>
                        <a:cs typeface="Arial Unicode MS" panose="020B0604020202020204" pitchFamily="34" charset="-122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zh-CN" sz="2000" b="1" i="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Professional disaster monitoring and warning product generation platform </a:t>
                      </a:r>
                      <a:endParaRPr lang="en-US" altLang="zh-CN" sz="2000" b="1" i="0" kern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zh-CN" altLang="zh-CN" sz="2000" b="1" i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(powered by "Tianqing")</a:t>
                      </a:r>
                      <a:endParaRPr lang="zh-CN" altLang="en-US" sz="2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zh-CN" altLang="zh-CN" sz="1800" b="1" i="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Data processing, </a:t>
                      </a:r>
                      <a:endParaRPr lang="en-US" altLang="zh-CN" sz="1800" b="1" i="0" kern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zh-CN" altLang="zh-CN" sz="1800" b="1" i="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model computation, product generation</a:t>
                      </a:r>
                      <a:endParaRPr lang="zh-CN" altLang="en-US" sz="1800" b="1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zh-CN" altLang="zh-CN" sz="1800" b="1" i="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Researchers</a:t>
                      </a:r>
                      <a:r>
                        <a:rPr lang="en-US" altLang="zh-CN" sz="1800" b="1" i="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zh-CN" altLang="zh-CN" sz="1800" b="1" i="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operational experts</a:t>
                      </a:r>
                      <a:endParaRPr lang="zh-CN" altLang="en-US" sz="1800" b="1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900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zh-CN" sz="1800" b="1" i="0" kern="1200" dirty="0">
                          <a:solidFill>
                            <a:srgbClr val="FFFF00"/>
                          </a:solidFill>
                          <a:effectLst/>
                          <a:latin typeface="Arial Unicode MS" panose="020B0604020202020204" pitchFamily="34" charset="-122"/>
                          <a:ea typeface="Arial Unicode MS" panose="020B0604020202020204" pitchFamily="34" charset="-122"/>
                          <a:cs typeface="Arial Unicode MS" panose="020B0604020202020204" pitchFamily="34" charset="-122"/>
                        </a:rPr>
                        <a:t>Service</a:t>
                      </a:r>
                      <a:endParaRPr lang="en-US" altLang="zh-CN" sz="1800" b="1" i="0" kern="1200" dirty="0">
                        <a:solidFill>
                          <a:srgbClr val="FFFF00"/>
                        </a:solidFill>
                        <a:effectLst/>
                        <a:latin typeface="Arial Unicode MS" panose="020B0604020202020204" pitchFamily="34" charset="-122"/>
                        <a:ea typeface="Arial Unicode MS" panose="020B0604020202020204" pitchFamily="34" charset="-122"/>
                        <a:cs typeface="Arial Unicode MS" panose="020B0604020202020204" pitchFamily="34" charset="-122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altLang="zh-CN" sz="1800" b="1" i="0" kern="1200" dirty="0">
                          <a:solidFill>
                            <a:srgbClr val="FFFF00"/>
                          </a:solidFill>
                          <a:effectLst/>
                          <a:latin typeface="Arial Unicode MS" panose="020B0604020202020204" pitchFamily="34" charset="-122"/>
                          <a:ea typeface="Arial Unicode MS" panose="020B0604020202020204" pitchFamily="34" charset="-122"/>
                          <a:cs typeface="Arial Unicode MS" panose="020B0604020202020204" pitchFamily="34" charset="-122"/>
                        </a:rPr>
                        <a:t>Wheel</a:t>
                      </a:r>
                      <a:endParaRPr lang="zh-CN" altLang="en-US" sz="1800" dirty="0">
                        <a:solidFill>
                          <a:srgbClr val="FFFF00"/>
                        </a:solidFill>
                        <a:latin typeface="Arial Unicode MS" panose="020B0604020202020204" pitchFamily="34" charset="-122"/>
                        <a:ea typeface="Arial Unicode MS" panose="020B0604020202020204" pitchFamily="34" charset="-122"/>
                        <a:cs typeface="Arial Unicode MS" panose="020B0604020202020204" pitchFamily="34" charset="-122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zh-CN" altLang="zh-CN" sz="2000" b="1" i="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"Nongzaijing" mini program </a:t>
                      </a:r>
                      <a:endParaRPr lang="en-US" altLang="zh-CN" sz="2000" b="1" i="0" kern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zh-CN" altLang="zh-CN" sz="2000" b="1" i="0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(powered by WeChat ecosystem)</a:t>
                      </a:r>
                      <a:endParaRPr lang="zh-CN" altLang="en-US" sz="2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buNone/>
                      </a:pPr>
                      <a:r>
                        <a:rPr lang="en-US" altLang="zh-CN" sz="1800" b="1" i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Streamlined </a:t>
                      </a:r>
                      <a:r>
                        <a:rPr lang="zh-CN" sz="1800" b="1" i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application, </a:t>
                      </a:r>
                      <a:r>
                        <a:rPr lang="en-US" altLang="zh-CN" sz="1800" b="1" i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targeted</a:t>
                      </a:r>
                      <a:r>
                        <a:rPr lang="zh-CN" sz="1800" b="1" i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outreach</a:t>
                      </a:r>
                    </a:p>
                  </a:txBody>
                  <a:tcPr marL="152400" marR="152400" marT="95250" marB="9525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zh-CN" altLang="zh-CN" sz="1800" b="1" i="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Front-line</a:t>
                      </a:r>
                      <a:r>
                        <a:rPr lang="en-US" altLang="zh-CN" sz="1800" b="1" i="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zh-CN" altLang="zh-CN" sz="1800" b="1" i="0" kern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agricultural producers</a:t>
                      </a:r>
                      <a:endParaRPr lang="zh-CN" altLang="en-US" sz="1800" b="1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521790"/>
                  </a:ext>
                </a:extLst>
              </a:tr>
            </a:tbl>
          </a:graphicData>
        </a:graphic>
      </p:graphicFrame>
      <p:sp>
        <p:nvSpPr>
          <p:cNvPr id="16" name="文本框 15">
            <a:extLst>
              <a:ext uri="{FF2B5EF4-FFF2-40B4-BE49-F238E27FC236}">
                <a16:creationId xmlns:a16="http://schemas.microsoft.com/office/drawing/2014/main" id="{19A12DF8-FEC9-8108-D5C9-FCDA287081AD}"/>
              </a:ext>
            </a:extLst>
          </p:cNvPr>
          <p:cNvSpPr txBox="1"/>
          <p:nvPr/>
        </p:nvSpPr>
        <p:spPr>
          <a:xfrm>
            <a:off x="1025714" y="4716546"/>
            <a:ext cx="10307302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CN" altLang="zh-CN" sz="18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Professional Platform ensures quality</a:t>
            </a:r>
            <a:r>
              <a:rPr lang="zh-CN" altLang="zh-CN" sz="1800" b="0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Guaranteeing scientific and authoritative warning products</a:t>
            </a:r>
            <a:br>
              <a:rPr lang="zh-CN" altLang="zh-CN" sz="1800" b="0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zh-CN" altLang="zh-CN" sz="18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Sharing Platform expands</a:t>
            </a:r>
            <a:r>
              <a:rPr lang="en-US"/>
              <a:t> </a:t>
            </a:r>
            <a:r>
              <a:rPr lang="zh-CN" altLang="zh-CN" sz="1800" b="1" i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zh-CN" sz="18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overage</a:t>
            </a:r>
            <a:r>
              <a:rPr lang="zh-CN" altLang="zh-CN" sz="1800" b="0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Leveraging internet reach to directly connect with producers</a:t>
            </a:r>
          </a:p>
          <a:p>
            <a:pPr marL="0" marR="0" indent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CN" altLang="zh-CN" sz="1800" b="0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Creating an efficient communication loop from professional warning products to front-line producers</a:t>
            </a:r>
            <a:endParaRPr lang="zh-CN" altLang="zh-CN" sz="1800" b="0" i="0" dirty="0"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36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23389-7568-5ACA-D21D-8C1CF9D71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6FA65ED-C6B7-664F-4AFF-F0FFF1FE95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07256EE3-0E9C-9330-71B1-F71E90B1109F}"/>
              </a:ext>
            </a:extLst>
          </p:cNvPr>
          <p:cNvSpPr txBox="1"/>
          <p:nvPr/>
        </p:nvSpPr>
        <p:spPr>
          <a:xfrm>
            <a:off x="655786" y="1126839"/>
            <a:ext cx="97166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Core Functions: Targeted Coverage for Major Grain Regions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0DA737C6-A2F6-6C02-F836-95CFDBD66A79}"/>
              </a:ext>
            </a:extLst>
          </p:cNvPr>
          <p:cNvSpPr/>
          <p:nvPr/>
        </p:nvSpPr>
        <p:spPr>
          <a:xfrm>
            <a:off x="3302086" y="1893307"/>
            <a:ext cx="1971890" cy="715089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zh-CN" b="1" kern="0" dirty="0">
                <a:solidFill>
                  <a:sysClr val="window" lastClr="FFFF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Northeast China</a:t>
            </a:r>
          </a:p>
          <a:p>
            <a:pPr algn="ctr"/>
            <a:r>
              <a:rPr lang="en-US" altLang="zh-CN" b="1" kern="0" dirty="0">
                <a:solidFill>
                  <a:srgbClr val="FFFF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Corn, Rice</a:t>
            </a:r>
            <a:endParaRPr lang="en-US" b="1" kern="0" dirty="0">
              <a:solidFill>
                <a:srgbClr val="FFFF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A0A8A4C3-7D1F-9C55-3739-294883232485}"/>
              </a:ext>
            </a:extLst>
          </p:cNvPr>
          <p:cNvSpPr/>
          <p:nvPr/>
        </p:nvSpPr>
        <p:spPr>
          <a:xfrm>
            <a:off x="5404300" y="1888252"/>
            <a:ext cx="2537470" cy="715089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zh-CN" b="1" kern="0" dirty="0">
                <a:solidFill>
                  <a:sysClr val="window" lastClr="FFFF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Huang-Huai-Hai Plain</a:t>
            </a:r>
          </a:p>
          <a:p>
            <a:pPr algn="ctr"/>
            <a:r>
              <a:rPr lang="en-US" altLang="zh-CN" b="1" kern="0" dirty="0">
                <a:solidFill>
                  <a:srgbClr val="FFFF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Winter Wheat</a:t>
            </a:r>
            <a:endParaRPr lang="en-US" b="1" kern="0" dirty="0">
              <a:solidFill>
                <a:srgbClr val="FFFF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19565FD-1D33-4330-5669-08946C35350E}"/>
              </a:ext>
            </a:extLst>
          </p:cNvPr>
          <p:cNvSpPr/>
          <p:nvPr/>
        </p:nvSpPr>
        <p:spPr>
          <a:xfrm>
            <a:off x="8070096" y="1879366"/>
            <a:ext cx="3789394" cy="715089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zh-CN" b="1" kern="0" dirty="0">
                <a:solidFill>
                  <a:sysClr val="window" lastClr="FFFF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Yangtze River Mid- Lower Reaches</a:t>
            </a:r>
          </a:p>
          <a:p>
            <a:pPr algn="ctr"/>
            <a:r>
              <a:rPr lang="en-US" altLang="zh-CN" b="1" kern="0" dirty="0">
                <a:solidFill>
                  <a:srgbClr val="FFFF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Rice</a:t>
            </a:r>
            <a:endParaRPr lang="en-US" b="1" kern="0" dirty="0">
              <a:solidFill>
                <a:srgbClr val="FFFF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2340B973-212E-4381-3822-3B56F7E87CD1}"/>
              </a:ext>
            </a:extLst>
          </p:cNvPr>
          <p:cNvSpPr txBox="1"/>
          <p:nvPr/>
        </p:nvSpPr>
        <p:spPr>
          <a:xfrm>
            <a:off x="3175803" y="2618006"/>
            <a:ext cx="22100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kern="0" dirty="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Low-temperature chilling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7E410D8-307B-6B35-2586-89601815CBE7}"/>
              </a:ext>
            </a:extLst>
          </p:cNvPr>
          <p:cNvSpPr txBox="1"/>
          <p:nvPr/>
        </p:nvSpPr>
        <p:spPr>
          <a:xfrm>
            <a:off x="5577259" y="2614128"/>
            <a:ext cx="22100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kern="0" dirty="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Drought, </a:t>
            </a:r>
          </a:p>
          <a:p>
            <a:pPr algn="ctr"/>
            <a:r>
              <a:rPr lang="en-US" altLang="zh-CN" b="1" kern="0" dirty="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Spring frost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F1CDC44-6804-735E-1994-A6B23B45CD6D}"/>
              </a:ext>
            </a:extLst>
          </p:cNvPr>
          <p:cNvSpPr txBox="1"/>
          <p:nvPr/>
        </p:nvSpPr>
        <p:spPr>
          <a:xfrm>
            <a:off x="8924861" y="2594455"/>
            <a:ext cx="22100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kern="0" dirty="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High-temperature heat damage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8557A1E2-AAB5-BC7A-CFDC-5DEEF4BFD509}"/>
              </a:ext>
            </a:extLst>
          </p:cNvPr>
          <p:cNvSpPr txBox="1"/>
          <p:nvPr/>
        </p:nvSpPr>
        <p:spPr>
          <a:xfrm>
            <a:off x="3510824" y="3632668"/>
            <a:ext cx="8016157" cy="1706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Real-time  disaster monitoring + risk assessment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1-10 day disaster and risk warning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Automatically displays the local area by default using location services</a:t>
            </a:r>
            <a:endParaRPr lang="en-US" altLang="zh-CN" dirty="0">
              <a:solidFill>
                <a:srgbClr val="C00000"/>
              </a:solidFill>
              <a:ea typeface="Arial Unicode MS" panose="020B0604020202020204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dirty="0">
              <a:solidFill>
                <a:srgbClr val="C0000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B9CD3926-8ED8-5920-25FD-54F436633FAB}"/>
              </a:ext>
            </a:extLst>
          </p:cNvPr>
          <p:cNvSpPr txBox="1"/>
          <p:nvPr/>
        </p:nvSpPr>
        <p:spPr>
          <a:xfrm>
            <a:off x="3685314" y="5478886"/>
            <a:ext cx="78416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Enabling producers to understand what the disaster is and how severe it will be.</a:t>
            </a:r>
            <a:endParaRPr lang="zh-CN" altLang="en-US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94BEC66-5D62-F574-6F4E-BE85CBA9F8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592" y="1690107"/>
            <a:ext cx="2664049" cy="501922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6802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ACB2E-0779-615E-5182-0ECDBE6E2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AD6ABA6-2C53-5F0F-984D-458F081F1E8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A714718E-B4AB-733A-BC7D-21D987EDD7D1}"/>
              </a:ext>
            </a:extLst>
          </p:cNvPr>
          <p:cNvSpPr txBox="1"/>
          <p:nvPr/>
        </p:nvSpPr>
        <p:spPr>
          <a:xfrm>
            <a:off x="554189" y="1034479"/>
            <a:ext cx="67979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Core Functions: </a:t>
            </a:r>
            <a:r>
              <a:rPr lang="zh-CN" altLang="zh-CN" sz="2400" b="1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Science Popularization</a:t>
            </a:r>
            <a:endParaRPr lang="en-US" altLang="zh-CN" sz="2400" b="1" dirty="0">
              <a:solidFill>
                <a:srgbClr val="C0000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D3201E4-4528-FD59-0402-A10884F8A18F}"/>
              </a:ext>
            </a:extLst>
          </p:cNvPr>
          <p:cNvPicPr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50"/>
          <a:stretch>
            <a:fillRect/>
          </a:stretch>
        </p:blipFill>
        <p:spPr>
          <a:xfrm>
            <a:off x="554017" y="1865872"/>
            <a:ext cx="2746984" cy="42749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4" name="冬小麦干旱指标">
            <a:hlinkClick r:id="" action="ppaction://media"/>
            <a:extLst>
              <a:ext uri="{FF2B5EF4-FFF2-40B4-BE49-F238E27FC236}">
                <a16:creationId xmlns:a16="http://schemas.microsoft.com/office/drawing/2014/main" id="{8314CA5C-804D-CB26-343F-411DFAC4EC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607667" y="1906855"/>
            <a:ext cx="3367097" cy="1894635"/>
          </a:xfrm>
          <a:prstGeom prst="rect">
            <a:avLst/>
          </a:prstGeom>
          <a:ln>
            <a:solidFill>
              <a:srgbClr val="280DF3"/>
            </a:solidFill>
          </a:ln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BD963738-9CBA-4E14-1725-5C06BF6DC54C}"/>
              </a:ext>
            </a:extLst>
          </p:cNvPr>
          <p:cNvSpPr txBox="1"/>
          <p:nvPr/>
        </p:nvSpPr>
        <p:spPr>
          <a:xfrm>
            <a:off x="4110440" y="6104212"/>
            <a:ext cx="44981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8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Telling Producers "What to Do and Why"</a:t>
            </a:r>
            <a:endParaRPr lang="zh-CN" altLang="en-US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2C99E447-07E5-8B33-3C5C-9D0EE2150E78}"/>
              </a:ext>
            </a:extLst>
          </p:cNvPr>
          <p:cNvSpPr txBox="1"/>
          <p:nvPr/>
        </p:nvSpPr>
        <p:spPr>
          <a:xfrm>
            <a:off x="2640776" y="1465241"/>
            <a:ext cx="65587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zh-CN" sz="1800" b="1" i="0" dirty="0">
                <a:solidFill>
                  <a:srgbClr val="0000FF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Disaster concepts, examples, and prevention measures</a:t>
            </a:r>
            <a:endParaRPr lang="zh-CN" altLang="en-US" b="1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37D69E81-7AAD-D554-24E9-9A1058DFD04F}"/>
              </a:ext>
            </a:extLst>
          </p:cNvPr>
          <p:cNvPicPr>
            <a:picLocks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59" b="3564"/>
          <a:stretch>
            <a:fillRect/>
          </a:stretch>
        </p:blipFill>
        <p:spPr>
          <a:xfrm>
            <a:off x="9338472" y="1717438"/>
            <a:ext cx="2506459" cy="44233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6" name="水稻低温冷害防御措施动画视频">
            <a:hlinkClick r:id="" action="ppaction://media"/>
            <a:extLst>
              <a:ext uri="{FF2B5EF4-FFF2-40B4-BE49-F238E27FC236}">
                <a16:creationId xmlns:a16="http://schemas.microsoft.com/office/drawing/2014/main" id="{BAABB0FE-5073-D645-1183-32096F8A869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264731" y="3824398"/>
            <a:ext cx="3795856" cy="2223100"/>
          </a:xfrm>
          <a:prstGeom prst="rect">
            <a:avLst/>
          </a:prstGeom>
          <a:ln>
            <a:solidFill>
              <a:srgbClr val="280DF3"/>
            </a:solidFill>
          </a:ln>
        </p:spPr>
      </p:pic>
    </p:spTree>
    <p:extLst>
      <p:ext uri="{BB962C8B-B14F-4D97-AF65-F5344CB8AC3E}">
        <p14:creationId xmlns:p14="http://schemas.microsoft.com/office/powerpoint/2010/main" val="224232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08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208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800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 mute="1">
                <p:cTn id="15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video>
              <p:cMediaNode vol="80000" mute="1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6D24C-7947-0905-19FB-9DE1A2C57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7CB9562-A911-55A6-7591-11DB0EEAE8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5BA39607-D4CE-DD20-9A9A-69B5D42F70EF}"/>
              </a:ext>
            </a:extLst>
          </p:cNvPr>
          <p:cNvSpPr txBox="1"/>
          <p:nvPr/>
        </p:nvSpPr>
        <p:spPr>
          <a:xfrm>
            <a:off x="471058" y="1079885"/>
            <a:ext cx="77868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Core Functions: Agrometeorological Services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FFB66093-646A-4F61-CA71-9B83D551F3C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00" b="12277"/>
          <a:stretch>
            <a:fillRect/>
          </a:stretch>
        </p:blipFill>
        <p:spPr>
          <a:xfrm>
            <a:off x="769980" y="1813729"/>
            <a:ext cx="2564346" cy="41661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4ACBBD6C-AE46-C29B-AC89-DE7236BC0E9B}"/>
              </a:ext>
            </a:extLst>
          </p:cNvPr>
          <p:cNvSpPr txBox="1"/>
          <p:nvPr/>
        </p:nvSpPr>
        <p:spPr>
          <a:xfrm>
            <a:off x="3826565" y="1596966"/>
            <a:ext cx="71092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zh-CN" sz="18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National-Level Agrometeorological </a:t>
            </a:r>
            <a:r>
              <a:rPr lang="en-US" altLang="zh-CN" sz="18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Service</a:t>
            </a:r>
            <a:r>
              <a:rPr lang="zh-CN" altLang="zh-CN" sz="18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Products</a:t>
            </a:r>
            <a:r>
              <a:rPr lang="en-US" altLang="zh-CN" sz="18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zh-CN" sz="1800" b="1" i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zh-CN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expanding 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reach of the </a:t>
            </a:r>
            <a:r>
              <a:rPr lang="zh-CN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</a:t>
            </a:r>
            <a:endParaRPr lang="zh-CN" altLang="en-US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792DA81F-4276-AF54-2E8E-47EC716C2E6B}"/>
              </a:ext>
            </a:extLst>
          </p:cNvPr>
          <p:cNvSpPr txBox="1"/>
          <p:nvPr/>
        </p:nvSpPr>
        <p:spPr>
          <a:xfrm>
            <a:off x="923717" y="6243326"/>
            <a:ext cx="108640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Providing comprehensive support for farmers’ daily management needs across regions and crop growth cycles.</a:t>
            </a:r>
            <a:endParaRPr lang="zh-CN" altLang="en-US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CB2188AD-C884-B4FD-073A-E12DB93032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2556" y="2310821"/>
            <a:ext cx="2462592" cy="27095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300BAACD-AB3F-2F7E-29A3-E877E0BC60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419" y="2310821"/>
            <a:ext cx="4360764" cy="36433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1" name="文本框 40">
            <a:extLst>
              <a:ext uri="{FF2B5EF4-FFF2-40B4-BE49-F238E27FC236}">
                <a16:creationId xmlns:a16="http://schemas.microsoft.com/office/drawing/2014/main" id="{71C60735-C4B5-F60C-EA49-7AC4D4BE3CEE}"/>
              </a:ext>
            </a:extLst>
          </p:cNvPr>
          <p:cNvSpPr txBox="1"/>
          <p:nvPr/>
        </p:nvSpPr>
        <p:spPr>
          <a:xfrm>
            <a:off x="8510875" y="5309559"/>
            <a:ext cx="29111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protected crops, field crops, cash crops and others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72934B9-1E87-C027-6494-AF14A21A3D9C}"/>
              </a:ext>
            </a:extLst>
          </p:cNvPr>
          <p:cNvSpPr txBox="1"/>
          <p:nvPr/>
        </p:nvSpPr>
        <p:spPr>
          <a:xfrm>
            <a:off x="8257900" y="2890398"/>
            <a:ext cx="3202220" cy="276999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zh-CN" altLang="zh-CN" sz="1200" b="1" i="0" dirty="0">
                <a:solidFill>
                  <a:srgbClr val="FFFF00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National Agrometeorological Service Bulletin</a:t>
            </a:r>
            <a:endParaRPr lang="zh-CN" altLang="en-US" sz="1200" dirty="0">
              <a:solidFill>
                <a:srgbClr val="FFFF0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455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2D0C4-BD48-8E0E-1E8B-313C15505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85CFF0E-A29C-9152-463D-3FE66F3A93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C2CC928-DF37-698F-A3DB-FB06D13C879D}"/>
              </a:ext>
            </a:extLst>
          </p:cNvPr>
          <p:cNvPicPr>
            <a:picLocks/>
          </p:cNvPicPr>
          <p:nvPr/>
        </p:nvPicPr>
        <p:blipFill>
          <a:blip r:embed="rId4"/>
          <a:srcRect t="20278" b="43611"/>
          <a:stretch>
            <a:fillRect/>
          </a:stretch>
        </p:blipFill>
        <p:spPr>
          <a:xfrm>
            <a:off x="288710" y="4115568"/>
            <a:ext cx="3168981" cy="24765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B389075-CD83-625E-82BC-E7203E82EF74}"/>
              </a:ext>
            </a:extLst>
          </p:cNvPr>
          <p:cNvPicPr>
            <a:picLocks/>
          </p:cNvPicPr>
          <p:nvPr/>
        </p:nvPicPr>
        <p:blipFill>
          <a:blip r:embed="rId5"/>
          <a:srcRect t="20833" b="43055"/>
          <a:stretch>
            <a:fillRect/>
          </a:stretch>
        </p:blipFill>
        <p:spPr>
          <a:xfrm>
            <a:off x="288710" y="1541550"/>
            <a:ext cx="3168981" cy="2476500"/>
          </a:xfrm>
          <a:prstGeom prst="rect">
            <a:avLst/>
          </a:prstGeom>
        </p:spPr>
      </p:pic>
      <p:grpSp>
        <p:nvGrpSpPr>
          <p:cNvPr id="24" name="组合 23">
            <a:extLst>
              <a:ext uri="{FF2B5EF4-FFF2-40B4-BE49-F238E27FC236}">
                <a16:creationId xmlns:a16="http://schemas.microsoft.com/office/drawing/2014/main" id="{63C525A0-70D1-EDCB-5EAF-B6358723E18F}"/>
              </a:ext>
            </a:extLst>
          </p:cNvPr>
          <p:cNvGrpSpPr/>
          <p:nvPr/>
        </p:nvGrpSpPr>
        <p:grpSpPr>
          <a:xfrm>
            <a:off x="3765668" y="1608423"/>
            <a:ext cx="3517436" cy="4842839"/>
            <a:chOff x="8198643" y="1250535"/>
            <a:chExt cx="3517436" cy="4473989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822D33C7-89C3-68F6-4CD4-D9E89001FEDA}"/>
                </a:ext>
              </a:extLst>
            </p:cNvPr>
            <p:cNvPicPr>
              <a:picLocks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86" t="24247" r="10991" b="23610"/>
            <a:stretch>
              <a:fillRect/>
            </a:stretch>
          </p:blipFill>
          <p:spPr>
            <a:xfrm>
              <a:off x="8283142" y="1250535"/>
              <a:ext cx="3310339" cy="4473989"/>
            </a:xfrm>
            <a:prstGeom prst="rect">
              <a:avLst/>
            </a:prstGeom>
          </p:spPr>
        </p:pic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72F3B09B-3D50-BB5A-3983-0B19C603E91B}"/>
                </a:ext>
              </a:extLst>
            </p:cNvPr>
            <p:cNvSpPr txBox="1"/>
            <p:nvPr/>
          </p:nvSpPr>
          <p:spPr>
            <a:xfrm>
              <a:off x="8198643" y="1976050"/>
              <a:ext cx="3517436" cy="461665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200" b="1" i="0" dirty="0">
                  <a:solidFill>
                    <a:srgbClr val="FFFF00"/>
                  </a:solidFill>
                  <a:effectLst/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National Agrometeorological Disaster Risk Early Warning</a:t>
              </a:r>
              <a:endParaRPr lang="zh-CN" altLang="en-US" sz="1200" dirty="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</p:grpSp>
      <p:sp>
        <p:nvSpPr>
          <p:cNvPr id="23" name="文本框 22">
            <a:extLst>
              <a:ext uri="{FF2B5EF4-FFF2-40B4-BE49-F238E27FC236}">
                <a16:creationId xmlns:a16="http://schemas.microsoft.com/office/drawing/2014/main" id="{6363A801-11BD-9890-7F47-C0286D7B443C}"/>
              </a:ext>
            </a:extLst>
          </p:cNvPr>
          <p:cNvSpPr txBox="1"/>
          <p:nvPr/>
        </p:nvSpPr>
        <p:spPr>
          <a:xfrm>
            <a:off x="-89246" y="1067507"/>
            <a:ext cx="73723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zh-CN" sz="2000" b="1" i="0" dirty="0">
                <a:solidFill>
                  <a:srgbClr val="0000FF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National-Level Agrometeorological </a:t>
            </a:r>
            <a:r>
              <a:rPr lang="en-US" altLang="zh-CN" sz="2000" b="1" i="0" dirty="0">
                <a:solidFill>
                  <a:srgbClr val="0000FF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Service</a:t>
            </a:r>
            <a:r>
              <a:rPr lang="zh-CN" altLang="zh-CN" sz="2000" b="1" i="0" dirty="0">
                <a:solidFill>
                  <a:srgbClr val="0000FF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Products</a:t>
            </a:r>
            <a:r>
              <a:rPr lang="en-US" altLang="zh-CN" sz="2000" b="1" i="0" dirty="0">
                <a:solidFill>
                  <a:srgbClr val="0000FF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062B6BD1-3CF3-F22C-B867-140C0FE7B728}"/>
              </a:ext>
            </a:extLst>
          </p:cNvPr>
          <p:cNvSpPr txBox="1"/>
          <p:nvPr/>
        </p:nvSpPr>
        <p:spPr>
          <a:xfrm>
            <a:off x="416664" y="1576567"/>
            <a:ext cx="2913071" cy="461665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1200" b="1" i="0" dirty="0">
                <a:solidFill>
                  <a:srgbClr val="FFFF00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Crop Growth and Development Progress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4D32469A-0614-A2DA-47EC-7E5AC9579C24}"/>
              </a:ext>
            </a:extLst>
          </p:cNvPr>
          <p:cNvSpPr txBox="1"/>
          <p:nvPr/>
        </p:nvSpPr>
        <p:spPr>
          <a:xfrm>
            <a:off x="373208" y="4155984"/>
            <a:ext cx="2956527" cy="276999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1200" b="1" i="0" dirty="0">
                <a:solidFill>
                  <a:srgbClr val="FFFF00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Farmland Soil Moisture Monitoring</a:t>
            </a:r>
          </a:p>
        </p:txBody>
      </p: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454D12E7-E969-8220-EA6C-2D6E06789A39}"/>
              </a:ext>
            </a:extLst>
          </p:cNvPr>
          <p:cNvGrpSpPr/>
          <p:nvPr/>
        </p:nvGrpSpPr>
        <p:grpSpPr>
          <a:xfrm>
            <a:off x="7991132" y="1245085"/>
            <a:ext cx="3168981" cy="3130748"/>
            <a:chOff x="7552982" y="1576567"/>
            <a:chExt cx="3168981" cy="3130748"/>
          </a:xfrm>
        </p:grpSpPr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FD759C40-7570-FC6E-C4ED-BCA2FA5FE097}"/>
                </a:ext>
              </a:extLst>
            </p:cNvPr>
            <p:cNvPicPr>
              <a:picLocks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950" b="39399"/>
            <a:stretch>
              <a:fillRect/>
            </a:stretch>
          </p:blipFill>
          <p:spPr>
            <a:xfrm>
              <a:off x="7552982" y="1576567"/>
              <a:ext cx="3168981" cy="3130748"/>
            </a:xfrm>
            <a:prstGeom prst="rect">
              <a:avLst/>
            </a:prstGeom>
          </p:spPr>
        </p:pic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DDB57D36-7C7A-DE81-3F0B-FDB84525F2FE}"/>
                </a:ext>
              </a:extLst>
            </p:cNvPr>
            <p:cNvSpPr txBox="1"/>
            <p:nvPr/>
          </p:nvSpPr>
          <p:spPr>
            <a:xfrm>
              <a:off x="7552982" y="2017812"/>
              <a:ext cx="3168981" cy="461665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fr-FR" altLang="zh-CN" sz="1200" b="1" i="0" dirty="0">
                  <a:solidFill>
                    <a:srgbClr val="FFFF00"/>
                  </a:solidFill>
                  <a:effectLst/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Agricultural Production Management Service Bulletin</a:t>
              </a:r>
              <a:endParaRPr lang="zh-CN" altLang="en-US" sz="1200" dirty="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</p:grpSp>
      <p:pic>
        <p:nvPicPr>
          <p:cNvPr id="40" name="图片 39">
            <a:extLst>
              <a:ext uri="{FF2B5EF4-FFF2-40B4-BE49-F238E27FC236}">
                <a16:creationId xmlns:a16="http://schemas.microsoft.com/office/drawing/2014/main" id="{A2737DC4-18B0-0BD9-F2A9-54BB6A01B998}"/>
              </a:ext>
            </a:extLst>
          </p:cNvPr>
          <p:cNvPicPr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71" b="43506"/>
          <a:stretch>
            <a:fillRect/>
          </a:stretch>
        </p:blipFill>
        <p:spPr>
          <a:xfrm>
            <a:off x="7991131" y="3584089"/>
            <a:ext cx="3168981" cy="2861347"/>
          </a:xfrm>
          <a:prstGeom prst="rect">
            <a:avLst/>
          </a:prstGeom>
        </p:spPr>
      </p:pic>
      <p:sp>
        <p:nvSpPr>
          <p:cNvPr id="42" name="文本框 41">
            <a:extLst>
              <a:ext uri="{FF2B5EF4-FFF2-40B4-BE49-F238E27FC236}">
                <a16:creationId xmlns:a16="http://schemas.microsoft.com/office/drawing/2014/main" id="{B0C18FD8-D1C8-A809-0DB5-396B87A3350A}"/>
              </a:ext>
            </a:extLst>
          </p:cNvPr>
          <p:cNvSpPr txBox="1"/>
          <p:nvPr/>
        </p:nvSpPr>
        <p:spPr>
          <a:xfrm>
            <a:off x="8023711" y="4018050"/>
            <a:ext cx="3136402" cy="276999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r>
              <a:rPr lang="fr-FR" altLang="zh-CN" sz="1200" b="1" i="0" dirty="0">
                <a:solidFill>
                  <a:srgbClr val="FFFF00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Critical </a:t>
            </a:r>
            <a:r>
              <a:rPr lang="fr-FR" altLang="zh-CN" sz="1200" b="1" i="0" dirty="0" err="1">
                <a:solidFill>
                  <a:srgbClr val="FFFF00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Agronomic</a:t>
            </a:r>
            <a:r>
              <a:rPr lang="fr-FR" altLang="zh-CN" sz="1200" b="1" i="0" dirty="0">
                <a:solidFill>
                  <a:srgbClr val="FFFF00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Timing Services</a:t>
            </a:r>
            <a:endParaRPr lang="zh-CN" altLang="en-US" sz="1200" dirty="0">
              <a:solidFill>
                <a:srgbClr val="FFFF0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43" name="图片 42" descr="地图&#10;&#10;描述已自动生成">
            <a:extLst>
              <a:ext uri="{FF2B5EF4-FFF2-40B4-BE49-F238E27FC236}">
                <a16:creationId xmlns:a16="http://schemas.microsoft.com/office/drawing/2014/main" id="{0AD4CA51-87F6-5EC1-74A0-4BCD9DAD254C}"/>
              </a:ext>
            </a:extLst>
          </p:cNvPr>
          <p:cNvPicPr/>
          <p:nvPr/>
        </p:nvPicPr>
        <p:blipFill>
          <a:blip r:embed="rId9"/>
          <a:stretch>
            <a:fillRect/>
          </a:stretch>
        </p:blipFill>
        <p:spPr>
          <a:xfrm>
            <a:off x="4037763" y="4000068"/>
            <a:ext cx="2913072" cy="25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576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94CAF-E854-9F12-676B-6A2A4A6DA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4A51822-3D98-8272-A17C-E3BB6FFB70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58AA8932-95F6-089A-A81D-6BB22BF37F23}"/>
              </a:ext>
            </a:extLst>
          </p:cNvPr>
          <p:cNvSpPr txBox="1"/>
          <p:nvPr/>
        </p:nvSpPr>
        <p:spPr>
          <a:xfrm>
            <a:off x="564532" y="1052051"/>
            <a:ext cx="113422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Core Functions: </a:t>
            </a:r>
            <a:r>
              <a:rPr lang="zh-CN" altLang="zh-CN" sz="2400" b="1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Two-Way Interaction</a:t>
            </a:r>
            <a:endParaRPr lang="en-US" altLang="zh-CN" sz="2400" b="1" dirty="0">
              <a:solidFill>
                <a:srgbClr val="C0000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624B389-011A-663D-0FD0-1DFDDBDF3A8A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3" b="24387"/>
          <a:stretch>
            <a:fillRect/>
          </a:stretch>
        </p:blipFill>
        <p:spPr>
          <a:xfrm>
            <a:off x="555294" y="1898596"/>
            <a:ext cx="2258636" cy="3851937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1C85822B-6559-B56A-20B3-7EACAA999EFC}"/>
              </a:ext>
            </a:extLst>
          </p:cNvPr>
          <p:cNvSpPr txBox="1"/>
          <p:nvPr/>
        </p:nvSpPr>
        <p:spPr>
          <a:xfrm>
            <a:off x="3535129" y="5651283"/>
            <a:ext cx="8521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800" b="0" i="1" dirty="0">
                <a:solidFill>
                  <a:srgbClr val="002060"/>
                </a:solidFill>
                <a:effectLst/>
                <a:latin typeface="quote-cjk-patch"/>
              </a:rPr>
              <a:t>Producers evolve from </a:t>
            </a:r>
            <a:r>
              <a:rPr lang="en-US" altLang="zh-CN" sz="1800" b="0" i="1" dirty="0">
                <a:solidFill>
                  <a:srgbClr val="002060"/>
                </a:solidFill>
                <a:effectLst/>
                <a:latin typeface="quote-cjk-patch"/>
              </a:rPr>
              <a:t>simple </a:t>
            </a:r>
            <a:r>
              <a:rPr lang="zh-CN" altLang="zh-CN" sz="1800" b="0" i="1" dirty="0">
                <a:solidFill>
                  <a:srgbClr val="002060"/>
                </a:solidFill>
                <a:effectLst/>
                <a:latin typeface="quote-cjk-patch"/>
              </a:rPr>
              <a:t>end-users to data contributors and active participants</a:t>
            </a:r>
            <a:endParaRPr lang="zh-CN" altLang="en-US" dirty="0">
              <a:solidFill>
                <a:srgbClr val="002060"/>
              </a:solidFill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09950781-B9BD-7FDF-5978-9BFEC6ACF4D3}"/>
              </a:ext>
            </a:extLst>
          </p:cNvPr>
          <p:cNvSpPr/>
          <p:nvPr/>
        </p:nvSpPr>
        <p:spPr>
          <a:xfrm>
            <a:off x="3314235" y="2409034"/>
            <a:ext cx="2419924" cy="408623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zh-CN" b="1" kern="0" dirty="0">
                <a:solidFill>
                  <a:sysClr val="window" lastClr="FFFF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Disaster Reporting</a:t>
            </a: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B6EEE929-6B21-13CB-4C37-AA382A276C01}"/>
              </a:ext>
            </a:extLst>
          </p:cNvPr>
          <p:cNvSpPr/>
          <p:nvPr/>
        </p:nvSpPr>
        <p:spPr>
          <a:xfrm>
            <a:off x="8654389" y="2409034"/>
            <a:ext cx="2727986" cy="408623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zh-CN" b="1" kern="0" dirty="0">
                <a:solidFill>
                  <a:sysClr val="window" lastClr="FFFF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Disaster Subscription</a:t>
            </a:r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06AFFC28-9DFB-17E9-6080-0EF61B74CE62}"/>
              </a:ext>
            </a:extLst>
          </p:cNvPr>
          <p:cNvSpPr/>
          <p:nvPr/>
        </p:nvSpPr>
        <p:spPr>
          <a:xfrm>
            <a:off x="6072914" y="2409243"/>
            <a:ext cx="2164727" cy="408623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zh-CN" b="1" kern="0" dirty="0">
                <a:solidFill>
                  <a:sysClr val="window" lastClr="FFFF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Expert Q&amp;A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BEF107F2-C655-24C8-CF0A-66470A2AD38E}"/>
              </a:ext>
            </a:extLst>
          </p:cNvPr>
          <p:cNvSpPr txBox="1"/>
          <p:nvPr/>
        </p:nvSpPr>
        <p:spPr>
          <a:xfrm>
            <a:off x="4324925" y="1695972"/>
            <a:ext cx="55856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altLang="zh-CN" sz="2000" b="1" kern="1200" dirty="0">
                <a:solidFill>
                  <a:srgbClr val="007DBC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Function</a:t>
            </a:r>
            <a:endParaRPr lang="zh-CN" altLang="en-US" sz="2000" b="1" dirty="0">
              <a:solidFill>
                <a:srgbClr val="007DBC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6A157672-6273-0357-82BE-D8CB1694FF5D}"/>
              </a:ext>
            </a:extLst>
          </p:cNvPr>
          <p:cNvSpPr txBox="1"/>
          <p:nvPr/>
        </p:nvSpPr>
        <p:spPr>
          <a:xfrm>
            <a:off x="3389784" y="2890391"/>
            <a:ext cx="2258636" cy="1077218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zh-CN" altLang="zh-CN" sz="1600" kern="1200" dirty="0">
                <a:solidFill>
                  <a:srgbClr val="007DBC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Producers upload photos and descriptions of local </a:t>
            </a:r>
            <a:r>
              <a:rPr lang="en-US" altLang="zh-CN" sz="1600" kern="1200" dirty="0">
                <a:solidFill>
                  <a:srgbClr val="007DBC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field production and </a:t>
            </a:r>
            <a:r>
              <a:rPr lang="zh-CN" altLang="zh-CN" sz="1600" kern="1200" dirty="0">
                <a:solidFill>
                  <a:srgbClr val="007DBC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disaster conditions</a:t>
            </a:r>
            <a:r>
              <a:rPr lang="en-US" altLang="zh-CN" sz="1600" kern="1200" dirty="0">
                <a:solidFill>
                  <a:srgbClr val="007DBC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 </a:t>
            </a:r>
            <a:endParaRPr lang="zh-CN" altLang="en-US" sz="1600" dirty="0">
              <a:solidFill>
                <a:srgbClr val="007DBC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B68067C0-13AF-17B1-3459-D3F31D47B2CB}"/>
              </a:ext>
            </a:extLst>
          </p:cNvPr>
          <p:cNvSpPr txBox="1"/>
          <p:nvPr/>
        </p:nvSpPr>
        <p:spPr>
          <a:xfrm>
            <a:off x="8643087" y="2908884"/>
            <a:ext cx="2727986" cy="830997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00000"/>
              </a:lnSpc>
              <a:spcAft>
                <a:spcPts val="1200"/>
              </a:spcAft>
              <a:defRPr sz="1600">
                <a:solidFill>
                  <a:srgbClr val="007DBC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zh-CN" dirty="0"/>
              <a:t>Customized push notifications</a:t>
            </a:r>
            <a:r>
              <a:rPr lang="en-US" altLang="zh-CN" dirty="0"/>
              <a:t> tailored to </a:t>
            </a:r>
            <a:r>
              <a:rPr lang="zh-CN" altLang="zh-CN" dirty="0"/>
              <a:t>crop and hazard type</a:t>
            </a:r>
            <a:endParaRPr lang="en-US" altLang="zh-CN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A2260338-A895-E586-57FD-658A7A429C91}"/>
              </a:ext>
            </a:extLst>
          </p:cNvPr>
          <p:cNvSpPr txBox="1"/>
          <p:nvPr/>
        </p:nvSpPr>
        <p:spPr>
          <a:xfrm>
            <a:off x="6072914" y="2893951"/>
            <a:ext cx="2164727" cy="1077218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00000"/>
              </a:lnSpc>
              <a:spcAft>
                <a:spcPts val="1200"/>
              </a:spcAft>
              <a:defRPr sz="1600">
                <a:solidFill>
                  <a:srgbClr val="007DBC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Producers submit questions online and receive expert responses</a:t>
            </a:r>
          </a:p>
        </p:txBody>
      </p:sp>
      <p:sp>
        <p:nvSpPr>
          <p:cNvPr id="24" name="左大括号 23">
            <a:extLst>
              <a:ext uri="{FF2B5EF4-FFF2-40B4-BE49-F238E27FC236}">
                <a16:creationId xmlns:a16="http://schemas.microsoft.com/office/drawing/2014/main" id="{3F7EF300-562E-869F-56C9-1698EF5C739F}"/>
              </a:ext>
            </a:extLst>
          </p:cNvPr>
          <p:cNvSpPr/>
          <p:nvPr/>
        </p:nvSpPr>
        <p:spPr>
          <a:xfrm rot="5400000">
            <a:off x="6913416" y="-604699"/>
            <a:ext cx="408625" cy="5585608"/>
          </a:xfrm>
          <a:prstGeom prst="leftBrac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左大括号 24">
            <a:extLst>
              <a:ext uri="{FF2B5EF4-FFF2-40B4-BE49-F238E27FC236}">
                <a16:creationId xmlns:a16="http://schemas.microsoft.com/office/drawing/2014/main" id="{31746FC7-BE05-5E61-7C73-B613537E024B}"/>
              </a:ext>
            </a:extLst>
          </p:cNvPr>
          <p:cNvSpPr/>
          <p:nvPr/>
        </p:nvSpPr>
        <p:spPr>
          <a:xfrm rot="16200000">
            <a:off x="6933004" y="1359529"/>
            <a:ext cx="360124" cy="5576281"/>
          </a:xfrm>
          <a:prstGeom prst="leftBrac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E878D707-01E7-FA3C-716C-418D3EE12647}"/>
              </a:ext>
            </a:extLst>
          </p:cNvPr>
          <p:cNvSpPr txBox="1"/>
          <p:nvPr/>
        </p:nvSpPr>
        <p:spPr>
          <a:xfrm>
            <a:off x="3389784" y="4313283"/>
            <a:ext cx="7684529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0000FF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Used for disaster analysis, expert assessment, and decision support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zh-CN" b="1" dirty="0">
                <a:solidFill>
                  <a:srgbClr val="0000FF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Bridges the gap where grassroots extension </a:t>
            </a:r>
            <a:r>
              <a:rPr lang="en-US" altLang="zh-CN" b="1" dirty="0">
                <a:solidFill>
                  <a:srgbClr val="0000FF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capacity is limited</a:t>
            </a:r>
            <a:endParaRPr lang="zh-CN" altLang="en-US" b="1" dirty="0">
              <a:solidFill>
                <a:srgbClr val="0000FF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800" b="1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Reduce </a:t>
            </a:r>
            <a:r>
              <a:rPr lang="zh-CN" altLang="zh-CN" sz="1800" b="1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information overload and enables precision service</a:t>
            </a:r>
            <a:r>
              <a:rPr lang="en-US" altLang="zh-CN" sz="1800" b="1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s</a:t>
            </a:r>
            <a:endParaRPr lang="zh-CN" altLang="en-US" sz="1800" b="1" dirty="0">
              <a:solidFill>
                <a:srgbClr val="0000FF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61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B2528-B4DA-B30D-ED86-789813198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E760ED5-4140-9F04-0E74-8293ECDD56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DEADCA81-711A-7008-4FE8-717DC6CDB547}"/>
              </a:ext>
            </a:extLst>
          </p:cNvPr>
          <p:cNvSpPr txBox="1"/>
          <p:nvPr/>
        </p:nvSpPr>
        <p:spPr>
          <a:xfrm>
            <a:off x="526471" y="994130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2400"/>
              </a:spcBef>
              <a:spcAft>
                <a:spcPts val="1200"/>
              </a:spcAft>
            </a:pPr>
            <a:r>
              <a:rPr lang="en-US" altLang="zh-CN" sz="2400" b="1" i="0" dirty="0">
                <a:solidFill>
                  <a:srgbClr val="C00000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Current Deployment</a:t>
            </a:r>
            <a:endParaRPr lang="zh-CN" altLang="zh-CN" sz="2400" b="1" i="0" dirty="0">
              <a:solidFill>
                <a:srgbClr val="C00000"/>
              </a:solidFill>
              <a:effectLst/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AEDDBB4-1CD5-F380-F650-EA63A0F93201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78" y="1583362"/>
            <a:ext cx="3155157" cy="3137640"/>
          </a:xfrm>
          <a:prstGeom prst="rect">
            <a:avLst/>
          </a:prstGeom>
          <a:ln>
            <a:solidFill>
              <a:srgbClr val="280DF3"/>
            </a:solidFill>
          </a:ln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837EB0DF-27A3-11F5-0A4D-F42E6A93E418}"/>
              </a:ext>
            </a:extLst>
          </p:cNvPr>
          <p:cNvGrpSpPr/>
          <p:nvPr/>
        </p:nvGrpSpPr>
        <p:grpSpPr>
          <a:xfrm>
            <a:off x="460491" y="2548140"/>
            <a:ext cx="3531533" cy="2130531"/>
            <a:chOff x="-759296" y="2834665"/>
            <a:chExt cx="2932371" cy="1820053"/>
          </a:xfrm>
        </p:grpSpPr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49517CD7-21C0-F612-89B0-0D8D0F132D43}"/>
                </a:ext>
              </a:extLst>
            </p:cNvPr>
            <p:cNvSpPr/>
            <p:nvPr/>
          </p:nvSpPr>
          <p:spPr>
            <a:xfrm>
              <a:off x="-677944" y="3542098"/>
              <a:ext cx="1068340" cy="1112620"/>
            </a:xfrm>
            <a:prstGeom prst="roundRect">
              <a:avLst/>
            </a:prstGeom>
            <a:noFill/>
            <a:ln w="381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8D6ED68B-4424-3EF3-C11B-448C586BA054}"/>
                </a:ext>
              </a:extLst>
            </p:cNvPr>
            <p:cNvSpPr txBox="1"/>
            <p:nvPr/>
          </p:nvSpPr>
          <p:spPr>
            <a:xfrm>
              <a:off x="-759296" y="2834665"/>
              <a:ext cx="2932371" cy="338077"/>
            </a:xfrm>
            <a:prstGeom prst="rect">
              <a:avLst/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b="1" i="0" u="none" strike="noStrike" kern="0" cap="none" spc="0" normalizeH="0" baseline="0" noProof="0" dirty="0">
                  <a:ln>
                    <a:noFill/>
                  </a:ln>
                  <a:solidFill>
                    <a:srgbClr val="5B9BD5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Ready-to-Use, Quick Integration</a:t>
              </a: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7FE8FA26-EC15-BB8E-2A03-0792C8AF2886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/>
          <a:stretch>
            <a:fillRect/>
          </a:stretch>
        </p:blipFill>
        <p:spPr>
          <a:xfrm>
            <a:off x="3801990" y="3857574"/>
            <a:ext cx="1536839" cy="28163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9F003A9-A1C2-3D19-772E-4E3DC94B4109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1" b="8058"/>
          <a:stretch>
            <a:fillRect/>
          </a:stretch>
        </p:blipFill>
        <p:spPr>
          <a:xfrm>
            <a:off x="2027845" y="3857574"/>
            <a:ext cx="1714233" cy="28586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C6A355B-FAD7-1008-7CA1-CE35257913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94516" y="1168704"/>
            <a:ext cx="1536839" cy="304784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9" name="Picture 6">
            <a:extLst>
              <a:ext uri="{FF2B5EF4-FFF2-40B4-BE49-F238E27FC236}">
                <a16:creationId xmlns:a16="http://schemas.microsoft.com/office/drawing/2014/main" id="{50E99F8A-F486-2423-1293-CE0051665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260" y="1264225"/>
            <a:ext cx="1221437" cy="27009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52E52A7-2DC2-BC1A-521E-0B74189DC6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68834" y="1177885"/>
            <a:ext cx="1460445" cy="2637433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6849E59-EB83-CB9A-25F6-2A0E9936F1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90417" y="1192217"/>
            <a:ext cx="1265288" cy="27834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A16A6F38-4741-861E-E73C-E6B4963122C4}"/>
              </a:ext>
            </a:extLst>
          </p:cNvPr>
          <p:cNvGrpSpPr/>
          <p:nvPr/>
        </p:nvGrpSpPr>
        <p:grpSpPr>
          <a:xfrm>
            <a:off x="5239611" y="1120209"/>
            <a:ext cx="1548338" cy="2880320"/>
            <a:chOff x="1435" y="3420"/>
            <a:chExt cx="2130" cy="4620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2645AAB7-E9D0-FD81-9EED-453DF12D0F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435" y="3420"/>
              <a:ext cx="2130" cy="4621"/>
            </a:xfrm>
            <a:prstGeom prst="rect">
              <a:avLst/>
            </a:prstGeom>
            <a:ln>
              <a:solidFill>
                <a:schemeClr val="accent1">
                  <a:lumMod val="75000"/>
                </a:schemeClr>
              </a:solidFill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sp>
          <p:nvSpPr>
            <p:cNvPr id="24" name="圆角矩形 10">
              <a:extLst>
                <a:ext uri="{FF2B5EF4-FFF2-40B4-BE49-F238E27FC236}">
                  <a16:creationId xmlns:a16="http://schemas.microsoft.com/office/drawing/2014/main" id="{0FB6345E-C52C-90D1-C9EA-693843285C55}"/>
                </a:ext>
              </a:extLst>
            </p:cNvPr>
            <p:cNvSpPr/>
            <p:nvPr/>
          </p:nvSpPr>
          <p:spPr>
            <a:xfrm>
              <a:off x="1889" y="4833"/>
              <a:ext cx="412" cy="518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graphicFrame>
        <p:nvGraphicFramePr>
          <p:cNvPr id="29" name="表格 28">
            <a:extLst>
              <a:ext uri="{FF2B5EF4-FFF2-40B4-BE49-F238E27FC236}">
                <a16:creationId xmlns:a16="http://schemas.microsoft.com/office/drawing/2014/main" id="{4E25929F-1866-AF4A-DA28-C3FC0CF546A8}"/>
              </a:ext>
            </a:extLst>
          </p:cNvPr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14439670"/>
              </p:ext>
            </p:extLst>
          </p:nvPr>
        </p:nvGraphicFramePr>
        <p:xfrm>
          <a:off x="5752904" y="4495734"/>
          <a:ext cx="5535295" cy="196596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885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70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2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Regions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Typical Provinces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Users Served</a:t>
                      </a:r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Northeast China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Corn, 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Arial Unicode MS" panose="020B0604020202020204" pitchFamily="34" charset="-122"/>
                          <a:ea typeface="Arial Unicode MS" panose="020B0604020202020204" pitchFamily="34" charset="-122"/>
                          <a:cs typeface="Arial Unicode MS" panose="020B0604020202020204" pitchFamily="34" charset="-122"/>
                        </a:rPr>
                        <a:t>Heilongjiang</a:t>
                      </a:r>
                      <a:endParaRPr lang="zh-CN" altLang="en-US" sz="1200" b="0" dirty="0">
                        <a:solidFill>
                          <a:schemeClr val="tx1"/>
                        </a:solidFill>
                        <a:latin typeface="Arial Unicode MS" panose="020B0604020202020204" pitchFamily="34" charset="-122"/>
                        <a:ea typeface="Arial Unicode MS" panose="020B0604020202020204" pitchFamily="34" charset="-122"/>
                        <a:cs typeface="Arial Unicode MS" panose="020B0604020202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黑龙江气象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app   113051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Huang-Huai-Hai Plain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Winter Wheat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Arial Unicode MS" panose="020B0604020202020204" pitchFamily="34" charset="-122"/>
                          <a:ea typeface="Arial Unicode MS" panose="020B0604020202020204" pitchFamily="34" charset="-122"/>
                          <a:cs typeface="Arial Unicode MS" panose="020B0604020202020204" pitchFamily="34" charset="-122"/>
                        </a:rPr>
                        <a:t>Henan</a:t>
                      </a:r>
                      <a:endParaRPr lang="zh-CN" altLang="en-US" sz="1200" b="0" dirty="0">
                        <a:solidFill>
                          <a:schemeClr val="tx1"/>
                        </a:solidFill>
                        <a:latin typeface="Arial Unicode MS" panose="020B0604020202020204" pitchFamily="34" charset="-122"/>
                        <a:ea typeface="Arial Unicode MS" panose="020B0604020202020204" pitchFamily="34" charset="-122"/>
                        <a:cs typeface="Arial Unicode MS" panose="020B0604020202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天象微农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           11879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Yangtze River Mid- Lower 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Reaches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Arial Unicode MS" panose="020B0604020202020204" pitchFamily="34" charset="-122"/>
                          <a:ea typeface="Arial Unicode MS" panose="020B0604020202020204" pitchFamily="34" charset="-122"/>
                          <a:cs typeface="Arial Unicode MS" panose="020B0604020202020204" pitchFamily="34" charset="-122"/>
                        </a:rPr>
                        <a:t>Hunan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Arial Unicode MS" panose="020B0604020202020204" pitchFamily="34" charset="-122"/>
                          <a:ea typeface="Arial Unicode MS" panose="020B0604020202020204" pitchFamily="34" charset="-122"/>
                          <a:cs typeface="Arial Unicode MS" panose="020B0604020202020204" pitchFamily="34" charset="-122"/>
                        </a:rPr>
                        <a:t>Hubei</a:t>
                      </a:r>
                      <a:endParaRPr lang="zh-CN" altLang="en-US" sz="1200" b="0" dirty="0">
                        <a:solidFill>
                          <a:schemeClr val="tx1"/>
                        </a:solidFill>
                        <a:latin typeface="Arial Unicode MS" panose="020B0604020202020204" pitchFamily="34" charset="-122"/>
                        <a:ea typeface="Arial Unicode MS" panose="020B0604020202020204" pitchFamily="34" charset="-122"/>
                        <a:cs typeface="Arial Unicode MS" panose="020B0604020202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天帮忙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app            45418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人</a:t>
                      </a: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天惠农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app            41843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3" name="文本框 32">
            <a:extLst>
              <a:ext uri="{FF2B5EF4-FFF2-40B4-BE49-F238E27FC236}">
                <a16:creationId xmlns:a16="http://schemas.microsoft.com/office/drawing/2014/main" id="{13D2058D-D2D3-E783-A011-EB319FAB5E41}"/>
              </a:ext>
            </a:extLst>
          </p:cNvPr>
          <p:cNvSpPr txBox="1"/>
          <p:nvPr/>
        </p:nvSpPr>
        <p:spPr>
          <a:xfrm>
            <a:off x="5370569" y="3298399"/>
            <a:ext cx="6010736" cy="120032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b="1" kern="100" spc="-20" dirty="0">
                <a:solidFill>
                  <a:srgbClr val="FFFF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Deployed as official meteorological service terminals at provincial and municipal levels</a:t>
            </a:r>
          </a:p>
          <a:p>
            <a:pPr algn="ctr"/>
            <a:endParaRPr lang="en-US" altLang="zh-CN" b="1" kern="100" spc="-20" dirty="0">
              <a:solidFill>
                <a:srgbClr val="FFFF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b="1" kern="100" spc="-20" dirty="0">
                <a:solidFill>
                  <a:srgbClr val="FFFF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serving over 200,000 grassroots users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09268515-8FBE-12A1-DE78-331BF1408972}"/>
              </a:ext>
            </a:extLst>
          </p:cNvPr>
          <p:cNvSpPr txBox="1"/>
          <p:nvPr/>
        </p:nvSpPr>
        <p:spPr>
          <a:xfrm>
            <a:off x="1845095" y="4848569"/>
            <a:ext cx="3814096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b="1" kern="100" spc="-20" dirty="0">
                <a:solidFill>
                  <a:srgbClr val="FFFF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Integrated into Agricultural authority operational terminals</a:t>
            </a:r>
          </a:p>
        </p:txBody>
      </p:sp>
    </p:spTree>
    <p:extLst>
      <p:ext uri="{BB962C8B-B14F-4D97-AF65-F5344CB8AC3E}">
        <p14:creationId xmlns:p14="http://schemas.microsoft.com/office/powerpoint/2010/main" val="3822453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组合 59"/>
          <p:cNvGrpSpPr/>
          <p:nvPr/>
        </p:nvGrpSpPr>
        <p:grpSpPr>
          <a:xfrm>
            <a:off x="1462959" y="2439088"/>
            <a:ext cx="9229213" cy="690982"/>
            <a:chOff x="6405295" y="1022427"/>
            <a:chExt cx="9230417" cy="690818"/>
          </a:xfrm>
        </p:grpSpPr>
        <p:sp>
          <p:nvSpPr>
            <p:cNvPr id="61" name="文本框 13"/>
            <p:cNvSpPr txBox="1"/>
            <p:nvPr/>
          </p:nvSpPr>
          <p:spPr>
            <a:xfrm flipH="1">
              <a:off x="7263594" y="1089314"/>
              <a:ext cx="8372118" cy="4985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Background &amp; Chal</a:t>
              </a:r>
              <a:r>
                <a:rPr lang="en-US" altLang="zh-CN" sz="2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 Unicode MS" panose="020B0604020202020204" pitchFamily="34" charset="-122"/>
                  <a:cs typeface="Times New Roman" panose="02020603050405020304" pitchFamily="18" charset="0"/>
                </a:rPr>
                <a:t>lenge</a:t>
              </a:r>
              <a:r>
                <a:rPr lang="en-US" altLang="zh-CN" sz="2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s</a:t>
              </a:r>
              <a:endParaRPr lang="en-US" altLang="zh-CN" sz="36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62" name="组合 61"/>
            <p:cNvGrpSpPr/>
            <p:nvPr/>
          </p:nvGrpSpPr>
          <p:grpSpPr>
            <a:xfrm>
              <a:off x="6405295" y="1022427"/>
              <a:ext cx="690819" cy="690818"/>
              <a:chOff x="6405295" y="1022427"/>
              <a:chExt cx="690819" cy="690818"/>
            </a:xfrm>
          </p:grpSpPr>
          <p:sp>
            <p:nvSpPr>
              <p:cNvPr id="63" name="椭圆 62"/>
              <p:cNvSpPr/>
              <p:nvPr/>
            </p:nvSpPr>
            <p:spPr>
              <a:xfrm>
                <a:off x="6405295" y="1022427"/>
                <a:ext cx="690819" cy="690818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25400" cap="flat" cmpd="sng" algn="ctr">
                <a:noFill/>
                <a:prstDash val="solid"/>
              </a:ln>
              <a:effectLst>
                <a:outerShdw blurRad="139700" dist="38100" dir="5400000" algn="t" rotWithShape="0">
                  <a:prstClr val="black">
                    <a:alpha val="22000"/>
                  </a:prstClr>
                </a:outerShdw>
              </a:effectLst>
            </p:spPr>
            <p:txBody>
              <a:bodyPr lIns="80632" tIns="40316" rIns="80632" bIns="40316" rtlCol="0" anchor="ctr"/>
              <a:lstStyle/>
              <a:p>
                <a:pPr algn="ctr"/>
                <a:endParaRPr lang="zh-CN" altLang="en-US" kern="0">
                  <a:solidFill>
                    <a:sysClr val="window" lastClr="FFFFFF"/>
                  </a:solidFill>
                  <a:latin typeface="Calibri" panose="020F050202020403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64" name="矩形 63"/>
              <p:cNvSpPr/>
              <p:nvPr/>
            </p:nvSpPr>
            <p:spPr>
              <a:xfrm>
                <a:off x="6461737" y="1104305"/>
                <a:ext cx="577925" cy="5218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8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微软雅黑" panose="020B0503020204020204" pitchFamily="34" charset="-122"/>
                    <a:cs typeface="Open Sans" panose="020B0606030504020204" pitchFamily="34" charset="0"/>
                  </a:rPr>
                  <a:t>01</a:t>
                </a:r>
                <a:endParaRPr lang="zh-CN" altLang="en-US" sz="2800" b="1" dirty="0">
                  <a:solidFill>
                    <a:schemeClr val="bg1"/>
                  </a:solidFill>
                  <a:latin typeface="Open Sans" panose="020B0606030504020204" pitchFamily="34" charset="0"/>
                  <a:ea typeface="微软雅黑" panose="020B0503020204020204" pitchFamily="34" charset="-122"/>
                  <a:cs typeface="Open Sans" panose="020B0606030504020204" pitchFamily="34" charset="0"/>
                </a:endParaRPr>
              </a:p>
            </p:txBody>
          </p:sp>
        </p:grpSp>
      </p:grpSp>
      <p:sp>
        <p:nvSpPr>
          <p:cNvPr id="98" name="任意多边形 97"/>
          <p:cNvSpPr/>
          <p:nvPr/>
        </p:nvSpPr>
        <p:spPr>
          <a:xfrm>
            <a:off x="4195622" y="-1146225"/>
            <a:ext cx="3578407" cy="3431569"/>
          </a:xfrm>
          <a:custGeom>
            <a:avLst/>
            <a:gdLst>
              <a:gd name="connsiteX0" fmla="*/ 1452880 w 2905760"/>
              <a:gd name="connsiteY0" fmla="*/ 0 h 2954145"/>
              <a:gd name="connsiteX1" fmla="*/ 2905760 w 2905760"/>
              <a:gd name="connsiteY1" fmla="*/ 1452880 h 2954145"/>
              <a:gd name="connsiteX2" fmla="*/ 2904539 w 2905760"/>
              <a:gd name="connsiteY2" fmla="*/ 1477073 h 2954145"/>
              <a:gd name="connsiteX3" fmla="*/ 2905760 w 2905760"/>
              <a:gd name="connsiteY3" fmla="*/ 1501265 h 2954145"/>
              <a:gd name="connsiteX4" fmla="*/ 1452880 w 2905760"/>
              <a:gd name="connsiteY4" fmla="*/ 2954145 h 2954145"/>
              <a:gd name="connsiteX5" fmla="*/ 0 w 2905760"/>
              <a:gd name="connsiteY5" fmla="*/ 1501265 h 2954145"/>
              <a:gd name="connsiteX6" fmla="*/ 1222 w 2905760"/>
              <a:gd name="connsiteY6" fmla="*/ 1477073 h 2954145"/>
              <a:gd name="connsiteX7" fmla="*/ 0 w 2905760"/>
              <a:gd name="connsiteY7" fmla="*/ 1452880 h 2954145"/>
              <a:gd name="connsiteX8" fmla="*/ 1452880 w 2905760"/>
              <a:gd name="connsiteY8" fmla="*/ 0 h 295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05760" h="2954145">
                <a:moveTo>
                  <a:pt x="1452880" y="0"/>
                </a:moveTo>
                <a:cubicBezTo>
                  <a:pt x="2255283" y="0"/>
                  <a:pt x="2905760" y="650477"/>
                  <a:pt x="2905760" y="1452880"/>
                </a:cubicBezTo>
                <a:lnTo>
                  <a:pt x="2904539" y="1477073"/>
                </a:lnTo>
                <a:lnTo>
                  <a:pt x="2905760" y="1501265"/>
                </a:lnTo>
                <a:cubicBezTo>
                  <a:pt x="2905760" y="2303668"/>
                  <a:pt x="2255283" y="2954145"/>
                  <a:pt x="1452880" y="2954145"/>
                </a:cubicBezTo>
                <a:cubicBezTo>
                  <a:pt x="650477" y="2954145"/>
                  <a:pt x="0" y="2303668"/>
                  <a:pt x="0" y="1501265"/>
                </a:cubicBezTo>
                <a:lnTo>
                  <a:pt x="1222" y="1477073"/>
                </a:lnTo>
                <a:lnTo>
                  <a:pt x="0" y="1452880"/>
                </a:lnTo>
                <a:cubicBezTo>
                  <a:pt x="0" y="650477"/>
                  <a:pt x="650477" y="0"/>
                  <a:pt x="145288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25400">
            <a:solidFill>
              <a:schemeClr val="bg1"/>
            </a:solidFill>
          </a:ln>
          <a:effectLst>
            <a:outerShdw blurRad="419100" dist="838200" dir="2700000" sx="90000" sy="9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9" name="文本框 2"/>
          <p:cNvSpPr txBox="1"/>
          <p:nvPr/>
        </p:nvSpPr>
        <p:spPr>
          <a:xfrm>
            <a:off x="4445353" y="982752"/>
            <a:ext cx="311213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3600" b="1" dirty="0">
                <a:solidFill>
                  <a:schemeClr val="accent2"/>
                </a:solidFill>
                <a:latin typeface="Open Sans" panose="020B0606030504020204" pitchFamily="34" charset="0"/>
                <a:ea typeface="微软雅黑" panose="020B0503020204020204" pitchFamily="34" charset="-122"/>
                <a:cs typeface="Open Sans" panose="020B0606030504020204" pitchFamily="34" charset="0"/>
              </a:rPr>
              <a:t>CONTENTS</a:t>
            </a:r>
            <a:endParaRPr lang="zh-CN" altLang="en-US" sz="3600" b="1" dirty="0">
              <a:solidFill>
                <a:schemeClr val="accent2"/>
              </a:solidFill>
              <a:latin typeface="Open Sans" panose="020B0606030504020204" pitchFamily="34" charset="0"/>
              <a:ea typeface="微软雅黑" panose="020B0503020204020204" pitchFamily="34" charset="-122"/>
              <a:cs typeface="Open Sans" panose="020B060603050402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endParaRPr lang="en-US" altLang="zh-CN" sz="3600" b="1" dirty="0">
              <a:solidFill>
                <a:schemeClr val="accent2"/>
              </a:solidFill>
              <a:latin typeface="Open Sans" panose="020B0606030504020204" pitchFamily="34" charset="0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30445DF2-A0DF-ED22-7F1C-39EBD3C91B56}"/>
              </a:ext>
            </a:extLst>
          </p:cNvPr>
          <p:cNvGrpSpPr/>
          <p:nvPr/>
        </p:nvGrpSpPr>
        <p:grpSpPr>
          <a:xfrm>
            <a:off x="6428955" y="2294195"/>
            <a:ext cx="4430675" cy="960326"/>
            <a:chOff x="6405295" y="955535"/>
            <a:chExt cx="4431253" cy="960100"/>
          </a:xfrm>
        </p:grpSpPr>
        <p:sp>
          <p:nvSpPr>
            <p:cNvPr id="4" name="文本框 13">
              <a:extLst>
                <a:ext uri="{FF2B5EF4-FFF2-40B4-BE49-F238E27FC236}">
                  <a16:creationId xmlns:a16="http://schemas.microsoft.com/office/drawing/2014/main" id="{E77BE822-31F0-2248-7021-6310E33640E4}"/>
                </a:ext>
              </a:extLst>
            </p:cNvPr>
            <p:cNvSpPr txBox="1"/>
            <p:nvPr/>
          </p:nvSpPr>
          <p:spPr>
            <a:xfrm flipH="1">
              <a:off x="7263594" y="955535"/>
              <a:ext cx="3572954" cy="9601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The National Emergency Warning Release System</a:t>
              </a:r>
              <a:endParaRPr lang="en-US" altLang="zh-CN" sz="36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4B7DD078-3650-A7F6-D8AE-454C39397379}"/>
                </a:ext>
              </a:extLst>
            </p:cNvPr>
            <p:cNvGrpSpPr/>
            <p:nvPr/>
          </p:nvGrpSpPr>
          <p:grpSpPr>
            <a:xfrm>
              <a:off x="6405295" y="1022427"/>
              <a:ext cx="690819" cy="690818"/>
              <a:chOff x="6405295" y="1022427"/>
              <a:chExt cx="690819" cy="690818"/>
            </a:xfrm>
          </p:grpSpPr>
          <p:sp>
            <p:nvSpPr>
              <p:cNvPr id="6" name="椭圆 5">
                <a:extLst>
                  <a:ext uri="{FF2B5EF4-FFF2-40B4-BE49-F238E27FC236}">
                    <a16:creationId xmlns:a16="http://schemas.microsoft.com/office/drawing/2014/main" id="{5FBDD112-A65C-C5BE-4ECF-8533985A6931}"/>
                  </a:ext>
                </a:extLst>
              </p:cNvPr>
              <p:cNvSpPr/>
              <p:nvPr/>
            </p:nvSpPr>
            <p:spPr>
              <a:xfrm>
                <a:off x="6405295" y="1022427"/>
                <a:ext cx="690819" cy="690818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25400" cap="flat" cmpd="sng" algn="ctr">
                <a:noFill/>
                <a:prstDash val="solid"/>
              </a:ln>
              <a:effectLst>
                <a:outerShdw blurRad="139700" dist="38100" dir="5400000" algn="t" rotWithShape="0">
                  <a:prstClr val="black">
                    <a:alpha val="22000"/>
                  </a:prstClr>
                </a:outerShdw>
              </a:effectLst>
            </p:spPr>
            <p:txBody>
              <a:bodyPr lIns="80632" tIns="40316" rIns="80632" bIns="40316" rtlCol="0" anchor="ctr"/>
              <a:lstStyle/>
              <a:p>
                <a:pPr algn="ctr"/>
                <a:endParaRPr lang="zh-CN" altLang="en-US" kern="0">
                  <a:solidFill>
                    <a:sysClr val="window" lastClr="FFFFFF"/>
                  </a:solidFill>
                  <a:latin typeface="Calibri" panose="020F050202020403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B7CF4B28-6B4A-EED9-C874-9522AD34DE15}"/>
                  </a:ext>
                </a:extLst>
              </p:cNvPr>
              <p:cNvSpPr/>
              <p:nvPr/>
            </p:nvSpPr>
            <p:spPr>
              <a:xfrm>
                <a:off x="6453144" y="1104305"/>
                <a:ext cx="595113" cy="5230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8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微软雅黑" panose="020B0503020204020204" pitchFamily="34" charset="-122"/>
                    <a:cs typeface="Open Sans" panose="020B0606030504020204" pitchFamily="34" charset="0"/>
                  </a:rPr>
                  <a:t>02</a:t>
                </a:r>
                <a:endParaRPr lang="zh-CN" altLang="en-US" sz="2800" b="1" dirty="0">
                  <a:solidFill>
                    <a:schemeClr val="bg1"/>
                  </a:solidFill>
                  <a:latin typeface="Open Sans" panose="020B0606030504020204" pitchFamily="34" charset="0"/>
                  <a:ea typeface="微软雅黑" panose="020B0503020204020204" pitchFamily="34" charset="-122"/>
                  <a:cs typeface="Open Sans" panose="020B0606030504020204" pitchFamily="34" charset="0"/>
                </a:endParaRPr>
              </a:p>
            </p:txBody>
          </p:sp>
        </p:grp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A24B97E7-05A4-4A23-CDC4-D4ADEADC482F}"/>
              </a:ext>
            </a:extLst>
          </p:cNvPr>
          <p:cNvGrpSpPr/>
          <p:nvPr/>
        </p:nvGrpSpPr>
        <p:grpSpPr>
          <a:xfrm>
            <a:off x="1462959" y="3892587"/>
            <a:ext cx="9229213" cy="690982"/>
            <a:chOff x="6405295" y="1022427"/>
            <a:chExt cx="9230417" cy="690818"/>
          </a:xfrm>
        </p:grpSpPr>
        <p:sp>
          <p:nvSpPr>
            <p:cNvPr id="9" name="文本框 13">
              <a:extLst>
                <a:ext uri="{FF2B5EF4-FFF2-40B4-BE49-F238E27FC236}">
                  <a16:creationId xmlns:a16="http://schemas.microsoft.com/office/drawing/2014/main" id="{CAD20E1B-A9B0-305D-4229-7883228C7153}"/>
                </a:ext>
              </a:extLst>
            </p:cNvPr>
            <p:cNvSpPr txBox="1"/>
            <p:nvPr/>
          </p:nvSpPr>
          <p:spPr>
            <a:xfrm flipH="1">
              <a:off x="7263594" y="1089314"/>
              <a:ext cx="8372118" cy="498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"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Nongzaijing</a:t>
              </a:r>
              <a:r>
                <a:rPr lang="en-US" altLang="zh-CN" sz="2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" Mini Program</a:t>
              </a:r>
              <a:endParaRPr lang="en-US" altLang="zh-CN" sz="3600" b="1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55C5CCEF-3C2C-B0F9-E64A-6172FBB8C6AA}"/>
                </a:ext>
              </a:extLst>
            </p:cNvPr>
            <p:cNvGrpSpPr/>
            <p:nvPr/>
          </p:nvGrpSpPr>
          <p:grpSpPr>
            <a:xfrm>
              <a:off x="6405295" y="1022427"/>
              <a:ext cx="690819" cy="690818"/>
              <a:chOff x="6405295" y="1022427"/>
              <a:chExt cx="690819" cy="690818"/>
            </a:xfrm>
          </p:grpSpPr>
          <p:sp>
            <p:nvSpPr>
              <p:cNvPr id="11" name="椭圆 10">
                <a:extLst>
                  <a:ext uri="{FF2B5EF4-FFF2-40B4-BE49-F238E27FC236}">
                    <a16:creationId xmlns:a16="http://schemas.microsoft.com/office/drawing/2014/main" id="{3C0EE45C-6432-537E-098F-222D9674B176}"/>
                  </a:ext>
                </a:extLst>
              </p:cNvPr>
              <p:cNvSpPr/>
              <p:nvPr/>
            </p:nvSpPr>
            <p:spPr>
              <a:xfrm>
                <a:off x="6405295" y="1022427"/>
                <a:ext cx="690819" cy="690818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25400" cap="flat" cmpd="sng" algn="ctr">
                <a:noFill/>
                <a:prstDash val="solid"/>
              </a:ln>
              <a:effectLst>
                <a:outerShdw blurRad="139700" dist="38100" dir="5400000" algn="t" rotWithShape="0">
                  <a:prstClr val="black">
                    <a:alpha val="22000"/>
                  </a:prstClr>
                </a:outerShdw>
              </a:effectLst>
            </p:spPr>
            <p:txBody>
              <a:bodyPr lIns="80632" tIns="40316" rIns="80632" bIns="40316" rtlCol="0" anchor="ctr"/>
              <a:lstStyle/>
              <a:p>
                <a:pPr algn="ctr"/>
                <a:endParaRPr lang="zh-CN" altLang="en-US" kern="0">
                  <a:solidFill>
                    <a:sysClr val="window" lastClr="FFFFFF"/>
                  </a:solidFill>
                  <a:latin typeface="Calibri" panose="020F050202020403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C080AAAC-2076-CB45-4E5E-92E66AF67143}"/>
                  </a:ext>
                </a:extLst>
              </p:cNvPr>
              <p:cNvSpPr/>
              <p:nvPr/>
            </p:nvSpPr>
            <p:spPr>
              <a:xfrm>
                <a:off x="6453144" y="1104305"/>
                <a:ext cx="595113" cy="5230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8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微软雅黑" panose="020B0503020204020204" pitchFamily="34" charset="-122"/>
                    <a:cs typeface="Open Sans" panose="020B0606030504020204" pitchFamily="34" charset="0"/>
                  </a:rPr>
                  <a:t>03</a:t>
                </a:r>
                <a:endParaRPr lang="zh-CN" altLang="en-US" sz="2800" b="1" dirty="0">
                  <a:solidFill>
                    <a:schemeClr val="bg1"/>
                  </a:solidFill>
                  <a:latin typeface="Open Sans" panose="020B0606030504020204" pitchFamily="34" charset="0"/>
                  <a:ea typeface="微软雅黑" panose="020B0503020204020204" pitchFamily="34" charset="-122"/>
                  <a:cs typeface="Open Sans" panose="020B0606030504020204" pitchFamily="34" charset="0"/>
                </a:endParaRPr>
              </a:p>
            </p:txBody>
          </p:sp>
        </p:grp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0EDFEF24-F06E-33DE-4041-80A7D9E2648B}"/>
              </a:ext>
            </a:extLst>
          </p:cNvPr>
          <p:cNvGrpSpPr/>
          <p:nvPr/>
        </p:nvGrpSpPr>
        <p:grpSpPr>
          <a:xfrm>
            <a:off x="6428956" y="3907581"/>
            <a:ext cx="3045245" cy="690982"/>
            <a:chOff x="6405295" y="1022427"/>
            <a:chExt cx="3045642" cy="690818"/>
          </a:xfrm>
        </p:grpSpPr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716DEB01-6409-19CB-2C52-39CEAC38CEE7}"/>
                </a:ext>
              </a:extLst>
            </p:cNvPr>
            <p:cNvSpPr txBox="1"/>
            <p:nvPr/>
          </p:nvSpPr>
          <p:spPr>
            <a:xfrm flipH="1">
              <a:off x="7263594" y="1089314"/>
              <a:ext cx="2187343" cy="498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0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Key Takeaways</a:t>
              </a:r>
              <a:endParaRPr lang="en-US" altLang="zh-CN" sz="3600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283685EC-4BC3-1542-A016-E8DAF24ECCDD}"/>
                </a:ext>
              </a:extLst>
            </p:cNvPr>
            <p:cNvGrpSpPr/>
            <p:nvPr/>
          </p:nvGrpSpPr>
          <p:grpSpPr>
            <a:xfrm>
              <a:off x="6405295" y="1022427"/>
              <a:ext cx="690819" cy="690818"/>
              <a:chOff x="6405295" y="1022427"/>
              <a:chExt cx="690819" cy="690818"/>
            </a:xfrm>
          </p:grpSpPr>
          <p:sp>
            <p:nvSpPr>
              <p:cNvPr id="16" name="椭圆 15">
                <a:extLst>
                  <a:ext uri="{FF2B5EF4-FFF2-40B4-BE49-F238E27FC236}">
                    <a16:creationId xmlns:a16="http://schemas.microsoft.com/office/drawing/2014/main" id="{6BA6390A-4BD5-2187-9172-07DC91C5253F}"/>
                  </a:ext>
                </a:extLst>
              </p:cNvPr>
              <p:cNvSpPr/>
              <p:nvPr/>
            </p:nvSpPr>
            <p:spPr>
              <a:xfrm>
                <a:off x="6405295" y="1022427"/>
                <a:ext cx="690819" cy="690818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25400" cap="flat" cmpd="sng" algn="ctr">
                <a:noFill/>
                <a:prstDash val="solid"/>
              </a:ln>
              <a:effectLst>
                <a:outerShdw blurRad="139700" dist="38100" dir="5400000" algn="t" rotWithShape="0">
                  <a:prstClr val="black">
                    <a:alpha val="22000"/>
                  </a:prstClr>
                </a:outerShdw>
              </a:effectLst>
            </p:spPr>
            <p:txBody>
              <a:bodyPr lIns="80632" tIns="40316" rIns="80632" bIns="40316" rtlCol="0" anchor="ctr"/>
              <a:lstStyle/>
              <a:p>
                <a:pPr algn="ctr"/>
                <a:endParaRPr lang="zh-CN" altLang="en-US" kern="0">
                  <a:solidFill>
                    <a:sysClr val="window" lastClr="FFFFFF"/>
                  </a:solidFill>
                  <a:latin typeface="Calibri" panose="020F05020202040302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FB1D42F1-74E4-26AB-336C-74DDA5289323}"/>
                  </a:ext>
                </a:extLst>
              </p:cNvPr>
              <p:cNvSpPr/>
              <p:nvPr/>
            </p:nvSpPr>
            <p:spPr>
              <a:xfrm>
                <a:off x="6453144" y="1104305"/>
                <a:ext cx="595113" cy="5230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800" b="1" dirty="0">
                    <a:solidFill>
                      <a:schemeClr val="bg1"/>
                    </a:solidFill>
                    <a:latin typeface="Open Sans" panose="020B0606030504020204" pitchFamily="34" charset="0"/>
                    <a:ea typeface="微软雅黑" panose="020B0503020204020204" pitchFamily="34" charset="-122"/>
                    <a:cs typeface="Open Sans" panose="020B0606030504020204" pitchFamily="34" charset="0"/>
                  </a:rPr>
                  <a:t>04</a:t>
                </a:r>
                <a:endParaRPr lang="zh-CN" altLang="en-US" sz="2800" b="1" dirty="0">
                  <a:solidFill>
                    <a:schemeClr val="bg1"/>
                  </a:solidFill>
                  <a:latin typeface="Open Sans" panose="020B0606030504020204" pitchFamily="34" charset="0"/>
                  <a:ea typeface="微软雅黑" panose="020B0503020204020204" pitchFamily="34" charset="-122"/>
                  <a:cs typeface="Open Sans" panose="020B0606030504020204" pitchFamily="34" charset="0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B2D5F-93CA-D587-0CEB-F7F936ED8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MH_Other_3">
            <a:extLst>
              <a:ext uri="{FF2B5EF4-FFF2-40B4-BE49-F238E27FC236}">
                <a16:creationId xmlns:a16="http://schemas.microsoft.com/office/drawing/2014/main" id="{AA632C16-590C-3F23-E941-3EBFF9D75F00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flipH="1">
            <a:off x="2780232" y="1865906"/>
            <a:ext cx="0" cy="1001304"/>
          </a:xfrm>
          <a:prstGeom prst="line">
            <a:avLst/>
          </a:prstGeom>
          <a:ln>
            <a:solidFill>
              <a:srgbClr val="A9A9A9"/>
            </a:solidFill>
            <a:prstDash val="sys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MH_Other_3">
            <a:extLst>
              <a:ext uri="{FF2B5EF4-FFF2-40B4-BE49-F238E27FC236}">
                <a16:creationId xmlns:a16="http://schemas.microsoft.com/office/drawing/2014/main" id="{710CF79D-6810-3A9F-4414-9C0DADDD9723}"/>
              </a:ext>
            </a:extLst>
          </p:cNvPr>
          <p:cNvCxnSpPr>
            <a:cxnSpLocks/>
          </p:cNvCxnSpPr>
          <p:nvPr>
            <p:custDataLst>
              <p:tags r:id="rId2"/>
            </p:custDataLst>
          </p:nvPr>
        </p:nvCxnSpPr>
        <p:spPr>
          <a:xfrm flipH="1">
            <a:off x="570432" y="1797301"/>
            <a:ext cx="0" cy="1001304"/>
          </a:xfrm>
          <a:prstGeom prst="line">
            <a:avLst/>
          </a:prstGeom>
          <a:ln>
            <a:solidFill>
              <a:srgbClr val="A9A9A9"/>
            </a:solidFill>
            <a:prstDash val="sys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>
            <a:extLst>
              <a:ext uri="{FF2B5EF4-FFF2-40B4-BE49-F238E27FC236}">
                <a16:creationId xmlns:a16="http://schemas.microsoft.com/office/drawing/2014/main" id="{E7D9FF29-A3C2-6F05-1B24-C465FF11E14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pic>
        <p:nvPicPr>
          <p:cNvPr id="4" name="施药过程视频记录 - Trim - Trim">
            <a:hlinkClick r:id="" action="ppaction://media"/>
            <a:extLst>
              <a:ext uri="{FF2B5EF4-FFF2-40B4-BE49-F238E27FC236}">
                <a16:creationId xmlns:a16="http://schemas.microsoft.com/office/drawing/2014/main" id="{4EB629B9-4622-67B6-44D6-07E564102AA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596427" y="2101084"/>
            <a:ext cx="5280376" cy="2244784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5033CBDA-EA41-7075-5DDE-5C68190AFA25}"/>
              </a:ext>
            </a:extLst>
          </p:cNvPr>
          <p:cNvGrpSpPr/>
          <p:nvPr/>
        </p:nvGrpSpPr>
        <p:grpSpPr>
          <a:xfrm>
            <a:off x="393052" y="3067374"/>
            <a:ext cx="2097338" cy="3182734"/>
            <a:chOff x="179655" y="1025236"/>
            <a:chExt cx="3168981" cy="4886037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3508EA0D-6804-3A1C-F324-711E33E3FEB9}"/>
                </a:ext>
              </a:extLst>
            </p:cNvPr>
            <p:cNvPicPr>
              <a:picLocks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53" b="23502"/>
            <a:stretch>
              <a:fillRect/>
            </a:stretch>
          </p:blipFill>
          <p:spPr>
            <a:xfrm>
              <a:off x="179655" y="1025236"/>
              <a:ext cx="3168981" cy="4886037"/>
            </a:xfrm>
            <a:prstGeom prst="rect">
              <a:avLst/>
            </a:prstGeom>
          </p:spPr>
        </p:pic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CA180007-66AA-29DF-CA6A-21D006BB022D}"/>
                </a:ext>
              </a:extLst>
            </p:cNvPr>
            <p:cNvSpPr/>
            <p:nvPr/>
          </p:nvSpPr>
          <p:spPr>
            <a:xfrm>
              <a:off x="988291" y="3639127"/>
              <a:ext cx="535709" cy="526473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文本框 26">
            <a:extLst>
              <a:ext uri="{FF2B5EF4-FFF2-40B4-BE49-F238E27FC236}">
                <a16:creationId xmlns:a16="http://schemas.microsoft.com/office/drawing/2014/main" id="{EE2F1756-9CF0-B6C9-0670-E8A952D0EF8C}"/>
              </a:ext>
            </a:extLst>
          </p:cNvPr>
          <p:cNvSpPr txBox="1"/>
          <p:nvPr/>
        </p:nvSpPr>
        <p:spPr>
          <a:xfrm>
            <a:off x="393052" y="3775073"/>
            <a:ext cx="3048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800" b="1" i="0" dirty="0">
                <a:solidFill>
                  <a:srgbClr val="0000FF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Forecasting</a:t>
            </a:r>
            <a:r>
              <a:rPr lang="zh-CN" altLang="en-US" sz="1800" b="1" i="0" dirty="0">
                <a:solidFill>
                  <a:srgbClr val="0000FF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，</a:t>
            </a:r>
            <a:r>
              <a:rPr lang="zh-CN" altLang="zh-CN" dirty="0">
                <a:solidFill>
                  <a:srgbClr val="0000FF"/>
                </a:solidFill>
                <a:latin typeface="quote-cjk-patch"/>
              </a:rPr>
              <a:t>July 2</a:t>
            </a:r>
            <a:endParaRPr lang="zh-CN" altLang="en-US" dirty="0">
              <a:solidFill>
                <a:srgbClr val="0000FF"/>
              </a:solidFill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79F0A762-9434-5A15-F76A-6D78AFF307A6}"/>
              </a:ext>
            </a:extLst>
          </p:cNvPr>
          <p:cNvSpPr txBox="1"/>
          <p:nvPr/>
        </p:nvSpPr>
        <p:spPr>
          <a:xfrm>
            <a:off x="6890326" y="4960005"/>
            <a:ext cx="48810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zh-CN" sz="1400" b="1" i="0" dirty="0">
                <a:solidFill>
                  <a:srgbClr val="002060"/>
                </a:solidFill>
                <a:effectLst/>
                <a:latin typeface="quote-cjk-patch"/>
              </a:rPr>
              <a:t>Specialized Agricultural Planting Cooperative</a:t>
            </a:r>
            <a:r>
              <a:rPr lang="zh-CN" altLang="en-US" sz="1400" b="1" i="0" dirty="0">
                <a:solidFill>
                  <a:srgbClr val="002060"/>
                </a:solidFill>
                <a:effectLst/>
                <a:latin typeface="quote-cjk-patch"/>
              </a:rPr>
              <a:t>，</a:t>
            </a:r>
            <a:r>
              <a:rPr lang="en-US" altLang="zh-CN" sz="1400" b="1" i="0" dirty="0">
                <a:solidFill>
                  <a:srgbClr val="002060"/>
                </a:solidFill>
                <a:effectLst/>
                <a:latin typeface="quote-cjk-patch"/>
              </a:rPr>
              <a:t>100 ha (Rice)</a:t>
            </a:r>
            <a:endParaRPr lang="zh-CN" altLang="en-US" sz="1400" dirty="0">
              <a:solidFill>
                <a:srgbClr val="002060"/>
              </a:solidFill>
            </a:endParaRPr>
          </a:p>
        </p:txBody>
      </p:sp>
      <p:sp>
        <p:nvSpPr>
          <p:cNvPr id="43" name="MH_Other_6">
            <a:extLst>
              <a:ext uri="{FF2B5EF4-FFF2-40B4-BE49-F238E27FC236}">
                <a16:creationId xmlns:a16="http://schemas.microsoft.com/office/drawing/2014/main" id="{17CA834F-F4B4-381F-5D28-818397E4E903}"/>
              </a:ext>
            </a:extLst>
          </p:cNvPr>
          <p:cNvSpPr/>
          <p:nvPr>
            <p:custDataLst>
              <p:tags r:id="rId5"/>
            </p:custDataLst>
          </p:nvPr>
        </p:nvSpPr>
        <p:spPr bwMode="auto">
          <a:xfrm>
            <a:off x="551382" y="2675350"/>
            <a:ext cx="5714876" cy="246510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3060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9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4" name="MH_Text_1">
            <a:extLst>
              <a:ext uri="{FF2B5EF4-FFF2-40B4-BE49-F238E27FC236}">
                <a16:creationId xmlns:a16="http://schemas.microsoft.com/office/drawing/2014/main" id="{853CB748-C0EC-C50B-F4D1-6D121B7620A8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51382" y="1771231"/>
            <a:ext cx="2034800" cy="324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Issue</a:t>
            </a:r>
            <a:r>
              <a:rPr lang="en-US" altLang="zh-CN" sz="1600" b="1" dirty="0">
                <a:solidFill>
                  <a:srgbClr val="000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a warning</a:t>
            </a:r>
          </a:p>
          <a:p>
            <a:pPr algn="ctr"/>
            <a:r>
              <a:rPr lang="en-US" altLang="zh-CN" sz="16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Mild</a:t>
            </a:r>
          </a:p>
        </p:txBody>
      </p:sp>
      <p:sp>
        <p:nvSpPr>
          <p:cNvPr id="45" name="MH_SubTitle_1">
            <a:extLst>
              <a:ext uri="{FF2B5EF4-FFF2-40B4-BE49-F238E27FC236}">
                <a16:creationId xmlns:a16="http://schemas.microsoft.com/office/drawing/2014/main" id="{37C3F40B-CB44-0A9B-D649-CAAA2BF17B0C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5321748" y="2366558"/>
            <a:ext cx="792088" cy="55403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lvl="0" algn="ctr" defTabSz="103060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zh-CN" sz="1400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July </a:t>
            </a:r>
            <a:r>
              <a:rPr lang="en-US" altLang="zh-CN" sz="1400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4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000A0"/>
              </a:solidFill>
              <a:effectLst/>
              <a:uLnTx/>
              <a:uFillTx/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  <a:sym typeface="+mn-ea"/>
            </a:endParaRPr>
          </a:p>
        </p:txBody>
      </p:sp>
      <p:sp>
        <p:nvSpPr>
          <p:cNvPr id="46" name="MH_Text_5">
            <a:extLst>
              <a:ext uri="{FF2B5EF4-FFF2-40B4-BE49-F238E27FC236}">
                <a16:creationId xmlns:a16="http://schemas.microsoft.com/office/drawing/2014/main" id="{2D37B0E4-5AC4-B0A1-534B-65410D1321EE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820559" y="1784359"/>
            <a:ext cx="2842637" cy="12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600" b="1" dirty="0">
                <a:solidFill>
                  <a:srgbClr val="000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Mobilize crop protection inputs</a:t>
            </a:r>
            <a:endParaRPr lang="en-US" altLang="zh-CN" sz="140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MH_SubTitle_1">
            <a:extLst>
              <a:ext uri="{FF2B5EF4-FFF2-40B4-BE49-F238E27FC236}">
                <a16:creationId xmlns:a16="http://schemas.microsoft.com/office/drawing/2014/main" id="{FEFF3EDB-DC47-F445-2745-7B6B461D0CB0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2780232" y="2377114"/>
            <a:ext cx="792088" cy="55403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lvl="0" algn="ctr" defTabSz="103060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zh-CN" sz="1400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July </a:t>
            </a:r>
            <a:r>
              <a:rPr lang="en-US" altLang="zh-CN" sz="1400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3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000A0"/>
              </a:solidFill>
              <a:effectLst/>
              <a:uLnTx/>
              <a:uFillTx/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  <a:sym typeface="+mn-ea"/>
            </a:endParaRPr>
          </a:p>
        </p:txBody>
      </p:sp>
      <p:sp>
        <p:nvSpPr>
          <p:cNvPr id="48" name="MH_SubTitle_1">
            <a:extLst>
              <a:ext uri="{FF2B5EF4-FFF2-40B4-BE49-F238E27FC236}">
                <a16:creationId xmlns:a16="http://schemas.microsoft.com/office/drawing/2014/main" id="{C9D07F12-10B3-E9FB-B40E-9811A1803775}"/>
              </a:ext>
            </a:extLst>
          </p:cNvPr>
          <p:cNvSpPr/>
          <p:nvPr>
            <p:custDataLst>
              <p:tags r:id="rId10"/>
            </p:custDataLst>
          </p:nvPr>
        </p:nvSpPr>
        <p:spPr bwMode="auto">
          <a:xfrm>
            <a:off x="649633" y="2366558"/>
            <a:ext cx="792088" cy="55403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lvl="0" algn="ctr" defTabSz="103060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zh-CN" sz="1400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July 2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000A0"/>
              </a:solidFill>
              <a:effectLst/>
              <a:uLnTx/>
              <a:uFillTx/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  <a:sym typeface="+mn-ea"/>
            </a:endParaRPr>
          </a:p>
        </p:txBody>
      </p:sp>
      <p:pic>
        <p:nvPicPr>
          <p:cNvPr id="52" name="Picture 17">
            <a:extLst>
              <a:ext uri="{FF2B5EF4-FFF2-40B4-BE49-F238E27FC236}">
                <a16:creationId xmlns:a16="http://schemas.microsoft.com/office/drawing/2014/main" id="{8CB70134-14BC-6252-B0CC-BDD986642AAC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870" y="3102383"/>
            <a:ext cx="1900651" cy="2534695"/>
          </a:xfrm>
          <a:prstGeom prst="rect">
            <a:avLst/>
          </a:prstGeom>
        </p:spPr>
      </p:pic>
      <p:sp>
        <p:nvSpPr>
          <p:cNvPr id="53" name="文本框 52">
            <a:extLst>
              <a:ext uri="{FF2B5EF4-FFF2-40B4-BE49-F238E27FC236}">
                <a16:creationId xmlns:a16="http://schemas.microsoft.com/office/drawing/2014/main" id="{DC38996D-D884-F850-F128-394387C78EC9}"/>
              </a:ext>
            </a:extLst>
          </p:cNvPr>
          <p:cNvSpPr txBox="1"/>
          <p:nvPr/>
        </p:nvSpPr>
        <p:spPr>
          <a:xfrm>
            <a:off x="2714112" y="5641079"/>
            <a:ext cx="38823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1" dirty="0">
                <a:solidFill>
                  <a:srgbClr val="280DF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Chemical Application for High-Temperature Control at the Booting Stage</a:t>
            </a:r>
            <a:endParaRPr lang="zh-CN" altLang="en-US" sz="1200" b="1" dirty="0">
              <a:solidFill>
                <a:srgbClr val="280DF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F1A51474-CBDE-8DFE-CC11-48085D15BAB3}"/>
              </a:ext>
            </a:extLst>
          </p:cNvPr>
          <p:cNvSpPr txBox="1"/>
          <p:nvPr/>
        </p:nvSpPr>
        <p:spPr>
          <a:xfrm>
            <a:off x="8140287" y="4274112"/>
            <a:ext cx="28426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800" b="1" i="0" dirty="0">
                <a:solidFill>
                  <a:srgbClr val="0000FF"/>
                </a:solidFill>
                <a:effectLst/>
                <a:latin typeface="quote-cjk-patch"/>
              </a:rPr>
              <a:t>Drone Spraying in Action</a:t>
            </a:r>
            <a:endParaRPr lang="zh-CN" altLang="en-US" dirty="0">
              <a:solidFill>
                <a:srgbClr val="0000FF"/>
              </a:solidFill>
            </a:endParaRPr>
          </a:p>
        </p:txBody>
      </p:sp>
      <p:pic>
        <p:nvPicPr>
          <p:cNvPr id="37" name="Picture 4">
            <a:extLst>
              <a:ext uri="{FF2B5EF4-FFF2-40B4-BE49-F238E27FC236}">
                <a16:creationId xmlns:a16="http://schemas.microsoft.com/office/drawing/2014/main" id="{8E63BB89-D9F1-D18B-20C5-5186A24B7BCE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18"/>
          <a:srcRect r="50000"/>
          <a:stretch>
            <a:fillRect/>
          </a:stretch>
        </p:blipFill>
        <p:spPr>
          <a:xfrm>
            <a:off x="4290151" y="3579822"/>
            <a:ext cx="2306276" cy="1716984"/>
          </a:xfrm>
          <a:prstGeom prst="rect">
            <a:avLst/>
          </a:prstGeom>
        </p:spPr>
      </p:pic>
      <p:sp>
        <p:nvSpPr>
          <p:cNvPr id="57" name="文本框 56">
            <a:extLst>
              <a:ext uri="{FF2B5EF4-FFF2-40B4-BE49-F238E27FC236}">
                <a16:creationId xmlns:a16="http://schemas.microsoft.com/office/drawing/2014/main" id="{F0C8BDB7-CDF9-C102-7557-2FA16C3CC5B6}"/>
              </a:ext>
            </a:extLst>
          </p:cNvPr>
          <p:cNvSpPr txBox="1"/>
          <p:nvPr/>
        </p:nvSpPr>
        <p:spPr>
          <a:xfrm>
            <a:off x="6890326" y="5548745"/>
            <a:ext cx="44457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1" kern="100" dirty="0">
                <a:solidFill>
                  <a:srgbClr val="C00000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Achieved a 15.1% reduction in yield loss </a:t>
            </a:r>
            <a:r>
              <a:rPr lang="en-US" altLang="zh-CN" b="1" kern="100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compared with </a:t>
            </a:r>
            <a:r>
              <a:rPr lang="en-US" altLang="zh-CN" sz="1800" b="1" kern="100" dirty="0">
                <a:solidFill>
                  <a:srgbClr val="C00000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no intervention</a:t>
            </a:r>
            <a:endParaRPr lang="zh-CN" altLang="en-US" b="1" dirty="0">
              <a:solidFill>
                <a:srgbClr val="C0000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8F3F7D2-9B26-930E-272A-92DC18EF540F}"/>
              </a:ext>
            </a:extLst>
          </p:cNvPr>
          <p:cNvSpPr txBox="1"/>
          <p:nvPr/>
        </p:nvSpPr>
        <p:spPr>
          <a:xfrm>
            <a:off x="411525" y="1026316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>
              <a:spcBef>
                <a:spcPts val="2400"/>
              </a:spcBef>
              <a:spcAft>
                <a:spcPts val="1200"/>
              </a:spcAft>
            </a:pPr>
            <a:r>
              <a:rPr lang="zh-CN" altLang="zh-CN" sz="2400" b="1" i="0" dirty="0">
                <a:solidFill>
                  <a:srgbClr val="C00000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Application Case</a:t>
            </a:r>
          </a:p>
        </p:txBody>
      </p:sp>
    </p:spTree>
    <p:extLst>
      <p:ext uri="{BB962C8B-B14F-4D97-AF65-F5344CB8AC3E}">
        <p14:creationId xmlns:p14="http://schemas.microsoft.com/office/powerpoint/2010/main" val="46126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E8563-5FFA-3131-D27C-53A60FB46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>
            <a:extLst>
              <a:ext uri="{FF2B5EF4-FFF2-40B4-BE49-F238E27FC236}">
                <a16:creationId xmlns:a16="http://schemas.microsoft.com/office/drawing/2014/main" id="{8CDDAD13-0997-7524-2AEB-10C708F2C3FB}"/>
              </a:ext>
            </a:extLst>
          </p:cNvPr>
          <p:cNvSpPr/>
          <p:nvPr/>
        </p:nvSpPr>
        <p:spPr>
          <a:xfrm>
            <a:off x="6019567" y="2175295"/>
            <a:ext cx="942567" cy="94256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19050">
            <a:solidFill>
              <a:schemeClr val="bg1"/>
            </a:solidFill>
          </a:ln>
          <a:effectLst>
            <a:outerShdw blurRad="419100" dist="571500" dir="2700000" sx="90000" sy="9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76" name="椭圆 75">
            <a:extLst>
              <a:ext uri="{FF2B5EF4-FFF2-40B4-BE49-F238E27FC236}">
                <a16:creationId xmlns:a16="http://schemas.microsoft.com/office/drawing/2014/main" id="{78A249D1-6908-5437-0557-0BD604B318E8}"/>
              </a:ext>
            </a:extLst>
          </p:cNvPr>
          <p:cNvSpPr/>
          <p:nvPr/>
        </p:nvSpPr>
        <p:spPr>
          <a:xfrm>
            <a:off x="6962169" y="1203051"/>
            <a:ext cx="214874" cy="21487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9525">
            <a:solidFill>
              <a:schemeClr val="bg1"/>
            </a:solidFill>
          </a:ln>
          <a:effectLst>
            <a:outerShdw blurRad="419100" dist="190500" dir="2700000" sx="90000" sy="90000" algn="tl" rotWithShape="0">
              <a:schemeClr val="tx1">
                <a:alpha val="4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椭圆 76">
            <a:extLst>
              <a:ext uri="{FF2B5EF4-FFF2-40B4-BE49-F238E27FC236}">
                <a16:creationId xmlns:a16="http://schemas.microsoft.com/office/drawing/2014/main" id="{271FBDCF-2D6E-7225-D740-82D0250FC776}"/>
              </a:ext>
            </a:extLst>
          </p:cNvPr>
          <p:cNvSpPr/>
          <p:nvPr/>
        </p:nvSpPr>
        <p:spPr>
          <a:xfrm>
            <a:off x="4588147" y="2250246"/>
            <a:ext cx="214874" cy="21487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9525">
            <a:solidFill>
              <a:schemeClr val="bg1"/>
            </a:solidFill>
          </a:ln>
          <a:effectLst>
            <a:outerShdw blurRad="419100" dist="190500" dir="2700000" sx="90000" sy="90000" algn="tl" rotWithShape="0">
              <a:schemeClr val="tx1">
                <a:alpha val="4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805B4926-9569-6CC1-E9B2-9C15484BA66F}"/>
              </a:ext>
            </a:extLst>
          </p:cNvPr>
          <p:cNvSpPr/>
          <p:nvPr/>
        </p:nvSpPr>
        <p:spPr>
          <a:xfrm>
            <a:off x="4491179" y="995693"/>
            <a:ext cx="942567" cy="94256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19050">
            <a:solidFill>
              <a:schemeClr val="bg1"/>
            </a:solidFill>
          </a:ln>
          <a:effectLst>
            <a:outerShdw blurRad="419100" dist="571500" dir="2700000" sx="90000" sy="9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FFBCAE82-C393-6DA6-A56B-FAAB3D43A705}"/>
              </a:ext>
            </a:extLst>
          </p:cNvPr>
          <p:cNvSpPr/>
          <p:nvPr/>
        </p:nvSpPr>
        <p:spPr>
          <a:xfrm>
            <a:off x="4859310" y="1152733"/>
            <a:ext cx="1863725" cy="178054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25400">
            <a:solidFill>
              <a:schemeClr val="bg1"/>
            </a:solidFill>
          </a:ln>
          <a:effectLst>
            <a:outerShdw blurRad="419100" dist="571500" dir="2700000" sx="90000" sy="9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1" name="文本框 17">
            <a:extLst>
              <a:ext uri="{FF2B5EF4-FFF2-40B4-BE49-F238E27FC236}">
                <a16:creationId xmlns:a16="http://schemas.microsoft.com/office/drawing/2014/main" id="{597A39E8-4DE9-8F5D-8F6A-197CB93BA941}"/>
              </a:ext>
            </a:extLst>
          </p:cNvPr>
          <p:cNvSpPr txBox="1"/>
          <p:nvPr/>
        </p:nvSpPr>
        <p:spPr>
          <a:xfrm>
            <a:off x="4803021" y="1472571"/>
            <a:ext cx="212510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dirty="0">
                <a:solidFill>
                  <a:schemeClr val="accent2"/>
                </a:solidFill>
                <a:latin typeface="Open Sans Regular" panose="020B0606030504020204" charset="0"/>
                <a:ea typeface="微软雅黑" panose="020B0503020204020204" pitchFamily="34" charset="-122"/>
                <a:cs typeface="Open Sans Regular" panose="020B0606030504020204" charset="0"/>
              </a:rPr>
              <a:t>04</a:t>
            </a:r>
            <a:endParaRPr lang="zh-CN" altLang="en-US" sz="8800" dirty="0">
              <a:solidFill>
                <a:schemeClr val="accent2"/>
              </a:solidFill>
              <a:latin typeface="Open Sans Regular" panose="020B0606030504020204" charset="0"/>
              <a:ea typeface="微软雅黑" panose="020B0503020204020204" pitchFamily="34" charset="-122"/>
              <a:cs typeface="Open Sans Regular" panose="020B0606030504020204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40E0C888-6F51-F569-EEE2-A7A376232E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2" name="文本框 13">
            <a:extLst>
              <a:ext uri="{FF2B5EF4-FFF2-40B4-BE49-F238E27FC236}">
                <a16:creationId xmlns:a16="http://schemas.microsoft.com/office/drawing/2014/main" id="{AF2A3E39-3E99-6AC5-7C28-A9AD89696A50}"/>
              </a:ext>
            </a:extLst>
          </p:cNvPr>
          <p:cNvSpPr txBox="1"/>
          <p:nvPr/>
        </p:nvSpPr>
        <p:spPr>
          <a:xfrm flipH="1">
            <a:off x="0" y="3012988"/>
            <a:ext cx="12192000" cy="1316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>
                <a:solidFill>
                  <a:srgbClr val="002060"/>
                </a:solidFill>
                <a:latin typeface="Open Sans" panose="020B0606030504020204" pitchFamily="34" charset="0"/>
                <a:ea typeface="微软雅黑" panose="020B0503020204020204" pitchFamily="34" charset="-122"/>
                <a:cs typeface="Open Sans" panose="020B0606030504020204" pitchFamily="34" charset="0"/>
              </a:rPr>
              <a:t>Key Takeaways </a:t>
            </a:r>
          </a:p>
          <a:p>
            <a:pPr algn="ctr">
              <a:lnSpc>
                <a:spcPct val="150000"/>
              </a:lnSpc>
            </a:pPr>
            <a:r>
              <a:rPr lang="en-US" altLang="zh-CN" sz="2800" dirty="0">
                <a:solidFill>
                  <a:srgbClr val="002060"/>
                </a:solidFill>
                <a:latin typeface="Open Sans" panose="020B0606030504020204" pitchFamily="34" charset="0"/>
                <a:ea typeface="微软雅黑" panose="020B0503020204020204" pitchFamily="34" charset="-122"/>
                <a:cs typeface="Open Sans" panose="020B0606030504020204" pitchFamily="34" charset="0"/>
              </a:rPr>
              <a:t>A Replicable “Toolkit”</a:t>
            </a:r>
          </a:p>
        </p:txBody>
      </p:sp>
    </p:spTree>
    <p:extLst>
      <p:ext uri="{BB962C8B-B14F-4D97-AF65-F5344CB8AC3E}">
        <p14:creationId xmlns:p14="http://schemas.microsoft.com/office/powerpoint/2010/main" val="1620547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2CF84-EB30-4C37-DF75-A2B297382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648D3B7-84D1-AEC1-8F57-C5C6B1EDFB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29863C3-CA77-B5C4-ED81-12274DAC47D7}"/>
              </a:ext>
            </a:extLst>
          </p:cNvPr>
          <p:cNvSpPr txBox="1"/>
          <p:nvPr/>
        </p:nvSpPr>
        <p:spPr>
          <a:xfrm>
            <a:off x="7650506" y="4073318"/>
            <a:ext cx="1667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1" dirty="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5E301F8-F143-C612-CC5B-6E5D2459BC24}"/>
              </a:ext>
            </a:extLst>
          </p:cNvPr>
          <p:cNvSpPr txBox="1"/>
          <p:nvPr/>
        </p:nvSpPr>
        <p:spPr>
          <a:xfrm>
            <a:off x="733425" y="1025236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Core Experience</a:t>
            </a:r>
            <a:endParaRPr lang="zh-CN" alt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表格 13">
            <a:extLst>
              <a:ext uri="{FF2B5EF4-FFF2-40B4-BE49-F238E27FC236}">
                <a16:creationId xmlns:a16="http://schemas.microsoft.com/office/drawing/2014/main" id="{A42CB54A-86DB-340F-8AA5-DBA9F0729A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1347979"/>
              </p:ext>
            </p:extLst>
          </p:nvPr>
        </p:nvGraphicFramePr>
        <p:xfrm>
          <a:off x="238539" y="1686353"/>
          <a:ext cx="11772486" cy="46520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60644">
                  <a:extLst>
                    <a:ext uri="{9D8B030D-6E8A-4147-A177-3AD203B41FA5}">
                      <a16:colId xmlns:a16="http://schemas.microsoft.com/office/drawing/2014/main" val="4183967895"/>
                    </a:ext>
                  </a:extLst>
                </a:gridCol>
                <a:gridCol w="8611842">
                  <a:extLst>
                    <a:ext uri="{9D8B030D-6E8A-4147-A177-3AD203B41FA5}">
                      <a16:colId xmlns:a16="http://schemas.microsoft.com/office/drawing/2014/main" val="4038169981"/>
                    </a:ext>
                  </a:extLst>
                </a:gridCol>
              </a:tblGrid>
              <a:tr h="599012"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2400" b="1" kern="1200" dirty="0">
                          <a:solidFill>
                            <a:srgbClr val="0070C0"/>
                          </a:solidFill>
                          <a:effectLst/>
                          <a:latin typeface="Arial Unicode MS" panose="020B0604020202020204" pitchFamily="34" charset="-122"/>
                          <a:ea typeface="Arial Unicode MS" panose="020B0604020202020204" pitchFamily="34" charset="-122"/>
                          <a:cs typeface="Arial Unicode MS" panose="020B0604020202020204" pitchFamily="34" charset="-122"/>
                        </a:rPr>
                        <a:t>Insight</a:t>
                      </a:r>
                      <a:endParaRPr lang="zh-CN" altLang="en-US" sz="2400" b="1" dirty="0">
                        <a:solidFill>
                          <a:srgbClr val="0070C0"/>
                        </a:solidFill>
                        <a:latin typeface="Arial Unicode MS" panose="020B0604020202020204" pitchFamily="34" charset="-122"/>
                        <a:ea typeface="Arial Unicode MS" panose="020B0604020202020204" pitchFamily="34" charset="-122"/>
                        <a:cs typeface="Arial Unicode MS" panose="020B0604020202020204" pitchFamily="34" charset="-122"/>
                      </a:endParaRPr>
                    </a:p>
                  </a:txBody>
                  <a:tcPr>
                    <a:lnT w="9525" cap="flat" cmpd="sng" algn="ctr">
                      <a:solidFill>
                        <a:srgbClr val="00B0F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B0F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zh-CN" sz="2400" b="1" kern="1200" dirty="0">
                          <a:solidFill>
                            <a:srgbClr val="0070C0"/>
                          </a:solidFill>
                          <a:effectLst/>
                          <a:latin typeface="Arial Unicode MS" panose="020B0604020202020204" pitchFamily="34" charset="-122"/>
                          <a:ea typeface="Arial Unicode MS" panose="020B0604020202020204" pitchFamily="34" charset="-122"/>
                          <a:cs typeface="Arial Unicode MS" panose="020B0604020202020204" pitchFamily="34" charset="-122"/>
                        </a:rPr>
                        <a:t>Explanation</a:t>
                      </a:r>
                      <a:endParaRPr lang="zh-CN" altLang="en-US" sz="2400" b="1" kern="1200" dirty="0">
                        <a:solidFill>
                          <a:srgbClr val="0070C0"/>
                        </a:solidFill>
                        <a:effectLst/>
                        <a:latin typeface="Arial Unicode MS" panose="020B0604020202020204" pitchFamily="34" charset="-122"/>
                        <a:ea typeface="Arial Unicode MS" panose="020B0604020202020204" pitchFamily="34" charset="-122"/>
                        <a:cs typeface="Arial Unicode MS" panose="020B0604020202020204" pitchFamily="34" charset="-122"/>
                      </a:endParaRPr>
                    </a:p>
                  </a:txBody>
                  <a:tcPr>
                    <a:lnT w="9525" cap="flat" cmpd="sng" algn="ctr">
                      <a:solidFill>
                        <a:srgbClr val="00B0F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B0F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99414"/>
                  </a:ext>
                </a:extLst>
              </a:tr>
              <a:tr h="92667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zh-CN" sz="2000" b="1" kern="1200" dirty="0">
                          <a:solidFill>
                            <a:srgbClr val="0070C0"/>
                          </a:solidFill>
                          <a:effectLst/>
                          <a:latin typeface="Arial Unicode MS" panose="020B0604020202020204" pitchFamily="34" charset="-122"/>
                          <a:ea typeface="Arial Unicode MS" panose="020B0604020202020204" pitchFamily="34" charset="-122"/>
                          <a:cs typeface="Arial Unicode MS" panose="020B0604020202020204" pitchFamily="34" charset="-122"/>
                        </a:rPr>
                        <a:t>Digitalization is the breakthrough</a:t>
                      </a:r>
                      <a:endParaRPr lang="zh-CN" altLang="en-US" sz="2000" b="1" kern="1200" dirty="0">
                        <a:solidFill>
                          <a:srgbClr val="0070C0"/>
                        </a:solidFill>
                        <a:effectLst/>
                        <a:latin typeface="Arial Unicode MS" panose="020B0604020202020204" pitchFamily="34" charset="-122"/>
                        <a:ea typeface="Arial Unicode MS" panose="020B0604020202020204" pitchFamily="34" charset="-122"/>
                        <a:cs typeface="Arial Unicode MS" panose="020B0604020202020204" pitchFamily="34" charset="-122"/>
                      </a:endParaRPr>
                    </a:p>
                  </a:txBody>
                  <a:tcPr>
                    <a:lnT w="9525" cap="flat" cmpd="sng" algn="ctr">
                      <a:solidFill>
                        <a:srgbClr val="00B0F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B0F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zh-CN" sz="20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"Nongzaijing" </a:t>
                      </a:r>
                      <a:r>
                        <a:rPr lang="en-US" altLang="zh-CN" sz="20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mini program disseminates </a:t>
                      </a:r>
                      <a:r>
                        <a:rPr lang="zh-CN" altLang="zh-CN" sz="20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professional warning information to </a:t>
                      </a:r>
                      <a:r>
                        <a:rPr lang="en-US" altLang="zh-CN" sz="20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agricultural producers</a:t>
                      </a:r>
                      <a:r>
                        <a:rPr lang="zh-CN" altLang="zh-CN" sz="20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zh-CN" altLang="zh-CN" sz="20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at low cost and wide coverage</a:t>
                      </a:r>
                      <a:endParaRPr lang="zh-CN" altLang="en-US" sz="2000" b="1" kern="12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T w="9525" cap="flat" cmpd="sng" algn="ctr">
                      <a:solidFill>
                        <a:srgbClr val="00B0F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B0F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4987067"/>
                  </a:ext>
                </a:extLst>
              </a:tr>
              <a:tr h="106446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1200"/>
                        </a:spcBef>
                      </a:pPr>
                      <a:r>
                        <a:rPr lang="zh-CN" altLang="zh-CN" sz="2000" b="1" kern="1200" dirty="0">
                          <a:solidFill>
                            <a:srgbClr val="0070C0"/>
                          </a:solidFill>
                          <a:effectLst/>
                          <a:latin typeface="Arial Unicode MS" panose="020B0604020202020204" pitchFamily="34" charset="-122"/>
                          <a:ea typeface="Arial Unicode MS" panose="020B0604020202020204" pitchFamily="34" charset="-122"/>
                          <a:cs typeface="Arial Unicode MS" panose="020B0604020202020204" pitchFamily="34" charset="-122"/>
                        </a:rPr>
                        <a:t>But digitalization is not a panacea</a:t>
                      </a:r>
                      <a:endParaRPr lang="zh-CN" altLang="en-US" sz="2000" b="1" kern="1200" dirty="0">
                        <a:solidFill>
                          <a:srgbClr val="0070C0"/>
                        </a:solidFill>
                        <a:effectLst/>
                        <a:latin typeface="Arial Unicode MS" panose="020B0604020202020204" pitchFamily="34" charset="-122"/>
                        <a:ea typeface="Arial Unicode MS" panose="020B0604020202020204" pitchFamily="34" charset="-122"/>
                        <a:cs typeface="Arial Unicode MS" panose="020B0604020202020204" pitchFamily="34" charset="-122"/>
                      </a:endParaRPr>
                    </a:p>
                  </a:txBody>
                  <a:tcPr>
                    <a:lnT w="9525" cap="flat" cmpd="sng" algn="ctr">
                      <a:solidFill>
                        <a:srgbClr val="00B0F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B0F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zh-CN" sz="20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en-US" altLang="zh-CN" sz="20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Disseminating</a:t>
                      </a:r>
                      <a:r>
                        <a:rPr lang="zh-CN" altLang="zh-CN" sz="20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" is only the first step</a:t>
                      </a:r>
                      <a:r>
                        <a:rPr lang="en-US" altLang="zh-CN" sz="20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altLang="zh-CN" sz="20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 "</a:t>
                      </a:r>
                      <a:r>
                        <a:rPr lang="zh-CN" altLang="zh-CN" sz="20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understanding</a:t>
                      </a:r>
                      <a:r>
                        <a:rPr lang="en-US" altLang="zh-CN" sz="20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 it</a:t>
                      </a:r>
                      <a:r>
                        <a:rPr lang="zh-CN" altLang="zh-CN" sz="2000" b="1" kern="1200" dirty="0">
                          <a:solidFill>
                            <a:srgbClr val="007DBC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zh-CN" altLang="zh-CN" sz="20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 and “</a:t>
                      </a:r>
                      <a:r>
                        <a:rPr lang="en-US" altLang="zh-CN" sz="20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Acting on it</a:t>
                      </a:r>
                      <a:r>
                        <a:rPr lang="zh-CN" altLang="zh-CN" sz="20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" </a:t>
                      </a:r>
                      <a:r>
                        <a:rPr lang="en-US" altLang="zh-CN" sz="20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matter just as much</a:t>
                      </a:r>
                      <a:endParaRPr lang="zh-CN" altLang="en-US" sz="2000" b="1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T w="9525" cap="flat" cmpd="sng" algn="ctr">
                      <a:solidFill>
                        <a:srgbClr val="00B0F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B0F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7098554"/>
                  </a:ext>
                </a:extLst>
              </a:tr>
              <a:tr h="105601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000" b="1" kern="1200" dirty="0">
                          <a:solidFill>
                            <a:srgbClr val="0070C0"/>
                          </a:solidFill>
                          <a:effectLst/>
                          <a:latin typeface="Arial Unicode MS" panose="020B0604020202020204" pitchFamily="34" charset="-122"/>
                          <a:ea typeface="Arial Unicode MS" panose="020B0604020202020204" pitchFamily="34" charset="-122"/>
                          <a:cs typeface="Arial Unicode MS" panose="020B0604020202020204" pitchFamily="34" charset="-122"/>
                        </a:rPr>
                        <a:t>Multi-channel Dissemination</a:t>
                      </a:r>
                      <a:endParaRPr lang="zh-CN" altLang="en-US" sz="2000" b="1" kern="1200" dirty="0">
                        <a:solidFill>
                          <a:srgbClr val="0070C0"/>
                        </a:solidFill>
                        <a:effectLst/>
                        <a:latin typeface="Arial Unicode MS" panose="020B0604020202020204" pitchFamily="34" charset="-122"/>
                        <a:ea typeface="Arial Unicode MS" panose="020B0604020202020204" pitchFamily="34" charset="-122"/>
                        <a:cs typeface="Arial Unicode MS" panose="020B0604020202020204" pitchFamily="34" charset="-122"/>
                      </a:endParaRPr>
                    </a:p>
                  </a:txBody>
                  <a:tcPr>
                    <a:lnT w="9525" cap="flat" cmpd="sng" algn="ctr">
                      <a:solidFill>
                        <a:srgbClr val="00B0F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B0F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0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Different channels serve different audiences </a:t>
                      </a:r>
                      <a:r>
                        <a:rPr lang="en-US" altLang="zh-CN" sz="20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— from broad coverage to precision dissemination, forming a complete service chain</a:t>
                      </a:r>
                      <a:endParaRPr lang="zh-CN" altLang="en-US" sz="2000" b="1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T w="9525" cap="flat" cmpd="sng" algn="ctr">
                      <a:solidFill>
                        <a:srgbClr val="00B0F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B0F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6157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zh-CN" sz="2000" b="1" kern="1200" dirty="0">
                          <a:solidFill>
                            <a:srgbClr val="0070C0"/>
                          </a:solidFill>
                          <a:effectLst/>
                          <a:latin typeface="Arial Unicode MS" panose="020B0604020202020204" pitchFamily="34" charset="-122"/>
                          <a:ea typeface="Arial Unicode MS" panose="020B0604020202020204" pitchFamily="34" charset="-122"/>
                          <a:cs typeface="Arial Unicode MS" panose="020B0604020202020204" pitchFamily="34" charset="-122"/>
                        </a:rPr>
                        <a:t>From passive to active</a:t>
                      </a:r>
                      <a:r>
                        <a:rPr lang="en-US" altLang="zh-CN" sz="2000" b="1" kern="1200" dirty="0">
                          <a:solidFill>
                            <a:srgbClr val="0070C0"/>
                          </a:solidFill>
                          <a:effectLst/>
                          <a:latin typeface="Arial Unicode MS" panose="020B0604020202020204" pitchFamily="34" charset="-122"/>
                          <a:ea typeface="Arial Unicode MS" panose="020B0604020202020204" pitchFamily="34" charset="-122"/>
                          <a:cs typeface="Arial Unicode MS" panose="020B0604020202020204" pitchFamily="34" charset="-122"/>
                        </a:rPr>
                        <a:t> Engagement</a:t>
                      </a:r>
                      <a:endParaRPr lang="zh-CN" altLang="en-US" sz="2000" b="1" kern="1200" dirty="0">
                        <a:solidFill>
                          <a:srgbClr val="0070C0"/>
                        </a:solidFill>
                        <a:effectLst/>
                        <a:latin typeface="Arial Unicode MS" panose="020B0604020202020204" pitchFamily="34" charset="-122"/>
                        <a:ea typeface="Arial Unicode MS" panose="020B0604020202020204" pitchFamily="34" charset="-122"/>
                        <a:cs typeface="Arial Unicode MS" panose="020B0604020202020204" pitchFamily="34" charset="-122"/>
                      </a:endParaRPr>
                    </a:p>
                  </a:txBody>
                  <a:tcPr>
                    <a:lnT w="9525" cap="flat" cmpd="sng" algn="ctr">
                      <a:solidFill>
                        <a:srgbClr val="00B0F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B0F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20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Agricultural producers</a:t>
                      </a:r>
                      <a:r>
                        <a:rPr lang="zh-CN" altLang="zh-CN" sz="20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 evolve from </a:t>
                      </a:r>
                      <a:r>
                        <a:rPr lang="en-US" altLang="zh-CN" sz="20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passive </a:t>
                      </a:r>
                      <a:r>
                        <a:rPr lang="zh-CN" altLang="zh-CN" sz="20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recipients to </a:t>
                      </a:r>
                      <a:r>
                        <a:rPr lang="en-US" altLang="zh-CN" sz="20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active </a:t>
                      </a:r>
                      <a:r>
                        <a:rPr lang="zh-CN" altLang="zh-CN" sz="20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participants</a:t>
                      </a:r>
                      <a:r>
                        <a:rPr lang="en-US" altLang="zh-CN" sz="20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altLang="zh-CN" sz="20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with </a:t>
                      </a:r>
                      <a:r>
                        <a:rPr lang="zh-CN" altLang="zh-CN" sz="2000" b="1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two-way interaction </a:t>
                      </a:r>
                      <a:r>
                        <a:rPr lang="zh-CN" altLang="zh-CN" sz="20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improves warning </a:t>
                      </a:r>
                      <a:r>
                        <a:rPr lang="en-US" altLang="zh-CN" sz="20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accuracy and reinforces </a:t>
                      </a:r>
                      <a:r>
                        <a:rPr lang="zh-CN" altLang="zh-CN" sz="2000" b="1" kern="12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farmers' engagement</a:t>
                      </a:r>
                      <a:endParaRPr lang="zh-CN" altLang="en-US" sz="2000" b="1" kern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T w="9525" cap="flat" cmpd="sng" algn="ctr">
                      <a:solidFill>
                        <a:srgbClr val="00B0F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B0F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3986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200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52A37-DC1C-BBDE-30F2-0EE116EA1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E8D00E09-463C-BFBF-BDC9-CD5910A49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AEECA657-5C94-1A48-5A66-933C1E4B3511}"/>
              </a:ext>
            </a:extLst>
          </p:cNvPr>
          <p:cNvSpPr txBox="1"/>
          <p:nvPr/>
        </p:nvSpPr>
        <p:spPr>
          <a:xfrm>
            <a:off x="526470" y="1151142"/>
            <a:ext cx="111021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2400"/>
              </a:spcBef>
              <a:spcAft>
                <a:spcPts val="1200"/>
              </a:spcAft>
            </a:pPr>
            <a:r>
              <a:rPr lang="en-US" altLang="zh-CN" sz="2400" b="1" i="0" dirty="0">
                <a:solidFill>
                  <a:srgbClr val="C00000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Essential Conditions for Developing Digital Tools</a:t>
            </a:r>
            <a:endParaRPr lang="zh-CN" altLang="zh-CN" sz="2400" b="1" i="0" dirty="0">
              <a:solidFill>
                <a:srgbClr val="C00000"/>
              </a:solidFill>
              <a:effectLst/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31E90B1-2B9B-5ADE-C3C9-5B428A009C4E}"/>
              </a:ext>
            </a:extLst>
          </p:cNvPr>
          <p:cNvSpPr txBox="1"/>
          <p:nvPr/>
        </p:nvSpPr>
        <p:spPr>
          <a:xfrm>
            <a:off x="526470" y="1951726"/>
            <a:ext cx="10788075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zh-CN" sz="1800" b="1" i="0" dirty="0">
                <a:solidFill>
                  <a:srgbClr val="002060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Demand-Driven Service</a:t>
            </a:r>
            <a:endParaRPr lang="en-US" altLang="zh-CN" sz="1800" b="1" i="0" dirty="0">
              <a:solidFill>
                <a:srgbClr val="002060"/>
              </a:solidFill>
              <a:effectLst/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r>
              <a:rPr lang="en-US" altLang="zh-CN" sz="1400" i="0" dirty="0">
                <a:solidFill>
                  <a:srgbClr val="002060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    </a:t>
            </a:r>
            <a:r>
              <a:rPr lang="en-US" altLang="zh-CN" sz="160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Start from farmers’ actual needs — not just telling them “a disaster is coming,” but also guiding them on “what actions to take”</a:t>
            </a:r>
            <a:endParaRPr lang="en-US" altLang="zh-CN" sz="1400" i="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endParaRPr>
          </a:p>
          <a:p>
            <a:endParaRPr lang="en-US" altLang="zh-CN" sz="1800" b="1" i="0" dirty="0">
              <a:solidFill>
                <a:srgbClr val="002060"/>
              </a:solidFill>
              <a:effectLst/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00206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Data Collection &amp; </a:t>
            </a:r>
            <a:r>
              <a:rPr lang="zh-CN" altLang="zh-CN" b="1" dirty="0">
                <a:solidFill>
                  <a:srgbClr val="00206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Algorithm Capacity</a:t>
            </a:r>
            <a:endParaRPr lang="en-US" altLang="zh-CN" b="1" dirty="0">
              <a:solidFill>
                <a:srgbClr val="00206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r>
              <a:rPr lang="en-US" altLang="zh-CN" sz="1600" dirty="0">
                <a:solidFill>
                  <a:srgbClr val="00206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     Data collection and a</a:t>
            </a:r>
            <a:r>
              <a:rPr lang="zh-CN" altLang="zh-CN" sz="1600" dirty="0">
                <a:solidFill>
                  <a:srgbClr val="00206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lgorithm </a:t>
            </a:r>
            <a:r>
              <a:rPr lang="en-US" altLang="zh-CN" sz="1600" dirty="0">
                <a:solidFill>
                  <a:srgbClr val="00206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capacity form the foundation of the APP</a:t>
            </a:r>
            <a:endParaRPr lang="zh-CN" altLang="en-US" sz="1600" dirty="0">
              <a:solidFill>
                <a:srgbClr val="002060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b="1" dirty="0">
              <a:solidFill>
                <a:srgbClr val="00206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00206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Primary </a:t>
            </a:r>
            <a:r>
              <a:rPr lang="zh-CN" altLang="zh-CN" b="1" dirty="0">
                <a:solidFill>
                  <a:srgbClr val="00206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Platform</a:t>
            </a:r>
            <a:r>
              <a:rPr lang="en-US" altLang="zh-CN" b="1" dirty="0">
                <a:solidFill>
                  <a:srgbClr val="00206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Selection</a:t>
            </a:r>
          </a:p>
          <a:p>
            <a:r>
              <a:rPr lang="en-US" altLang="zh-CN" sz="1600" dirty="0">
                <a:solidFill>
                  <a:srgbClr val="00206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     Choose a digital platform with a large local user base and minimal access barriers as the dissemination channel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b="1" dirty="0">
              <a:solidFill>
                <a:srgbClr val="00206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00206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Sustained Training and Promotion</a:t>
            </a:r>
          </a:p>
          <a:p>
            <a:r>
              <a:rPr lang="en-US" altLang="zh-CN" sz="1600" dirty="0">
                <a:solidFill>
                  <a:srgbClr val="002060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      Ensuring target users know about the tool, can use it, and are willing to use it  — only then can the service truly take effect</a:t>
            </a:r>
            <a:endParaRPr lang="zh-CN" altLang="en-US" b="1" dirty="0">
              <a:solidFill>
                <a:srgbClr val="00206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83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C60FE-E3E5-F8BC-DE1C-23D181B71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E56DF01-FB25-32C6-6CDA-F3B9C23F82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6DB5B41-746D-63DA-6428-A4E8C492923A}"/>
              </a:ext>
            </a:extLst>
          </p:cNvPr>
          <p:cNvSpPr txBox="1"/>
          <p:nvPr/>
        </p:nvSpPr>
        <p:spPr>
          <a:xfrm>
            <a:off x="0" y="4341478"/>
            <a:ext cx="12191999" cy="1133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Receiving warnings a day earlier and acting a step sooner captures the true value of last‑mile efforts.</a:t>
            </a:r>
            <a:endParaRPr lang="zh-CN" altLang="en-US" sz="2400" b="1" dirty="0">
              <a:solidFill>
                <a:srgbClr val="0000FF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2A3020F-1DA7-760F-3BEF-6D22C0BA08C9}"/>
              </a:ext>
            </a:extLst>
          </p:cNvPr>
          <p:cNvSpPr/>
          <p:nvPr/>
        </p:nvSpPr>
        <p:spPr>
          <a:xfrm>
            <a:off x="997528" y="1815713"/>
            <a:ext cx="10344727" cy="1851125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  <a:ea typeface="Arial Unicode MS" panose="020B0604020202020204" pitchFamily="34" charset="-122"/>
              </a:rPr>
              <a:t>Ensuring that every agricultural producer - when disaster strikes - is no longer a </a:t>
            </a:r>
          </a:p>
          <a:p>
            <a:pPr algn="ctr" latinLnBrk="1"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  <a:ea typeface="Arial Unicode MS" panose="020B0604020202020204" pitchFamily="34" charset="-122"/>
              </a:rPr>
              <a:t>last‑mile blind spot, but an informed and proactive actor within the disaster</a:t>
            </a:r>
          </a:p>
          <a:p>
            <a:pPr algn="ctr" latinLnBrk="1"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  <a:ea typeface="Arial Unicode MS" panose="020B0604020202020204" pitchFamily="34" charset="-122"/>
              </a:rPr>
              <a:t>preparedness network.</a:t>
            </a:r>
            <a:r>
              <a:rPr lang="zh-CN" altLang="zh-CN" sz="2400" b="1" dirty="0">
                <a:solidFill>
                  <a:srgbClr val="002060"/>
                </a:solidFill>
                <a:ea typeface="Arial Unicode MS" panose="020B0604020202020204" pitchFamily="34" charset="-122"/>
              </a:rPr>
              <a:t> </a:t>
            </a:r>
            <a:r>
              <a:rPr lang="en-US" altLang="zh-CN" sz="2400" b="1" dirty="0">
                <a:solidFill>
                  <a:srgbClr val="002060"/>
                </a:solidFill>
                <a:ea typeface="Arial Unicode MS" panose="020B0604020202020204" pitchFamily="34" charset="-122"/>
              </a:rPr>
              <a:t> </a:t>
            </a:r>
            <a:r>
              <a:rPr lang="zh-CN" altLang="zh-CN" sz="2400" b="1" dirty="0">
                <a:solidFill>
                  <a:srgbClr val="002060"/>
                </a:solidFill>
                <a:ea typeface="Arial Unicode MS" panose="020B0604020202020204" pitchFamily="34" charset="-122"/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347675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4" name="Rectangle 3"/>
            <p:cNvSpPr/>
            <p:nvPr/>
          </p:nvSpPr>
          <p:spPr>
            <a:xfrm>
              <a:off x="1" y="0"/>
              <a:ext cx="12191999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itre 3"/>
            <p:cNvSpPr txBox="1"/>
            <p:nvPr/>
          </p:nvSpPr>
          <p:spPr>
            <a:xfrm>
              <a:off x="3602343" y="1798780"/>
              <a:ext cx="4780343" cy="1041415"/>
            </a:xfrm>
            <a:prstGeom prst="rect">
              <a:avLst/>
            </a:prstGeom>
          </p:spPr>
          <p:txBody>
            <a:bodyPr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AU" sz="6000" dirty="0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Open Sans" panose="020B0606030504020204" pitchFamily="34" charset="0"/>
                  <a:ea typeface="Verdana" panose="020B0604030504040204" charset="0"/>
                  <a:cs typeface="Open Sans" panose="020B0606030504020204" pitchFamily="34" charset="0"/>
                </a:rPr>
                <a:t>Thank You</a:t>
              </a:r>
            </a:p>
          </p:txBody>
        </p:sp>
      </p:grpSp>
      <p:sp>
        <p:nvSpPr>
          <p:cNvPr id="19" name="矩形 18"/>
          <p:cNvSpPr/>
          <p:nvPr/>
        </p:nvSpPr>
        <p:spPr>
          <a:xfrm>
            <a:off x="7198761" y="6246688"/>
            <a:ext cx="6096000" cy="58905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ea typeface="等线" panose="02010600030101010101" pitchFamily="2" charset="-122"/>
              </a:rPr>
              <a:t>Sharing for Learning</a:t>
            </a:r>
            <a:endParaRPr kumimoji="0" lang="zh-CN" altLang="en-US" sz="3200" b="1" i="0" u="none" strike="noStrike" kern="0" cap="none" spc="0" normalizeH="0" baseline="0" noProof="0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ea typeface="等线" panose="02010600030101010101" pitchFamily="2" charset="-122"/>
            </a:endParaRPr>
          </a:p>
        </p:txBody>
      </p:sp>
      <p:sp>
        <p:nvSpPr>
          <p:cNvPr id="29" name="等腰三角形 28"/>
          <p:cNvSpPr/>
          <p:nvPr/>
        </p:nvSpPr>
        <p:spPr>
          <a:xfrm>
            <a:off x="-1" y="5835250"/>
            <a:ext cx="981075" cy="1022750"/>
          </a:xfrm>
          <a:prstGeom prst="triangle">
            <a:avLst>
              <a:gd name="adj" fmla="val 1"/>
            </a:avLst>
          </a:prstGeom>
          <a:solidFill>
            <a:srgbClr val="007D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00"/>
            <a:ext cx="12192000" cy="1025236"/>
          </a:xfrm>
          <a:prstGeom prst="rect">
            <a:avLst/>
          </a:prstGeom>
        </p:spPr>
      </p:pic>
      <p:pic>
        <p:nvPicPr>
          <p:cNvPr id="6" name="图片 5" descr="图形用户界面, 应用程序&#10;&#10;描述已自动生成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913" y="5250474"/>
            <a:ext cx="6004618" cy="1645936"/>
          </a:xfrm>
          <a:prstGeom prst="rect">
            <a:avLst/>
          </a:prstGeom>
        </p:spPr>
      </p:pic>
      <p:pic>
        <p:nvPicPr>
          <p:cNvPr id="7" name="图片 6" descr="QR 代码&#10;&#10;描述已自动生成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321" y="1584878"/>
            <a:ext cx="1500704" cy="1515621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CB340372-846F-D459-8A8E-FD188D707EFE}"/>
              </a:ext>
            </a:extLst>
          </p:cNvPr>
          <p:cNvSpPr txBox="1"/>
          <p:nvPr/>
        </p:nvSpPr>
        <p:spPr>
          <a:xfrm>
            <a:off x="9239" y="4342881"/>
            <a:ext cx="12192000" cy="1424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000" b="1" dirty="0">
                <a:solidFill>
                  <a:srgbClr val="00206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China Meteorological Administration</a:t>
            </a:r>
          </a:p>
          <a:p>
            <a:pPr algn="ctr">
              <a:lnSpc>
                <a:spcPct val="150000"/>
              </a:lnSpc>
            </a:pPr>
            <a:r>
              <a:rPr lang="zh-CN" altLang="zh-CN" sz="2000" b="1" dirty="0">
                <a:solidFill>
                  <a:srgbClr val="00206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E-mail: zy@cma.gov.cn</a:t>
            </a:r>
            <a:endParaRPr lang="zh-CN" altLang="en-US" sz="2000" b="1" dirty="0">
              <a:solidFill>
                <a:srgbClr val="00206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 algn="ctr">
              <a:lnSpc>
                <a:spcPct val="150000"/>
              </a:lnSpc>
            </a:pPr>
            <a:endParaRPr lang="en-US" altLang="zh-CN" sz="2000" b="1" dirty="0">
              <a:solidFill>
                <a:srgbClr val="00206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/>
          <p:cNvSpPr/>
          <p:nvPr/>
        </p:nvSpPr>
        <p:spPr>
          <a:xfrm>
            <a:off x="6038039" y="2249183"/>
            <a:ext cx="942567" cy="94256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19050">
            <a:solidFill>
              <a:schemeClr val="bg1"/>
            </a:solidFill>
          </a:ln>
          <a:effectLst>
            <a:outerShdw blurRad="419100" dist="571500" dir="2700000" sx="90000" sy="9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76" name="椭圆 75"/>
          <p:cNvSpPr/>
          <p:nvPr/>
        </p:nvSpPr>
        <p:spPr>
          <a:xfrm>
            <a:off x="6980641" y="1276939"/>
            <a:ext cx="214874" cy="21487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9525">
            <a:solidFill>
              <a:schemeClr val="bg1"/>
            </a:solidFill>
          </a:ln>
          <a:effectLst>
            <a:outerShdw blurRad="419100" dist="190500" dir="2700000" sx="90000" sy="90000" algn="tl" rotWithShape="0">
              <a:schemeClr val="tx1">
                <a:alpha val="4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椭圆 76"/>
          <p:cNvSpPr/>
          <p:nvPr/>
        </p:nvSpPr>
        <p:spPr>
          <a:xfrm>
            <a:off x="4606619" y="2324134"/>
            <a:ext cx="214874" cy="21487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9525">
            <a:solidFill>
              <a:schemeClr val="bg1"/>
            </a:solidFill>
          </a:ln>
          <a:effectLst>
            <a:outerShdw blurRad="419100" dist="190500" dir="2700000" sx="90000" sy="90000" algn="tl" rotWithShape="0">
              <a:schemeClr val="tx1">
                <a:alpha val="4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4491179" y="995693"/>
            <a:ext cx="942567" cy="94256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19050">
            <a:solidFill>
              <a:schemeClr val="bg1"/>
            </a:solidFill>
          </a:ln>
          <a:effectLst>
            <a:outerShdw blurRad="419100" dist="571500" dir="2700000" sx="90000" sy="9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10" name="椭圆 9"/>
          <p:cNvSpPr/>
          <p:nvPr/>
        </p:nvSpPr>
        <p:spPr>
          <a:xfrm>
            <a:off x="4877782" y="1226621"/>
            <a:ext cx="1863725" cy="178054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25400">
            <a:solidFill>
              <a:schemeClr val="bg1"/>
            </a:solidFill>
          </a:ln>
          <a:effectLst>
            <a:outerShdw blurRad="419100" dist="571500" dir="2700000" sx="90000" sy="9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1" name="文本框 17"/>
          <p:cNvSpPr txBox="1"/>
          <p:nvPr/>
        </p:nvSpPr>
        <p:spPr>
          <a:xfrm>
            <a:off x="4821493" y="1546459"/>
            <a:ext cx="212510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dirty="0">
                <a:solidFill>
                  <a:schemeClr val="accent2"/>
                </a:solidFill>
                <a:latin typeface="Open Sans Regular" panose="020B0606030504020204" charset="0"/>
                <a:ea typeface="微软雅黑" panose="020B0503020204020204" pitchFamily="34" charset="-122"/>
                <a:cs typeface="Open Sans Regular" panose="020B0606030504020204" charset="0"/>
              </a:rPr>
              <a:t>01</a:t>
            </a:r>
            <a:endParaRPr lang="zh-CN" altLang="en-US" sz="8800" dirty="0">
              <a:solidFill>
                <a:schemeClr val="accent2"/>
              </a:solidFill>
              <a:latin typeface="Open Sans Regular" panose="020B0606030504020204" charset="0"/>
              <a:ea typeface="微软雅黑" panose="020B0503020204020204" pitchFamily="34" charset="-122"/>
              <a:cs typeface="Open Sans Regular" panose="020B0606030504020204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2" name="文本框 13">
            <a:extLst>
              <a:ext uri="{FF2B5EF4-FFF2-40B4-BE49-F238E27FC236}">
                <a16:creationId xmlns:a16="http://schemas.microsoft.com/office/drawing/2014/main" id="{E94C1067-59A9-547B-29B9-BD559651D745}"/>
              </a:ext>
            </a:extLst>
          </p:cNvPr>
          <p:cNvSpPr txBox="1"/>
          <p:nvPr/>
        </p:nvSpPr>
        <p:spPr>
          <a:xfrm flipH="1">
            <a:off x="0" y="3049932"/>
            <a:ext cx="12192000" cy="669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>
                <a:solidFill>
                  <a:srgbClr val="002060"/>
                </a:solidFill>
                <a:latin typeface="Open Sans" panose="020B0606030504020204" pitchFamily="34" charset="0"/>
                <a:ea typeface="微软雅黑" panose="020B0503020204020204" pitchFamily="34" charset="-122"/>
                <a:cs typeface="Open Sans" panose="020B0606030504020204" pitchFamily="34" charset="0"/>
              </a:rPr>
              <a:t>Background &amp; Challenges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D12F67-90B6-5D05-AED8-4BC2CE3B3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4ED7A53-BC8C-DDDA-2AF4-5A94DD1466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14" name="圆角矩形 8">
            <a:extLst>
              <a:ext uri="{FF2B5EF4-FFF2-40B4-BE49-F238E27FC236}">
                <a16:creationId xmlns:a16="http://schemas.microsoft.com/office/drawing/2014/main" id="{9E483CEA-926D-1168-EF95-24A6BFF04FAE}"/>
              </a:ext>
            </a:extLst>
          </p:cNvPr>
          <p:cNvSpPr/>
          <p:nvPr/>
        </p:nvSpPr>
        <p:spPr>
          <a:xfrm>
            <a:off x="8956143" y="4869654"/>
            <a:ext cx="2373440" cy="1569246"/>
          </a:xfrm>
          <a:prstGeom prst="roundRect">
            <a:avLst/>
          </a:prstGeom>
          <a:solidFill>
            <a:schemeClr val="bg2">
              <a:lumMod val="1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 defTabSz="91428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b="1" noProof="1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Huang-Huai-Hai Plain</a:t>
            </a:r>
          </a:p>
          <a:p>
            <a:pPr algn="ctr" defTabSz="91428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600" b="1" noProof="1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Winter wheat</a:t>
            </a:r>
          </a:p>
          <a:p>
            <a:pPr algn="ctr" defTabSz="91428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noProof="1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drought: </a:t>
            </a:r>
          </a:p>
          <a:p>
            <a:pPr algn="ctr" defTabSz="91428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noProof="1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every 4 years</a:t>
            </a:r>
          </a:p>
          <a:p>
            <a:pPr algn="ctr" defTabSz="91428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noProof="1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affected area: 2.51 million ha, 2014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B475E0B0-F355-C43D-B0DC-E58A7F953AB3}"/>
              </a:ext>
            </a:extLst>
          </p:cNvPr>
          <p:cNvGrpSpPr/>
          <p:nvPr/>
        </p:nvGrpSpPr>
        <p:grpSpPr>
          <a:xfrm>
            <a:off x="715753" y="1680808"/>
            <a:ext cx="10613830" cy="3985401"/>
            <a:chOff x="525253" y="1736224"/>
            <a:chExt cx="10613830" cy="3985401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6F6DFD8E-081D-2211-56B7-3D7F382843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536"/>
            <a:stretch/>
          </p:blipFill>
          <p:spPr>
            <a:xfrm>
              <a:off x="3576217" y="1736224"/>
              <a:ext cx="4990999" cy="3985401"/>
            </a:xfrm>
            <a:prstGeom prst="rect">
              <a:avLst/>
            </a:prstGeom>
          </p:spPr>
        </p:pic>
        <p:cxnSp>
          <p:nvCxnSpPr>
            <p:cNvPr id="8" name="肘形连接符 1">
              <a:extLst>
                <a:ext uri="{FF2B5EF4-FFF2-40B4-BE49-F238E27FC236}">
                  <a16:creationId xmlns:a16="http://schemas.microsoft.com/office/drawing/2014/main" id="{A3E4D519-0345-761E-ACDE-D6122047FB45}"/>
                </a:ext>
              </a:extLst>
            </p:cNvPr>
            <p:cNvCxnSpPr>
              <a:cxnSpLocks/>
              <a:endCxn id="19" idx="1"/>
            </p:cNvCxnSpPr>
            <p:nvPr/>
          </p:nvCxnSpPr>
          <p:spPr>
            <a:xfrm>
              <a:off x="7748294" y="2431110"/>
              <a:ext cx="1002682" cy="27238"/>
            </a:xfrm>
            <a:prstGeom prst="bentConnector3">
              <a:avLst>
                <a:gd name="adj1" fmla="val 39991"/>
              </a:avLst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圆角矩形 19">
              <a:extLst>
                <a:ext uri="{FF2B5EF4-FFF2-40B4-BE49-F238E27FC236}">
                  <a16:creationId xmlns:a16="http://schemas.microsoft.com/office/drawing/2014/main" id="{8D80C028-3908-F1D3-E4F8-AB69D4803C2E}"/>
                </a:ext>
              </a:extLst>
            </p:cNvPr>
            <p:cNvSpPr/>
            <p:nvPr/>
          </p:nvSpPr>
          <p:spPr>
            <a:xfrm>
              <a:off x="8754033" y="1813139"/>
              <a:ext cx="2373441" cy="132413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defTabSz="9142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400" noProof="1">
                <a:solidFill>
                  <a:prstClr val="black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11" name="圆角矩形 5">
              <a:extLst>
                <a:ext uri="{FF2B5EF4-FFF2-40B4-BE49-F238E27FC236}">
                  <a16:creationId xmlns:a16="http://schemas.microsoft.com/office/drawing/2014/main" id="{5B1076EA-C589-9A19-85F9-12E51C69523C}"/>
                </a:ext>
              </a:extLst>
            </p:cNvPr>
            <p:cNvSpPr/>
            <p:nvPr/>
          </p:nvSpPr>
          <p:spPr>
            <a:xfrm>
              <a:off x="8765642" y="3377055"/>
              <a:ext cx="2373441" cy="1322531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defTabSz="914280">
                <a:defRPr/>
              </a:pPr>
              <a:r>
                <a:rPr lang="en-US" altLang="zh-CN" sz="1600" b="1" noProof="1">
                  <a:solidFill>
                    <a:prstClr val="black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  <a:sym typeface="+mn-ea"/>
                </a:rPr>
                <a:t>Northeast China</a:t>
              </a:r>
            </a:p>
            <a:p>
              <a:pPr algn="ctr" defTabSz="914280">
                <a:defRPr/>
              </a:pPr>
              <a:r>
                <a:rPr lang="en-US" altLang="zh-CN" sz="1600" b="1" noProof="1">
                  <a:solidFill>
                    <a:prstClr val="black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  <a:sym typeface="+mn-ea"/>
                </a:rPr>
                <a:t>Corn</a:t>
              </a:r>
            </a:p>
            <a:p>
              <a:pPr algn="ctr" defTabSz="914280">
                <a:defRPr/>
              </a:pPr>
              <a:r>
                <a:rPr lang="en-US" altLang="zh-CN" sz="1400" noProof="1">
                  <a:solidFill>
                    <a:prstClr val="black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  <a:sym typeface="+mn-ea"/>
                </a:rPr>
                <a:t>low-temperature damage:</a:t>
              </a:r>
            </a:p>
            <a:p>
              <a:pPr algn="ctr" defTabSz="914280">
                <a:defRPr/>
              </a:pPr>
              <a:r>
                <a:rPr lang="en-US" altLang="zh-CN" sz="1400" noProof="1">
                  <a:solidFill>
                    <a:prstClr val="black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  <a:sym typeface="+mn-ea"/>
                </a:rPr>
                <a:t>every 5 years</a:t>
              </a:r>
            </a:p>
            <a:p>
              <a:pPr algn="ctr" defTabSz="914280">
                <a:defRPr/>
              </a:pPr>
              <a:r>
                <a:rPr lang="en-US" altLang="zh-CN" sz="1400" noProof="1">
                  <a:solidFill>
                    <a:prstClr val="black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yield losses&gt;30%, 2009</a:t>
              </a:r>
              <a:endParaRPr lang="zh-CN" altLang="en-US" sz="1400" noProof="1">
                <a:solidFill>
                  <a:prstClr val="black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12" name="圆角矩形 7">
              <a:extLst>
                <a:ext uri="{FF2B5EF4-FFF2-40B4-BE49-F238E27FC236}">
                  <a16:creationId xmlns:a16="http://schemas.microsoft.com/office/drawing/2014/main" id="{ED186CB6-5FA8-7FAE-2082-8B3B1E9CCE63}"/>
                </a:ext>
              </a:extLst>
            </p:cNvPr>
            <p:cNvSpPr/>
            <p:nvPr/>
          </p:nvSpPr>
          <p:spPr>
            <a:xfrm>
              <a:off x="540428" y="1880896"/>
              <a:ext cx="2819057" cy="1379078"/>
            </a:xfrm>
            <a:prstGeom prst="roundRect">
              <a:avLst/>
            </a:prstGeom>
            <a:gradFill>
              <a:gsLst>
                <a:gs pos="0">
                  <a:schemeClr val="accent1">
                    <a:tint val="50000"/>
                    <a:satMod val="300000"/>
                    <a:alpha val="100000"/>
                  </a:schemeClr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defTabSz="9142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400" noProof="1">
                <a:solidFill>
                  <a:prstClr val="black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endParaRPr>
            </a:p>
          </p:txBody>
        </p:sp>
        <p:cxnSp>
          <p:nvCxnSpPr>
            <p:cNvPr id="16" name="肘形连接符 10">
              <a:extLst>
                <a:ext uri="{FF2B5EF4-FFF2-40B4-BE49-F238E27FC236}">
                  <a16:creationId xmlns:a16="http://schemas.microsoft.com/office/drawing/2014/main" id="{7134431E-072B-E72B-D637-8BF6489AE4DF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401689" y="2459452"/>
              <a:ext cx="3299455" cy="1282257"/>
            </a:xfrm>
            <a:prstGeom prst="bentConnector3">
              <a:avLst>
                <a:gd name="adj1" fmla="val 50000"/>
              </a:avLst>
            </a:prstGeom>
            <a:ln w="15875">
              <a:solidFill>
                <a:srgbClr val="280DF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圆角矩形 3">
              <a:extLst>
                <a:ext uri="{FF2B5EF4-FFF2-40B4-BE49-F238E27FC236}">
                  <a16:creationId xmlns:a16="http://schemas.microsoft.com/office/drawing/2014/main" id="{EAEDAA49-DA3C-A9EB-7C8A-5D72B39C0638}"/>
                </a:ext>
              </a:extLst>
            </p:cNvPr>
            <p:cNvSpPr/>
            <p:nvPr/>
          </p:nvSpPr>
          <p:spPr>
            <a:xfrm>
              <a:off x="525253" y="3658261"/>
              <a:ext cx="2869019" cy="1586897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defTabSz="9142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b="1" noProof="1">
                  <a:solidFill>
                    <a:srgbClr val="FF00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Yangtze River Mid-Lower Reaches</a:t>
              </a:r>
            </a:p>
            <a:p>
              <a:pPr algn="ctr" defTabSz="914280">
                <a:defRPr/>
              </a:pPr>
              <a:r>
                <a:rPr lang="en-US" altLang="zh-CN" sz="1600" b="1" dirty="0">
                  <a:solidFill>
                    <a:srgbClr val="FF00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Rice </a:t>
              </a:r>
            </a:p>
            <a:p>
              <a:pPr algn="ctr" defTabSz="914280">
                <a:defRPr/>
              </a:pPr>
              <a:r>
                <a:rPr lang="en-US" altLang="zh-CN" sz="1400" dirty="0">
                  <a:solidFill>
                    <a:srgbClr val="00206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heat damage:</a:t>
              </a:r>
            </a:p>
            <a:p>
              <a:pPr algn="ctr" defTabSz="914280">
                <a:defRPr/>
              </a:pPr>
              <a:r>
                <a:rPr lang="en-US" altLang="zh-CN" sz="1400" dirty="0">
                  <a:solidFill>
                    <a:srgbClr val="00206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every 5 years</a:t>
              </a:r>
            </a:p>
            <a:p>
              <a:pPr algn="ctr" defTabSz="914280">
                <a:defRPr/>
              </a:pPr>
              <a:r>
                <a:rPr lang="en-US" altLang="zh-CN" sz="1400" noProof="1">
                  <a:solidFill>
                    <a:srgbClr val="00206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yield losses&gt;10%, 2013</a:t>
              </a:r>
            </a:p>
          </p:txBody>
        </p:sp>
        <p:cxnSp>
          <p:nvCxnSpPr>
            <p:cNvPr id="18" name="肘形连接符 13">
              <a:extLst>
                <a:ext uri="{FF2B5EF4-FFF2-40B4-BE49-F238E27FC236}">
                  <a16:creationId xmlns:a16="http://schemas.microsoft.com/office/drawing/2014/main" id="{A7BCAEC6-37AC-C721-42B5-52587FB4F607}"/>
                </a:ext>
              </a:extLst>
            </p:cNvPr>
            <p:cNvCxnSpPr>
              <a:cxnSpLocks/>
              <a:stCxn id="34" idx="1"/>
              <a:endCxn id="17" idx="3"/>
            </p:cNvCxnSpPr>
            <p:nvPr/>
          </p:nvCxnSpPr>
          <p:spPr>
            <a:xfrm rot="10800000">
              <a:off x="3394272" y="4451710"/>
              <a:ext cx="3244798" cy="62356"/>
            </a:xfrm>
            <a:prstGeom prst="bentConnector3">
              <a:avLst>
                <a:gd name="adj1" fmla="val 50000"/>
              </a:avLst>
            </a:prstGeom>
            <a:ln w="158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文本框 2">
              <a:extLst>
                <a:ext uri="{FF2B5EF4-FFF2-40B4-BE49-F238E27FC236}">
                  <a16:creationId xmlns:a16="http://schemas.microsoft.com/office/drawing/2014/main" id="{C5CE269E-9258-7E1F-D9BF-1B72DB3BD4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50976" y="1842795"/>
              <a:ext cx="2299081" cy="1231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defTabSz="914280" eaLnBrk="1" hangingPunct="1">
                <a:defRPr/>
              </a:pPr>
              <a:r>
                <a:rPr lang="en-US" altLang="zh-CN" sz="1600" b="1" noProof="1">
                  <a:solidFill>
                    <a:prstClr val="black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  <a:sym typeface="+mn-ea"/>
                </a:rPr>
                <a:t>Northeast China</a:t>
              </a:r>
            </a:p>
            <a:p>
              <a:pPr algn="ctr" defTabSz="914280" eaLnBrk="1" hangingPunct="1">
                <a:defRPr/>
              </a:pPr>
              <a:r>
                <a:rPr lang="en-US" altLang="zh-CN" sz="1600" b="1" noProof="1">
                  <a:solidFill>
                    <a:prstClr val="black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  <a:sym typeface="+mn-ea"/>
                </a:rPr>
                <a:t>Rice</a:t>
              </a:r>
            </a:p>
            <a:p>
              <a:pPr algn="ctr" defTabSz="914280" eaLnBrk="1" hangingPunct="1">
                <a:defRPr/>
              </a:pPr>
              <a:r>
                <a:rPr lang="en-US" altLang="zh-CN" sz="1400" noProof="1">
                  <a:solidFill>
                    <a:prstClr val="black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  <a:sym typeface="+mn-ea"/>
                </a:rPr>
                <a:t>low-temperature damage:</a:t>
              </a:r>
            </a:p>
            <a:p>
              <a:pPr algn="ctr" defTabSz="914280" eaLnBrk="1" hangingPunct="1">
                <a:defRPr/>
              </a:pPr>
              <a:r>
                <a:rPr lang="en-US" altLang="zh-CN" sz="1400" noProof="1">
                  <a:solidFill>
                    <a:prstClr val="black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  <a:sym typeface="+mn-ea"/>
                </a:rPr>
                <a:t>every 6 years</a:t>
              </a:r>
            </a:p>
            <a:p>
              <a:pPr algn="ctr" defTabSz="914280">
                <a:defRPr/>
              </a:pPr>
              <a:r>
                <a:rPr lang="en-US" altLang="zh-CN" sz="1400" noProof="1">
                  <a:solidFill>
                    <a:prstClr val="black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yield losses&gt;40%, 2002</a:t>
              </a:r>
              <a:endParaRPr lang="en-US" altLang="zh-CN" sz="1400" noProof="1">
                <a:solidFill>
                  <a:prstClr val="black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endParaRPr>
            </a:p>
          </p:txBody>
        </p:sp>
        <p:cxnSp>
          <p:nvCxnSpPr>
            <p:cNvPr id="20" name="肘形连接符 6">
              <a:extLst>
                <a:ext uri="{FF2B5EF4-FFF2-40B4-BE49-F238E27FC236}">
                  <a16:creationId xmlns:a16="http://schemas.microsoft.com/office/drawing/2014/main" id="{D366FBBB-7BE6-3A0D-7C5F-49AB4C774C43}"/>
                </a:ext>
              </a:extLst>
            </p:cNvPr>
            <p:cNvCxnSpPr>
              <a:cxnSpLocks/>
              <a:endCxn id="11" idx="1"/>
            </p:cNvCxnSpPr>
            <p:nvPr/>
          </p:nvCxnSpPr>
          <p:spPr>
            <a:xfrm rot="16200000" flipH="1">
              <a:off x="7557434" y="2830113"/>
              <a:ext cx="1239292" cy="1177124"/>
            </a:xfrm>
            <a:prstGeom prst="bentConnector2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图片 20" descr="卡通人物&#10;&#10;中度可信度描述已自动生成">
              <a:extLst>
                <a:ext uri="{FF2B5EF4-FFF2-40B4-BE49-F238E27FC236}">
                  <a16:creationId xmlns:a16="http://schemas.microsoft.com/office/drawing/2014/main" id="{B4609928-809E-9E9A-D1B4-A66CD5AD31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305223" y="2668882"/>
              <a:ext cx="566593" cy="337491"/>
            </a:xfrm>
            <a:prstGeom prst="rect">
              <a:avLst/>
            </a:prstGeom>
          </p:spPr>
        </p:pic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EFA8A6DE-F2FF-DC43-97AD-543CDD1A75DC}"/>
                </a:ext>
              </a:extLst>
            </p:cNvPr>
            <p:cNvGrpSpPr/>
            <p:nvPr/>
          </p:nvGrpSpPr>
          <p:grpSpPr>
            <a:xfrm>
              <a:off x="6639070" y="4332599"/>
              <a:ext cx="693663" cy="362933"/>
              <a:chOff x="5243410" y="3733940"/>
              <a:chExt cx="758797" cy="360280"/>
            </a:xfrm>
          </p:grpSpPr>
          <p:pic>
            <p:nvPicPr>
              <p:cNvPr id="32" name="图片 31" descr="图片包含 游戏机, 花, 草, 植物&#10;&#10;描述已自动生成">
                <a:extLst>
                  <a:ext uri="{FF2B5EF4-FFF2-40B4-BE49-F238E27FC236}">
                    <a16:creationId xmlns:a16="http://schemas.microsoft.com/office/drawing/2014/main" id="{6F3F1609-100E-7F32-3558-08D037A99B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412" b="92941" l="7463" r="94030">
                            <a14:foregroundMark x1="95522" y1="47059" x2="95522" y2="47059"/>
                            <a14:foregroundMark x1="64179" y1="92941" x2="64179" y2="92941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470210" y="3733940"/>
                <a:ext cx="305197" cy="360280"/>
              </a:xfrm>
              <a:prstGeom prst="rect">
                <a:avLst/>
              </a:prstGeom>
            </p:spPr>
          </p:pic>
          <p:pic>
            <p:nvPicPr>
              <p:cNvPr id="33" name="图片 32" descr="图片包含 游戏机, 花, 草, 植物&#10;&#10;描述已自动生成">
                <a:extLst>
                  <a:ext uri="{FF2B5EF4-FFF2-40B4-BE49-F238E27FC236}">
                    <a16:creationId xmlns:a16="http://schemas.microsoft.com/office/drawing/2014/main" id="{63C20471-3415-FE22-1E77-57A68884AF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412" b="92941" l="7463" r="94030">
                            <a14:foregroundMark x1="95522" y1="47059" x2="95522" y2="47059"/>
                            <a14:foregroundMark x1="64179" y1="92941" x2="64179" y2="92941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697010" y="3733940"/>
                <a:ext cx="305197" cy="360280"/>
              </a:xfrm>
              <a:prstGeom prst="rect">
                <a:avLst/>
              </a:prstGeom>
            </p:spPr>
          </p:pic>
          <p:pic>
            <p:nvPicPr>
              <p:cNvPr id="34" name="图片 33" descr="图片包含 游戏机, 花, 草, 植物&#10;&#10;描述已自动生成">
                <a:extLst>
                  <a:ext uri="{FF2B5EF4-FFF2-40B4-BE49-F238E27FC236}">
                    <a16:creationId xmlns:a16="http://schemas.microsoft.com/office/drawing/2014/main" id="{E371D2E7-1F0A-093A-A034-82E7055122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412" b="92941" l="7463" r="94030">
                            <a14:foregroundMark x1="95522" y1="47059" x2="95522" y2="47059"/>
                            <a14:foregroundMark x1="64179" y1="92941" x2="64179" y2="92941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243410" y="3733940"/>
                <a:ext cx="305197" cy="360280"/>
              </a:xfrm>
              <a:prstGeom prst="rect">
                <a:avLst/>
              </a:prstGeom>
            </p:spPr>
          </p:pic>
        </p:grpSp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B923CA0E-A1BA-7C0B-58A4-81E304BC7861}"/>
                </a:ext>
              </a:extLst>
            </p:cNvPr>
            <p:cNvGrpSpPr/>
            <p:nvPr/>
          </p:nvGrpSpPr>
          <p:grpSpPr>
            <a:xfrm>
              <a:off x="7166461" y="2308480"/>
              <a:ext cx="663230" cy="339011"/>
              <a:chOff x="5784056" y="1602991"/>
              <a:chExt cx="725507" cy="336533"/>
            </a:xfrm>
          </p:grpSpPr>
          <p:pic>
            <p:nvPicPr>
              <p:cNvPr id="29" name="图片 28" descr="图片包含 游戏机, 花, 草, 植物&#10;&#10;描述已自动生成">
                <a:extLst>
                  <a:ext uri="{FF2B5EF4-FFF2-40B4-BE49-F238E27FC236}">
                    <a16:creationId xmlns:a16="http://schemas.microsoft.com/office/drawing/2014/main" id="{2D90EED3-E6F3-74F0-B708-C4C3933DB0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412" b="92941" l="7463" r="94030">
                            <a14:foregroundMark x1="95522" y1="47059" x2="95522" y2="47059"/>
                            <a14:foregroundMark x1="64179" y1="92941" x2="64179" y2="92941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784056" y="1602991"/>
                <a:ext cx="281379" cy="332164"/>
              </a:xfrm>
              <a:prstGeom prst="rect">
                <a:avLst/>
              </a:prstGeom>
            </p:spPr>
          </p:pic>
          <p:pic>
            <p:nvPicPr>
              <p:cNvPr id="30" name="图片 29" descr="图片包含 游戏机, 花, 草, 植物&#10;&#10;描述已自动生成">
                <a:extLst>
                  <a:ext uri="{FF2B5EF4-FFF2-40B4-BE49-F238E27FC236}">
                    <a16:creationId xmlns:a16="http://schemas.microsoft.com/office/drawing/2014/main" id="{F6B91F61-18CE-772C-7677-836EED4862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412" b="92941" l="7463" r="94030">
                            <a14:foregroundMark x1="95522" y1="47059" x2="95522" y2="47059"/>
                            <a14:foregroundMark x1="64179" y1="92941" x2="64179" y2="92941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008664" y="1602991"/>
                <a:ext cx="281379" cy="332164"/>
              </a:xfrm>
              <a:prstGeom prst="rect">
                <a:avLst/>
              </a:prstGeom>
            </p:spPr>
          </p:pic>
          <p:pic>
            <p:nvPicPr>
              <p:cNvPr id="31" name="图片 30" descr="图片包含 游戏机, 花, 草, 植物&#10;&#10;描述已自动生成">
                <a:extLst>
                  <a:ext uri="{FF2B5EF4-FFF2-40B4-BE49-F238E27FC236}">
                    <a16:creationId xmlns:a16="http://schemas.microsoft.com/office/drawing/2014/main" id="{B77F2BB8-D7BA-AD8D-7861-C2F4F43FF8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412" b="92941" l="7463" r="94030">
                            <a14:foregroundMark x1="95522" y1="47059" x2="95522" y2="47059"/>
                            <a14:foregroundMark x1="64179" y1="92941" x2="64179" y2="92941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228184" y="1607360"/>
                <a:ext cx="281379" cy="332164"/>
              </a:xfrm>
              <a:prstGeom prst="rect">
                <a:avLst/>
              </a:prstGeom>
            </p:spPr>
          </p:pic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7ABB72C5-FF9B-0F70-18D8-04695A4FAC0E}"/>
                </a:ext>
              </a:extLst>
            </p:cNvPr>
            <p:cNvGrpSpPr/>
            <p:nvPr/>
          </p:nvGrpSpPr>
          <p:grpSpPr>
            <a:xfrm>
              <a:off x="6683933" y="3541210"/>
              <a:ext cx="687855" cy="329970"/>
              <a:chOff x="5237164" y="2913521"/>
              <a:chExt cx="752444" cy="327558"/>
            </a:xfrm>
          </p:grpSpPr>
          <p:pic>
            <p:nvPicPr>
              <p:cNvPr id="26" name="图片 25" descr="图片包含 游戏机, 食物&#10;&#10;描述已自动生成">
                <a:extLst>
                  <a:ext uri="{FF2B5EF4-FFF2-40B4-BE49-F238E27FC236}">
                    <a16:creationId xmlns:a16="http://schemas.microsoft.com/office/drawing/2014/main" id="{958D9C97-8490-A55C-F426-8A3421D57E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9877" b="90123" l="8989" r="89888">
                            <a14:foregroundMark x1="32584" y1="65432" x2="32584" y2="65432"/>
                            <a14:foregroundMark x1="41573" y1="79012" x2="41573" y2="79012"/>
                            <a14:foregroundMark x1="41573" y1="86420" x2="41573" y2="86420"/>
                            <a14:foregroundMark x1="41573" y1="87654" x2="41573" y2="87654"/>
                            <a14:foregroundMark x1="55056" y1="83951" x2="55056" y2="83951"/>
                            <a14:foregroundMark x1="64045" y1="77778" x2="64045" y2="77778"/>
                            <a14:foregroundMark x1="59551" y1="81481" x2="59551" y2="81481"/>
                            <a14:foregroundMark x1="59551" y1="90123" x2="59551" y2="90123"/>
                            <a14:foregroundMark x1="59551" y1="71605" x2="59551" y2="71605"/>
                            <a14:foregroundMark x1="66292" y1="66667" x2="66292" y2="66667"/>
                            <a14:foregroundMark x1="50562" y1="77778" x2="50562" y2="77778"/>
                            <a14:foregroundMark x1="64045" y1="61728" x2="64045" y2="61728"/>
                            <a14:foregroundMark x1="73034" y1="61728" x2="73034" y2="61728"/>
                            <a14:foregroundMark x1="69663" y1="62963" x2="69663" y2="62963"/>
                            <a14:foregroundMark x1="38202" y1="70370" x2="38202" y2="70370"/>
                            <a14:foregroundMark x1="40449" y1="74074" x2="40449" y2="74074"/>
                            <a14:foregroundMark x1="52809" y1="88889" x2="52809" y2="88889"/>
                            <a14:foregroundMark x1="43820" y1="90123" x2="43820" y2="90123"/>
                            <a14:foregroundMark x1="41573" y1="90123" x2="41573" y2="90123"/>
                            <a14:foregroundMark x1="55056" y1="44444" x2="55056" y2="44444"/>
                            <a14:foregroundMark x1="56180" y1="38272" x2="56180" y2="38272"/>
                            <a14:foregroundMark x1="60674" y1="29630" x2="60674" y2="29630"/>
                            <a14:foregroundMark x1="57303" y1="33333" x2="57303" y2="33333"/>
                            <a14:backgroundMark x1="57303" y1="33333" x2="57303" y2="33333"/>
                            <a14:backgroundMark x1="55056" y1="39506" x2="55056" y2="39506"/>
                            <a14:backgroundMark x1="55056" y1="41975" x2="55056" y2="41975"/>
                            <a14:backgroundMark x1="65169" y1="71605" x2="65169" y2="71605"/>
                            <a14:backgroundMark x1="64045" y1="76543" x2="64045" y2="76543"/>
                            <a14:backgroundMark x1="62921" y1="81481" x2="62921" y2="81481"/>
                            <a14:backgroundMark x1="61798" y1="86420" x2="61798" y2="86420"/>
                            <a14:backgroundMark x1="38202" y1="74074" x2="38202" y2="74074"/>
                            <a14:backgroundMark x1="38202" y1="82716" x2="38202" y2="82716"/>
                            <a14:backgroundMark x1="40449" y1="87654" x2="40449" y2="87654"/>
                            <a14:backgroundMark x1="41573" y1="95062" x2="41573" y2="95062"/>
                            <a14:backgroundMark x1="41573" y1="91358" x2="41573" y2="91358"/>
                            <a14:backgroundMark x1="41573" y1="81481" x2="41573" y2="81481"/>
                            <a14:backgroundMark x1="67416" y1="76543" x2="67416" y2="76543"/>
                            <a14:backgroundMark x1="64045" y1="77778" x2="64045" y2="77778"/>
                            <a14:backgroundMark x1="77528" y1="60494" x2="77528" y2="60494"/>
                            <a14:backgroundMark x1="75281" y1="60494" x2="75281" y2="60494"/>
                            <a14:backgroundMark x1="73034" y1="61728" x2="73034" y2="61728"/>
                            <a14:backgroundMark x1="46067" y1="33333" x2="46067" y2="33333"/>
                          </a14:backgroundRemoval>
                        </a14:imgEffect>
                        <a14:imgEffect>
                          <a14:brightnessContrast bright="-30000" contrast="3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237164" y="2913521"/>
                <a:ext cx="359909" cy="327558"/>
              </a:xfrm>
              <a:prstGeom prst="rect">
                <a:avLst/>
              </a:prstGeom>
            </p:spPr>
          </p:pic>
          <p:pic>
            <p:nvPicPr>
              <p:cNvPr id="27" name="图片 26" descr="图片包含 游戏机, 食物&#10;&#10;描述已自动生成">
                <a:extLst>
                  <a:ext uri="{FF2B5EF4-FFF2-40B4-BE49-F238E27FC236}">
                    <a16:creationId xmlns:a16="http://schemas.microsoft.com/office/drawing/2014/main" id="{6BFDB3D9-BF4D-0BDC-65F0-B260B2CC65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9877" b="90123" l="8989" r="89888">
                            <a14:foregroundMark x1="32584" y1="65432" x2="32584" y2="65432"/>
                            <a14:foregroundMark x1="41573" y1="79012" x2="41573" y2="79012"/>
                            <a14:foregroundMark x1="41573" y1="86420" x2="41573" y2="86420"/>
                            <a14:foregroundMark x1="41573" y1="87654" x2="41573" y2="87654"/>
                            <a14:foregroundMark x1="55056" y1="83951" x2="55056" y2="83951"/>
                            <a14:foregroundMark x1="64045" y1="77778" x2="64045" y2="77778"/>
                            <a14:foregroundMark x1="59551" y1="81481" x2="59551" y2="81481"/>
                            <a14:foregroundMark x1="59551" y1="90123" x2="59551" y2="90123"/>
                            <a14:foregroundMark x1="59551" y1="71605" x2="59551" y2="71605"/>
                            <a14:foregroundMark x1="66292" y1="66667" x2="66292" y2="66667"/>
                            <a14:foregroundMark x1="50562" y1="77778" x2="50562" y2="77778"/>
                            <a14:foregroundMark x1="64045" y1="61728" x2="64045" y2="61728"/>
                            <a14:foregroundMark x1="73034" y1="61728" x2="73034" y2="61728"/>
                            <a14:foregroundMark x1="69663" y1="62963" x2="69663" y2="62963"/>
                            <a14:foregroundMark x1="38202" y1="70370" x2="38202" y2="70370"/>
                            <a14:foregroundMark x1="40449" y1="74074" x2="40449" y2="74074"/>
                            <a14:foregroundMark x1="52809" y1="88889" x2="52809" y2="88889"/>
                            <a14:foregroundMark x1="43820" y1="90123" x2="43820" y2="90123"/>
                            <a14:foregroundMark x1="41573" y1="90123" x2="41573" y2="90123"/>
                            <a14:foregroundMark x1="55056" y1="44444" x2="55056" y2="44444"/>
                            <a14:foregroundMark x1="56180" y1="38272" x2="56180" y2="38272"/>
                            <a14:foregroundMark x1="60674" y1="29630" x2="60674" y2="29630"/>
                            <a14:foregroundMark x1="57303" y1="33333" x2="57303" y2="33333"/>
                            <a14:backgroundMark x1="57303" y1="33333" x2="57303" y2="33333"/>
                            <a14:backgroundMark x1="55056" y1="39506" x2="55056" y2="39506"/>
                            <a14:backgroundMark x1="55056" y1="41975" x2="55056" y2="41975"/>
                            <a14:backgroundMark x1="65169" y1="71605" x2="65169" y2="71605"/>
                            <a14:backgroundMark x1="64045" y1="76543" x2="64045" y2="76543"/>
                            <a14:backgroundMark x1="62921" y1="81481" x2="62921" y2="81481"/>
                            <a14:backgroundMark x1="61798" y1="86420" x2="61798" y2="86420"/>
                            <a14:backgroundMark x1="38202" y1="74074" x2="38202" y2="74074"/>
                            <a14:backgroundMark x1="38202" y1="82716" x2="38202" y2="82716"/>
                            <a14:backgroundMark x1="40449" y1="87654" x2="40449" y2="87654"/>
                            <a14:backgroundMark x1="41573" y1="95062" x2="41573" y2="95062"/>
                            <a14:backgroundMark x1="41573" y1="91358" x2="41573" y2="91358"/>
                            <a14:backgroundMark x1="41573" y1="81481" x2="41573" y2="81481"/>
                            <a14:backgroundMark x1="67416" y1="76543" x2="67416" y2="76543"/>
                            <a14:backgroundMark x1="64045" y1="77778" x2="64045" y2="77778"/>
                            <a14:backgroundMark x1="77528" y1="60494" x2="77528" y2="60494"/>
                            <a14:backgroundMark x1="75281" y1="60494" x2="75281" y2="60494"/>
                            <a14:backgroundMark x1="73034" y1="61728" x2="73034" y2="61728"/>
                            <a14:backgroundMark x1="46067" y1="33333" x2="46067" y2="33333"/>
                          </a14:backgroundRemoval>
                        </a14:imgEffect>
                        <a14:imgEffect>
                          <a14:brightnessContrast bright="-30000" contrast="3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436096" y="2913521"/>
                <a:ext cx="359909" cy="327558"/>
              </a:xfrm>
              <a:prstGeom prst="rect">
                <a:avLst/>
              </a:prstGeom>
            </p:spPr>
          </p:pic>
          <p:pic>
            <p:nvPicPr>
              <p:cNvPr id="28" name="图片 27" descr="图片包含 游戏机, 食物&#10;&#10;描述已自动生成">
                <a:extLst>
                  <a:ext uri="{FF2B5EF4-FFF2-40B4-BE49-F238E27FC236}">
                    <a16:creationId xmlns:a16="http://schemas.microsoft.com/office/drawing/2014/main" id="{4B8D7C60-8A3C-E4B3-B6F5-181394266D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9877" b="90123" l="8989" r="89888">
                            <a14:foregroundMark x1="32584" y1="65432" x2="32584" y2="65432"/>
                            <a14:foregroundMark x1="41573" y1="79012" x2="41573" y2="79012"/>
                            <a14:foregroundMark x1="41573" y1="86420" x2="41573" y2="86420"/>
                            <a14:foregroundMark x1="41573" y1="87654" x2="41573" y2="87654"/>
                            <a14:foregroundMark x1="55056" y1="83951" x2="55056" y2="83951"/>
                            <a14:foregroundMark x1="64045" y1="77778" x2="64045" y2="77778"/>
                            <a14:foregroundMark x1="59551" y1="81481" x2="59551" y2="81481"/>
                            <a14:foregroundMark x1="59551" y1="90123" x2="59551" y2="90123"/>
                            <a14:foregroundMark x1="59551" y1="71605" x2="59551" y2="71605"/>
                            <a14:foregroundMark x1="66292" y1="66667" x2="66292" y2="66667"/>
                            <a14:foregroundMark x1="50562" y1="77778" x2="50562" y2="77778"/>
                            <a14:foregroundMark x1="64045" y1="61728" x2="64045" y2="61728"/>
                            <a14:foregroundMark x1="73034" y1="61728" x2="73034" y2="61728"/>
                            <a14:foregroundMark x1="69663" y1="62963" x2="69663" y2="62963"/>
                            <a14:foregroundMark x1="38202" y1="70370" x2="38202" y2="70370"/>
                            <a14:foregroundMark x1="40449" y1="74074" x2="40449" y2="74074"/>
                            <a14:foregroundMark x1="52809" y1="88889" x2="52809" y2="88889"/>
                            <a14:foregroundMark x1="43820" y1="90123" x2="43820" y2="90123"/>
                            <a14:foregroundMark x1="41573" y1="90123" x2="41573" y2="90123"/>
                            <a14:foregroundMark x1="55056" y1="44444" x2="55056" y2="44444"/>
                            <a14:foregroundMark x1="56180" y1="38272" x2="56180" y2="38272"/>
                            <a14:foregroundMark x1="60674" y1="29630" x2="60674" y2="29630"/>
                            <a14:foregroundMark x1="57303" y1="33333" x2="57303" y2="33333"/>
                            <a14:backgroundMark x1="57303" y1="33333" x2="57303" y2="33333"/>
                            <a14:backgroundMark x1="55056" y1="39506" x2="55056" y2="39506"/>
                            <a14:backgroundMark x1="55056" y1="41975" x2="55056" y2="41975"/>
                            <a14:backgroundMark x1="65169" y1="71605" x2="65169" y2="71605"/>
                            <a14:backgroundMark x1="64045" y1="76543" x2="64045" y2="76543"/>
                            <a14:backgroundMark x1="62921" y1="81481" x2="62921" y2="81481"/>
                            <a14:backgroundMark x1="61798" y1="86420" x2="61798" y2="86420"/>
                            <a14:backgroundMark x1="38202" y1="74074" x2="38202" y2="74074"/>
                            <a14:backgroundMark x1="38202" y1="82716" x2="38202" y2="82716"/>
                            <a14:backgroundMark x1="40449" y1="87654" x2="40449" y2="87654"/>
                            <a14:backgroundMark x1="41573" y1="95062" x2="41573" y2="95062"/>
                            <a14:backgroundMark x1="41573" y1="91358" x2="41573" y2="91358"/>
                            <a14:backgroundMark x1="41573" y1="81481" x2="41573" y2="81481"/>
                            <a14:backgroundMark x1="67416" y1="76543" x2="67416" y2="76543"/>
                            <a14:backgroundMark x1="64045" y1="77778" x2="64045" y2="77778"/>
                            <a14:backgroundMark x1="77528" y1="60494" x2="77528" y2="60494"/>
                            <a14:backgroundMark x1="75281" y1="60494" x2="75281" y2="60494"/>
                            <a14:backgroundMark x1="73034" y1="61728" x2="73034" y2="61728"/>
                            <a14:backgroundMark x1="46067" y1="33333" x2="46067" y2="33333"/>
                          </a14:backgroundRemoval>
                        </a14:imgEffect>
                        <a14:imgEffect>
                          <a14:brightnessContrast bright="-30000" contrast="3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629699" y="2913521"/>
                <a:ext cx="359909" cy="327558"/>
              </a:xfrm>
              <a:prstGeom prst="rect">
                <a:avLst/>
              </a:prstGeom>
            </p:spPr>
          </p:pic>
        </p:grpSp>
        <p:cxnSp>
          <p:nvCxnSpPr>
            <p:cNvPr id="25" name="连接符: 肘形 24">
              <a:extLst>
                <a:ext uri="{FF2B5EF4-FFF2-40B4-BE49-F238E27FC236}">
                  <a16:creationId xmlns:a16="http://schemas.microsoft.com/office/drawing/2014/main" id="{95244FE9-F96F-4FBD-8D9F-301723F2BD61}"/>
                </a:ext>
              </a:extLst>
            </p:cNvPr>
            <p:cNvCxnSpPr/>
            <p:nvPr/>
          </p:nvCxnSpPr>
          <p:spPr>
            <a:xfrm>
              <a:off x="6892989" y="3842583"/>
              <a:ext cx="1881558" cy="1338027"/>
            </a:xfrm>
            <a:prstGeom prst="bentConnector3">
              <a:avLst/>
            </a:prstGeom>
            <a:ln w="19050">
              <a:solidFill>
                <a:srgbClr val="280DF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215A1B3A-ABCB-85A3-F85C-01B2321BD3A8}"/>
                </a:ext>
              </a:extLst>
            </p:cNvPr>
            <p:cNvSpPr txBox="1"/>
            <p:nvPr/>
          </p:nvSpPr>
          <p:spPr>
            <a:xfrm>
              <a:off x="525253" y="1954063"/>
              <a:ext cx="2819057" cy="12311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142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b="1" noProof="1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  <a:sym typeface="+mn-ea"/>
                </a:rPr>
                <a:t>Huang-Huai-Hai Plain</a:t>
              </a:r>
            </a:p>
            <a:p>
              <a:pPr algn="ctr" defTabSz="9142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600" b="1" noProof="1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  <a:sym typeface="+mn-ea"/>
                </a:rPr>
                <a:t>Winter wheat</a:t>
              </a:r>
            </a:p>
            <a:p>
              <a:pPr algn="ctr" defTabSz="9142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400" noProof="1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  <a:sym typeface="+mn-ea"/>
                </a:rPr>
                <a:t>spring frost damage: </a:t>
              </a:r>
            </a:p>
            <a:p>
              <a:pPr algn="ctr" defTabSz="9142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400" noProof="1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  <a:sym typeface="+mn-ea"/>
                </a:rPr>
                <a:t>every 4 years</a:t>
              </a:r>
            </a:p>
            <a:p>
              <a:pPr algn="ctr" defTabSz="91428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400" noProof="1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  <a:sym typeface="+mn-ea"/>
                </a:rPr>
                <a:t>affected area: 66 million ha, 2010</a:t>
              </a:r>
              <a:endParaRPr lang="zh-CN" altLang="en-US" sz="1400" noProof="1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  <a:sym typeface="+mn-ea"/>
              </a:endParaRPr>
            </a:p>
          </p:txBody>
        </p:sp>
      </p:grpSp>
      <p:sp>
        <p:nvSpPr>
          <p:cNvPr id="40" name="文本框 39">
            <a:extLst>
              <a:ext uri="{FF2B5EF4-FFF2-40B4-BE49-F238E27FC236}">
                <a16:creationId xmlns:a16="http://schemas.microsoft.com/office/drawing/2014/main" id="{51A3153B-E1CB-5DAB-F6D0-6BACC53E5189}"/>
              </a:ext>
            </a:extLst>
          </p:cNvPr>
          <p:cNvSpPr txBox="1"/>
          <p:nvPr/>
        </p:nvSpPr>
        <p:spPr>
          <a:xfrm>
            <a:off x="92363" y="5951088"/>
            <a:ext cx="90574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zh-CN" altLang="zh-CN" sz="2000" b="1" dirty="0">
                <a:solidFill>
                  <a:srgbClr val="0000FF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Agricultural disaster prevention </a:t>
            </a:r>
            <a:r>
              <a:rPr lang="en-US" altLang="zh-CN" sz="2000" b="1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is essential </a:t>
            </a:r>
            <a:r>
              <a:rPr lang="zh-CN" altLang="zh-CN" sz="2000" b="1" dirty="0">
                <a:solidFill>
                  <a:srgbClr val="0000FF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for ensuring food security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A984755-B385-B363-E030-A42A8073077F}"/>
              </a:ext>
            </a:extLst>
          </p:cNvPr>
          <p:cNvSpPr txBox="1"/>
          <p:nvPr/>
        </p:nvSpPr>
        <p:spPr>
          <a:xfrm>
            <a:off x="7645" y="951659"/>
            <a:ext cx="7509825" cy="582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b="1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China's Agricultural Disaster Landscape</a:t>
            </a:r>
            <a:endParaRPr lang="en-US" altLang="zh-CN" sz="4000" b="1" dirty="0">
              <a:solidFill>
                <a:srgbClr val="C0000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6265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0946D2E1-B4EC-D149-8E06-17D09AAE7E80}"/>
              </a:ext>
            </a:extLst>
          </p:cNvPr>
          <p:cNvSpPr txBox="1"/>
          <p:nvPr/>
        </p:nvSpPr>
        <p:spPr>
          <a:xfrm>
            <a:off x="401885" y="1061954"/>
            <a:ext cx="107141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2400"/>
              </a:spcBef>
              <a:spcAft>
                <a:spcPts val="1200"/>
              </a:spcAft>
            </a:pPr>
            <a:r>
              <a:rPr lang="en-US" altLang="zh-CN" sz="2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Gap Between Technology Advance and End Users</a:t>
            </a:r>
            <a:endParaRPr lang="zh-CN" altLang="zh-CN" sz="2400" b="1" i="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84F2A2FD-8F08-7FC6-E492-56A8B7C11F20}"/>
              </a:ext>
            </a:extLst>
          </p:cNvPr>
          <p:cNvSpPr txBox="1"/>
          <p:nvPr/>
        </p:nvSpPr>
        <p:spPr>
          <a:xfrm>
            <a:off x="109020" y="5693971"/>
            <a:ext cx="1188901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2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Research outputs have limited practical value at the farm level — the "early warning" function remain largely ineffective for those who need it most.</a:t>
            </a:r>
            <a:endParaRPr lang="zh-CN" altLang="zh-CN" sz="2200" b="1" i="1" dirty="0"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C2825E3-CE4D-807E-5B0E-99D6C475023A}"/>
              </a:ext>
            </a:extLst>
          </p:cNvPr>
          <p:cNvSpPr txBox="1"/>
          <p:nvPr/>
        </p:nvSpPr>
        <p:spPr>
          <a:xfrm>
            <a:off x="401885" y="2483668"/>
            <a:ext cx="116147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000" b="1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Research outputs exist</a:t>
            </a:r>
            <a:endParaRPr lang="en-US" altLang="zh-CN" sz="2000" b="1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r>
              <a:rPr lang="en-US" altLang="zh-CN" dirty="0">
                <a:solidFill>
                  <a:srgbClr val="00206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Disaster information is mainly </a:t>
            </a:r>
            <a:r>
              <a:rPr lang="en-US" altLang="zh-CN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disseminated</a:t>
            </a:r>
            <a:r>
              <a:rPr lang="en-US" altLang="zh-CN" dirty="0">
                <a:solidFill>
                  <a:srgbClr val="00206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through </a:t>
            </a:r>
            <a:r>
              <a:rPr lang="en-US" altLang="zh-CN" b="1" dirty="0">
                <a:solidFill>
                  <a:srgbClr val="00206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established institutional channels </a:t>
            </a:r>
            <a:r>
              <a:rPr lang="en-US" altLang="zh-CN" dirty="0">
                <a:solidFill>
                  <a:srgbClr val="00206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(e.g., decision-making services)</a:t>
            </a:r>
            <a:endParaRPr lang="zh-CN" altLang="zh-CN" dirty="0">
              <a:solidFill>
                <a:srgbClr val="00206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91CDB56-A090-00EB-F2AF-697926267B7A}"/>
              </a:ext>
            </a:extLst>
          </p:cNvPr>
          <p:cNvSpPr txBox="1"/>
          <p:nvPr/>
        </p:nvSpPr>
        <p:spPr>
          <a:xfrm>
            <a:off x="401885" y="1487394"/>
            <a:ext cx="108204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b="1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Technologies have advanced significantly</a:t>
            </a:r>
            <a:endParaRPr lang="en-US" altLang="zh-CN" sz="2000" b="1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r>
              <a:rPr lang="en-US" altLang="zh-CN" dirty="0">
                <a:solidFill>
                  <a:srgbClr val="00206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Most achievements focus on </a:t>
            </a:r>
            <a:r>
              <a:rPr lang="en-US" altLang="zh-CN" b="1" dirty="0">
                <a:solidFill>
                  <a:srgbClr val="00206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enhancing</a:t>
            </a:r>
            <a:r>
              <a:rPr lang="en-US" altLang="zh-CN" dirty="0">
                <a:solidFill>
                  <a:srgbClr val="00206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</a:t>
            </a:r>
            <a:r>
              <a:rPr lang="en-US" altLang="zh-CN" b="1" dirty="0">
                <a:solidFill>
                  <a:srgbClr val="00206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professional operational capabilities</a:t>
            </a:r>
            <a:endParaRPr lang="zh-CN" altLang="en-US" b="1" dirty="0">
              <a:solidFill>
                <a:srgbClr val="00206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FB69D2C8-2077-BFF9-8372-B82EEE99B0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300945"/>
              </p:ext>
            </p:extLst>
          </p:nvPr>
        </p:nvGraphicFramePr>
        <p:xfrm>
          <a:off x="438828" y="4263322"/>
          <a:ext cx="1143000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2257">
                  <a:extLst>
                    <a:ext uri="{9D8B030D-6E8A-4147-A177-3AD203B41FA5}">
                      <a16:colId xmlns:a16="http://schemas.microsoft.com/office/drawing/2014/main" val="3837000424"/>
                    </a:ext>
                  </a:extLst>
                </a:gridCol>
                <a:gridCol w="8277743">
                  <a:extLst>
                    <a:ext uri="{9D8B030D-6E8A-4147-A177-3AD203B41FA5}">
                      <a16:colId xmlns:a16="http://schemas.microsoft.com/office/drawing/2014/main" val="17870140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zh-CN" altLang="zh-CN" sz="2000" b="1" i="0" kern="1200" dirty="0">
                          <a:solidFill>
                            <a:srgbClr val="002060"/>
                          </a:solidFill>
                          <a:effectLst/>
                          <a:latin typeface="Arial Unicode MS" panose="020B0604020202020204" pitchFamily="34" charset="-122"/>
                          <a:ea typeface="Arial Unicode MS" panose="020B0604020202020204" pitchFamily="34" charset="-122"/>
                          <a:cs typeface="Arial Unicode MS" panose="020B0604020202020204" pitchFamily="34" charset="-122"/>
                        </a:rPr>
                        <a:t>Untimely access</a:t>
                      </a:r>
                      <a:endParaRPr lang="zh-CN" altLang="en-US" sz="2000" dirty="0">
                        <a:solidFill>
                          <a:srgbClr val="002060"/>
                        </a:solidFill>
                        <a:latin typeface="Arial Unicode MS" panose="020B0604020202020204" pitchFamily="34" charset="-122"/>
                        <a:ea typeface="Arial Unicode MS" panose="020B0604020202020204" pitchFamily="34" charset="-122"/>
                        <a:cs typeface="Arial Unicode MS" panose="020B0604020202020204" pitchFamily="34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2000" b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Warnings often reach </a:t>
                      </a:r>
                      <a:r>
                        <a:rPr lang="en-US" altLang="zh-CN" sz="2000" b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agri</a:t>
                      </a:r>
                      <a:r>
                        <a:rPr lang="en-US" altLang="zh-CN" sz="2000" b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anose="020B0604020202020204" pitchFamily="34" charset="-122"/>
                          <a:cs typeface="Times New Roman" panose="02020603050405020304" pitchFamily="18" charset="0"/>
                        </a:rPr>
                        <a:t>-producers too late for effective preventive action.</a:t>
                      </a:r>
                      <a:endParaRPr lang="zh-CN" altLang="en-US" sz="20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anose="020B0604020202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519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zh-CN" altLang="zh-CN" sz="2000" b="1" i="0" kern="1200" dirty="0">
                          <a:solidFill>
                            <a:srgbClr val="002060"/>
                          </a:solidFill>
                          <a:effectLst/>
                          <a:latin typeface="Arial Unicode MS" panose="020B0604020202020204" pitchFamily="34" charset="-122"/>
                          <a:ea typeface="Arial Unicode MS" panose="020B0604020202020204" pitchFamily="34" charset="-122"/>
                          <a:cs typeface="Arial Unicode MS" panose="020B0604020202020204" pitchFamily="34" charset="-122"/>
                        </a:rPr>
                        <a:t>Inconvenient means</a:t>
                      </a:r>
                      <a:endParaRPr lang="zh-CN" altLang="en-US" sz="2000" dirty="0">
                        <a:solidFill>
                          <a:srgbClr val="002060"/>
                        </a:solidFill>
                        <a:latin typeface="Arial Unicode MS" panose="020B0604020202020204" pitchFamily="34" charset="-122"/>
                        <a:ea typeface="Arial Unicode MS" panose="020B0604020202020204" pitchFamily="34" charset="-122"/>
                        <a:cs typeface="Arial Unicode MS" panose="020B0604020202020204" pitchFamily="34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CN" altLang="zh-CN" sz="2000" b="0" i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Existing channels are not </a:t>
                      </a:r>
                      <a:r>
                        <a:rPr lang="en-US" altLang="zh-CN" sz="2000" b="0" i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sufficiently </a:t>
                      </a:r>
                      <a:r>
                        <a:rPr lang="zh-CN" altLang="zh-CN" sz="2000" b="0" i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farmer-friendly or easily accessible</a:t>
                      </a:r>
                      <a:r>
                        <a:rPr lang="en-US" altLang="zh-CN" sz="2000" b="0" i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zh-CN" altLang="en-US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anose="020B0604020202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05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zh-CN" altLang="zh-CN" sz="2000" b="1" i="0" kern="1200" dirty="0">
                          <a:solidFill>
                            <a:srgbClr val="002060"/>
                          </a:solidFill>
                          <a:effectLst/>
                          <a:latin typeface="Arial Unicode MS" panose="020B0604020202020204" pitchFamily="34" charset="-122"/>
                          <a:ea typeface="Arial Unicode MS" panose="020B0604020202020204" pitchFamily="34" charset="-122"/>
                          <a:cs typeface="Arial Unicode MS" panose="020B0604020202020204" pitchFamily="34" charset="-122"/>
                        </a:rPr>
                        <a:t>Lack of relevance</a:t>
                      </a:r>
                      <a:endParaRPr lang="zh-CN" altLang="en-US" sz="2000" dirty="0">
                        <a:solidFill>
                          <a:srgbClr val="002060"/>
                        </a:solidFill>
                        <a:latin typeface="Arial Unicode MS" panose="020B0604020202020204" pitchFamily="34" charset="-122"/>
                        <a:ea typeface="Arial Unicode MS" panose="020B0604020202020204" pitchFamily="34" charset="-122"/>
                        <a:cs typeface="Arial Unicode MS" panose="020B0604020202020204" pitchFamily="34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CN" altLang="zh-CN" sz="2000" b="0" i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Information is not tailored to specific crops, locations, or growth stages</a:t>
                      </a:r>
                      <a:r>
                        <a:rPr lang="en-US" altLang="zh-CN" sz="2000" b="0" i="0" kern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zh-CN" altLang="en-US" sz="20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anose="020B0604020202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7057248"/>
                  </a:ext>
                </a:extLst>
              </a:tr>
            </a:tbl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E2906DC0-D03A-CB4A-6500-A9DCB147E912}"/>
              </a:ext>
            </a:extLst>
          </p:cNvPr>
          <p:cNvSpPr txBox="1"/>
          <p:nvPr/>
        </p:nvSpPr>
        <p:spPr>
          <a:xfrm>
            <a:off x="401885" y="3679704"/>
            <a:ext cx="109943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The </a:t>
            </a:r>
            <a:r>
              <a:rPr lang="zh-CN" altLang="zh-CN" sz="2000" b="1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key </a:t>
            </a:r>
            <a:r>
              <a:rPr lang="en-US" altLang="zh-CN" sz="2000" b="1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challenges faced by front-line agricultural producers</a:t>
            </a:r>
            <a:endParaRPr lang="zh-CN" altLang="en-US" sz="2000" b="1" dirty="0">
              <a:solidFill>
                <a:srgbClr val="C0000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148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17CDE-2738-D996-9BB5-4833E9CCE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FE45D21-5297-09D8-FBD3-DFCD1837BA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567C2B2B-9757-61E8-D7F2-85D4C6F72310}"/>
              </a:ext>
            </a:extLst>
          </p:cNvPr>
          <p:cNvSpPr txBox="1"/>
          <p:nvPr/>
        </p:nvSpPr>
        <p:spPr>
          <a:xfrm>
            <a:off x="577850" y="1175266"/>
            <a:ext cx="110363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i="0" dirty="0">
                <a:solidFill>
                  <a:srgbClr val="C00000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The Core Question</a:t>
            </a:r>
            <a:endParaRPr lang="en-US" altLang="zh-CN" sz="2400" dirty="0">
              <a:solidFill>
                <a:srgbClr val="C0000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BA4DE3A-67C0-4F66-7B64-6B89B0B5C7F9}"/>
              </a:ext>
            </a:extLst>
          </p:cNvPr>
          <p:cNvSpPr txBox="1"/>
          <p:nvPr/>
        </p:nvSpPr>
        <p:spPr>
          <a:xfrm>
            <a:off x="0" y="1673296"/>
            <a:ext cx="12192000" cy="3082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zh-CN" altLang="zh-CN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How can specialized meteorological monitoring and early warning information</a:t>
            </a:r>
            <a:r>
              <a:rPr lang="en-US" altLang="zh-CN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be effectively disseminated 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zh-CN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a</a:t>
            </a:r>
            <a:endParaRPr lang="zh-CN" altLang="zh-CN" sz="2000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1200"/>
              </a:spcAft>
            </a:pPr>
            <a:r>
              <a:rPr lang="zh-CN" altLang="zh-CN" sz="2400" b="1" i="0" dirty="0">
                <a:solidFill>
                  <a:srgbClr val="0000FF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Timely</a:t>
            </a:r>
            <a:r>
              <a:rPr lang="en-US" altLang="zh-CN" sz="2400" b="1" i="0" dirty="0">
                <a:solidFill>
                  <a:srgbClr val="0000FF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         </a:t>
            </a:r>
            <a:r>
              <a:rPr lang="en-US" altLang="zh-CN" sz="2400" b="1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User-Friendly</a:t>
            </a:r>
            <a:r>
              <a:rPr lang="en-US" altLang="zh-CN" sz="2400" b="1" i="0" dirty="0">
                <a:solidFill>
                  <a:srgbClr val="0000FF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          Targeted </a:t>
            </a:r>
          </a:p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1200"/>
              </a:spcAft>
            </a:pPr>
            <a:r>
              <a:rPr lang="en-US" altLang="zh-C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manner</a:t>
            </a:r>
            <a:endParaRPr lang="zh-CN" altLang="zh-CN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zh-CN" altLang="zh-C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every </a:t>
            </a:r>
            <a:r>
              <a:rPr lang="en-US" altLang="zh-C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 producer</a:t>
            </a:r>
            <a:r>
              <a:rPr lang="zh-CN" altLang="zh-C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in </a:t>
            </a:r>
            <a:r>
              <a:rPr lang="zh-CN" altLang="zh-CN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need?</a:t>
            </a: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C22AA2C6-0660-8042-0092-5097E064BA06}"/>
              </a:ext>
            </a:extLst>
          </p:cNvPr>
          <p:cNvCxnSpPr>
            <a:cxnSpLocks/>
          </p:cNvCxnSpPr>
          <p:nvPr/>
        </p:nvCxnSpPr>
        <p:spPr>
          <a:xfrm>
            <a:off x="4523110" y="3764412"/>
            <a:ext cx="0" cy="23091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39DC0EB2-3539-A386-DE15-6F288ABAECA6}"/>
              </a:ext>
            </a:extLst>
          </p:cNvPr>
          <p:cNvCxnSpPr>
            <a:cxnSpLocks/>
          </p:cNvCxnSpPr>
          <p:nvPr/>
        </p:nvCxnSpPr>
        <p:spPr>
          <a:xfrm>
            <a:off x="7273535" y="3754472"/>
            <a:ext cx="0" cy="212442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866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06A7E-3942-4AC4-F015-5CFBB87EF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>
            <a:extLst>
              <a:ext uri="{FF2B5EF4-FFF2-40B4-BE49-F238E27FC236}">
                <a16:creationId xmlns:a16="http://schemas.microsoft.com/office/drawing/2014/main" id="{201F2B21-F193-4DC7-29DD-4F1F7602F3BD}"/>
              </a:ext>
            </a:extLst>
          </p:cNvPr>
          <p:cNvSpPr/>
          <p:nvPr/>
        </p:nvSpPr>
        <p:spPr>
          <a:xfrm>
            <a:off x="6038039" y="2249183"/>
            <a:ext cx="942567" cy="94256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19050">
            <a:solidFill>
              <a:schemeClr val="bg1"/>
            </a:solidFill>
          </a:ln>
          <a:effectLst>
            <a:outerShdw blurRad="419100" dist="571500" dir="2700000" sx="90000" sy="9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76" name="椭圆 75">
            <a:extLst>
              <a:ext uri="{FF2B5EF4-FFF2-40B4-BE49-F238E27FC236}">
                <a16:creationId xmlns:a16="http://schemas.microsoft.com/office/drawing/2014/main" id="{77F9CDAA-C0BF-049C-A42A-4F730C642751}"/>
              </a:ext>
            </a:extLst>
          </p:cNvPr>
          <p:cNvSpPr/>
          <p:nvPr/>
        </p:nvSpPr>
        <p:spPr>
          <a:xfrm>
            <a:off x="6980641" y="1276939"/>
            <a:ext cx="214874" cy="21487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9525">
            <a:solidFill>
              <a:schemeClr val="bg1"/>
            </a:solidFill>
          </a:ln>
          <a:effectLst>
            <a:outerShdw blurRad="419100" dist="190500" dir="2700000" sx="90000" sy="90000" algn="tl" rotWithShape="0">
              <a:schemeClr val="tx1">
                <a:alpha val="4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椭圆 76">
            <a:extLst>
              <a:ext uri="{FF2B5EF4-FFF2-40B4-BE49-F238E27FC236}">
                <a16:creationId xmlns:a16="http://schemas.microsoft.com/office/drawing/2014/main" id="{0D907ED5-8707-F319-8563-D012ED2D2F06}"/>
              </a:ext>
            </a:extLst>
          </p:cNvPr>
          <p:cNvSpPr/>
          <p:nvPr/>
        </p:nvSpPr>
        <p:spPr>
          <a:xfrm>
            <a:off x="4606619" y="2324134"/>
            <a:ext cx="214874" cy="21487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9525">
            <a:solidFill>
              <a:schemeClr val="bg1"/>
            </a:solidFill>
          </a:ln>
          <a:effectLst>
            <a:outerShdw blurRad="419100" dist="190500" dir="2700000" sx="90000" sy="90000" algn="tl" rotWithShape="0">
              <a:schemeClr val="tx1">
                <a:alpha val="4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1E848BC6-4C1A-E29A-15B4-0F0E17174E48}"/>
              </a:ext>
            </a:extLst>
          </p:cNvPr>
          <p:cNvSpPr/>
          <p:nvPr/>
        </p:nvSpPr>
        <p:spPr>
          <a:xfrm>
            <a:off x="4491179" y="995693"/>
            <a:ext cx="942567" cy="942567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19050">
            <a:solidFill>
              <a:schemeClr val="bg1"/>
            </a:solidFill>
          </a:ln>
          <a:effectLst>
            <a:outerShdw blurRad="419100" dist="571500" dir="2700000" sx="90000" sy="9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D3FB2DB3-AFC4-37C8-34D9-E094ECF9312E}"/>
              </a:ext>
            </a:extLst>
          </p:cNvPr>
          <p:cNvSpPr/>
          <p:nvPr/>
        </p:nvSpPr>
        <p:spPr>
          <a:xfrm>
            <a:off x="4877782" y="1226621"/>
            <a:ext cx="1863725" cy="178054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6000">
                <a:schemeClr val="bg1"/>
              </a:gs>
              <a:gs pos="100000">
                <a:srgbClr val="C7C7C7"/>
              </a:gs>
            </a:gsLst>
            <a:lin ang="13500000" scaled="1"/>
            <a:tileRect/>
          </a:gradFill>
          <a:ln w="25400">
            <a:solidFill>
              <a:schemeClr val="bg1"/>
            </a:solidFill>
          </a:ln>
          <a:effectLst>
            <a:outerShdw blurRad="419100" dist="571500" dir="2700000" sx="90000" sy="9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1" name="文本框 17">
            <a:extLst>
              <a:ext uri="{FF2B5EF4-FFF2-40B4-BE49-F238E27FC236}">
                <a16:creationId xmlns:a16="http://schemas.microsoft.com/office/drawing/2014/main" id="{01E957D5-D258-0030-8F2C-6ECE74531D73}"/>
              </a:ext>
            </a:extLst>
          </p:cNvPr>
          <p:cNvSpPr txBox="1"/>
          <p:nvPr/>
        </p:nvSpPr>
        <p:spPr>
          <a:xfrm>
            <a:off x="4821493" y="1546459"/>
            <a:ext cx="212510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dirty="0">
                <a:solidFill>
                  <a:schemeClr val="accent2"/>
                </a:solidFill>
                <a:latin typeface="Open Sans Regular" panose="020B0606030504020204" charset="0"/>
                <a:ea typeface="微软雅黑" panose="020B0503020204020204" pitchFamily="34" charset="-122"/>
                <a:cs typeface="Open Sans Regular" panose="020B0606030504020204" charset="0"/>
              </a:rPr>
              <a:t>02</a:t>
            </a:r>
            <a:endParaRPr lang="zh-CN" altLang="en-US" sz="8800" dirty="0">
              <a:solidFill>
                <a:schemeClr val="accent2"/>
              </a:solidFill>
              <a:latin typeface="Open Sans Regular" panose="020B0606030504020204" charset="0"/>
              <a:ea typeface="微软雅黑" panose="020B0503020204020204" pitchFamily="34" charset="-122"/>
              <a:cs typeface="Open Sans Regular" panose="020B0606030504020204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B5119AA8-1E61-ABF4-BAA9-55CC81E882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sp>
        <p:nvSpPr>
          <p:cNvPr id="2" name="文本框 13">
            <a:extLst>
              <a:ext uri="{FF2B5EF4-FFF2-40B4-BE49-F238E27FC236}">
                <a16:creationId xmlns:a16="http://schemas.microsoft.com/office/drawing/2014/main" id="{A698F510-6DFC-2284-E624-D270F5E00694}"/>
              </a:ext>
            </a:extLst>
          </p:cNvPr>
          <p:cNvSpPr txBox="1"/>
          <p:nvPr/>
        </p:nvSpPr>
        <p:spPr>
          <a:xfrm flipH="1">
            <a:off x="0" y="3061083"/>
            <a:ext cx="12192000" cy="669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b="1" dirty="0">
                <a:solidFill>
                  <a:srgbClr val="002060"/>
                </a:solidFill>
                <a:latin typeface="Open Sans" panose="020B0606030504020204" pitchFamily="34" charset="0"/>
                <a:ea typeface="微软雅黑" panose="020B0503020204020204" pitchFamily="34" charset="-122"/>
                <a:cs typeface="Open Sans" panose="020B0606030504020204" pitchFamily="34" charset="0"/>
              </a:rPr>
              <a:t>The National Emergency Warning Release System </a:t>
            </a:r>
            <a:endParaRPr lang="en-US" altLang="zh-CN" sz="4400" b="1" dirty="0">
              <a:solidFill>
                <a:srgbClr val="002060"/>
              </a:solidFill>
              <a:latin typeface="Open Sans" panose="020B0606030504020204" pitchFamily="34" charset="0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A2811D1-A5F8-76BB-9DF8-B8A0FB8CC455}"/>
              </a:ext>
            </a:extLst>
          </p:cNvPr>
          <p:cNvSpPr txBox="1"/>
          <p:nvPr/>
        </p:nvSpPr>
        <p:spPr>
          <a:xfrm>
            <a:off x="2295119" y="4231108"/>
            <a:ext cx="7601761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800" b="1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Government Emergency </a:t>
            </a:r>
            <a:r>
              <a:rPr lang="en-US" altLang="zh-CN" b="1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Responders, Line Agencies, and the Public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DCC02DC-38AC-29DA-172D-EF526EEE835F}"/>
              </a:ext>
            </a:extLst>
          </p:cNvPr>
          <p:cNvSpPr txBox="1"/>
          <p:nvPr/>
        </p:nvSpPr>
        <p:spPr>
          <a:xfrm>
            <a:off x="3149600" y="4916008"/>
            <a:ext cx="5689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Fast, Wide-reach, and Authoritative release</a:t>
            </a:r>
            <a:endParaRPr lang="zh-CN" altLang="en-US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43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3189A-35E4-8089-F24E-282BC2416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3EAAAE3-91BE-887B-169C-1ECE9FDDC9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grpSp>
        <p:nvGrpSpPr>
          <p:cNvPr id="27" name="组合 26">
            <a:extLst>
              <a:ext uri="{FF2B5EF4-FFF2-40B4-BE49-F238E27FC236}">
                <a16:creationId xmlns:a16="http://schemas.microsoft.com/office/drawing/2014/main" id="{DAA04537-9F07-A34F-555D-A131A68D90EF}"/>
              </a:ext>
            </a:extLst>
          </p:cNvPr>
          <p:cNvGrpSpPr/>
          <p:nvPr/>
        </p:nvGrpSpPr>
        <p:grpSpPr>
          <a:xfrm>
            <a:off x="314027" y="1018071"/>
            <a:ext cx="6785817" cy="3763335"/>
            <a:chOff x="-364721" y="2835900"/>
            <a:chExt cx="6785817" cy="3763335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C91A6C3E-23B1-3BC9-A3BB-9041D0438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08102" y="3474215"/>
              <a:ext cx="6529198" cy="3125020"/>
            </a:xfrm>
            <a:prstGeom prst="rect">
              <a:avLst/>
            </a:prstGeom>
            <a:ln>
              <a:solidFill>
                <a:srgbClr val="0000FF"/>
              </a:solidFill>
            </a:ln>
          </p:spPr>
        </p:pic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93880941-F2D4-6E62-FFEE-E620A77C606F}"/>
                </a:ext>
              </a:extLst>
            </p:cNvPr>
            <p:cNvSpPr txBox="1"/>
            <p:nvPr/>
          </p:nvSpPr>
          <p:spPr>
            <a:xfrm>
              <a:off x="-364721" y="2835900"/>
              <a:ext cx="320501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400" b="1" dirty="0">
                  <a:solidFill>
                    <a:srgbClr val="C000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System Overview</a:t>
              </a:r>
              <a:endParaRPr lang="zh-CN" altLang="en-US" sz="2400" b="1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</p:grpSp>
      <p:sp>
        <p:nvSpPr>
          <p:cNvPr id="7" name="文本框 6">
            <a:extLst>
              <a:ext uri="{FF2B5EF4-FFF2-40B4-BE49-F238E27FC236}">
                <a16:creationId xmlns:a16="http://schemas.microsoft.com/office/drawing/2014/main" id="{AD03C065-D298-F034-0960-791F55ADCFAC}"/>
              </a:ext>
            </a:extLst>
          </p:cNvPr>
          <p:cNvSpPr txBox="1"/>
          <p:nvPr/>
        </p:nvSpPr>
        <p:spPr>
          <a:xfrm>
            <a:off x="458323" y="4811091"/>
            <a:ext cx="11632078" cy="1290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</a:t>
            </a:r>
            <a:r>
              <a:rPr lang="en-US" altLang="zh-CN" b="1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Links departments at 4 levels</a:t>
            </a:r>
            <a:r>
              <a:rPr lang="en-US" altLang="zh-CN" dirty="0">
                <a:solidFill>
                  <a:srgbClr val="00206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: </a:t>
            </a:r>
            <a:r>
              <a:rPr lang="en-US" altLang="zh-CN" sz="1600" dirty="0">
                <a:solidFill>
                  <a:srgbClr val="00206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national, provincial, municipal, and county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b="1" i="0" dirty="0">
                <a:solidFill>
                  <a:srgbClr val="C00000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</a:t>
            </a:r>
            <a:r>
              <a:rPr lang="zh-CN" altLang="zh-CN" b="1" i="0" dirty="0">
                <a:solidFill>
                  <a:srgbClr val="C00000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Connects</a:t>
            </a:r>
            <a:r>
              <a:rPr lang="zh-CN" altLang="zh-CN" b="1" i="0" dirty="0">
                <a:solidFill>
                  <a:srgbClr val="002060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</a:t>
            </a:r>
            <a:r>
              <a:rPr lang="zh-CN" altLang="zh-CN" b="1" i="0" dirty="0">
                <a:solidFill>
                  <a:srgbClr val="C00000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20+ sectoral departments</a:t>
            </a:r>
            <a:r>
              <a:rPr lang="en-US" altLang="zh-CN" b="1" i="0" dirty="0">
                <a:solidFill>
                  <a:srgbClr val="C00000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:</a:t>
            </a:r>
            <a:r>
              <a:rPr lang="zh-CN" altLang="zh-CN" i="0" dirty="0">
                <a:solidFill>
                  <a:srgbClr val="002060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</a:t>
            </a:r>
            <a:r>
              <a:rPr lang="zh-CN" altLang="zh-CN" sz="1600" i="0" dirty="0">
                <a:solidFill>
                  <a:srgbClr val="002060"/>
                </a:solidFill>
                <a:effectLst/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emergency management, water resources, natural resources, agriculture, etc.</a:t>
            </a:r>
            <a:endParaRPr lang="en-US" altLang="zh-CN" sz="1600" i="0" dirty="0">
              <a:solidFill>
                <a:srgbClr val="002060"/>
              </a:solidFill>
              <a:effectLst/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b="1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Average lead time for Internet-based warning dissemination: 3 min 48 s</a:t>
            </a:r>
            <a:endParaRPr lang="zh-CN" altLang="en-US" b="1" dirty="0">
              <a:solidFill>
                <a:srgbClr val="C0000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CA568538-49D3-DB83-3FF7-A692B702043A}"/>
              </a:ext>
            </a:extLst>
          </p:cNvPr>
          <p:cNvSpPr/>
          <p:nvPr/>
        </p:nvSpPr>
        <p:spPr>
          <a:xfrm>
            <a:off x="7559971" y="1976580"/>
            <a:ext cx="1782617" cy="881543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Natural disasters</a:t>
            </a:r>
            <a:endParaRPr lang="zh-CN" altLang="en-US" b="1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1527EEA5-7BA3-D5D4-034F-9D1872E7BC48}"/>
              </a:ext>
            </a:extLst>
          </p:cNvPr>
          <p:cNvSpPr/>
          <p:nvPr/>
        </p:nvSpPr>
        <p:spPr>
          <a:xfrm>
            <a:off x="9524706" y="1976580"/>
            <a:ext cx="1782617" cy="881543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Accident </a:t>
            </a:r>
            <a:r>
              <a:rPr lang="en-US" altLang="zh-CN" b="1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disasters</a:t>
            </a:r>
            <a:endParaRPr lang="zh-CN" altLang="en-US" b="1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1F927F40-B80B-A779-299C-04005E533AD6}"/>
              </a:ext>
            </a:extLst>
          </p:cNvPr>
          <p:cNvSpPr/>
          <p:nvPr/>
        </p:nvSpPr>
        <p:spPr>
          <a:xfrm>
            <a:off x="7608160" y="3096918"/>
            <a:ext cx="1782617" cy="1025236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Public health incidents</a:t>
            </a:r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CBBE42C4-22D9-397D-A74C-2F16B7BFCE3D}"/>
              </a:ext>
            </a:extLst>
          </p:cNvPr>
          <p:cNvSpPr/>
          <p:nvPr/>
        </p:nvSpPr>
        <p:spPr>
          <a:xfrm>
            <a:off x="9524706" y="3130301"/>
            <a:ext cx="1782617" cy="1025236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Social security incidents</a:t>
            </a:r>
          </a:p>
        </p:txBody>
      </p:sp>
    </p:spTree>
    <p:extLst>
      <p:ext uri="{BB962C8B-B14F-4D97-AF65-F5344CB8AC3E}">
        <p14:creationId xmlns:p14="http://schemas.microsoft.com/office/powerpoint/2010/main" val="395011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DDEFD-EC33-0048-D7FA-5B95D491B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25B3776-4583-1B62-36E1-DD017A1601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25236"/>
          </a:xfrm>
          <a:prstGeom prst="rect">
            <a:avLst/>
          </a:prstGeom>
        </p:spPr>
      </p:pic>
      <p:pic>
        <p:nvPicPr>
          <p:cNvPr id="2" name="图片 1" descr="地图&#10;&#10;AI 生成的内容可能不正确。">
            <a:extLst>
              <a:ext uri="{FF2B5EF4-FFF2-40B4-BE49-F238E27FC236}">
                <a16:creationId xmlns:a16="http://schemas.microsoft.com/office/drawing/2014/main" id="{405EFF99-4ED4-3E6E-EDDA-880FA35D7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2" t="1930" r="5249" b="4617"/>
          <a:stretch>
            <a:fillRect/>
          </a:stretch>
        </p:blipFill>
        <p:spPr>
          <a:xfrm>
            <a:off x="6049362" y="1082624"/>
            <a:ext cx="4248742" cy="24210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" name="组合 34">
            <a:extLst>
              <a:ext uri="{FF2B5EF4-FFF2-40B4-BE49-F238E27FC236}">
                <a16:creationId xmlns:a16="http://schemas.microsoft.com/office/drawing/2014/main" id="{FAEB756E-3326-8D51-19A3-D866ADE56D6A}"/>
              </a:ext>
            </a:extLst>
          </p:cNvPr>
          <p:cNvGrpSpPr/>
          <p:nvPr/>
        </p:nvGrpSpPr>
        <p:grpSpPr>
          <a:xfrm>
            <a:off x="812226" y="1125855"/>
            <a:ext cx="4803893" cy="2303145"/>
            <a:chOff x="8070226" y="482515"/>
            <a:chExt cx="4711621" cy="218528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57759D25-AA56-D9BD-FF6F-1A4E735A6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70226" y="482515"/>
              <a:ext cx="4711621" cy="2185283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</p:pic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FAB0DD39-CC38-6082-4EE1-BB7C717A52C5}"/>
                </a:ext>
              </a:extLst>
            </p:cNvPr>
            <p:cNvSpPr txBox="1"/>
            <p:nvPr/>
          </p:nvSpPr>
          <p:spPr>
            <a:xfrm>
              <a:off x="8091624" y="1331510"/>
              <a:ext cx="4682626" cy="49644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altLang="zh-CN" sz="1400" b="1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  <a:p>
              <a:pPr algn="ctr"/>
              <a:endParaRPr lang="zh-CN" altLang="en-US" sz="1400" b="1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</p:grpSp>
      <p:sp>
        <p:nvSpPr>
          <p:cNvPr id="39" name="文本框 38">
            <a:extLst>
              <a:ext uri="{FF2B5EF4-FFF2-40B4-BE49-F238E27FC236}">
                <a16:creationId xmlns:a16="http://schemas.microsoft.com/office/drawing/2014/main" id="{57C43A67-DBE1-F7B3-A131-8FC69999D93B}"/>
              </a:ext>
            </a:extLst>
          </p:cNvPr>
          <p:cNvSpPr txBox="1"/>
          <p:nvPr/>
        </p:nvSpPr>
        <p:spPr>
          <a:xfrm>
            <a:off x="5809469" y="3048207"/>
            <a:ext cx="5126924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Early Warning of High Temperature Heat Damage for Single-season Rice</a:t>
            </a:r>
            <a:endParaRPr lang="zh-CN" altLang="en-US" sz="1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5F3A9C4-ED84-4D11-0435-6F5C623007C4}"/>
              </a:ext>
            </a:extLst>
          </p:cNvPr>
          <p:cNvPicPr>
            <a:picLocks/>
          </p:cNvPicPr>
          <p:nvPr/>
        </p:nvPicPr>
        <p:blipFill>
          <a:blip r:embed="rId6"/>
          <a:srcRect t="15969" b="36974"/>
          <a:stretch>
            <a:fillRect/>
          </a:stretch>
        </p:blipFill>
        <p:spPr>
          <a:xfrm>
            <a:off x="5873590" y="3734648"/>
            <a:ext cx="2285365" cy="2422467"/>
          </a:xfrm>
          <a:prstGeom prst="rect">
            <a:avLst/>
          </a:prstGeom>
        </p:spPr>
      </p:pic>
      <p:pic>
        <p:nvPicPr>
          <p:cNvPr id="7" name="图片 6" descr="手机屏幕截图&#10;&#10;AI 生成的内容可能不正确。">
            <a:extLst>
              <a:ext uri="{FF2B5EF4-FFF2-40B4-BE49-F238E27FC236}">
                <a16:creationId xmlns:a16="http://schemas.microsoft.com/office/drawing/2014/main" id="{EE2E177D-21B5-3B8A-1C52-DB0D45A34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4" t="21180" r="22706" b="980"/>
          <a:stretch>
            <a:fillRect/>
          </a:stretch>
        </p:blipFill>
        <p:spPr>
          <a:xfrm>
            <a:off x="8570817" y="3725411"/>
            <a:ext cx="2291688" cy="2477883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1CB7596C-087D-6060-8FC7-7067C2DC24D2}"/>
              </a:ext>
            </a:extLst>
          </p:cNvPr>
          <p:cNvSpPr txBox="1"/>
          <p:nvPr/>
        </p:nvSpPr>
        <p:spPr>
          <a:xfrm>
            <a:off x="5836851" y="5520020"/>
            <a:ext cx="239525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zh-CN" sz="1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Early Warning of Wind Disaster for</a:t>
            </a:r>
            <a:r>
              <a:rPr lang="en-US" altLang="zh-CN" sz="1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1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Protected Agriculture and </a:t>
            </a:r>
            <a:r>
              <a:rPr lang="en-US" altLang="zh-CN" sz="1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1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Lodging for Winter Wheat</a:t>
            </a:r>
            <a:endParaRPr lang="zh-CN" altLang="en-US" sz="1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47A0350-EB54-4333-FC69-C4E2757FEE1B}"/>
              </a:ext>
            </a:extLst>
          </p:cNvPr>
          <p:cNvSpPr txBox="1"/>
          <p:nvPr/>
        </p:nvSpPr>
        <p:spPr>
          <a:xfrm>
            <a:off x="8570817" y="5526644"/>
            <a:ext cx="2291688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zh-CN" sz="1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Early Warning of </a:t>
            </a:r>
            <a:endParaRPr lang="en-US" altLang="zh-CN" sz="1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zh-CN" altLang="zh-CN" sz="1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</a:t>
            </a:r>
            <a:endParaRPr lang="en-US" altLang="zh-CN" sz="1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zh-CN" altLang="zh-CN" sz="1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Temperature Heat Damage</a:t>
            </a:r>
            <a:endParaRPr lang="zh-CN" altLang="en-US" sz="1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C5298B2-7F44-FF13-EA4F-A957A5824D66}"/>
              </a:ext>
            </a:extLst>
          </p:cNvPr>
          <p:cNvSpPr txBox="1"/>
          <p:nvPr/>
        </p:nvSpPr>
        <p:spPr>
          <a:xfrm>
            <a:off x="6753225" y="3725412"/>
            <a:ext cx="147888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zh-CN" sz="1200" b="1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Douyin</a:t>
            </a:r>
            <a:endParaRPr lang="en-GB" altLang="zh-CN" sz="1200" b="1" dirty="0">
              <a:solidFill>
                <a:srgbClr val="0000FF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 algn="ctr"/>
            <a:r>
              <a:rPr lang="en-US" altLang="zh-CN" sz="1200" b="1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(TikTok in China) </a:t>
            </a:r>
            <a:endParaRPr lang="zh-CN" altLang="en-US" sz="1200" dirty="0">
              <a:solidFill>
                <a:srgbClr val="0000FF"/>
              </a:solidFill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EDD91F8-122C-8ABA-CD81-49FEC16E8653}"/>
              </a:ext>
            </a:extLst>
          </p:cNvPr>
          <p:cNvSpPr txBox="1"/>
          <p:nvPr/>
        </p:nvSpPr>
        <p:spPr>
          <a:xfrm>
            <a:off x="8096762" y="1219270"/>
            <a:ext cx="1561587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 err="1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Yangshipin</a:t>
            </a:r>
            <a:r>
              <a:rPr lang="en-US" altLang="zh-CN" sz="1400" b="1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APP</a:t>
            </a:r>
            <a:endParaRPr lang="zh-CN" altLang="en-US" sz="1400" dirty="0">
              <a:solidFill>
                <a:srgbClr val="0000FF"/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1637AE9-6123-A1A1-AFAA-B25273D475BD}"/>
              </a:ext>
            </a:extLst>
          </p:cNvPr>
          <p:cNvSpPr txBox="1"/>
          <p:nvPr/>
        </p:nvSpPr>
        <p:spPr>
          <a:xfrm>
            <a:off x="8394700" y="3692213"/>
            <a:ext cx="1410050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zh-CN" sz="1200" b="1" dirty="0">
                <a:solidFill>
                  <a:srgbClr val="0000FF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SMS messages</a:t>
            </a:r>
            <a:endParaRPr lang="zh-CN" altLang="en-US" sz="1200" dirty="0">
              <a:solidFill>
                <a:srgbClr val="0000FF"/>
              </a:solidFill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215D4CE7-CCA0-3FA0-2708-E07775533566}"/>
              </a:ext>
            </a:extLst>
          </p:cNvPr>
          <p:cNvSpPr txBox="1"/>
          <p:nvPr/>
        </p:nvSpPr>
        <p:spPr>
          <a:xfrm>
            <a:off x="800297" y="2077704"/>
            <a:ext cx="484182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zh-CN" altLang="zh-CN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ide-reaching dissemination channels</a:t>
            </a:r>
            <a:endParaRPr lang="zh-CN" altLang="en-US" sz="2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67F04E4-E36C-9E2B-6082-2BE45CD09EB2}"/>
              </a:ext>
            </a:extLst>
          </p:cNvPr>
          <p:cNvSpPr txBox="1"/>
          <p:nvPr/>
        </p:nvSpPr>
        <p:spPr>
          <a:xfrm>
            <a:off x="658484" y="5540124"/>
            <a:ext cx="47665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zh-CN" b="1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Joint Inter-departmental Consultation</a:t>
            </a:r>
            <a:endParaRPr lang="zh-CN" altLang="en-US" b="1" dirty="0">
              <a:solidFill>
                <a:srgbClr val="C0000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9A504B-3019-E2F6-AFAC-9AE363CB31C9}"/>
              </a:ext>
            </a:extLst>
          </p:cNvPr>
          <p:cNvSpPr txBox="1"/>
          <p:nvPr/>
        </p:nvSpPr>
        <p:spPr>
          <a:xfrm>
            <a:off x="1892950" y="3607399"/>
            <a:ext cx="300704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Broadcasting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Various Social medias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Specialized APPs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SMS Messages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80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b4c7732435421dbf6a6252843a45f9a13ab19dc0"/>
  <p:tag name="ISPRING_ULTRA_SCORM_COURSE_ID" val="421E1B97-57A3-4AB9-8D6A-B189CAEF2073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RESENTATION_TITLE" val="1468"/>
  <p:tag name="KSO_WPP_MARK_KEY" val="ed5ab230-ed46-40f5-b1b5-a8915c614809"/>
  <p:tag name="COMMONDATA" val="eyJoZGlkIjoiYWUzMTA5NzliNTMwNzdhZDdmZDc4MjY2YjIxMTdkNDE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1210231415"/>
  <p:tag name="MH_LIBRARY" val="GRAPHIC"/>
  <p:tag name="MH_TYPE" val="SubTitle"/>
  <p:tag name="MH_ORDER" val="1"/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1210231415"/>
  <p:tag name="MH_LIBRARY" val="GRAPHIC"/>
  <p:tag name="MH_TYPE" val="SubTitle"/>
  <p:tag name="MH_ORDER" val="1"/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2.95,&quot;left&quot;:215.55,&quot;top&quot;:356.3,&quot;width&quot;:468.6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435*140"/>
  <p:tag name="TABLE_ENDDRAG_RECT" val="15*292*435*14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1210231415"/>
  <p:tag name="MH_LIBRARY" val="GRAPHIC"/>
  <p:tag name="MH_TYPE" val="Other"/>
  <p:tag name="MH_ORDER" val="3"/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1210231415"/>
  <p:tag name="MH_LIBRARY" val="GRAPHIC"/>
  <p:tag name="MH_TYPE" val="Other"/>
  <p:tag name="MH_ORDER" val="3"/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1210231415"/>
  <p:tag name="MH_LIBRARY" val="GRAPHIC"/>
  <p:tag name="MH_TYPE" val="Other"/>
  <p:tag name="MH_ORDER" val="6"/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1210231415"/>
  <p:tag name="MH_LIBRARY" val="GRAPHIC"/>
  <p:tag name="MH_TYPE" val="Text"/>
  <p:tag name="MH_ORDER" val="1"/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1210231415"/>
  <p:tag name="MH_LIBRARY" val="GRAPHIC"/>
  <p:tag name="MH_TYPE" val="SubTitle"/>
  <p:tag name="MH_ORDER" val="1"/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1210231415"/>
  <p:tag name="MH_LIBRARY" val="GRAPHIC"/>
  <p:tag name="MH_TYPE" val="Text"/>
  <p:tag name="MH_ORDER" val="5"/>
  <p:tag name="KSO_WM_BEAUTIFY_FLAG" val=""/>
</p:tagLst>
</file>

<file path=ppt/theme/theme1.xml><?xml version="1.0" encoding="utf-8"?>
<a:theme xmlns:a="http://schemas.openxmlformats.org/drawingml/2006/main" name="Office 主题">
  <a:themeElements>
    <a:clrScheme name="自定义 98">
      <a:dk1>
        <a:sysClr val="windowText" lastClr="000000"/>
      </a:dk1>
      <a:lt1>
        <a:sysClr val="window" lastClr="FFFFFF"/>
      </a:lt1>
      <a:dk2>
        <a:srgbClr val="212745"/>
      </a:dk2>
      <a:lt2>
        <a:srgbClr val="7F7F7F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56C7AA"/>
      </a:hlink>
      <a:folHlink>
        <a:srgbClr val="59A8D1"/>
      </a:folHlink>
    </a:clrScheme>
    <a:fontScheme name="自定义 8">
      <a:majorFont>
        <a:latin typeface="ITC Avant Garde Std Md"/>
        <a:ea typeface="方正兰亭黑简体"/>
        <a:cs typeface=""/>
      </a:majorFont>
      <a:minorFont>
        <a:latin typeface="ITC Avant Garde Std XLt"/>
        <a:ea typeface="方正兰亭黑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3842</TotalTime>
  <Words>4085</Words>
  <Application>Microsoft Office PowerPoint</Application>
  <PresentationFormat>Widescreen</PresentationFormat>
  <Paragraphs>285</Paragraphs>
  <Slides>25</Slides>
  <Notes>24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Arial Unicode MS</vt:lpstr>
      <vt:lpstr>等线</vt:lpstr>
      <vt:lpstr>楷体</vt:lpstr>
      <vt:lpstr>微软雅黑</vt:lpstr>
      <vt:lpstr>quote-cjk-patch</vt:lpstr>
      <vt:lpstr>Arial</vt:lpstr>
      <vt:lpstr>Calibri</vt:lpstr>
      <vt:lpstr>Open Sans</vt:lpstr>
      <vt:lpstr>Open Sans Regular</vt:lpstr>
      <vt:lpstr>Times New Roman</vt:lpstr>
      <vt:lpstr>Wingdings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熊猫办公PPT</dc:title>
  <dc:creator>熊猫办公</dc:creator>
  <cp:keywords>www.tukuppt.com</cp:keywords>
  <cp:lastModifiedBy>YUEE FENG</cp:lastModifiedBy>
  <cp:revision>113</cp:revision>
  <dcterms:created xsi:type="dcterms:W3CDTF">2022-04-26T03:34:00Z</dcterms:created>
  <dcterms:modified xsi:type="dcterms:W3CDTF">2026-07-09T01:54:02Z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C39824F859044B57B2008055C9F1BC64</vt:lpwstr>
  </property>
  <property fmtid="{D5CDD505-2E9C-101B-9397-08002B2CF9AE}" pid="3" name="KSOProductBuildVer">
    <vt:lpwstr>2052-11.1.0.12763</vt:lpwstr>
  </property>
  <property fmtid="{D5CDD505-2E9C-101B-9397-08002B2CF9AE}" pid="4" name="MSIP_Label_2a3a108f-898d-4589-9ebc-7ee3b46df9b8_Enabled">
    <vt:lpwstr>true</vt:lpwstr>
  </property>
  <property fmtid="{D5CDD505-2E9C-101B-9397-08002B2CF9AE}" pid="5" name="MSIP_Label_2a3a108f-898d-4589-9ebc-7ee3b46df9b8_SetDate">
    <vt:lpwstr>2025-06-24T01:28:21Z</vt:lpwstr>
  </property>
  <property fmtid="{D5CDD505-2E9C-101B-9397-08002B2CF9AE}" pid="6" name="MSIP_Label_2a3a108f-898d-4589-9ebc-7ee3b46df9b8_Method">
    <vt:lpwstr>Standard</vt:lpwstr>
  </property>
  <property fmtid="{D5CDD505-2E9C-101B-9397-08002B2CF9AE}" pid="7" name="MSIP_Label_2a3a108f-898d-4589-9ebc-7ee3b46df9b8_Name">
    <vt:lpwstr>Official use only</vt:lpwstr>
  </property>
  <property fmtid="{D5CDD505-2E9C-101B-9397-08002B2CF9AE}" pid="8" name="MSIP_Label_2a3a108f-898d-4589-9ebc-7ee3b46df9b8_SiteId">
    <vt:lpwstr>462ad9ae-d7d9-4206-b874-71b1e079776f</vt:lpwstr>
  </property>
  <property fmtid="{D5CDD505-2E9C-101B-9397-08002B2CF9AE}" pid="9" name="MSIP_Label_2a3a108f-898d-4589-9ebc-7ee3b46df9b8_ActionId">
    <vt:lpwstr>46a264b9-f2fd-46d4-be82-085fbcb7547d</vt:lpwstr>
  </property>
  <property fmtid="{D5CDD505-2E9C-101B-9397-08002B2CF9AE}" pid="10" name="MSIP_Label_2a3a108f-898d-4589-9ebc-7ee3b46df9b8_ContentBits">
    <vt:lpwstr>0</vt:lpwstr>
  </property>
  <property fmtid="{D5CDD505-2E9C-101B-9397-08002B2CF9AE}" pid="11" name="MSIP_Label_2a3a108f-898d-4589-9ebc-7ee3b46df9b8_Tag">
    <vt:lpwstr>10, 3, 0, 2</vt:lpwstr>
  </property>
</Properties>
</file>