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6" r:id="rId3"/>
    <p:sldId id="256" r:id="rId5"/>
    <p:sldId id="423" r:id="rId6"/>
    <p:sldId id="422" r:id="rId7"/>
    <p:sldId id="426" r:id="rId8"/>
    <p:sldId id="427" r:id="rId9"/>
    <p:sldId id="428" r:id="rId10"/>
    <p:sldId id="436" r:id="rId11"/>
    <p:sldId id="437" r:id="rId12"/>
    <p:sldId id="429" r:id="rId13"/>
    <p:sldId id="430" r:id="rId14"/>
    <p:sldId id="431" r:id="rId15"/>
    <p:sldId id="432" r:id="rId16"/>
    <p:sldId id="433" r:id="rId17"/>
    <p:sldId id="434" r:id="rId18"/>
    <p:sldId id="438" r:id="rId19"/>
    <p:sldId id="439" r:id="rId20"/>
    <p:sldId id="441" r:id="rId21"/>
    <p:sldId id="442" r:id="rId22"/>
    <p:sldId id="443" r:id="rId23"/>
    <p:sldId id="444" r:id="rId24"/>
    <p:sldId id="435" r:id="rId25"/>
    <p:sldId id="453" r:id="rId26"/>
    <p:sldId id="454" r:id="rId27"/>
    <p:sldId id="455" r:id="rId28"/>
    <p:sldId id="456" r:id="rId29"/>
    <p:sldId id="457" r:id="rId30"/>
    <p:sldId id="458" r:id="rId31"/>
    <p:sldId id="445" r:id="rId32"/>
    <p:sldId id="446" r:id="rId33"/>
    <p:sldId id="420"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2" userDrawn="1">
          <p15:clr>
            <a:srgbClr val="A4A3A4"/>
          </p15:clr>
        </p15:guide>
        <p15:guide id="2" pos="383" userDrawn="1">
          <p15:clr>
            <a:srgbClr val="A4A3A4"/>
          </p15:clr>
        </p15:guide>
        <p15:guide id="3" pos="4906" userDrawn="1">
          <p15:clr>
            <a:srgbClr val="A4A3A4"/>
          </p15:clr>
        </p15:guide>
        <p15:guide id="4" pos="3799" userDrawn="1">
          <p15:clr>
            <a:srgbClr val="A4A3A4"/>
          </p15:clr>
        </p15:guide>
        <p15:guide id="5" orient="horz" pos="2491" userDrawn="1">
          <p15:clr>
            <a:srgbClr val="A4A3A4"/>
          </p15:clr>
        </p15:guide>
        <p15:guide id="6" pos="29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B485"/>
    <a:srgbClr val="F47847"/>
    <a:srgbClr val="2C7847"/>
    <a:srgbClr val="982B56"/>
    <a:srgbClr val="1A4262"/>
    <a:srgbClr val="B79F8D"/>
    <a:srgbClr val="008868"/>
    <a:srgbClr val="36B5BB"/>
    <a:srgbClr val="EC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3387" autoAdjust="0"/>
  </p:normalViewPr>
  <p:slideViewPr>
    <p:cSldViewPr snapToGrid="0" showGuides="1">
      <p:cViewPr varScale="1">
        <p:scale>
          <a:sx n="106" d="100"/>
          <a:sy n="106" d="100"/>
        </p:scale>
        <p:origin x="234" y="78"/>
      </p:cViewPr>
      <p:guideLst>
        <p:guide orient="horz" pos="1682"/>
        <p:guide pos="383"/>
        <p:guide pos="4906"/>
        <p:guide pos="3799"/>
        <p:guide orient="horz" pos="2491"/>
        <p:guide pos="29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208.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4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7" Type="http://schemas.openxmlformats.org/officeDocument/2006/relationships/notesSlide" Target="../notesSlides/notesSlide23.xml"/><Relationship Id="rId36" Type="http://schemas.openxmlformats.org/officeDocument/2006/relationships/slideLayout" Target="../slideLayouts/slideLayout12.xml"/><Relationship Id="rId35" Type="http://schemas.openxmlformats.org/officeDocument/2006/relationships/tags" Target="../tags/tag28.xml"/><Relationship Id="rId34" Type="http://schemas.openxmlformats.org/officeDocument/2006/relationships/tags" Target="../tags/tag27.xml"/><Relationship Id="rId33" Type="http://schemas.openxmlformats.org/officeDocument/2006/relationships/tags" Target="../tags/tag26.xml"/><Relationship Id="rId32" Type="http://schemas.openxmlformats.org/officeDocument/2006/relationships/tags" Target="../tags/tag25.xml"/><Relationship Id="rId31" Type="http://schemas.openxmlformats.org/officeDocument/2006/relationships/tags" Target="../tags/tag24.xml"/><Relationship Id="rId30" Type="http://schemas.openxmlformats.org/officeDocument/2006/relationships/tags" Target="../tags/tag23.xml"/><Relationship Id="rId3" Type="http://schemas.openxmlformats.org/officeDocument/2006/relationships/tags" Target="../tags/tag9.xml"/><Relationship Id="rId29" Type="http://schemas.openxmlformats.org/officeDocument/2006/relationships/tags" Target="../tags/tag22.xml"/><Relationship Id="rId28" Type="http://schemas.openxmlformats.org/officeDocument/2006/relationships/tags" Target="../tags/tag21.xml"/><Relationship Id="rId27" Type="http://schemas.openxmlformats.org/officeDocument/2006/relationships/tags" Target="../tags/tag20.xml"/><Relationship Id="rId26" Type="http://schemas.openxmlformats.org/officeDocument/2006/relationships/tags" Target="../tags/tag19.xml"/><Relationship Id="rId25" Type="http://schemas.openxmlformats.org/officeDocument/2006/relationships/tags" Target="../tags/tag18.xml"/><Relationship Id="rId24" Type="http://schemas.openxmlformats.org/officeDocument/2006/relationships/image" Target="../media/image30.png"/><Relationship Id="rId23" Type="http://schemas.openxmlformats.org/officeDocument/2006/relationships/tags" Target="../tags/tag17.xml"/><Relationship Id="rId22" Type="http://schemas.openxmlformats.org/officeDocument/2006/relationships/image" Target="../media/image29.jpeg"/><Relationship Id="rId21" Type="http://schemas.openxmlformats.org/officeDocument/2006/relationships/image" Target="../media/image28.png"/><Relationship Id="rId20" Type="http://schemas.openxmlformats.org/officeDocument/2006/relationships/tags" Target="../tags/tag16.xml"/><Relationship Id="rId2" Type="http://schemas.openxmlformats.org/officeDocument/2006/relationships/tags" Target="../tags/tag8.xml"/><Relationship Id="rId19" Type="http://schemas.openxmlformats.org/officeDocument/2006/relationships/image" Target="../media/image27.jpeg"/><Relationship Id="rId18" Type="http://schemas.openxmlformats.org/officeDocument/2006/relationships/tags" Target="../tags/tag15.xml"/><Relationship Id="rId17" Type="http://schemas.openxmlformats.org/officeDocument/2006/relationships/image" Target="../media/image26.jpeg"/><Relationship Id="rId16" Type="http://schemas.openxmlformats.org/officeDocument/2006/relationships/image" Target="../media/image25.jpeg"/><Relationship Id="rId15" Type="http://schemas.openxmlformats.org/officeDocument/2006/relationships/image" Target="../media/image24.jpeg"/><Relationship Id="rId14" Type="http://schemas.openxmlformats.org/officeDocument/2006/relationships/image" Target="../media/image23.jpe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tags" Target="../tags/tag29.xml"/><Relationship Id="rId13" Type="http://schemas.openxmlformats.org/officeDocument/2006/relationships/notesSlide" Target="../notesSlides/notesSlide24.xml"/><Relationship Id="rId12" Type="http://schemas.openxmlformats.org/officeDocument/2006/relationships/slideLayout" Target="../slideLayouts/slideLayout12.xml"/><Relationship Id="rId11" Type="http://schemas.openxmlformats.org/officeDocument/2006/relationships/image" Target="../media/image39.jpeg"/><Relationship Id="rId10" Type="http://schemas.openxmlformats.org/officeDocument/2006/relationships/image" Target="../media/image38.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9" Type="http://schemas.openxmlformats.org/officeDocument/2006/relationships/tags" Target="../tags/tag125.xml"/><Relationship Id="rId98" Type="http://schemas.openxmlformats.org/officeDocument/2006/relationships/tags" Target="../tags/tag124.xml"/><Relationship Id="rId97" Type="http://schemas.openxmlformats.org/officeDocument/2006/relationships/tags" Target="../tags/tag123.xml"/><Relationship Id="rId96" Type="http://schemas.openxmlformats.org/officeDocument/2006/relationships/tags" Target="../tags/tag122.xml"/><Relationship Id="rId95" Type="http://schemas.openxmlformats.org/officeDocument/2006/relationships/tags" Target="../tags/tag121.xml"/><Relationship Id="rId94" Type="http://schemas.openxmlformats.org/officeDocument/2006/relationships/tags" Target="../tags/tag120.xml"/><Relationship Id="rId93" Type="http://schemas.openxmlformats.org/officeDocument/2006/relationships/tags" Target="../tags/tag119.xml"/><Relationship Id="rId92" Type="http://schemas.openxmlformats.org/officeDocument/2006/relationships/tags" Target="../tags/tag118.xml"/><Relationship Id="rId91" Type="http://schemas.openxmlformats.org/officeDocument/2006/relationships/tags" Target="../tags/tag117.xml"/><Relationship Id="rId90" Type="http://schemas.openxmlformats.org/officeDocument/2006/relationships/tags" Target="../tags/tag116.xml"/><Relationship Id="rId9" Type="http://schemas.openxmlformats.org/officeDocument/2006/relationships/image" Target="../media/image40.png"/><Relationship Id="rId89" Type="http://schemas.openxmlformats.org/officeDocument/2006/relationships/tags" Target="../tags/tag115.xml"/><Relationship Id="rId88" Type="http://schemas.openxmlformats.org/officeDocument/2006/relationships/tags" Target="../tags/tag114.xml"/><Relationship Id="rId87" Type="http://schemas.openxmlformats.org/officeDocument/2006/relationships/tags" Target="../tags/tag113.xml"/><Relationship Id="rId86" Type="http://schemas.openxmlformats.org/officeDocument/2006/relationships/tags" Target="../tags/tag112.xml"/><Relationship Id="rId85" Type="http://schemas.openxmlformats.org/officeDocument/2006/relationships/tags" Target="../tags/tag111.xml"/><Relationship Id="rId84" Type="http://schemas.openxmlformats.org/officeDocument/2006/relationships/tags" Target="../tags/tag110.xml"/><Relationship Id="rId83" Type="http://schemas.openxmlformats.org/officeDocument/2006/relationships/tags" Target="../tags/tag109.xml"/><Relationship Id="rId82" Type="http://schemas.openxmlformats.org/officeDocument/2006/relationships/tags" Target="../tags/tag108.xml"/><Relationship Id="rId81" Type="http://schemas.openxmlformats.org/officeDocument/2006/relationships/tags" Target="../tags/tag107.xml"/><Relationship Id="rId80" Type="http://schemas.openxmlformats.org/officeDocument/2006/relationships/tags" Target="../tags/tag106.xml"/><Relationship Id="rId8" Type="http://schemas.openxmlformats.org/officeDocument/2006/relationships/tags" Target="../tags/tag36.xml"/><Relationship Id="rId79" Type="http://schemas.openxmlformats.org/officeDocument/2006/relationships/tags" Target="../tags/tag105.xml"/><Relationship Id="rId78" Type="http://schemas.openxmlformats.org/officeDocument/2006/relationships/tags" Target="../tags/tag104.xml"/><Relationship Id="rId77" Type="http://schemas.openxmlformats.org/officeDocument/2006/relationships/tags" Target="../tags/tag103.xml"/><Relationship Id="rId76" Type="http://schemas.openxmlformats.org/officeDocument/2006/relationships/tags" Target="../tags/tag102.xml"/><Relationship Id="rId75" Type="http://schemas.openxmlformats.org/officeDocument/2006/relationships/tags" Target="../tags/tag101.xml"/><Relationship Id="rId74" Type="http://schemas.openxmlformats.org/officeDocument/2006/relationships/tags" Target="../tags/tag100.xml"/><Relationship Id="rId73" Type="http://schemas.openxmlformats.org/officeDocument/2006/relationships/tags" Target="../tags/tag99.xml"/><Relationship Id="rId72" Type="http://schemas.openxmlformats.org/officeDocument/2006/relationships/tags" Target="../tags/tag98.xml"/><Relationship Id="rId71" Type="http://schemas.openxmlformats.org/officeDocument/2006/relationships/tags" Target="../tags/tag97.xml"/><Relationship Id="rId70" Type="http://schemas.openxmlformats.org/officeDocument/2006/relationships/tags" Target="../tags/tag96.xml"/><Relationship Id="rId7" Type="http://schemas.openxmlformats.org/officeDocument/2006/relationships/tags" Target="../tags/tag35.xml"/><Relationship Id="rId69" Type="http://schemas.openxmlformats.org/officeDocument/2006/relationships/tags" Target="../tags/tag95.xml"/><Relationship Id="rId68" Type="http://schemas.openxmlformats.org/officeDocument/2006/relationships/tags" Target="../tags/tag94.xml"/><Relationship Id="rId67" Type="http://schemas.openxmlformats.org/officeDocument/2006/relationships/tags" Target="../tags/tag93.xml"/><Relationship Id="rId66" Type="http://schemas.openxmlformats.org/officeDocument/2006/relationships/tags" Target="../tags/tag92.xml"/><Relationship Id="rId65" Type="http://schemas.openxmlformats.org/officeDocument/2006/relationships/tags" Target="../tags/tag91.xml"/><Relationship Id="rId64" Type="http://schemas.openxmlformats.org/officeDocument/2006/relationships/tags" Target="../tags/tag90.xml"/><Relationship Id="rId63" Type="http://schemas.openxmlformats.org/officeDocument/2006/relationships/tags" Target="../tags/tag89.xml"/><Relationship Id="rId62" Type="http://schemas.openxmlformats.org/officeDocument/2006/relationships/tags" Target="../tags/tag88.xml"/><Relationship Id="rId61" Type="http://schemas.openxmlformats.org/officeDocument/2006/relationships/tags" Target="../tags/tag87.xml"/><Relationship Id="rId60" Type="http://schemas.openxmlformats.org/officeDocument/2006/relationships/tags" Target="../tags/tag86.xml"/><Relationship Id="rId6" Type="http://schemas.openxmlformats.org/officeDocument/2006/relationships/tags" Target="../tags/tag34.xml"/><Relationship Id="rId59" Type="http://schemas.openxmlformats.org/officeDocument/2006/relationships/tags" Target="../tags/tag85.xml"/><Relationship Id="rId58" Type="http://schemas.openxmlformats.org/officeDocument/2006/relationships/tags" Target="../tags/tag84.xml"/><Relationship Id="rId57" Type="http://schemas.openxmlformats.org/officeDocument/2006/relationships/tags" Target="../tags/tag83.xml"/><Relationship Id="rId56" Type="http://schemas.openxmlformats.org/officeDocument/2006/relationships/tags" Target="../tags/tag82.xml"/><Relationship Id="rId55" Type="http://schemas.openxmlformats.org/officeDocument/2006/relationships/tags" Target="../tags/tag81.xml"/><Relationship Id="rId54" Type="http://schemas.openxmlformats.org/officeDocument/2006/relationships/tags" Target="../tags/tag80.xml"/><Relationship Id="rId53" Type="http://schemas.openxmlformats.org/officeDocument/2006/relationships/tags" Target="../tags/tag79.xml"/><Relationship Id="rId52" Type="http://schemas.openxmlformats.org/officeDocument/2006/relationships/tags" Target="../tags/tag78.xml"/><Relationship Id="rId51" Type="http://schemas.openxmlformats.org/officeDocument/2006/relationships/tags" Target="../tags/tag77.xml"/><Relationship Id="rId50" Type="http://schemas.openxmlformats.org/officeDocument/2006/relationships/tags" Target="../tags/tag76.xml"/><Relationship Id="rId5" Type="http://schemas.openxmlformats.org/officeDocument/2006/relationships/tags" Target="../tags/tag33.xml"/><Relationship Id="rId49" Type="http://schemas.openxmlformats.org/officeDocument/2006/relationships/tags" Target="../tags/tag75.xml"/><Relationship Id="rId48" Type="http://schemas.openxmlformats.org/officeDocument/2006/relationships/tags" Target="../tags/tag74.xml"/><Relationship Id="rId47" Type="http://schemas.openxmlformats.org/officeDocument/2006/relationships/tags" Target="../tags/tag73.xml"/><Relationship Id="rId46" Type="http://schemas.openxmlformats.org/officeDocument/2006/relationships/tags" Target="../tags/tag72.xml"/><Relationship Id="rId45" Type="http://schemas.openxmlformats.org/officeDocument/2006/relationships/tags" Target="../tags/tag71.xml"/><Relationship Id="rId44" Type="http://schemas.openxmlformats.org/officeDocument/2006/relationships/tags" Target="../tags/tag70.xml"/><Relationship Id="rId43" Type="http://schemas.openxmlformats.org/officeDocument/2006/relationships/tags" Target="../tags/tag69.xml"/><Relationship Id="rId42" Type="http://schemas.openxmlformats.org/officeDocument/2006/relationships/tags" Target="../tags/tag68.xml"/><Relationship Id="rId41" Type="http://schemas.openxmlformats.org/officeDocument/2006/relationships/tags" Target="../tags/tag67.xml"/><Relationship Id="rId40" Type="http://schemas.openxmlformats.org/officeDocument/2006/relationships/tags" Target="../tags/tag66.xml"/><Relationship Id="rId4" Type="http://schemas.openxmlformats.org/officeDocument/2006/relationships/tags" Target="../tags/tag32.xml"/><Relationship Id="rId39" Type="http://schemas.openxmlformats.org/officeDocument/2006/relationships/tags" Target="../tags/tag65.xml"/><Relationship Id="rId38" Type="http://schemas.openxmlformats.org/officeDocument/2006/relationships/tags" Target="../tags/tag64.xml"/><Relationship Id="rId37" Type="http://schemas.openxmlformats.org/officeDocument/2006/relationships/tags" Target="../tags/tag63.xml"/><Relationship Id="rId36" Type="http://schemas.openxmlformats.org/officeDocument/2006/relationships/tags" Target="../tags/tag62.xml"/><Relationship Id="rId35" Type="http://schemas.openxmlformats.org/officeDocument/2006/relationships/tags" Target="../tags/tag61.xml"/><Relationship Id="rId34" Type="http://schemas.openxmlformats.org/officeDocument/2006/relationships/tags" Target="../tags/tag60.xml"/><Relationship Id="rId33" Type="http://schemas.openxmlformats.org/officeDocument/2006/relationships/tags" Target="../tags/tag59.xml"/><Relationship Id="rId32" Type="http://schemas.openxmlformats.org/officeDocument/2006/relationships/tags" Target="../tags/tag58.xml"/><Relationship Id="rId31" Type="http://schemas.openxmlformats.org/officeDocument/2006/relationships/tags" Target="../tags/tag57.xml"/><Relationship Id="rId30" Type="http://schemas.openxmlformats.org/officeDocument/2006/relationships/tags" Target="../tags/tag56.xml"/><Relationship Id="rId3" Type="http://schemas.openxmlformats.org/officeDocument/2006/relationships/tags" Target="../tags/tag31.xml"/><Relationship Id="rId29" Type="http://schemas.openxmlformats.org/officeDocument/2006/relationships/tags" Target="../tags/tag55.xml"/><Relationship Id="rId28" Type="http://schemas.openxmlformats.org/officeDocument/2006/relationships/tags" Target="../tags/tag54.xml"/><Relationship Id="rId27" Type="http://schemas.openxmlformats.org/officeDocument/2006/relationships/tags" Target="../tags/tag53.xml"/><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tags" Target="../tags/tag30.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image" Target="../media/image41.png"/><Relationship Id="rId11" Type="http://schemas.openxmlformats.org/officeDocument/2006/relationships/tags" Target="../tags/tag38.xml"/><Relationship Id="rId101" Type="http://schemas.openxmlformats.org/officeDocument/2006/relationships/notesSlide" Target="../notesSlides/notesSlide25.xml"/><Relationship Id="rId100" Type="http://schemas.openxmlformats.org/officeDocument/2006/relationships/slideLayout" Target="../slideLayouts/slideLayout12.xml"/><Relationship Id="rId10" Type="http://schemas.openxmlformats.org/officeDocument/2006/relationships/tags" Target="../tags/tag3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0" Type="http://schemas.openxmlformats.org/officeDocument/2006/relationships/notesSlide" Target="../notesSlides/notesSlide26.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7" Type="http://schemas.openxmlformats.org/officeDocument/2006/relationships/notesSlide" Target="../notesSlides/notesSlide27.xml"/><Relationship Id="rId76" Type="http://schemas.openxmlformats.org/officeDocument/2006/relationships/slideLayout" Target="../slideLayouts/slideLayout12.xml"/><Relationship Id="rId75" Type="http://schemas.openxmlformats.org/officeDocument/2006/relationships/tags" Target="../tags/tag206.xml"/><Relationship Id="rId74" Type="http://schemas.openxmlformats.org/officeDocument/2006/relationships/tags" Target="../tags/tag205.xml"/><Relationship Id="rId73" Type="http://schemas.openxmlformats.org/officeDocument/2006/relationships/tags" Target="../tags/tag204.xml"/><Relationship Id="rId72" Type="http://schemas.openxmlformats.org/officeDocument/2006/relationships/tags" Target="../tags/tag203.xml"/><Relationship Id="rId71" Type="http://schemas.openxmlformats.org/officeDocument/2006/relationships/tags" Target="../tags/tag202.xml"/><Relationship Id="rId70" Type="http://schemas.openxmlformats.org/officeDocument/2006/relationships/tags" Target="../tags/tag201.xml"/><Relationship Id="rId7" Type="http://schemas.openxmlformats.org/officeDocument/2006/relationships/tags" Target="../tags/tag138.xml"/><Relationship Id="rId69" Type="http://schemas.openxmlformats.org/officeDocument/2006/relationships/tags" Target="../tags/tag200.xml"/><Relationship Id="rId68" Type="http://schemas.openxmlformats.org/officeDocument/2006/relationships/tags" Target="../tags/tag199.xml"/><Relationship Id="rId67" Type="http://schemas.openxmlformats.org/officeDocument/2006/relationships/tags" Target="../tags/tag198.xml"/><Relationship Id="rId66" Type="http://schemas.openxmlformats.org/officeDocument/2006/relationships/tags" Target="../tags/tag197.xml"/><Relationship Id="rId65" Type="http://schemas.openxmlformats.org/officeDocument/2006/relationships/tags" Target="../tags/tag196.xml"/><Relationship Id="rId64" Type="http://schemas.openxmlformats.org/officeDocument/2006/relationships/tags" Target="../tags/tag195.xml"/><Relationship Id="rId63" Type="http://schemas.openxmlformats.org/officeDocument/2006/relationships/tags" Target="../tags/tag194.xml"/><Relationship Id="rId62" Type="http://schemas.openxmlformats.org/officeDocument/2006/relationships/tags" Target="../tags/tag193.xml"/><Relationship Id="rId61" Type="http://schemas.openxmlformats.org/officeDocument/2006/relationships/tags" Target="../tags/tag192.xml"/><Relationship Id="rId60" Type="http://schemas.openxmlformats.org/officeDocument/2006/relationships/tags" Target="../tags/tag191.xml"/><Relationship Id="rId6" Type="http://schemas.openxmlformats.org/officeDocument/2006/relationships/tags" Target="../tags/tag137.xml"/><Relationship Id="rId59" Type="http://schemas.openxmlformats.org/officeDocument/2006/relationships/tags" Target="../tags/tag190.xml"/><Relationship Id="rId58" Type="http://schemas.openxmlformats.org/officeDocument/2006/relationships/tags" Target="../tags/tag189.xml"/><Relationship Id="rId57" Type="http://schemas.openxmlformats.org/officeDocument/2006/relationships/tags" Target="../tags/tag188.xml"/><Relationship Id="rId56" Type="http://schemas.openxmlformats.org/officeDocument/2006/relationships/tags" Target="../tags/tag187.xml"/><Relationship Id="rId55" Type="http://schemas.openxmlformats.org/officeDocument/2006/relationships/tags" Target="../tags/tag186.xml"/><Relationship Id="rId54" Type="http://schemas.openxmlformats.org/officeDocument/2006/relationships/tags" Target="../tags/tag185.xml"/><Relationship Id="rId53" Type="http://schemas.openxmlformats.org/officeDocument/2006/relationships/tags" Target="../tags/tag184.xml"/><Relationship Id="rId52" Type="http://schemas.openxmlformats.org/officeDocument/2006/relationships/tags" Target="../tags/tag183.xml"/><Relationship Id="rId51" Type="http://schemas.openxmlformats.org/officeDocument/2006/relationships/tags" Target="../tags/tag182.xml"/><Relationship Id="rId50" Type="http://schemas.openxmlformats.org/officeDocument/2006/relationships/tags" Target="../tags/tag181.xml"/><Relationship Id="rId5" Type="http://schemas.openxmlformats.org/officeDocument/2006/relationships/tags" Target="../tags/tag136.xml"/><Relationship Id="rId49" Type="http://schemas.openxmlformats.org/officeDocument/2006/relationships/tags" Target="../tags/tag180.xml"/><Relationship Id="rId48" Type="http://schemas.openxmlformats.org/officeDocument/2006/relationships/tags" Target="../tags/tag179.xml"/><Relationship Id="rId47" Type="http://schemas.openxmlformats.org/officeDocument/2006/relationships/tags" Target="../tags/tag178.xml"/><Relationship Id="rId46" Type="http://schemas.openxmlformats.org/officeDocument/2006/relationships/tags" Target="../tags/tag177.xml"/><Relationship Id="rId45" Type="http://schemas.openxmlformats.org/officeDocument/2006/relationships/tags" Target="../tags/tag176.xml"/><Relationship Id="rId44" Type="http://schemas.openxmlformats.org/officeDocument/2006/relationships/tags" Target="../tags/tag175.xml"/><Relationship Id="rId43" Type="http://schemas.openxmlformats.org/officeDocument/2006/relationships/tags" Target="../tags/tag174.xml"/><Relationship Id="rId42" Type="http://schemas.openxmlformats.org/officeDocument/2006/relationships/tags" Target="../tags/tag173.xml"/><Relationship Id="rId41" Type="http://schemas.openxmlformats.org/officeDocument/2006/relationships/tags" Target="../tags/tag172.xml"/><Relationship Id="rId40" Type="http://schemas.openxmlformats.org/officeDocument/2006/relationships/tags" Target="../tags/tag171.xml"/><Relationship Id="rId4" Type="http://schemas.openxmlformats.org/officeDocument/2006/relationships/tags" Target="../tags/tag135.xml"/><Relationship Id="rId39" Type="http://schemas.openxmlformats.org/officeDocument/2006/relationships/tags" Target="../tags/tag170.xml"/><Relationship Id="rId38" Type="http://schemas.openxmlformats.org/officeDocument/2006/relationships/tags" Target="../tags/tag169.xml"/><Relationship Id="rId37" Type="http://schemas.openxmlformats.org/officeDocument/2006/relationships/tags" Target="../tags/tag168.xml"/><Relationship Id="rId36" Type="http://schemas.openxmlformats.org/officeDocument/2006/relationships/tags" Target="../tags/tag167.xml"/><Relationship Id="rId35" Type="http://schemas.openxmlformats.org/officeDocument/2006/relationships/tags" Target="../tags/tag166.xml"/><Relationship Id="rId34" Type="http://schemas.openxmlformats.org/officeDocument/2006/relationships/tags" Target="../tags/tag165.xml"/><Relationship Id="rId33" Type="http://schemas.openxmlformats.org/officeDocument/2006/relationships/tags" Target="../tags/tag164.xml"/><Relationship Id="rId32" Type="http://schemas.openxmlformats.org/officeDocument/2006/relationships/tags" Target="../tags/tag163.xml"/><Relationship Id="rId31" Type="http://schemas.openxmlformats.org/officeDocument/2006/relationships/tags" Target="../tags/tag162.xml"/><Relationship Id="rId30" Type="http://schemas.openxmlformats.org/officeDocument/2006/relationships/tags" Target="../tags/tag161.xml"/><Relationship Id="rId3" Type="http://schemas.openxmlformats.org/officeDocument/2006/relationships/tags" Target="../tags/tag134.xml"/><Relationship Id="rId29" Type="http://schemas.openxmlformats.org/officeDocument/2006/relationships/tags" Target="../tags/tag160.xml"/><Relationship Id="rId28" Type="http://schemas.openxmlformats.org/officeDocument/2006/relationships/tags" Target="../tags/tag159.xml"/><Relationship Id="rId27" Type="http://schemas.openxmlformats.org/officeDocument/2006/relationships/tags" Target="../tags/tag158.xml"/><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8.jpe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0" Type="http://schemas.openxmlformats.org/officeDocument/2006/relationships/notesSlide" Target="../notesSlides/notesSlide29.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tags" Target="../tags/tag20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2.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6003633" y="2246757"/>
            <a:ext cx="184730" cy="1311128"/>
          </a:xfrm>
          <a:prstGeom prst="rect">
            <a:avLst/>
          </a:prstGeom>
          <a:noFill/>
        </p:spPr>
        <p:txBody>
          <a:bodyPr wrap="none" rtlCol="0" anchor="t">
            <a:spAutoFit/>
          </a:bodyPr>
          <a:lstStyle/>
          <a:p>
            <a:pPr algn="ctr" fontAlgn="auto">
              <a:lnSpc>
                <a:spcPct val="90000"/>
              </a:lnSpc>
            </a:pPr>
            <a:br>
              <a:rPr lang="en-GB" sz="4400" dirty="0">
                <a:latin typeface="Open Sans" panose="020B0606030504020204" pitchFamily="34" charset="0"/>
                <a:ea typeface="Open Sans" panose="020B0606030504020204" pitchFamily="34" charset="0"/>
                <a:cs typeface="Open Sans" panose="020B0606030504020204" pitchFamily="34" charset="0"/>
                <a:sym typeface="+mn-ea"/>
              </a:rPr>
            </a:br>
            <a:endParaRPr lang="zh-CN" altLang="en-US" sz="4400" dirty="0"/>
          </a:p>
        </p:txBody>
      </p:sp>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22" name="图片 21"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602" y="5244522"/>
            <a:ext cx="5967367" cy="1645936"/>
          </a:xfrm>
          <a:prstGeom prst="rect">
            <a:avLst/>
          </a:prstGeom>
        </p:spPr>
      </p:pic>
      <p:sp>
        <p:nvSpPr>
          <p:cNvPr id="8" name="矩形 7"/>
          <p:cNvSpPr/>
          <p:nvPr/>
        </p:nvSpPr>
        <p:spPr>
          <a:xfrm>
            <a:off x="515938" y="1239838"/>
            <a:ext cx="11158538" cy="4162425"/>
          </a:xfrm>
          <a:prstGeom prst="rect">
            <a:avLst/>
          </a:prstGeom>
          <a:noFill/>
          <a:ln w="19050">
            <a:solidFill>
              <a:srgbClr val="0099FF"/>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 name="TextBox 3"/>
          <p:cNvSpPr txBox="1">
            <a:spLocks noChangeArrowheads="1"/>
          </p:cNvSpPr>
          <p:nvPr/>
        </p:nvSpPr>
        <p:spPr bwMode="auto">
          <a:xfrm>
            <a:off x="546100" y="1709420"/>
            <a:ext cx="10948035" cy="1967230"/>
          </a:xfrm>
          <a:prstGeom prst="rect">
            <a:avLst/>
          </a:prstGeom>
          <a:noFill/>
          <a:ln w="9525">
            <a:noFill/>
            <a:miter lim="800000"/>
          </a:ln>
        </p:spPr>
        <p:txBody>
          <a:bodyPr lIns="121917" tIns="60958" rIns="121917" bIns="60958">
            <a:spAutoFit/>
          </a:bodyPr>
          <a:p>
            <a:pPr marR="0" algn="ctr" defTabSz="914400" fontAlgn="auto">
              <a:buClrTx/>
              <a:buSzTx/>
              <a:buFontTx/>
              <a:buNone/>
              <a:defRPr/>
            </a:pPr>
            <a:r>
              <a:rPr kumimoji="0" lang="en-US" altLang="zh-CN" sz="4000" b="1" kern="1200" cap="none" spc="0" normalizeH="0" baseline="0" noProof="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Integrated Monitoring and Early Warning System for Natural Disasters and Practices of China</a:t>
            </a:r>
            <a:endParaRPr kumimoji="0" lang="en-US" altLang="zh-CN" sz="4000" b="1" kern="1200" cap="none" spc="0" normalizeH="0" baseline="0" noProof="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11269" name="TextBox 6"/>
          <p:cNvSpPr txBox="1"/>
          <p:nvPr/>
        </p:nvSpPr>
        <p:spPr>
          <a:xfrm>
            <a:off x="2232025" y="3986213"/>
            <a:ext cx="8221663" cy="1174750"/>
          </a:xfrm>
          <a:prstGeom prst="rect">
            <a:avLst/>
          </a:prstGeom>
          <a:noFill/>
          <a:ln w="9525">
            <a:noFill/>
          </a:ln>
        </p:spPr>
        <p:txBody>
          <a:bodyPr/>
          <a:p>
            <a:pPr algn="ctr"/>
            <a:r>
              <a:rPr lang="en-US" sz="2400" dirty="0">
                <a:solidFill>
                  <a:schemeClr val="accent2"/>
                </a:solidFill>
                <a:latin typeface="Open Sans Regular" panose="020B0606030504020204" charset="0"/>
                <a:ea typeface="微软雅黑" panose="020B0503020204020204" pitchFamily="34" charset="-122"/>
                <a:cs typeface="Open Sans Regular" panose="020B0606030504020204" charset="0"/>
              </a:rPr>
              <a:t>Department of Disaster Risk Monitoring and Integrated Disaster Reduction, Ministry of Emergency Management </a:t>
            </a:r>
            <a:endParaRPr lang="en-US" sz="24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algn="ctr"/>
            <a:r>
              <a:rPr lang="en-US" sz="2400" dirty="0">
                <a:solidFill>
                  <a:schemeClr val="accent2"/>
                </a:solidFill>
                <a:latin typeface="Open Sans Regular" panose="020B0606030504020204" charset="0"/>
                <a:ea typeface="微软雅黑" panose="020B0503020204020204" pitchFamily="34" charset="-122"/>
                <a:cs typeface="Open Sans Regular" panose="020B0606030504020204" charset="0"/>
              </a:rPr>
              <a:t>Nov, 1st, 2023</a:t>
            </a:r>
            <a:r>
              <a:rPr lang="en-US" altLang="en-US" sz="2000" dirty="0">
                <a:solidFill>
                  <a:srgbClr val="5B9BD5"/>
                </a:solidFill>
                <a:latin typeface="微软雅黑" panose="020B0503020204020204" pitchFamily="34" charset="-122"/>
                <a:ea typeface="微软雅黑" panose="020B0503020204020204" pitchFamily="34" charset="-122"/>
              </a:rPr>
              <a:t> </a:t>
            </a:r>
            <a:endParaRPr lang="en-US" altLang="en-US" sz="2000"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437" name="文本框 8"/>
          <p:cNvSpPr txBox="1"/>
          <p:nvPr/>
        </p:nvSpPr>
        <p:spPr>
          <a:xfrm>
            <a:off x="457200" y="1101725"/>
            <a:ext cx="76454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 Effectiveness of Work at the National Level</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18435" name="文本框 4"/>
          <p:cNvSpPr txBox="1"/>
          <p:nvPr/>
        </p:nvSpPr>
        <p:spPr>
          <a:xfrm>
            <a:off x="66675" y="1790700"/>
            <a:ext cx="11904663" cy="922338"/>
          </a:xfrm>
          <a:prstGeom prst="rect">
            <a:avLst/>
          </a:prstGeom>
          <a:noFill/>
          <a:ln w="9525">
            <a:noFill/>
          </a:ln>
        </p:spPr>
        <p:txBody>
          <a:bodyPr>
            <a:spAutoFit/>
          </a:bodyPr>
          <a:p>
            <a:pPr algn="just"/>
            <a:r>
              <a:rPr lang="en-US" altLang="en-US" b="1" dirty="0">
                <a:solidFill>
                  <a:srgbClr val="002060"/>
                </a:solidFill>
                <a:latin typeface="Arial" panose="020B0604020202090204" pitchFamily="34" charset="0"/>
                <a:cs typeface="Arial" panose="020B0604020202090204" pitchFamily="34" charset="0"/>
              </a:rPr>
              <a:t>Take the year 2020 for example.</a:t>
            </a:r>
            <a:r>
              <a:rPr lang="en-US" altLang="en-US" dirty="0">
                <a:solidFill>
                  <a:srgbClr val="002060"/>
                </a:solidFill>
                <a:latin typeface="Arial" panose="020B0604020202090204" pitchFamily="34" charset="0"/>
                <a:cs typeface="Arial" panose="020B0604020202090204" pitchFamily="34" charset="0"/>
              </a:rPr>
              <a:t> </a:t>
            </a:r>
            <a:r>
              <a:rPr lang="en-US" altLang="en-US" b="1" dirty="0">
                <a:solidFill>
                  <a:srgbClr val="002060"/>
                </a:solidFill>
                <a:latin typeface="Arial" panose="020B0604020202090204" pitchFamily="34" charset="0"/>
                <a:cs typeface="Arial" panose="020B0604020202090204" pitchFamily="34" charset="0"/>
              </a:rPr>
              <a:t>In 2020, torrential rain and flooding occurred in many parts of China, which suffered the worst flooding since 1998. Basin-wide flooding occurred simultaneously in the Yangtze River, Huaihe River and Taihu Lake, etc., causing critical disaster risk situation.</a:t>
            </a:r>
            <a:r>
              <a:rPr lang="en-US" altLang="en-US" dirty="0">
                <a:solidFill>
                  <a:srgbClr val="002060"/>
                </a:solidFill>
                <a:latin typeface="Arial" panose="020B0604020202090204" pitchFamily="34" charset="0"/>
                <a:cs typeface="Arial" panose="020B0604020202090204" pitchFamily="34" charset="0"/>
              </a:rPr>
              <a:t> </a:t>
            </a:r>
            <a:endParaRPr lang="en-US" altLang="en-US" dirty="0">
              <a:solidFill>
                <a:srgbClr val="002060"/>
              </a:solidFill>
              <a:latin typeface="Arial" panose="020B0604020202090204" pitchFamily="34" charset="0"/>
              <a:ea typeface="Arial" panose="020B0604020202090204" pitchFamily="34" charset="0"/>
            </a:endParaRPr>
          </a:p>
        </p:txBody>
      </p:sp>
      <p:pic>
        <p:nvPicPr>
          <p:cNvPr id="18440" name="图片 24"/>
          <p:cNvPicPr>
            <a:picLocks noChangeAspect="1"/>
          </p:cNvPicPr>
          <p:nvPr/>
        </p:nvPicPr>
        <p:blipFill>
          <a:blip r:embed="rId2"/>
          <a:stretch>
            <a:fillRect/>
          </a:stretch>
        </p:blipFill>
        <p:spPr>
          <a:xfrm>
            <a:off x="66675" y="3544888"/>
            <a:ext cx="3908425" cy="2808287"/>
          </a:xfrm>
          <a:prstGeom prst="rect">
            <a:avLst/>
          </a:prstGeom>
          <a:noFill/>
          <a:ln w="9525">
            <a:noFill/>
          </a:ln>
        </p:spPr>
      </p:pic>
      <p:pic>
        <p:nvPicPr>
          <p:cNvPr id="18439" name="图片 22"/>
          <p:cNvPicPr>
            <a:picLocks noChangeAspect="1"/>
          </p:cNvPicPr>
          <p:nvPr/>
        </p:nvPicPr>
        <p:blipFill>
          <a:blip r:embed="rId3"/>
          <a:stretch>
            <a:fillRect/>
          </a:stretch>
        </p:blipFill>
        <p:spPr>
          <a:xfrm>
            <a:off x="4114800" y="3544888"/>
            <a:ext cx="3873500" cy="2808287"/>
          </a:xfrm>
          <a:prstGeom prst="rect">
            <a:avLst/>
          </a:prstGeom>
          <a:noFill/>
          <a:ln w="9525">
            <a:noFill/>
          </a:ln>
        </p:spPr>
      </p:pic>
      <p:pic>
        <p:nvPicPr>
          <p:cNvPr id="18438" name="图片 14"/>
          <p:cNvPicPr>
            <a:picLocks noChangeAspect="1"/>
          </p:cNvPicPr>
          <p:nvPr/>
        </p:nvPicPr>
        <p:blipFill>
          <a:blip r:embed="rId4"/>
          <a:stretch>
            <a:fillRect/>
          </a:stretch>
        </p:blipFill>
        <p:spPr>
          <a:xfrm>
            <a:off x="8128000" y="3545205"/>
            <a:ext cx="3843655" cy="28079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9473" name="文本框 14"/>
          <p:cNvSpPr txBox="1"/>
          <p:nvPr/>
        </p:nvSpPr>
        <p:spPr>
          <a:xfrm>
            <a:off x="457200" y="1301750"/>
            <a:ext cx="76454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 Effectiveness of Work at the National Level</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74" name="任意形状 73"/>
          <p:cNvSpPr/>
          <p:nvPr/>
        </p:nvSpPr>
        <p:spPr>
          <a:xfrm>
            <a:off x="954088" y="2297113"/>
            <a:ext cx="2508250" cy="574675"/>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Ministry of Water Resources</a:t>
            </a:r>
            <a:r>
              <a:rPr kumimoji="0" lang="en-US" altLang="en-US" sz="14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4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49" name="î$ḻíḋé"/>
          <p:cNvSpPr/>
          <p:nvPr/>
        </p:nvSpPr>
        <p:spPr>
          <a:xfrm>
            <a:off x="3278188" y="2332038"/>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Issued 1,904 water warnings and accurately predicted 5 numbered floods in the Yangtze River</a:t>
            </a:r>
            <a:r>
              <a:rPr kumimoji="0" lang="en-US" altLang="en-US" sz="18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18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75" name="任意形状 74"/>
          <p:cNvSpPr/>
          <p:nvPr/>
        </p:nvSpPr>
        <p:spPr>
          <a:xfrm>
            <a:off x="954088" y="2954338"/>
            <a:ext cx="2508250" cy="574675"/>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Ministry of Industry and Information Technology </a:t>
            </a:r>
            <a:r>
              <a:rPr kumimoji="0" lang="en-US" altLang="en-US" sz="12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2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53" name="íşliḋê"/>
          <p:cNvSpPr/>
          <p:nvPr/>
        </p:nvSpPr>
        <p:spPr>
          <a:xfrm>
            <a:off x="3278188" y="2989263"/>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Issued 2.84 billion pieces of early warning information on flash floods, geological disasters, etc.</a:t>
            </a:r>
            <a:r>
              <a:rPr kumimoji="0" lang="en-US" altLang="en-US" sz="20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20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76" name="任意形状 75"/>
          <p:cNvSpPr/>
          <p:nvPr/>
        </p:nvSpPr>
        <p:spPr>
          <a:xfrm>
            <a:off x="954088" y="3649663"/>
            <a:ext cx="2508250" cy="574675"/>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Ministry of Natural Resources</a:t>
            </a:r>
            <a:r>
              <a:rPr kumimoji="0" lang="en-US" altLang="en-US" sz="14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4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57" name="ïṣļiḋe"/>
          <p:cNvSpPr/>
          <p:nvPr/>
        </p:nvSpPr>
        <p:spPr>
          <a:xfrm>
            <a:off x="3278188" y="3684588"/>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Successfully avoided 128 geological disasters and evacuated 5055 people from emergency</a:t>
            </a:r>
            <a:r>
              <a:rPr kumimoji="0" lang="en-US" altLang="en-US" sz="20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2000" b="0" i="0" u="none" strike="noStrike" kern="1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77" name="任意形状 76"/>
          <p:cNvSpPr/>
          <p:nvPr/>
        </p:nvSpPr>
        <p:spPr>
          <a:xfrm>
            <a:off x="1033463" y="4319588"/>
            <a:ext cx="2428875" cy="573088"/>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China Meteorological Administration</a:t>
            </a:r>
            <a:r>
              <a:rPr kumimoji="0" lang="en-US" altLang="en-US" sz="12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2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61" name="îsḻîḍè"/>
          <p:cNvSpPr/>
          <p:nvPr/>
        </p:nvSpPr>
        <p:spPr>
          <a:xfrm>
            <a:off x="3278188" y="4362450"/>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Initiated 25 major meteorological disaster emergencies and issued more than 210,000 pieces of early warning information of various types</a:t>
            </a:r>
            <a:r>
              <a:rPr kumimoji="0" lang="en-US" altLang="en-US" sz="18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1800" b="0" i="0" u="none" strike="noStrike" kern="1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78" name="任意形状 77"/>
          <p:cNvSpPr/>
          <p:nvPr/>
        </p:nvSpPr>
        <p:spPr>
          <a:xfrm>
            <a:off x="1033463" y="4976813"/>
            <a:ext cx="2428875" cy="573088"/>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Publicity Department of the CPC Central Committee</a:t>
            </a:r>
            <a:r>
              <a:rPr kumimoji="0" lang="en-US" altLang="en-US" sz="12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2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65" name="ïṩlídè"/>
          <p:cNvSpPr/>
          <p:nvPr/>
        </p:nvSpPr>
        <p:spPr>
          <a:xfrm>
            <a:off x="3278188" y="5010150"/>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Organized all levels to strengthen news coverage, public opinion guidance and public education on flood control and disaster relief.</a:t>
            </a:r>
            <a:r>
              <a:rPr kumimoji="0" lang="en-US" altLang="en-US" sz="18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1800" b="0" i="0" u="none" strike="noStrike" kern="1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86" name="任意形状 85"/>
          <p:cNvSpPr/>
          <p:nvPr/>
        </p:nvSpPr>
        <p:spPr>
          <a:xfrm>
            <a:off x="1033463" y="5634038"/>
            <a:ext cx="2428875" cy="573088"/>
          </a:xfrm>
          <a:custGeom>
            <a:avLst/>
            <a:gdLst>
              <a:gd name="connsiteX0" fmla="*/ 621835 w 2264898"/>
              <a:gd name="connsiteY0" fmla="*/ 0 h 736254"/>
              <a:gd name="connsiteX1" fmla="*/ 1553168 w 2264898"/>
              <a:gd name="connsiteY1" fmla="*/ 0 h 736254"/>
              <a:gd name="connsiteX2" fmla="*/ 1553168 w 2264898"/>
              <a:gd name="connsiteY2" fmla="*/ 1 h 736254"/>
              <a:gd name="connsiteX3" fmla="*/ 1896772 w 2264898"/>
              <a:gd name="connsiteY3" fmla="*/ 1 h 736254"/>
              <a:gd name="connsiteX4" fmla="*/ 2264898 w 2264898"/>
              <a:gd name="connsiteY4" fmla="*/ 368128 h 736254"/>
              <a:gd name="connsiteX5" fmla="*/ 1896772 w 2264898"/>
              <a:gd name="connsiteY5" fmla="*/ 736254 h 736254"/>
              <a:gd name="connsiteX6" fmla="*/ 1431905 w 2264898"/>
              <a:gd name="connsiteY6" fmla="*/ 736254 h 736254"/>
              <a:gd name="connsiteX7" fmla="*/ 1431905 w 2264898"/>
              <a:gd name="connsiteY7" fmla="*/ 736253 h 736254"/>
              <a:gd name="connsiteX8" fmla="*/ 788706 w 2264898"/>
              <a:gd name="connsiteY8" fmla="*/ 736253 h 736254"/>
              <a:gd name="connsiteX9" fmla="*/ 788706 w 2264898"/>
              <a:gd name="connsiteY9" fmla="*/ 736254 h 736254"/>
              <a:gd name="connsiteX10" fmla="*/ 0 w 2264898"/>
              <a:gd name="connsiteY10" fmla="*/ 736254 h 736254"/>
              <a:gd name="connsiteX11" fmla="*/ 368127 w 2264898"/>
              <a:gd name="connsiteY11" fmla="*/ 368128 h 736254"/>
              <a:gd name="connsiteX12" fmla="*/ 0 w 2264898"/>
              <a:gd name="connsiteY12" fmla="*/ 1 h 736254"/>
              <a:gd name="connsiteX13" fmla="*/ 621835 w 2264898"/>
              <a:gd name="connsiteY13" fmla="*/ 1 h 7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4898" h="736254">
                <a:moveTo>
                  <a:pt x="621835" y="0"/>
                </a:moveTo>
                <a:lnTo>
                  <a:pt x="1553168" y="0"/>
                </a:lnTo>
                <a:lnTo>
                  <a:pt x="1553168" y="1"/>
                </a:lnTo>
                <a:lnTo>
                  <a:pt x="1896772" y="1"/>
                </a:lnTo>
                <a:lnTo>
                  <a:pt x="2264898" y="368128"/>
                </a:lnTo>
                <a:lnTo>
                  <a:pt x="1896772" y="736254"/>
                </a:lnTo>
                <a:lnTo>
                  <a:pt x="1431905" y="736254"/>
                </a:lnTo>
                <a:lnTo>
                  <a:pt x="1431905" y="736253"/>
                </a:lnTo>
                <a:lnTo>
                  <a:pt x="788706" y="736253"/>
                </a:lnTo>
                <a:lnTo>
                  <a:pt x="788706" y="736254"/>
                </a:lnTo>
                <a:lnTo>
                  <a:pt x="0" y="736254"/>
                </a:lnTo>
                <a:lnTo>
                  <a:pt x="368127" y="368128"/>
                </a:lnTo>
                <a:lnTo>
                  <a:pt x="0" y="1"/>
                </a:lnTo>
                <a:lnTo>
                  <a:pt x="621835" y="1"/>
                </a:lnTo>
                <a:close/>
              </a:path>
            </a:pathLst>
          </a:custGeom>
          <a:gradFill flip="none" rotWithShape="1">
            <a:gsLst>
              <a:gs pos="0">
                <a:srgbClr val="4472C4">
                  <a:lumMod val="50000"/>
                </a:srgbClr>
              </a:gs>
              <a:gs pos="54000">
                <a:srgbClr val="054C8D"/>
              </a:gs>
              <a:gs pos="100000">
                <a:srgbClr val="4472C4">
                  <a:lumMod val="20000"/>
                  <a:lumOff val="8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Ministry of Emergency Management</a:t>
            </a:r>
            <a:r>
              <a:rPr kumimoji="0" lang="en-US" altLang="en-US" sz="12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12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85" name="ïṩlídè"/>
          <p:cNvSpPr/>
          <p:nvPr/>
        </p:nvSpPr>
        <p:spPr>
          <a:xfrm>
            <a:off x="3278188" y="5667375"/>
            <a:ext cx="7986713" cy="476250"/>
          </a:xfrm>
          <a:custGeom>
            <a:avLst/>
            <a:gdLst>
              <a:gd name="connsiteX0" fmla="*/ 0 w 5894382"/>
              <a:gd name="connsiteY0" fmla="*/ 0 h 611090"/>
              <a:gd name="connsiteX1" fmla="*/ 5588837 w 5894382"/>
              <a:gd name="connsiteY1" fmla="*/ 0 h 611090"/>
              <a:gd name="connsiteX2" fmla="*/ 5894382 w 5894382"/>
              <a:gd name="connsiteY2" fmla="*/ 305545 h 611090"/>
              <a:gd name="connsiteX3" fmla="*/ 5588837 w 5894382"/>
              <a:gd name="connsiteY3" fmla="*/ 611090 h 611090"/>
              <a:gd name="connsiteX4" fmla="*/ 0 w 5894382"/>
              <a:gd name="connsiteY4" fmla="*/ 611090 h 611090"/>
              <a:gd name="connsiteX5" fmla="*/ 305545 w 5894382"/>
              <a:gd name="connsiteY5" fmla="*/ 305545 h 611090"/>
              <a:gd name="connsiteX6" fmla="*/ 0 w 5894382"/>
              <a:gd name="connsiteY6" fmla="*/ 0 h 6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4382" h="611090">
                <a:moveTo>
                  <a:pt x="0" y="0"/>
                </a:moveTo>
                <a:lnTo>
                  <a:pt x="5588837" y="0"/>
                </a:lnTo>
                <a:lnTo>
                  <a:pt x="5894382" y="305545"/>
                </a:lnTo>
                <a:lnTo>
                  <a:pt x="5588837" y="611090"/>
                </a:lnTo>
                <a:lnTo>
                  <a:pt x="0" y="611090"/>
                </a:lnTo>
                <a:lnTo>
                  <a:pt x="305545" y="305545"/>
                </a:lnTo>
                <a:lnTo>
                  <a:pt x="0" y="0"/>
                </a:lnTo>
                <a:close/>
              </a:path>
            </a:pathLst>
          </a:custGeom>
          <a:solidFill>
            <a:sysClr val="window" lastClr="FFFFFF">
              <a:lumMod val="95000"/>
            </a:sysClr>
          </a:solidFill>
          <a:ln>
            <a:noFill/>
          </a:ln>
        </p:spPr>
        <p:style>
          <a:lnRef idx="2">
            <a:scrgbClr r="0" g="0" b="0"/>
          </a:lnRef>
          <a:fillRef idx="1">
            <a:scrgbClr r="0" g="0" b="0"/>
          </a:fillRef>
          <a:effectRef idx="0">
            <a:srgbClr val="A5A5A5">
              <a:tint val="40000"/>
              <a:alpha val="90000"/>
              <a:hueOff val="0"/>
              <a:satOff val="0"/>
              <a:lumOff val="0"/>
              <a:alphaOff val="0"/>
            </a:srgbClr>
          </a:effectRef>
          <a:fontRef idx="minor">
            <a:sysClr val="windowText" lastClr="000000">
              <a:hueOff val="0"/>
              <a:satOff val="0"/>
              <a:lumOff val="0"/>
              <a:alphaOff val="0"/>
            </a:sysClr>
          </a:fontRef>
        </p:style>
        <p:txBody>
          <a:bodyPr lIns="360000" anchor="ct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Organised 254 emergency consultation meetings, activated  61 emergency responses and dispatched  91 working groups to the front line.</a:t>
            </a:r>
            <a:r>
              <a:rPr kumimoji="0" lang="en-US" altLang="en-US" sz="18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1800" b="0" i="0" u="none" strike="noStrike" kern="1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88" name="文本框 87"/>
          <p:cNvSpPr txBox="1"/>
          <p:nvPr/>
        </p:nvSpPr>
        <p:spPr>
          <a:xfrm>
            <a:off x="1033780" y="1753235"/>
            <a:ext cx="7205980" cy="368300"/>
          </a:xfrm>
          <a:prstGeom prst="rect">
            <a:avLst/>
          </a:prstGeom>
          <a:noFill/>
          <a:effectLst>
            <a:glow rad="101600">
              <a:sysClr val="window" lastClr="FFFFFF">
                <a:alpha val="0"/>
              </a:sysClr>
            </a:glow>
          </a:effectLst>
        </p:spPr>
        <p:txBody>
          <a:bodyPr>
            <a:spAutoFit/>
          </a:bodyPr>
          <a:p>
            <a:pPr marR="0" defTabSz="914400" fontAlgn="auto">
              <a:buClrTx/>
              <a:buSzTx/>
              <a:buFontTx/>
              <a:buNone/>
              <a:defRPr/>
            </a:pPr>
            <a:r>
              <a:rPr kumimoji="0" lang="en-US" altLang="en-US" kern="1200" cap="none" spc="0" normalizeH="0" baseline="0" noProof="1">
                <a:solidFill>
                  <a:srgbClr val="C00000"/>
                </a:solidFill>
                <a:effectLst>
                  <a:glow rad="63500">
                    <a:sysClr val="window" lastClr="FFFFFF">
                      <a:alpha val="40000"/>
                    </a:sysClr>
                  </a:glow>
                </a:effectLst>
                <a:latin typeface="Arial" panose="020B0604020202090204"/>
                <a:ea typeface="Arial" panose="020B0604020202090204"/>
                <a:cs typeface="+mn-ea"/>
              </a:rPr>
              <a:t>In response to the national severe flood situation in 2020: </a:t>
            </a:r>
            <a:endParaRPr kumimoji="1" lang="en-US" altLang="en-US" kern="1200" cap="none" spc="0" normalizeH="0" baseline="0" noProof="1">
              <a:solidFill>
                <a:srgbClr val="C00000"/>
              </a:solidFill>
              <a:effectLst>
                <a:glow rad="63500">
                  <a:sysClr val="window" lastClr="FFFFFF">
                    <a:alpha val="40000"/>
                  </a:sysClr>
                </a:glow>
              </a:effectLst>
              <a:latin typeface="Arial" panose="020B0604020202090204"/>
              <a:ea typeface="Arial" panose="020B0604020202090204"/>
              <a:cs typeface="思源黑体 CN Normal"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0486" name="文本框 23"/>
          <p:cNvSpPr txBox="1"/>
          <p:nvPr/>
        </p:nvSpPr>
        <p:spPr>
          <a:xfrm>
            <a:off x="457200" y="1054100"/>
            <a:ext cx="7645400" cy="398463"/>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 Effectiveness of Work at the National Level</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28" name="文本框 27"/>
          <p:cNvSpPr txBox="1"/>
          <p:nvPr/>
        </p:nvSpPr>
        <p:spPr>
          <a:xfrm>
            <a:off x="457200" y="1813560"/>
            <a:ext cx="10333355" cy="706755"/>
          </a:xfrm>
          <a:prstGeom prst="rect">
            <a:avLst/>
          </a:prstGeom>
          <a:solidFill>
            <a:srgbClr val="4472C4">
              <a:lumMod val="75000"/>
            </a:srgbClr>
          </a:solidFill>
          <a:ln w="12700" cap="sq">
            <a:noFill/>
            <a:prstDash val="solid"/>
            <a:round/>
            <a:headEnd type="none" w="sm" len="sm"/>
            <a:tailEnd type="none" w="sm" len="sm"/>
          </a:ln>
          <a:effectLst/>
        </p:spPr>
        <p:txBody>
          <a:bodyPr>
            <a:spAutoFit/>
          </a:bodyPr>
          <a:lstStyle>
            <a:defPPr>
              <a:defRPr lang="zh-CN"/>
            </a:defPPr>
            <a:lvl1pPr algn="ctr" defTabSz="1425575">
              <a:defRPr sz="1200" b="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marL="0" marR="0" lvl="0" indent="0" algn="ctr" defTabSz="1425575" rtl="0" eaLnBrk="1" fontAlgn="auto"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Scientific emergency response was carried out through accurate monitoring and early warning and effective front-loading of rescue forces:</a:t>
            </a:r>
            <a:r>
              <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思源黑体 CN Normal" charset="0"/>
              <a:sym typeface="微软雅黑" panose="020B0503020204020204" pitchFamily="34" charset="-122"/>
            </a:endParaRPr>
          </a:p>
        </p:txBody>
      </p:sp>
      <p:sp>
        <p:nvSpPr>
          <p:cNvPr id="20484" name="文本框 19"/>
          <p:cNvSpPr txBox="1"/>
          <p:nvPr/>
        </p:nvSpPr>
        <p:spPr>
          <a:xfrm>
            <a:off x="457200" y="2678113"/>
            <a:ext cx="6965950" cy="2244725"/>
          </a:xfrm>
          <a:prstGeom prst="rect">
            <a:avLst/>
          </a:prstGeom>
          <a:noFill/>
          <a:ln w="9525">
            <a:noFill/>
          </a:ln>
        </p:spPr>
        <p:txBody>
          <a:bodyPr>
            <a:spAutoFit/>
          </a:bodyPr>
          <a:p>
            <a:pPr algn="just"/>
            <a:r>
              <a:rPr lang="en-US" altLang="en-US" sz="2000" b="1" dirty="0">
                <a:solidFill>
                  <a:srgbClr val="C00000"/>
                </a:solidFill>
                <a:latin typeface="Arial" panose="020B0604020202090204" pitchFamily="34" charset="0"/>
                <a:cs typeface="Arial" panose="020B0604020202090204" pitchFamily="34" charset="0"/>
              </a:rPr>
              <a:t>In 2020, </a:t>
            </a:r>
            <a:r>
              <a:rPr lang="en-US" altLang="en-US" sz="2000" dirty="0">
                <a:solidFill>
                  <a:srgbClr val="C00000"/>
                </a:solidFill>
                <a:latin typeface="Arial" panose="020B0604020202090204" pitchFamily="34" charset="0"/>
                <a:cs typeface="Arial" panose="020B0604020202090204" pitchFamily="34" charset="0"/>
              </a:rPr>
              <a:t> </a:t>
            </a:r>
            <a:endParaRPr lang="zh-CN" altLang="en-US" sz="2000" b="1" dirty="0">
              <a:solidFill>
                <a:srgbClr val="C00000"/>
              </a:solidFill>
              <a:latin typeface="思源黑体 CN Normal" charset="0"/>
              <a:ea typeface="宋体" pitchFamily="2" charset="-122"/>
            </a:endParaRPr>
          </a:p>
          <a:p>
            <a:pPr algn="just"/>
            <a:r>
              <a:rPr lang="en-US" altLang="en-US" sz="1600" b="1" dirty="0">
                <a:latin typeface="Arial" panose="020B0604020202090204" pitchFamily="34" charset="0"/>
                <a:cs typeface="Arial" panose="020B0604020202090204" pitchFamily="34" charset="0"/>
              </a:rPr>
              <a:t>A total of </a:t>
            </a:r>
            <a:r>
              <a:rPr lang="en-US" altLang="en-US" sz="2000" b="1" dirty="0">
                <a:solidFill>
                  <a:srgbClr val="C00000"/>
                </a:solidFill>
                <a:latin typeface="Arial" panose="020B0604020202090204" pitchFamily="34" charset="0"/>
                <a:cs typeface="Arial" panose="020B0604020202090204" pitchFamily="34" charset="0"/>
              </a:rPr>
              <a:t>4.77 million people were urgently relocated nationwide, the largest in recent years</a:t>
            </a:r>
            <a:r>
              <a:rPr lang="en-US" altLang="en-US" sz="1600" b="1" dirty="0">
                <a:solidFill>
                  <a:srgbClr val="C00000"/>
                </a:solidFill>
                <a:latin typeface="Arial" panose="020B0604020202090204" pitchFamily="34" charset="0"/>
                <a:cs typeface="Arial" panose="020B0604020202090204" pitchFamily="34" charset="0"/>
              </a:rPr>
              <a:t>;</a:t>
            </a:r>
            <a:r>
              <a:rPr lang="en-US" altLang="en-US" sz="2000" dirty="0">
                <a:solidFill>
                  <a:srgbClr val="C00000"/>
                </a:solidFill>
                <a:latin typeface="Arial" panose="020B0604020202090204" pitchFamily="34" charset="0"/>
                <a:cs typeface="Arial" panose="020B0604020202090204" pitchFamily="34" charset="0"/>
              </a:rPr>
              <a:t> </a:t>
            </a:r>
            <a:endParaRPr lang="en-US" altLang="zh-CN" sz="2000" b="1" dirty="0">
              <a:solidFill>
                <a:srgbClr val="C00000"/>
              </a:solidFill>
              <a:latin typeface="思源黑体 CN Normal" charset="0"/>
              <a:ea typeface="宋体" pitchFamily="2" charset="-122"/>
            </a:endParaRPr>
          </a:p>
          <a:p>
            <a:pPr algn="just"/>
            <a:r>
              <a:rPr lang="en-US" altLang="en-US" sz="1600" b="1" dirty="0">
                <a:latin typeface="Arial" panose="020B0604020202090204" pitchFamily="34" charset="0"/>
                <a:cs typeface="Arial" panose="020B0604020202090204" pitchFamily="34" charset="0"/>
              </a:rPr>
              <a:t>Number of missing persons:</a:t>
            </a:r>
            <a:r>
              <a:rPr lang="en-US" altLang="en-US" sz="2000" b="1" dirty="0">
                <a:solidFill>
                  <a:srgbClr val="C00000"/>
                </a:solidFill>
                <a:latin typeface="Arial" panose="020B0604020202090204" pitchFamily="34" charset="0"/>
                <a:cs typeface="Arial" panose="020B0604020202090204" pitchFamily="34" charset="0"/>
              </a:rPr>
              <a:t> down by 52.6%;</a:t>
            </a:r>
            <a:r>
              <a:rPr lang="en-US" altLang="en-US" sz="2000" dirty="0">
                <a:solidFill>
                  <a:srgbClr val="C00000"/>
                </a:solidFill>
                <a:latin typeface="Arial" panose="020B0604020202090204" pitchFamily="34" charset="0"/>
                <a:cs typeface="Arial" panose="020B0604020202090204" pitchFamily="34" charset="0"/>
              </a:rPr>
              <a:t> </a:t>
            </a:r>
            <a:endParaRPr lang="en-US" altLang="zh-CN" sz="2000" b="1" dirty="0">
              <a:solidFill>
                <a:srgbClr val="C00000"/>
              </a:solidFill>
              <a:latin typeface="思源黑体 CN Normal" charset="0"/>
              <a:ea typeface="宋体" pitchFamily="2" charset="-122"/>
            </a:endParaRPr>
          </a:p>
          <a:p>
            <a:pPr algn="just"/>
            <a:r>
              <a:rPr lang="en-US" altLang="en-US" sz="1600" b="1" dirty="0">
                <a:latin typeface="Arial" panose="020B0604020202090204" pitchFamily="34" charset="0"/>
                <a:cs typeface="Arial" panose="020B0604020202090204" pitchFamily="34" charset="0"/>
              </a:rPr>
              <a:t>Number of collapsed houses:</a:t>
            </a:r>
            <a:r>
              <a:rPr lang="en-US" altLang="en-US" sz="1600" b="1" dirty="0">
                <a:solidFill>
                  <a:srgbClr val="C00000"/>
                </a:solidFill>
                <a:latin typeface="Arial" panose="020B0604020202090204" pitchFamily="34" charset="0"/>
                <a:cs typeface="Arial" panose="020B0604020202090204" pitchFamily="34" charset="0"/>
              </a:rPr>
              <a:t> down by 47.0%;</a:t>
            </a:r>
            <a:r>
              <a:rPr lang="en-US" altLang="en-US" sz="2000" dirty="0">
                <a:solidFill>
                  <a:srgbClr val="C00000"/>
                </a:solidFill>
                <a:latin typeface="Arial" panose="020B0604020202090204" pitchFamily="34" charset="0"/>
                <a:cs typeface="Arial" panose="020B0604020202090204" pitchFamily="34" charset="0"/>
              </a:rPr>
              <a:t> </a:t>
            </a:r>
            <a:endParaRPr lang="en-US" altLang="zh-CN" sz="2000" b="1" dirty="0">
              <a:solidFill>
                <a:srgbClr val="C00000"/>
              </a:solidFill>
              <a:latin typeface="思源黑体 CN Normal" charset="0"/>
              <a:ea typeface="宋体" pitchFamily="2" charset="-122"/>
            </a:endParaRPr>
          </a:p>
          <a:p>
            <a:pPr algn="just"/>
            <a:r>
              <a:rPr lang="en-US" altLang="en-US" sz="1600" b="1" dirty="0">
                <a:latin typeface="Arial" panose="020B0604020202090204" pitchFamily="34" charset="0"/>
                <a:cs typeface="Arial" panose="020B0604020202090204" pitchFamily="34" charset="0"/>
              </a:rPr>
              <a:t>Number of people killed and missing in disasters: </a:t>
            </a:r>
            <a:r>
              <a:rPr lang="en-US" altLang="en-US" sz="2000" b="1" dirty="0">
                <a:solidFill>
                  <a:srgbClr val="C00000"/>
                </a:solidFill>
                <a:latin typeface="Arial" panose="020B0604020202090204" pitchFamily="34" charset="0"/>
                <a:cs typeface="Arial" panose="020B0604020202090204" pitchFamily="34" charset="0"/>
              </a:rPr>
              <a:t>the lowest in history</a:t>
            </a:r>
            <a:r>
              <a:rPr lang="en-US" altLang="en-US" sz="1600" dirty="0">
                <a:latin typeface="Arial" panose="020B0604020202090204" pitchFamily="34" charset="0"/>
                <a:cs typeface="Arial" panose="020B0604020202090204" pitchFamily="34" charset="0"/>
              </a:rPr>
              <a:t>. </a:t>
            </a:r>
            <a:endParaRPr lang="en-US" altLang="en-US" sz="1600" dirty="0">
              <a:solidFill>
                <a:srgbClr val="C00000"/>
              </a:solidFill>
              <a:latin typeface="Arial" panose="020B0604020202090204" pitchFamily="34" charset="0"/>
              <a:ea typeface="Arial" panose="020B0604020202090204" pitchFamily="34" charset="0"/>
            </a:endParaRPr>
          </a:p>
        </p:txBody>
      </p:sp>
      <p:pic>
        <p:nvPicPr>
          <p:cNvPr id="20487" name="图片 25"/>
          <p:cNvPicPr>
            <a:picLocks noChangeAspect="1"/>
          </p:cNvPicPr>
          <p:nvPr/>
        </p:nvPicPr>
        <p:blipFill>
          <a:blip r:embed="rId2"/>
          <a:stretch>
            <a:fillRect/>
          </a:stretch>
        </p:blipFill>
        <p:spPr>
          <a:xfrm>
            <a:off x="7626350" y="2676525"/>
            <a:ext cx="4518025" cy="36036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1513" name="文本框 12"/>
          <p:cNvSpPr txBox="1"/>
          <p:nvPr/>
        </p:nvSpPr>
        <p:spPr>
          <a:xfrm>
            <a:off x="457200" y="1035050"/>
            <a:ext cx="76454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(ii) Effectiveness of Work in Typical Local Areas</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72" name="Rectangle 3"/>
          <p:cNvSpPr txBox="1">
            <a:spLocks noChangeArrowheads="1"/>
          </p:cNvSpPr>
          <p:nvPr/>
        </p:nvSpPr>
        <p:spPr bwMode="auto">
          <a:xfrm>
            <a:off x="365510" y="1639224"/>
            <a:ext cx="11615655" cy="953135"/>
          </a:xfrm>
          <a:prstGeom prst="rect">
            <a:avLst/>
          </a:prstGeom>
          <a:solidFill>
            <a:srgbClr val="44546A">
              <a:lumMod val="20000"/>
              <a:lumOff val="80000"/>
            </a:srgbClr>
          </a:solidFill>
          <a:ln w="12700">
            <a:gradFill flip="none" rotWithShape="1">
              <a:gsLst>
                <a:gs pos="100000">
                  <a:srgbClr val="44546A">
                    <a:lumMod val="40000"/>
                    <a:lumOff val="60000"/>
                  </a:srgbClr>
                </a:gs>
                <a:gs pos="0">
                  <a:srgbClr val="44546A">
                    <a:lumMod val="50000"/>
                  </a:srgbClr>
                </a:gs>
              </a:gsLst>
              <a:lin ang="16200000" scaled="1"/>
              <a:tileRect/>
            </a:gradFill>
          </a:ln>
        </p:spPr>
        <p:txBody>
          <a:bodyPr>
            <a:spAutoFit/>
          </a:bodyPr>
          <a:lstStyle>
            <a:defPPr>
              <a:defRPr lang="zh-CN"/>
            </a:defPPr>
            <a:lvl1pPr defTabSz="685800">
              <a:lnSpc>
                <a:spcPct val="150000"/>
              </a:lnSpc>
              <a:defRPr sz="1400" b="1">
                <a:latin typeface="微软雅黑" panose="020B0503020204020204" pitchFamily="34" charset="-122"/>
                <a:ea typeface="微软雅黑" panose="020B0503020204020204" pitchFamily="34"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pPr marL="0" marR="0" lvl="0" indent="0" algn="just" defTabSz="685800" rtl="0" eaLnBrk="1" fontAlgn="auto" latinLnBrk="0" hangingPunct="1">
              <a:lnSpc>
                <a:spcPct val="100000"/>
              </a:lnSpc>
              <a:spcBef>
                <a:spcPct val="0"/>
              </a:spcBef>
              <a:spcAft>
                <a:spcPct val="0"/>
              </a:spcAft>
              <a:buClrTx/>
              <a:buSzTx/>
              <a:buFontTx/>
              <a:buNone/>
              <a:defRPr/>
            </a:pP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sym typeface="微软雅黑" panose="020B0503020204020204" pitchFamily="34" charset="-122"/>
              </a:rPr>
              <a:t>For example, Guangdong Province has established a mechanism for "pre-judgement, impending disaster forecast and short-notice warning". "Pre-judgement" is to timely consult, study and assess the risk at an early stage, and make a scientific judgement; "Forecast" is to make an announcement in advance of the development trend of the disaster risk and the scope of the future impact based on the results of the pre-judgement; and "Warning" is to widely mobilise before the emergency response and effectively make preparations for the emergency response. </a:t>
            </a:r>
            <a:endPar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sym typeface="微软雅黑" panose="020B0503020204020204" pitchFamily="34" charset="-122"/>
            </a:endParaRPr>
          </a:p>
        </p:txBody>
      </p:sp>
      <p:grpSp>
        <p:nvGrpSpPr>
          <p:cNvPr id="21507" name="组合 70"/>
          <p:cNvGrpSpPr/>
          <p:nvPr/>
        </p:nvGrpSpPr>
        <p:grpSpPr>
          <a:xfrm>
            <a:off x="160338" y="2935288"/>
            <a:ext cx="12026900" cy="2495550"/>
            <a:chOff x="150098" y="2424841"/>
            <a:chExt cx="12028055" cy="2496262"/>
          </a:xfrm>
        </p:grpSpPr>
        <p:sp>
          <p:nvSpPr>
            <p:cNvPr id="37" name="íṡḷïḍè"/>
            <p:cNvSpPr/>
            <p:nvPr/>
          </p:nvSpPr>
          <p:spPr bwMode="auto">
            <a:xfrm>
              <a:off x="297749" y="3660268"/>
              <a:ext cx="11627967" cy="46050"/>
            </a:xfrm>
            <a:prstGeom prst="rect">
              <a:avLst/>
            </a:prstGeom>
            <a:solidFill>
              <a:sysClr val="window" lastClr="FFFFFF">
                <a:lumMod val="85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38" name="iŝlîḑe"/>
            <p:cNvSpPr/>
            <p:nvPr/>
          </p:nvSpPr>
          <p:spPr bwMode="auto">
            <a:xfrm rot="2700000">
              <a:off x="192944" y="3577715"/>
              <a:ext cx="209610" cy="209570"/>
            </a:xfrm>
            <a:prstGeom prst="teardrop">
              <a:avLst/>
            </a:prstGeom>
            <a:solidFill>
              <a:sysClr val="window" lastClr="FFFFFF">
                <a:lumMod val="85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39" name="ïṥḷïde"/>
            <p:cNvSpPr/>
            <p:nvPr/>
          </p:nvSpPr>
          <p:spPr bwMode="auto">
            <a:xfrm rot="18900000" flipH="1">
              <a:off x="11968563" y="3577715"/>
              <a:ext cx="209610" cy="209570"/>
            </a:xfrm>
            <a:prstGeom prst="teardrop">
              <a:avLst/>
            </a:prstGeom>
            <a:solidFill>
              <a:sysClr val="window" lastClr="FFFFFF">
                <a:lumMod val="85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6" name="işlîḍê"/>
            <p:cNvSpPr/>
            <p:nvPr/>
          </p:nvSpPr>
          <p:spPr>
            <a:xfrm>
              <a:off x="737529"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8" name="íṩļiďé"/>
            <p:cNvSpPr/>
            <p:nvPr/>
          </p:nvSpPr>
          <p:spPr>
            <a:xfrm>
              <a:off x="150098" y="4254163"/>
              <a:ext cx="1379669" cy="666940"/>
            </a:xfrm>
            <a:prstGeom prst="wedgeRectCallout">
              <a:avLst>
                <a:gd name="adj1" fmla="val -1785"/>
                <a:gd name="adj2" fmla="val -118548"/>
              </a:avLst>
            </a:prstGeom>
            <a:gradFill flip="none" rotWithShape="1">
              <a:gsLst>
                <a:gs pos="0">
                  <a:srgbClr val="4472C4">
                    <a:lumMod val="50000"/>
                  </a:srgbClr>
                </a:gs>
                <a:gs pos="54000">
                  <a:srgbClr val="054C8D"/>
                </a:gs>
                <a:gs pos="100000">
                  <a:srgbClr val="4472C4">
                    <a:lumMod val="60000"/>
                    <a:lumOff val="4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8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Short-notice warning information was issued </a:t>
              </a:r>
              <a:r>
                <a:rPr kumimoji="0" lang="en-US" altLang="en-US" sz="8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to Yuantan Township, Qingcheng District, Qingyuan City, China</a:t>
              </a:r>
              <a:r>
                <a:rPr kumimoji="0" lang="en-US" altLang="en-US" sz="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rPr>
                <a:t> </a:t>
              </a:r>
              <a:endParaRPr kumimoji="0" lang="en-US" altLang="en-US" sz="800" b="0"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Times New Roman" panose="02020503050405090304" pitchFamily="18" charset="0"/>
              </a:endParaRPr>
            </a:p>
          </p:txBody>
        </p:sp>
        <p:sp>
          <p:nvSpPr>
            <p:cNvPr id="9" name="íśliḑé"/>
            <p:cNvSpPr/>
            <p:nvPr/>
          </p:nvSpPr>
          <p:spPr>
            <a:xfrm>
              <a:off x="2261676" y="3591986"/>
              <a:ext cx="179404"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0" name="íṥlîḓe"/>
            <p:cNvSpPr/>
            <p:nvPr/>
          </p:nvSpPr>
          <p:spPr>
            <a:xfrm rot="10800000">
              <a:off x="1040771" y="2443896"/>
              <a:ext cx="1825800" cy="668528"/>
            </a:xfrm>
            <a:prstGeom prst="wedgeRectCallout">
              <a:avLst>
                <a:gd name="adj1" fmla="val -17288"/>
                <a:gd name="adj2" fmla="val -114748"/>
              </a:avLst>
            </a:prstGeom>
            <a:gradFill flip="none" rotWithShape="1">
              <a:gsLst>
                <a:gs pos="0">
                  <a:srgbClr val="4472C4">
                    <a:lumMod val="50000"/>
                  </a:srgbClr>
                </a:gs>
                <a:gs pos="54000">
                  <a:srgbClr val="054C8D"/>
                </a:gs>
                <a:gs pos="100000">
                  <a:srgbClr val="4472C4">
                    <a:lumMod val="60000"/>
                    <a:lumOff val="40000"/>
                  </a:srgbClr>
                </a:gs>
              </a:gsLst>
              <a:lin ang="10800000" scaled="0"/>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11" name="isľîďè"/>
            <p:cNvSpPr/>
            <p:nvPr/>
          </p:nvSpPr>
          <p:spPr>
            <a:xfrm>
              <a:off x="3904896"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21522" name="ïṩlíḍè"/>
            <p:cNvSpPr txBox="1"/>
            <p:nvPr/>
          </p:nvSpPr>
          <p:spPr>
            <a:xfrm>
              <a:off x="421687" y="3303463"/>
              <a:ext cx="750043" cy="261934"/>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22:00, June 7</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21523" name="îṩ1íďé"/>
            <p:cNvSpPr txBox="1"/>
            <p:nvPr/>
          </p:nvSpPr>
          <p:spPr>
            <a:xfrm>
              <a:off x="1282171" y="3831042"/>
              <a:ext cx="1210394" cy="261933"/>
            </a:xfrm>
            <a:prstGeom prst="rect">
              <a:avLst/>
            </a:prstGeom>
            <a:noFill/>
            <a:ln w="9525">
              <a:noFill/>
            </a:ln>
          </p:spPr>
          <p:txBody>
            <a:bodyPr wrap="none"/>
            <a:p>
              <a:r>
                <a:rPr lang="en-US" altLang="en-US" sz="1200" b="1" dirty="0">
                  <a:solidFill>
                    <a:srgbClr val="C00000"/>
                  </a:solidFill>
                  <a:latin typeface="Arial" panose="020B0604020202090204" pitchFamily="34" charset="0"/>
                  <a:cs typeface="Arial" panose="020B0604020202090204" pitchFamily="34" charset="0"/>
                </a:rPr>
                <a:t>00:20,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30" name="ísļíḍe"/>
            <p:cNvSpPr/>
            <p:nvPr/>
          </p:nvSpPr>
          <p:spPr>
            <a:xfrm>
              <a:off x="2541103" y="4254163"/>
              <a:ext cx="1770232" cy="666940"/>
            </a:xfrm>
            <a:prstGeom prst="wedgeRectCallout">
              <a:avLst>
                <a:gd name="adj1" fmla="val -32718"/>
                <a:gd name="adj2" fmla="val -116106"/>
              </a:avLst>
            </a:prstGeom>
            <a:gradFill flip="none" rotWithShape="1">
              <a:gsLst>
                <a:gs pos="0">
                  <a:srgbClr val="4472C4">
                    <a:lumMod val="50000"/>
                  </a:srgbClr>
                </a:gs>
                <a:gs pos="54000">
                  <a:srgbClr val="054C8D"/>
                </a:gs>
                <a:gs pos="100000">
                  <a:srgbClr val="4472C4">
                    <a:lumMod val="60000"/>
                    <a:lumOff val="4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40" name="文本框 39"/>
            <p:cNvSpPr txBox="1"/>
            <p:nvPr/>
          </p:nvSpPr>
          <p:spPr>
            <a:xfrm>
              <a:off x="993141" y="2424841"/>
              <a:ext cx="1825800" cy="706639"/>
            </a:xfrm>
            <a:prstGeom prst="rect">
              <a:avLst/>
            </a:prstGeom>
            <a:noFill/>
          </p:spPr>
          <p:txBody>
            <a:bodyPr>
              <a:spAutoFit/>
            </a:bodyPr>
            <a:lstStyle/>
            <a:p>
              <a:pPr marR="0" algn="ctr" defTabSz="914400" fontAlgn="auto">
                <a:buClrTx/>
                <a:buSzTx/>
                <a:buFontTx/>
                <a:buNone/>
                <a:defRPr/>
              </a:pPr>
              <a:r>
                <a:rPr kumimoji="0" lang="en-US" altLang="en-US" sz="800" b="1" kern="1200" cap="none" spc="0" normalizeH="0" baseline="0" noProof="1">
                  <a:solidFill>
                    <a:sysClr val="window" lastClr="FFFFFF"/>
                  </a:solidFill>
                  <a:effectLst>
                    <a:outerShdw blurRad="50800" dist="38100" dir="2700000" algn="tl" rotWithShape="0">
                      <a:prstClr val="black">
                        <a:alpha val="40000"/>
                      </a:prstClr>
                    </a:outerShdw>
                  </a:effectLst>
                  <a:latin typeface="Arial" panose="020B0604020202090204"/>
                  <a:ea typeface="Arial" panose="020B0604020202090204"/>
                  <a:cs typeface="+mn-ea"/>
                </a:rPr>
                <a:t>Chishikeng Village in Yuantan Township received up to 266.9mm of rainfall in the past six hours, </a:t>
              </a:r>
              <a:r>
                <a:rPr kumimoji="0" lang="en-US" altLang="en-US" sz="800" b="1" kern="1200" cap="none" spc="0" normalizeH="0" baseline="0" noProof="1">
                  <a:solidFill>
                    <a:srgbClr val="FFFF00"/>
                  </a:solidFill>
                  <a:effectLst>
                    <a:outerShdw blurRad="50800" dist="38100" dir="2700000" algn="tl" rotWithShape="0">
                      <a:prstClr val="black">
                        <a:alpha val="40000"/>
                      </a:prstClr>
                    </a:outerShdw>
                  </a:effectLst>
                  <a:latin typeface="Arial" panose="020B0604020202090204"/>
                  <a:ea typeface="Arial" panose="020B0604020202090204"/>
                  <a:cs typeface="+mn-ea"/>
                </a:rPr>
                <a:t>exceeding the "one-in-50-year" rainfall </a:t>
              </a:r>
              <a:endParaRPr kumimoji="0" lang="en-US" altLang="en-US" sz="800" b="1" kern="1200" cap="none" spc="0" normalizeH="0" baseline="0" noProof="1">
                <a:solidFill>
                  <a:srgbClr val="FFFF00"/>
                </a:solidFill>
                <a:effectLst>
                  <a:outerShdw blurRad="50800" dist="38100" dir="2700000" algn="tl" rotWithShape="0">
                    <a:prstClr val="black">
                      <a:alpha val="40000"/>
                    </a:prstClr>
                  </a:outerShdw>
                </a:effectLst>
                <a:latin typeface="Arial" panose="020B0604020202090204"/>
                <a:ea typeface="Arial" panose="020B0604020202090204"/>
                <a:cs typeface="思源黑体 CN Normal" charset="0"/>
              </a:endParaRPr>
            </a:p>
          </p:txBody>
        </p:sp>
        <p:sp>
          <p:nvSpPr>
            <p:cNvPr id="42" name="íśliḑé"/>
            <p:cNvSpPr/>
            <p:nvPr/>
          </p:nvSpPr>
          <p:spPr>
            <a:xfrm>
              <a:off x="2703043" y="3591986"/>
              <a:ext cx="179404"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44" name="文本框 43"/>
            <p:cNvSpPr txBox="1"/>
            <p:nvPr/>
          </p:nvSpPr>
          <p:spPr>
            <a:xfrm>
              <a:off x="2425203" y="4300213"/>
              <a:ext cx="1941699" cy="584367"/>
            </a:xfrm>
            <a:prstGeom prst="rect">
              <a:avLst/>
            </a:prstGeom>
            <a:noFill/>
          </p:spPr>
          <p:txBody>
            <a:bodyPr>
              <a:spAutoFit/>
            </a:bodyPr>
            <a:lstStyle>
              <a:defPPr>
                <a:defRPr lang="zh-CN"/>
              </a:defPPr>
              <a:lvl1pPr>
                <a:defRPr sz="1000" b="1">
                  <a:solidFill>
                    <a:sysClr val="window" lastClr="FFFFFF"/>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8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Through the video link</a:t>
              </a:r>
              <a:r>
                <a:rPr kumimoji="0" lang="en-US" altLang="en-US" sz="8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the Government of Yuantan Township was required to made hourly on-site reports to the Command Center</a:t>
              </a:r>
              <a:r>
                <a:rPr kumimoji="0" lang="en-US" altLang="en-US" sz="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a:t>
              </a:r>
              <a:endParaRPr kumimoji="0" lang="en-US" altLang="en-US" sz="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endParaRPr>
            </a:p>
          </p:txBody>
        </p:sp>
        <p:sp>
          <p:nvSpPr>
            <p:cNvPr id="21528" name="ïṩlíḍè"/>
            <p:cNvSpPr txBox="1"/>
            <p:nvPr/>
          </p:nvSpPr>
          <p:spPr>
            <a:xfrm>
              <a:off x="2351051" y="3293133"/>
              <a:ext cx="1155655" cy="261934"/>
            </a:xfrm>
            <a:prstGeom prst="rect">
              <a:avLst/>
            </a:prstGeom>
            <a:noFill/>
            <a:ln w="9525">
              <a:noFill/>
            </a:ln>
          </p:spPr>
          <p:txBody>
            <a:bodyPr wrap="none"/>
            <a:p>
              <a:r>
                <a:rPr lang="en-US" altLang="en-US" sz="1200" b="1" dirty="0">
                  <a:solidFill>
                    <a:srgbClr val="C00000"/>
                  </a:solidFill>
                  <a:latin typeface="Arial" panose="020B0604020202090204" pitchFamily="34" charset="0"/>
                  <a:cs typeface="Arial" panose="020B0604020202090204" pitchFamily="34" charset="0"/>
                </a:rPr>
                <a:t>00:30,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21529" name="îṩ1íďé"/>
            <p:cNvSpPr txBox="1"/>
            <p:nvPr/>
          </p:nvSpPr>
          <p:spPr>
            <a:xfrm>
              <a:off x="3373163" y="3840495"/>
              <a:ext cx="1210394" cy="261933"/>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02:00,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48" name="íṥlîḓe"/>
            <p:cNvSpPr/>
            <p:nvPr/>
          </p:nvSpPr>
          <p:spPr>
            <a:xfrm rot="10800000">
              <a:off x="3460353" y="2443896"/>
              <a:ext cx="1594003" cy="668528"/>
            </a:xfrm>
            <a:prstGeom prst="wedgeRectCallout">
              <a:avLst>
                <a:gd name="adj1" fmla="val 17731"/>
                <a:gd name="adj2" fmla="val -116527"/>
              </a:avLst>
            </a:prstGeom>
            <a:gradFill flip="none" rotWithShape="1">
              <a:gsLst>
                <a:gs pos="0">
                  <a:srgbClr val="4472C4">
                    <a:lumMod val="50000"/>
                  </a:srgbClr>
                </a:gs>
                <a:gs pos="54000">
                  <a:srgbClr val="054C8D"/>
                </a:gs>
                <a:gs pos="100000">
                  <a:srgbClr val="4472C4">
                    <a:lumMod val="60000"/>
                    <a:lumOff val="40000"/>
                  </a:srgbClr>
                </a:gs>
              </a:gsLst>
              <a:lin ang="10800000" scaled="0"/>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49" name="文本框 48"/>
            <p:cNvSpPr txBox="1"/>
            <p:nvPr/>
          </p:nvSpPr>
          <p:spPr>
            <a:xfrm>
              <a:off x="3469879" y="2499474"/>
              <a:ext cx="1592416" cy="554196"/>
            </a:xfrm>
            <a:prstGeom prst="rect">
              <a:avLst/>
            </a:prstGeom>
            <a:noFill/>
          </p:spPr>
          <p:txBody>
            <a:bodyPr anchor="ctr"/>
            <a:lstStyle/>
            <a:p>
              <a:pPr marR="0" algn="ctr" defTabSz="914400" fontAlgn="auto">
                <a:buClrTx/>
                <a:buSzTx/>
                <a:buFontTx/>
                <a:buNone/>
                <a:defRPr/>
              </a:pPr>
              <a:r>
                <a:rPr kumimoji="0" lang="en-US" altLang="en-US" sz="800" b="1" kern="1200" cap="none" spc="0" normalizeH="0" baseline="0" noProof="1">
                  <a:solidFill>
                    <a:sysClr val="window" lastClr="FFFFFF"/>
                  </a:solidFill>
                  <a:effectLst>
                    <a:outerShdw blurRad="50800" dist="38100" dir="2700000" algn="tl" rotWithShape="0">
                      <a:prstClr val="black">
                        <a:alpha val="40000"/>
                      </a:prstClr>
                    </a:outerShdw>
                  </a:effectLst>
                  <a:latin typeface="Arial" panose="020B0604020202090204"/>
                  <a:ea typeface="Arial" panose="020B0604020202090204"/>
                  <a:cs typeface="+mn-ea"/>
                </a:rPr>
                <a:t>The Government of Yuantan Township urgently held a meeting to implement the </a:t>
              </a:r>
              <a:r>
                <a:rPr kumimoji="0" lang="en-US" altLang="en-US" sz="800" b="1" kern="1200" cap="none" spc="0" normalizeH="0" baseline="0" noProof="1">
                  <a:solidFill>
                    <a:srgbClr val="FFFF00"/>
                  </a:solidFill>
                  <a:effectLst>
                    <a:outerShdw blurRad="50800" dist="38100" dir="2700000" algn="tl" rotWithShape="0">
                      <a:prstClr val="black">
                        <a:alpha val="40000"/>
                      </a:prstClr>
                    </a:outerShdw>
                  </a:effectLst>
                  <a:latin typeface="Arial" panose="020B0604020202090204"/>
                  <a:ea typeface="Arial" panose="020B0604020202090204"/>
                  <a:cs typeface="+mn-ea"/>
                </a:rPr>
                <a:t>village-based contact system of township cadres</a:t>
              </a:r>
              <a:r>
                <a:rPr kumimoji="0" lang="en-US" altLang="en-US" sz="800" kern="1200" cap="none" spc="0" normalizeH="0" baseline="0" noProof="1">
                  <a:solidFill>
                    <a:sysClr val="window" lastClr="FFFFFF"/>
                  </a:solidFill>
                  <a:effectLst>
                    <a:outerShdw blurRad="50800" dist="38100" dir="2700000" algn="tl" rotWithShape="0">
                      <a:prstClr val="black">
                        <a:alpha val="40000"/>
                      </a:prstClr>
                    </a:outerShdw>
                  </a:effectLst>
                  <a:latin typeface="Arial" panose="020B0604020202090204"/>
                  <a:ea typeface="Arial" panose="020B0604020202090204"/>
                  <a:cs typeface="+mn-ea"/>
                </a:rPr>
                <a:t> </a:t>
              </a:r>
              <a:endParaRPr kumimoji="0" lang="en-US" altLang="en-US" sz="800" kern="1200" cap="none" spc="0" normalizeH="0" baseline="0" noProof="1">
                <a:solidFill>
                  <a:sysClr val="window" lastClr="FFFFFF"/>
                </a:solidFill>
                <a:effectLst>
                  <a:outerShdw blurRad="50800" dist="38100" dir="2700000" algn="tl" rotWithShape="0">
                    <a:prstClr val="black">
                      <a:alpha val="40000"/>
                    </a:prstClr>
                  </a:outerShdw>
                </a:effectLst>
                <a:latin typeface="Arial" panose="020B0604020202090204"/>
                <a:ea typeface="Arial" panose="020B0604020202090204"/>
                <a:cs typeface="思源黑体 CN Normal" charset="0"/>
              </a:endParaRPr>
            </a:p>
          </p:txBody>
        </p:sp>
        <p:sp>
          <p:nvSpPr>
            <p:cNvPr id="50" name="isľîďè"/>
            <p:cNvSpPr/>
            <p:nvPr/>
          </p:nvSpPr>
          <p:spPr>
            <a:xfrm>
              <a:off x="5062295"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21533" name="ïṩlíḍè"/>
            <p:cNvSpPr txBox="1"/>
            <p:nvPr/>
          </p:nvSpPr>
          <p:spPr>
            <a:xfrm>
              <a:off x="4575724" y="3303463"/>
              <a:ext cx="1155655" cy="261934"/>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03:00,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53" name="ísļíḍe"/>
            <p:cNvSpPr/>
            <p:nvPr/>
          </p:nvSpPr>
          <p:spPr>
            <a:xfrm>
              <a:off x="4870188" y="4254163"/>
              <a:ext cx="1378082" cy="666940"/>
            </a:xfrm>
            <a:prstGeom prst="wedgeRectCallout">
              <a:avLst>
                <a:gd name="adj1" fmla="val -28413"/>
                <a:gd name="adj2" fmla="val -119665"/>
              </a:avLst>
            </a:prstGeom>
            <a:gradFill flip="none" rotWithShape="1">
              <a:gsLst>
                <a:gs pos="0">
                  <a:srgbClr val="4472C4">
                    <a:lumMod val="50000"/>
                  </a:srgbClr>
                </a:gs>
                <a:gs pos="54000">
                  <a:srgbClr val="054C8D"/>
                </a:gs>
                <a:gs pos="100000">
                  <a:srgbClr val="4472C4">
                    <a:lumMod val="60000"/>
                    <a:lumOff val="4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54" name="文本框 53"/>
            <p:cNvSpPr txBox="1"/>
            <p:nvPr/>
          </p:nvSpPr>
          <p:spPr>
            <a:xfrm>
              <a:off x="4867013" y="4312917"/>
              <a:ext cx="1379670" cy="554196"/>
            </a:xfrm>
            <a:prstGeom prst="rect">
              <a:avLst/>
            </a:prstGeom>
            <a:noFill/>
          </p:spPr>
          <p:txBody>
            <a:bodyPr anchor="ctr"/>
            <a:lstStyle/>
            <a:p>
              <a:pPr marR="0" algn="ctr" defTabSz="914400">
                <a:buClrTx/>
                <a:buSzTx/>
                <a:buFontTx/>
                <a:buNone/>
                <a:defRPr/>
              </a:pPr>
              <a:r>
                <a:rPr kumimoji="0" lang="en-US" altLang="en-US" sz="800" b="1" kern="1200" cap="none" spc="0" normalizeH="0" baseline="0" noProof="0" smtClean="0">
                  <a:solidFill>
                    <a:srgbClr val="FFFFFF"/>
                  </a:solidFill>
                  <a:effectLst>
                    <a:outerShdw blurRad="38100" dist="38100" dir="2700000" algn="tl">
                      <a:srgbClr val="C0C0C0"/>
                    </a:outerShdw>
                  </a:effectLst>
                  <a:latin typeface="Arial" panose="020B0604020202090204" pitchFamily="34" charset="0"/>
                  <a:ea typeface="思源黑体 CN Normal" charset="0"/>
                  <a:cs typeface="Arial" panose="020B0604020202090204" pitchFamily="34" charset="0"/>
                </a:rPr>
                <a:t>Qingcheng District </a:t>
              </a:r>
              <a:r>
                <a:rPr kumimoji="0" lang="en-US" altLang="en-US" sz="800" b="1" kern="1200" cap="none" spc="0" normalizeH="0" baseline="0" noProof="0" smtClean="0">
                  <a:solidFill>
                    <a:srgbClr val="FFFF00"/>
                  </a:solidFill>
                  <a:effectLst>
                    <a:outerShdw blurRad="38100" dist="38100" dir="2700000" algn="tl">
                      <a:srgbClr val="C0C0C0"/>
                    </a:outerShdw>
                  </a:effectLst>
                  <a:latin typeface="Arial" panose="020B0604020202090204" pitchFamily="34" charset="0"/>
                  <a:ea typeface="思源黑体 CN Normal" charset="0"/>
                  <a:cs typeface="Arial" panose="020B0604020202090204" pitchFamily="34" charset="0"/>
                </a:rPr>
                <a:t>activiated Level III emergency response for flood control </a:t>
              </a:r>
              <a:r>
                <a:rPr kumimoji="0" lang="en-US" altLang="en-US" sz="800" kern="1200" cap="none" spc="0" normalizeH="0" baseline="0" noProof="0" smtClean="0">
                  <a:solidFill>
                    <a:srgbClr val="FFFFFF"/>
                  </a:solidFill>
                  <a:effectLst>
                    <a:outerShdw blurRad="38100" dist="38100" dir="2700000" algn="tl">
                      <a:srgbClr val="C0C0C0"/>
                    </a:outerShdw>
                  </a:effectLst>
                  <a:latin typeface="Arial" panose="020B0604020202090204" pitchFamily="34" charset="0"/>
                  <a:ea typeface="思源黑体 CN Normal" charset="0"/>
                  <a:cs typeface="Arial" panose="020B0604020202090204" pitchFamily="34" charset="0"/>
                </a:rPr>
                <a:t> </a:t>
              </a:r>
              <a:endParaRPr kumimoji="0" lang="en-US" altLang="en-US" sz="800" kern="1200" cap="none" spc="0" normalizeH="0" baseline="0" noProof="0" smtClean="0">
                <a:solidFill>
                  <a:srgbClr val="FFFF00"/>
                </a:solidFill>
                <a:effectLst>
                  <a:outerShdw blurRad="38100" dist="38100" dir="2700000" algn="tl">
                    <a:srgbClr val="C0C0C0"/>
                  </a:outerShdw>
                </a:effectLst>
                <a:latin typeface="Arial" panose="020B0604020202090204" pitchFamily="34" charset="0"/>
                <a:ea typeface="思源黑体 CN Normal" charset="0"/>
                <a:cs typeface="Arial" panose="020B0604020202090204" pitchFamily="34" charset="0"/>
              </a:endParaRPr>
            </a:p>
          </p:txBody>
        </p:sp>
        <p:sp>
          <p:nvSpPr>
            <p:cNvPr id="55" name="isľîďè"/>
            <p:cNvSpPr/>
            <p:nvPr/>
          </p:nvSpPr>
          <p:spPr>
            <a:xfrm>
              <a:off x="6629307"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21537" name="îṩ1íďé"/>
            <p:cNvSpPr txBox="1"/>
            <p:nvPr/>
          </p:nvSpPr>
          <p:spPr>
            <a:xfrm>
              <a:off x="6096000" y="3800344"/>
              <a:ext cx="1210394" cy="261933"/>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08:00,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57" name="íṥlîḓe"/>
            <p:cNvSpPr/>
            <p:nvPr/>
          </p:nvSpPr>
          <p:spPr>
            <a:xfrm rot="10800000">
              <a:off x="6197466" y="2443896"/>
              <a:ext cx="1594003" cy="668528"/>
            </a:xfrm>
            <a:prstGeom prst="wedgeRectCallout">
              <a:avLst>
                <a:gd name="adj1" fmla="val 17731"/>
                <a:gd name="adj2" fmla="val -116527"/>
              </a:avLst>
            </a:prstGeom>
            <a:gradFill flip="none" rotWithShape="1">
              <a:gsLst>
                <a:gs pos="0">
                  <a:srgbClr val="4472C4">
                    <a:lumMod val="50000"/>
                  </a:srgbClr>
                </a:gs>
                <a:gs pos="54000">
                  <a:srgbClr val="054C8D"/>
                </a:gs>
                <a:gs pos="100000">
                  <a:srgbClr val="4472C4">
                    <a:lumMod val="60000"/>
                    <a:lumOff val="40000"/>
                  </a:srgbClr>
                </a:gs>
              </a:gsLst>
              <a:lin ang="10800000" scaled="0"/>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58" name="文本框 57"/>
            <p:cNvSpPr txBox="1"/>
            <p:nvPr/>
          </p:nvSpPr>
          <p:spPr>
            <a:xfrm>
              <a:off x="6206992" y="2499474"/>
              <a:ext cx="1594003" cy="554196"/>
            </a:xfrm>
            <a:prstGeom prst="rect">
              <a:avLst/>
            </a:prstGeom>
            <a:noFill/>
          </p:spPr>
          <p:txBody>
            <a:bodyPr anchor="ctr"/>
            <a:lstStyle>
              <a:defPPr>
                <a:defRPr lang="zh-CN"/>
              </a:defPPr>
              <a:lvl1pPr>
                <a:defRPr sz="1000" b="1">
                  <a:solidFill>
                    <a:sysClr val="window" lastClr="FFFFFF"/>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9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Township and village cadres </a:t>
              </a:r>
              <a:r>
                <a:rPr kumimoji="0" lang="en-US" altLang="en-US" sz="9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relocated 55 people in the village</a:t>
              </a:r>
              <a:r>
                <a:rPr kumimoji="0" lang="en-US" altLang="en-US" sz="900" b="0"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a:t>
              </a:r>
              <a:endParaRPr kumimoji="0" lang="en-US" altLang="en-US" sz="900" b="0"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endParaRPr>
            </a:p>
          </p:txBody>
        </p:sp>
        <p:sp>
          <p:nvSpPr>
            <p:cNvPr id="61" name="isľîďè"/>
            <p:cNvSpPr/>
            <p:nvPr/>
          </p:nvSpPr>
          <p:spPr>
            <a:xfrm>
              <a:off x="9042539"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21541" name="ïṩlíḍè"/>
            <p:cNvSpPr txBox="1"/>
            <p:nvPr/>
          </p:nvSpPr>
          <p:spPr>
            <a:xfrm>
              <a:off x="8555615" y="3303463"/>
              <a:ext cx="1155655" cy="261934"/>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22:00, June 8</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65" name="ísļíḍe"/>
            <p:cNvSpPr/>
            <p:nvPr/>
          </p:nvSpPr>
          <p:spPr>
            <a:xfrm>
              <a:off x="8839319" y="4254163"/>
              <a:ext cx="1378082" cy="666940"/>
            </a:xfrm>
            <a:prstGeom prst="wedgeRectCallout">
              <a:avLst>
                <a:gd name="adj1" fmla="val -28413"/>
                <a:gd name="adj2" fmla="val -119665"/>
              </a:avLst>
            </a:prstGeom>
            <a:gradFill flip="none" rotWithShape="1">
              <a:gsLst>
                <a:gs pos="0">
                  <a:srgbClr val="4472C4">
                    <a:lumMod val="50000"/>
                  </a:srgbClr>
                </a:gs>
                <a:gs pos="54000">
                  <a:srgbClr val="054C8D"/>
                </a:gs>
                <a:gs pos="100000">
                  <a:srgbClr val="4472C4">
                    <a:lumMod val="60000"/>
                    <a:lumOff val="40000"/>
                  </a:srgbClr>
                </a:gs>
              </a:gsLst>
              <a:lin ang="0" scaled="1"/>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66" name="文本框 65"/>
            <p:cNvSpPr txBox="1"/>
            <p:nvPr/>
          </p:nvSpPr>
          <p:spPr>
            <a:xfrm>
              <a:off x="8836144" y="4312917"/>
              <a:ext cx="1379670" cy="554196"/>
            </a:xfrm>
            <a:prstGeom prst="rect">
              <a:avLst/>
            </a:prstGeom>
            <a:noFill/>
          </p:spPr>
          <p:txBody>
            <a:bodyPr anchor="ctr"/>
            <a:lstStyle>
              <a:defPPr>
                <a:defRPr lang="zh-CN"/>
              </a:defPPr>
              <a:lvl1pPr>
                <a:defRPr sz="1000" b="1">
                  <a:solidFill>
                    <a:sysClr val="window" lastClr="FFFFFF"/>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9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The last person in the </a:t>
              </a:r>
              <a:r>
                <a:rPr kumimoji="0" lang="en-US" altLang="en-US" sz="9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village</a:t>
              </a:r>
              <a:r>
                <a:rPr kumimoji="0" lang="en-US" altLang="en-US" sz="9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was</a:t>
              </a:r>
              <a:r>
                <a:rPr kumimoji="0" lang="en-US" altLang="en-US" sz="9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relocated</a:t>
              </a:r>
              <a:r>
                <a:rPr kumimoji="0" lang="en-US" altLang="en-US" sz="9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a:t>
              </a:r>
              <a:endParaRPr kumimoji="0" lang="en-US" altLang="en-US" sz="9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endParaRPr>
            </a:p>
          </p:txBody>
        </p:sp>
        <p:sp>
          <p:nvSpPr>
            <p:cNvPr id="67" name="isľîďè"/>
            <p:cNvSpPr/>
            <p:nvPr/>
          </p:nvSpPr>
          <p:spPr>
            <a:xfrm>
              <a:off x="10750853" y="3591986"/>
              <a:ext cx="180992" cy="181027"/>
            </a:xfrm>
            <a:prstGeom prst="ellipse">
              <a:avLst/>
            </a:prstGeom>
            <a:solidFill>
              <a:srgbClr val="44546A">
                <a:lumMod val="75000"/>
              </a:srgbClr>
            </a:solidFill>
            <a:ln w="50800">
              <a:solidFill>
                <a:sysClr val="window" lastClr="FFFFFF"/>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20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21545" name="îṩ1íďé"/>
            <p:cNvSpPr txBox="1"/>
            <p:nvPr/>
          </p:nvSpPr>
          <p:spPr>
            <a:xfrm>
              <a:off x="10218080" y="3800344"/>
              <a:ext cx="1210394" cy="261933"/>
            </a:xfrm>
            <a:prstGeom prst="rect">
              <a:avLst/>
            </a:prstGeom>
            <a:noFill/>
            <a:ln w="9525">
              <a:noFill/>
            </a:ln>
          </p:spPr>
          <p:txBody>
            <a:bodyPr wrap="none"/>
            <a:p>
              <a:pPr algn="ctr"/>
              <a:r>
                <a:rPr lang="en-US" altLang="en-US" sz="1200" b="1" dirty="0">
                  <a:solidFill>
                    <a:srgbClr val="C00000"/>
                  </a:solidFill>
                  <a:latin typeface="Arial" panose="020B0604020202090204" pitchFamily="34" charset="0"/>
                  <a:cs typeface="Arial" panose="020B0604020202090204" pitchFamily="34" charset="0"/>
                </a:rPr>
                <a:t>02:00, June 9</a:t>
              </a:r>
              <a:r>
                <a:rPr lang="en-US" altLang="en-US" sz="1200" dirty="0">
                  <a:solidFill>
                    <a:srgbClr val="C00000"/>
                  </a:solidFill>
                  <a:latin typeface="Arial" panose="020B0604020202090204" pitchFamily="34" charset="0"/>
                  <a:cs typeface="Arial" panose="020B0604020202090204" pitchFamily="34" charset="0"/>
                </a:rPr>
                <a:t> </a:t>
              </a:r>
              <a:endParaRPr lang="en-US" altLang="en-US" sz="1200" dirty="0">
                <a:solidFill>
                  <a:srgbClr val="C00000"/>
                </a:solidFill>
                <a:latin typeface="Arial" panose="020B0604020202090204" pitchFamily="34" charset="0"/>
                <a:ea typeface="Arial" panose="020B0604020202090204" pitchFamily="34" charset="0"/>
              </a:endParaRPr>
            </a:p>
          </p:txBody>
        </p:sp>
        <p:sp>
          <p:nvSpPr>
            <p:cNvPr id="69" name="íṥlîḓe"/>
            <p:cNvSpPr/>
            <p:nvPr/>
          </p:nvSpPr>
          <p:spPr>
            <a:xfrm rot="10800000">
              <a:off x="10320600" y="2443896"/>
              <a:ext cx="1594003" cy="668528"/>
            </a:xfrm>
            <a:prstGeom prst="wedgeRectCallout">
              <a:avLst>
                <a:gd name="adj1" fmla="val 17731"/>
                <a:gd name="adj2" fmla="val -116527"/>
              </a:avLst>
            </a:prstGeom>
            <a:gradFill flip="none" rotWithShape="1">
              <a:gsLst>
                <a:gs pos="0">
                  <a:srgbClr val="4472C4">
                    <a:lumMod val="50000"/>
                  </a:srgbClr>
                </a:gs>
                <a:gs pos="54000">
                  <a:srgbClr val="054C8D"/>
                </a:gs>
                <a:gs pos="100000">
                  <a:srgbClr val="4472C4">
                    <a:lumMod val="60000"/>
                    <a:lumOff val="40000"/>
                  </a:srgbClr>
                </a:gs>
              </a:gsLst>
              <a:lin ang="10800000" scaled="0"/>
              <a:tileRect/>
            </a:gradFill>
            <a:ln>
              <a:no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70" name="文本框 69"/>
            <p:cNvSpPr txBox="1"/>
            <p:nvPr/>
          </p:nvSpPr>
          <p:spPr>
            <a:xfrm>
              <a:off x="10328537" y="2499474"/>
              <a:ext cx="1594003" cy="554196"/>
            </a:xfrm>
            <a:prstGeom prst="rect">
              <a:avLst/>
            </a:prstGeom>
            <a:noFill/>
          </p:spPr>
          <p:txBody>
            <a:bodyPr anchor="ctr"/>
            <a:lstStyle>
              <a:defPPr>
                <a:defRPr lang="zh-CN"/>
              </a:defPPr>
              <a:lvl1pPr>
                <a:defRPr sz="1000" b="1">
                  <a:solidFill>
                    <a:sysClr val="window" lastClr="FFFFFF"/>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900" b="1" i="0" u="none" strike="noStrike" kern="1200" cap="none" spc="0" normalizeH="0" baseline="0" noProof="1">
                  <a:ln>
                    <a:noFill/>
                  </a:ln>
                  <a:solidFill>
                    <a:srgbClr val="FFFF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A devastating mudslide hit </a:t>
              </a:r>
              <a:r>
                <a:rPr kumimoji="0" lang="en-US" altLang="en-US" sz="9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the village</a:t>
              </a:r>
              <a:r>
                <a:rPr kumimoji="0" lang="en-US" altLang="en-US" sz="9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rPr>
                <a:t> </a:t>
              </a:r>
              <a:endParaRPr kumimoji="0" lang="en-US" altLang="en-US" sz="9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endParaRPr>
            </a:p>
          </p:txBody>
        </p:sp>
      </p:grpSp>
      <p:sp>
        <p:nvSpPr>
          <p:cNvPr id="21511" name="文本框 4"/>
          <p:cNvSpPr txBox="1"/>
          <p:nvPr/>
        </p:nvSpPr>
        <p:spPr>
          <a:xfrm>
            <a:off x="365125" y="5757863"/>
            <a:ext cx="11761788" cy="520700"/>
          </a:xfrm>
          <a:prstGeom prst="rect">
            <a:avLst/>
          </a:prstGeom>
          <a:noFill/>
          <a:ln w="9525">
            <a:noFill/>
          </a:ln>
        </p:spPr>
        <p:txBody>
          <a:bodyPr>
            <a:spAutoFit/>
          </a:bodyPr>
          <a:p>
            <a:r>
              <a:rPr lang="en-US" altLang="en-US" sz="1400" b="1" dirty="0">
                <a:solidFill>
                  <a:srgbClr val="002060"/>
                </a:solidFill>
                <a:latin typeface="Arial" panose="020B0604020202090204" pitchFamily="34" charset="0"/>
                <a:cs typeface="Arial" panose="020B0604020202090204" pitchFamily="34" charset="0"/>
              </a:rPr>
              <a:t>At around 02:00 on June 9, some four hours after the villagers had been relocated, a devastating mudslide hit the village.</a:t>
            </a:r>
            <a:r>
              <a:rPr lang="en-US" altLang="en-US" sz="1400" dirty="0">
                <a:solidFill>
                  <a:srgbClr val="002060"/>
                </a:solidFill>
                <a:latin typeface="Arial" panose="020B0604020202090204" pitchFamily="34" charset="0"/>
                <a:cs typeface="Arial" panose="020B0604020202090204" pitchFamily="34" charset="0"/>
              </a:rPr>
              <a:t> </a:t>
            </a:r>
            <a:r>
              <a:rPr lang="en-US" altLang="en-US" sz="1400" b="1" dirty="0">
                <a:solidFill>
                  <a:srgbClr val="002060"/>
                </a:solidFill>
                <a:latin typeface="Arial" panose="020B0604020202090204" pitchFamily="34" charset="0"/>
                <a:cs typeface="Arial" panose="020B0604020202090204" pitchFamily="34" charset="0"/>
              </a:rPr>
              <a:t>No casualties were caused because of the timely warning and transfer.</a:t>
            </a:r>
            <a:r>
              <a:rPr lang="en-US" altLang="en-US" sz="1400" dirty="0">
                <a:solidFill>
                  <a:srgbClr val="002060"/>
                </a:solidFill>
                <a:latin typeface="Arial" panose="020B0604020202090204" pitchFamily="34" charset="0"/>
                <a:cs typeface="Arial" panose="020B0604020202090204" pitchFamily="34" charset="0"/>
              </a:rPr>
              <a:t> </a:t>
            </a:r>
            <a:endParaRPr lang="en-US" altLang="en-US" sz="1400" dirty="0">
              <a:solidFill>
                <a:srgbClr val="002060"/>
              </a:solidFill>
              <a:latin typeface="Arial" panose="020B0604020202090204" pitchFamily="34" charset="0"/>
              <a:ea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6" name="Title 1"/>
          <p:cNvSpPr txBox="1"/>
          <p:nvPr/>
        </p:nvSpPr>
        <p:spPr>
          <a:xfrm>
            <a:off x="1033780" y="1031875"/>
            <a:ext cx="4625340" cy="489585"/>
          </a:xfrm>
          <a:prstGeom prst="rect">
            <a:avLst/>
          </a:prstGeom>
        </p:spPr>
        <p:txBody>
          <a:bodyPr lIns="0" rIns="0" anchor="ctr"/>
          <a:lstStyle>
            <a:lvl1pPr algn="ctr" defTabSz="914400" rtl="0" eaLnBrk="1" latinLnBrk="0" hangingPunct="1">
              <a:spcBef>
                <a:spcPct val="0"/>
              </a:spcBef>
              <a:buNone/>
              <a:defRPr sz="3000" b="0" kern="1200">
                <a:solidFill>
                  <a:srgbClr val="5B9BD5"/>
                </a:solidFill>
                <a:latin typeface="U.S. 101" pitchFamily="2" charset="0"/>
                <a:ea typeface="Roboto" pitchFamily="2" charset="0"/>
                <a:cs typeface="Open Sans Light"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35"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Open Sans Light" pitchFamily="34" charset="0"/>
              </a:rPr>
              <a:t>Linkage of meteorological warning and emergency response</a:t>
            </a:r>
            <a:endParaRPr kumimoji="0" lang="zh-CN" altLang="en-US" sz="2135"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pic>
        <p:nvPicPr>
          <p:cNvPr id="22530" name="图片 2"/>
          <p:cNvPicPr>
            <a:picLocks noChangeAspect="1"/>
          </p:cNvPicPr>
          <p:nvPr/>
        </p:nvPicPr>
        <p:blipFill>
          <a:blip r:embed="rId2"/>
          <a:stretch>
            <a:fillRect/>
          </a:stretch>
        </p:blipFill>
        <p:spPr>
          <a:xfrm>
            <a:off x="142875" y="1008063"/>
            <a:ext cx="736600" cy="546100"/>
          </a:xfrm>
          <a:prstGeom prst="rect">
            <a:avLst/>
          </a:prstGeom>
          <a:noFill/>
          <a:ln w="9525">
            <a:noFill/>
          </a:ln>
        </p:spPr>
      </p:pic>
      <p:cxnSp>
        <p:nvCxnSpPr>
          <p:cNvPr id="7" name="直接连接符 6"/>
          <p:cNvCxnSpPr/>
          <p:nvPr/>
        </p:nvCxnSpPr>
        <p:spPr>
          <a:xfrm flipV="1">
            <a:off x="142576" y="1570607"/>
            <a:ext cx="5386902" cy="4012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pic>
        <p:nvPicPr>
          <p:cNvPr id="6" name="图片 5"/>
          <p:cNvPicPr>
            <a:picLocks noChangeAspect="1"/>
          </p:cNvPicPr>
          <p:nvPr/>
        </p:nvPicPr>
        <p:blipFill>
          <a:blip r:embed="rId3" cstate="print"/>
          <a:srcRect t="15794"/>
          <a:stretch>
            <a:fillRect/>
          </a:stretch>
        </p:blipFill>
        <p:spPr>
          <a:xfrm>
            <a:off x="327025" y="1768475"/>
            <a:ext cx="4461510" cy="5006975"/>
          </a:xfrm>
          <a:prstGeom prst="roundRect">
            <a:avLst/>
          </a:prstGeom>
        </p:spPr>
      </p:pic>
      <p:pic>
        <p:nvPicPr>
          <p:cNvPr id="22532" name="图片 4"/>
          <p:cNvPicPr>
            <a:picLocks noChangeAspect="1"/>
          </p:cNvPicPr>
          <p:nvPr/>
        </p:nvPicPr>
        <p:blipFill>
          <a:blip r:embed="rId4"/>
          <a:stretch>
            <a:fillRect/>
          </a:stretch>
        </p:blipFill>
        <p:spPr>
          <a:xfrm>
            <a:off x="5927725" y="1415415"/>
            <a:ext cx="5091430" cy="53600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10255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607820"/>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0" y="1735455"/>
            <a:ext cx="12191365" cy="5122545"/>
          </a:xfrm>
          <a:prstGeom prst="rect">
            <a:avLst/>
          </a:prstGeom>
          <a:solidFill>
            <a:srgbClr val="D9D9D9"/>
          </a:solidFill>
          <a:ln w="9525">
            <a:noFill/>
          </a:ln>
        </p:spPr>
        <p:txBody>
          <a:bodyPr>
            <a:noAutofit/>
          </a:bodyPr>
          <a:p>
            <a:pPr indent="0" fontAlgn="auto">
              <a:lnSpc>
                <a:spcPts val="3200"/>
              </a:lnSpc>
            </a:pPr>
            <a:r>
              <a:rPr lang="en-US" altLang="zh-CN" sz="2400" dirty="0">
                <a:solidFill>
                  <a:srgbClr val="0000BE"/>
                </a:solidFill>
                <a:latin typeface="Times New Roman Regular" panose="02020503050405090304" charset="0"/>
                <a:ea typeface="方正黑体_GBK" pitchFamily="65" charset="-122"/>
                <a:cs typeface="Times New Roman Regular" panose="02020503050405090304" charset="0"/>
              </a:rPr>
              <a:t>1.Horizontal communication between meteorological warning and emergency response information should be strengthened</a:t>
            </a:r>
            <a:endParaRPr lang="en-US" altLang="zh-CN" sz="240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fontAlgn="auto">
              <a:lnSpc>
                <a:spcPts val="3200"/>
              </a:lnSpc>
              <a:buFont typeface="Wingdings" panose="05000000000000000000" pitchFamily="2" charset="2"/>
              <a:buChar char="Ø"/>
            </a:pPr>
            <a:r>
              <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rPr>
              <a:t>Improve the mechanism for sharing weather forecast and early warning information, establish a 24-hour direct connection system for personnel on duty, and realize real-time sharing of weather forecast and early warning information for heavy rain, typhoons and severe convection weather.</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fontAlgn="auto">
              <a:lnSpc>
                <a:spcPts val="3200"/>
              </a:lnSpc>
              <a:buFont typeface="Wingdings" panose="05000000000000000000" pitchFamily="2" charset="2"/>
              <a:buChar char="Ø"/>
            </a:pPr>
            <a:r>
              <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rPr>
              <a:t>Meteorological warning information will be released through the National Emergency Warning Information Release platform.</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fontAlgn="auto">
              <a:lnSpc>
                <a:spcPts val="3200"/>
              </a:lnSpc>
              <a:buFont typeface="Wingdings" panose="05000000000000000000" pitchFamily="2" charset="2"/>
              <a:buChar char="Ø"/>
            </a:pPr>
            <a:r>
              <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rPr>
              <a:t>The Ministry of Emergency Management receives meteorological early warning information through the emergency management big data application platform.</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fontAlgn="auto">
              <a:lnSpc>
                <a:spcPts val="3200"/>
              </a:lnSpc>
              <a:buFont typeface="Wingdings" panose="05000000000000000000" pitchFamily="2" charset="2"/>
              <a:buChar char="Ø"/>
            </a:pPr>
            <a:r>
              <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rPr>
              <a:t>Local emergency management departments at all levels can obtain meteorological early warning information through the comprehensive application platform of provincial emergency management.</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9620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480185"/>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635" y="1659255"/>
            <a:ext cx="12192000" cy="5198745"/>
          </a:xfrm>
          <a:prstGeom prst="rect">
            <a:avLst/>
          </a:prstGeom>
          <a:solidFill>
            <a:srgbClr val="D9D9D9"/>
          </a:solidFill>
          <a:ln w="9525">
            <a:noFill/>
          </a:ln>
        </p:spPr>
        <p:txBody>
          <a:bodyPr>
            <a:noAutofit/>
          </a:bodyPr>
          <a:p>
            <a:pPr indent="0" algn="just" fontAlgn="auto">
              <a:lnSpc>
                <a:spcPts val="3200"/>
              </a:lnSpc>
              <a:buClrTx/>
              <a:buSzTx/>
              <a:buFontTx/>
              <a:defRPr/>
            </a:pPr>
            <a:r>
              <a:rPr lang="en-US" altLang="zh-CN" sz="26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2. Strengthen the "call response" mechanism for red weather warnings reaching people in charge at the grassroots level</a:t>
            </a:r>
            <a:endParaRPr kumimoji="0" lang="en-US" altLang="zh-CN" sz="26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ts val="3200"/>
              </a:lnSpc>
              <a:buClrTx/>
              <a:buSzTx/>
              <a:buFont typeface="Wingdings" panose="05000000000000000000" pitchFamily="2" charset="2"/>
              <a:buChar char="Ø"/>
              <a:defRPr/>
            </a:pPr>
            <a:r>
              <a:rPr lang="en-US" altLang="zh-CN" sz="213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When the meteorological department issues the meteorological red warning information about rainstorms, typhoons and severe convection weather, it shall immediately report it to the person in charge of the flood control and drought relief headquarters at the corresponding level by telephone, and notify the main person in charge or in charge of the emergency management department at the corresponding level, and make a record after confirming the receipt. </a:t>
            </a:r>
            <a:endParaRPr kumimoji="0" lang="en-US" altLang="zh-CN" sz="213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ts val="3200"/>
              </a:lnSpc>
              <a:buClrTx/>
              <a:buSzTx/>
              <a:buFont typeface="Wingdings" panose="05000000000000000000" pitchFamily="2" charset="2"/>
              <a:buChar char="Ø"/>
              <a:defRPr/>
            </a:pPr>
            <a:r>
              <a:rPr lang="en-US" altLang="zh-CN" sz="213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At the county level meteorological department issued storm, typhoon, strong convective weather such as red meteorological early warning information, but also through the channels with local emergency management department is decided in advance to remind the warning cover the villages and towns (street) principal party and government and village (community) flood prevention responsible, ensure real-time warning message to the people, and preventive measures in place before a disaster.</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9620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480185"/>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635" y="1659255"/>
            <a:ext cx="12192000" cy="5198745"/>
          </a:xfrm>
          <a:prstGeom prst="rect">
            <a:avLst/>
          </a:prstGeom>
          <a:solidFill>
            <a:srgbClr val="D9D9D9"/>
          </a:solidFill>
          <a:ln w="9525">
            <a:noFill/>
          </a:ln>
        </p:spPr>
        <p:txBody>
          <a:bodyPr>
            <a:noAutofit/>
          </a:bodyPr>
          <a:p>
            <a:pPr indent="0" algn="l" fontAlgn="auto">
              <a:lnSpc>
                <a:spcPts val="3200"/>
              </a:lnSpc>
              <a:buClrTx/>
              <a:buSzTx/>
              <a:buFontTx/>
              <a:defRPr/>
            </a:pPr>
            <a:r>
              <a:rPr lang="en-US" altLang="zh-CN" sz="26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3. Strengthen the linkage mechanism between meteorological early warning and emergency response</a:t>
            </a:r>
            <a:endParaRPr kumimoji="0" lang="en-US" altLang="zh-CN" sz="26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l" fontAlgn="auto">
              <a:lnSpc>
                <a:spcPts val="3200"/>
              </a:lnSpc>
              <a:buClrTx/>
              <a:buSzTx/>
              <a:buFont typeface="Wingdings" panose="05000000000000000000" pitchFamily="2" charset="2"/>
              <a:buChar char="Ø"/>
              <a:defRPr/>
            </a:pPr>
            <a:r>
              <a:rPr lang="en-US" altLang="zh-CN" sz="213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When organizing the revision of emergency preplans for flood control and drought relief, emergency management departments at all levels shall incorporate meteorological early warning into the starting conditions of emergency response, determine the emergency response level reasonably in light of the local disaster bearing capacity, and specify action measures. </a:t>
            </a:r>
            <a:endParaRPr kumimoji="0" lang="en-US" altLang="zh-CN" sz="213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l" fontAlgn="auto">
              <a:lnSpc>
                <a:spcPts val="3200"/>
              </a:lnSpc>
              <a:buClrTx/>
              <a:buSzTx/>
              <a:buFont typeface="Wingdings" panose="05000000000000000000" pitchFamily="2" charset="2"/>
              <a:buChar char="Ø"/>
              <a:defRPr/>
            </a:pPr>
            <a:r>
              <a:rPr lang="en-US" altLang="zh-CN" sz="213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Upon receipt of meteorological early warning information, emergency management departments shall organize comprehensive consultation and evaluation of disaster risks, and timely report to the flood control and drought relief headquarters at the same level to initiate emergency response according to the pre-plan.</a:t>
            </a:r>
            <a:endParaRPr kumimoji="0" lang="en-US" altLang="zh-CN" sz="213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l" fontAlgn="auto">
              <a:lnSpc>
                <a:spcPts val="3200"/>
              </a:lnSpc>
              <a:buClrTx/>
              <a:buSzTx/>
              <a:buFont typeface="Wingdings" panose="05000000000000000000" pitchFamily="2" charset="2"/>
              <a:buChar char="Ø"/>
              <a:defRPr/>
            </a:pPr>
            <a:r>
              <a:rPr lang="en-US" altLang="zh-CN" sz="213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 To put forward suggestions on the implementation of compulsory measures such as "closure and suspension", and to implement them decisively according to the plans and consultation opinions.</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9620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480185"/>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635" y="1659255"/>
            <a:ext cx="12192000" cy="5198745"/>
          </a:xfrm>
          <a:prstGeom prst="rect">
            <a:avLst/>
          </a:prstGeom>
          <a:solidFill>
            <a:srgbClr val="D9D9D9"/>
          </a:solidFill>
          <a:ln w="9525">
            <a:noFill/>
          </a:ln>
        </p:spPr>
        <p:txBody>
          <a:bodyPr>
            <a:noAutofit/>
          </a:bodyPr>
          <a:p>
            <a:pPr indent="0" algn="l" fontAlgn="auto">
              <a:lnSpc>
                <a:spcPts val="3300"/>
              </a:lnSpc>
              <a:buClrTx/>
              <a:buSzTx/>
              <a:buFontTx/>
              <a:defRPr/>
            </a:pPr>
            <a:r>
              <a:rPr lang="en-US" altLang="zh-CN" sz="26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4. Strengthen the county-level prevention and response guidance of meteorological red warning</a:t>
            </a:r>
            <a:endParaRPr kumimoji="0" lang="en-US" altLang="zh-CN" sz="26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l" fontAlgn="auto">
              <a:lnSpc>
                <a:spcPts val="3300"/>
              </a:lnSpc>
              <a:buClrTx/>
              <a:buSzTx/>
              <a:buFont typeface="Wingdings" panose="05000000000000000000" pitchFamily="2" charset="2"/>
              <a:buChar char="Ø"/>
              <a:defRPr/>
            </a:pPr>
            <a:r>
              <a:rPr lang="en-US" altLang="zh-CN" sz="24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Upon receipt of the meteorological warning information, the emergency management departments at or above the prefecture-level shall promptly guide the relevant county-level flood control and drought relief command agencies to initiate or adjust the emergency response, and urge the detailed implementation of preventive and response measures.</a:t>
            </a:r>
            <a:endParaRPr kumimoji="0" lang="en-US" altLang="zh-CN" sz="2400"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l" fontAlgn="auto">
              <a:lnSpc>
                <a:spcPts val="3300"/>
              </a:lnSpc>
              <a:buClrTx/>
              <a:buSzTx/>
              <a:buFont typeface="Wingdings" panose="05000000000000000000" pitchFamily="2" charset="2"/>
              <a:buChar char="Ø"/>
              <a:defRPr/>
            </a:pPr>
            <a:r>
              <a:rPr lang="en-US" altLang="zh-CN" sz="24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 For county-level flood control and drought relief headquarters that have issued meteorological red warning information but have not initiated emergency response, emergency management departments at or above the prefecture-level shall timely remind and supervise them to initiate corresponding emergency response.</a:t>
            </a:r>
            <a:endParaRPr lang="en-US" altLang="zh-CN" sz="2000" dirty="0">
              <a:solidFill>
                <a:srgbClr val="0000BE"/>
              </a:solidFill>
              <a:latin typeface="Times New Roman Regular" panose="02020503050405090304" charset="0"/>
              <a:ea typeface="方正黑体_GBK" pitchFamily="65" charset="-122"/>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9620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480185"/>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635" y="1659255"/>
            <a:ext cx="12192000" cy="5198745"/>
          </a:xfrm>
          <a:prstGeom prst="rect">
            <a:avLst/>
          </a:prstGeom>
          <a:solidFill>
            <a:srgbClr val="D9D9D9"/>
          </a:solidFill>
          <a:ln w="9525">
            <a:noFill/>
          </a:ln>
        </p:spPr>
        <p:txBody>
          <a:bodyPr>
            <a:noAutofit/>
          </a:bodyPr>
          <a:p>
            <a:pPr indent="0" algn="just" fontAlgn="auto">
              <a:lnSpc>
                <a:spcPct val="100000"/>
              </a:lnSpc>
              <a:buClrTx/>
              <a:buSzTx/>
              <a:buFontTx/>
              <a:defRPr/>
            </a:pPr>
            <a:r>
              <a:rPr lang="en-US" altLang="zh-CN" sz="28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5. </a:t>
            </a:r>
            <a:r>
              <a:rPr lang="en-US" altLang="zh-CN" sz="267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Strengthen the information society release mechanism for meteorological early warning and emergency response</a:t>
            </a:r>
            <a:endParaRPr kumimoji="0" lang="en-US" altLang="zh-CN" sz="2800"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ct val="100000"/>
              </a:lnSpc>
              <a:buClrTx/>
              <a:buSzTx/>
              <a:buFont typeface="Wingdings" panose="05000000000000000000" pitchFamily="2" charset="2"/>
              <a:buChar char="Ø"/>
              <a:defRPr/>
            </a:pPr>
            <a:r>
              <a:rPr lang="en-US" altLang="zh-CN" sz="22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Meteorological department, emergency management departments at all levels should make full use of radio, television, text messages, newspaper, network, social media, the public display and the national emergency early warning information release platform, emergency broadcasting system, intelligent call out system and other channels to the widespread meteorological early warning and emergency response information, and guide the public away from the danger zone and obey safety work, And remind industrial, mining and trade enterprises to prevent production safety accidents caused by meteorological disasters. </a:t>
            </a:r>
            <a:endParaRPr kumimoji="0" lang="en-US" altLang="zh-CN" sz="2200"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ct val="100000"/>
              </a:lnSpc>
              <a:buClrTx/>
              <a:buSzTx/>
              <a:buFont typeface="Wingdings" panose="05000000000000000000" pitchFamily="2" charset="2"/>
              <a:buChar char="Ø"/>
              <a:defRPr/>
            </a:pPr>
            <a:r>
              <a:rPr lang="en-US" altLang="zh-CN" sz="22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Emergency management departments at the county level should also be urged to guide the villages and towns (street) and village (community) to loudspeakers, causeway, whistle, manual alarm, knocking at the door notice warning information, to assist the township people's government guidance administrative villages (communities) to carry out the local village (house) people especially old people who live alone, sick people, and the transfer of left-behind children responsibility measures, Do not miss a warning, do not fall a person.</a:t>
            </a:r>
            <a:endParaRPr lang="en-US" altLang="zh-CN" sz="22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743584" y="2970290"/>
            <a:ext cx="4882780" cy="1337945"/>
            <a:chOff x="6405295" y="1089314"/>
            <a:chExt cx="4883417" cy="1337632"/>
          </a:xfrm>
        </p:grpSpPr>
        <p:sp>
          <p:nvSpPr>
            <p:cNvPr id="61" name="文本框 13"/>
            <p:cNvSpPr txBox="1"/>
            <p:nvPr/>
          </p:nvSpPr>
          <p:spPr>
            <a:xfrm flipH="1">
              <a:off x="7263596" y="1089314"/>
              <a:ext cx="4025116" cy="1337632"/>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Integrated Monitoring and Early Warning System for Natural Disasters in China </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62" name="组合 61"/>
            <p:cNvGrpSpPr/>
            <p:nvPr/>
          </p:nvGrpSpPr>
          <p:grpSpPr>
            <a:xfrm>
              <a:off x="6405295" y="1197876"/>
              <a:ext cx="690819" cy="690818"/>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4" name="矩形 63"/>
              <p:cNvSpPr/>
              <p:nvPr/>
            </p:nvSpPr>
            <p:spPr>
              <a:xfrm>
                <a:off x="6461737" y="1288988"/>
                <a:ext cx="577925" cy="52184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65" name="组合 64"/>
          <p:cNvGrpSpPr/>
          <p:nvPr/>
        </p:nvGrpSpPr>
        <p:grpSpPr>
          <a:xfrm>
            <a:off x="7083300" y="3008392"/>
            <a:ext cx="4882781" cy="1337945"/>
            <a:chOff x="6405295" y="1089314"/>
            <a:chExt cx="4883417" cy="1337636"/>
          </a:xfrm>
        </p:grpSpPr>
        <p:sp>
          <p:nvSpPr>
            <p:cNvPr id="66" name="文本框 67"/>
            <p:cNvSpPr txBox="1"/>
            <p:nvPr/>
          </p:nvSpPr>
          <p:spPr>
            <a:xfrm flipH="1">
              <a:off x="7263596" y="1089314"/>
              <a:ext cx="4025116" cy="1337636"/>
            </a:xfrm>
            <a:prstGeom prst="rect">
              <a:avLst/>
            </a:prstGeom>
            <a:noFill/>
          </p:spPr>
          <p:txBody>
            <a:bodyPr wrap="square" rtlCol="0">
              <a:spAutoFit/>
            </a:bodyPr>
            <a:lstStyle/>
            <a:p>
              <a:pPr algn="l"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Effectiveness of Integrated Monitoring and Early Warning of Natural Disasters in Recent Years </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67" name="组合 66"/>
            <p:cNvGrpSpPr/>
            <p:nvPr/>
          </p:nvGrpSpPr>
          <p:grpSpPr>
            <a:xfrm>
              <a:off x="6405295" y="1159785"/>
              <a:ext cx="690819" cy="690818"/>
              <a:chOff x="6405295" y="1159785"/>
              <a:chExt cx="690819" cy="690818"/>
            </a:xfrm>
          </p:grpSpPr>
          <p:sp>
            <p:nvSpPr>
              <p:cNvPr id="68" name="椭圆 67"/>
              <p:cNvSpPr/>
              <p:nvPr/>
            </p:nvSpPr>
            <p:spPr>
              <a:xfrm>
                <a:off x="6405295" y="1159785"/>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9" name="矩形 68"/>
              <p:cNvSpPr/>
              <p:nvPr/>
            </p:nvSpPr>
            <p:spPr>
              <a:xfrm>
                <a:off x="6461740" y="1238200"/>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0" name="组合 69"/>
          <p:cNvGrpSpPr/>
          <p:nvPr/>
        </p:nvGrpSpPr>
        <p:grpSpPr>
          <a:xfrm>
            <a:off x="1800099" y="4540445"/>
            <a:ext cx="4826266" cy="1337945"/>
            <a:chOff x="6405295" y="1089314"/>
            <a:chExt cx="4826895" cy="1337635"/>
          </a:xfrm>
        </p:grpSpPr>
        <p:sp>
          <p:nvSpPr>
            <p:cNvPr id="71" name="文本框 72"/>
            <p:cNvSpPr txBox="1"/>
            <p:nvPr/>
          </p:nvSpPr>
          <p:spPr>
            <a:xfrm flipH="1">
              <a:off x="7207074" y="1089314"/>
              <a:ext cx="4025116" cy="1337635"/>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National Integrated Monitoring and Early Warning Platform System for Natural Disasters </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5" name="组合 74"/>
          <p:cNvGrpSpPr/>
          <p:nvPr/>
        </p:nvGrpSpPr>
        <p:grpSpPr>
          <a:xfrm>
            <a:off x="7083301" y="4629196"/>
            <a:ext cx="4882781" cy="690978"/>
            <a:chOff x="6405295" y="1197876"/>
            <a:chExt cx="4883417" cy="690818"/>
          </a:xfrm>
        </p:grpSpPr>
        <p:sp>
          <p:nvSpPr>
            <p:cNvPr id="76" name="文本框 77"/>
            <p:cNvSpPr txBox="1"/>
            <p:nvPr/>
          </p:nvSpPr>
          <p:spPr>
            <a:xfrm flipH="1">
              <a:off x="7263596" y="1217554"/>
              <a:ext cx="4025116" cy="506613"/>
            </a:xfrm>
            <a:prstGeom prst="rect">
              <a:avLst/>
            </a:prstGeom>
            <a:noFill/>
          </p:spPr>
          <p:txBody>
            <a:bodyPr wrap="square" rtlCol="0">
              <a:spAutoFit/>
            </a:bodyPr>
            <a:lstStyle/>
            <a:p>
              <a:pPr defTabSz="628650">
                <a:lnSpc>
                  <a:spcPct val="150000"/>
                </a:lnSpc>
                <a:defRPr/>
              </a:pPr>
              <a:r>
                <a:rPr lang="en-US" dirty="0">
                  <a:solidFill>
                    <a:schemeClr val="accent2"/>
                  </a:solidFill>
                  <a:latin typeface="Open Sans Regular" panose="020B0606030504020204" charset="0"/>
                  <a:ea typeface="微软雅黑" panose="020B0503020204020204" pitchFamily="34" charset="-122"/>
                  <a:cs typeface="Open Sans Regular" panose="020B0606030504020204" charset="0"/>
                </a:rPr>
                <a:t>Challenges and Next Steps</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9" name="矩形 78"/>
              <p:cNvSpPr/>
              <p:nvPr/>
            </p:nvSpPr>
            <p:spPr>
              <a:xfrm>
                <a:off x="6461740" y="1266133"/>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04</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sp>
        <p:nvSpPr>
          <p:cNvPr id="98" name="任意多边形 97"/>
          <p:cNvSpPr/>
          <p:nvPr/>
        </p:nvSpPr>
        <p:spPr>
          <a:xfrm>
            <a:off x="4195622" y="-1146225"/>
            <a:ext cx="3578407" cy="3431569"/>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2"/>
          <p:cNvSpPr txBox="1"/>
          <p:nvPr/>
        </p:nvSpPr>
        <p:spPr>
          <a:xfrm>
            <a:off x="4445353" y="982752"/>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bldLst>
      <p:bldP spid="98" grpId="0" bldLvl="0" animBg="1"/>
      <p:bldP spid="98" grpId="1" bldLvl="0" animBg="1"/>
      <p:bldP spid="98" grpId="2" bldLvl="0" animBg="1"/>
      <p:bldP spid="99" grpId="0"/>
      <p:bldP spid="9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3556" name="矩形 5"/>
          <p:cNvSpPr/>
          <p:nvPr/>
        </p:nvSpPr>
        <p:spPr>
          <a:xfrm>
            <a:off x="186055" y="962025"/>
            <a:ext cx="9735185" cy="586740"/>
          </a:xfrm>
          <a:prstGeom prst="rect">
            <a:avLst/>
          </a:prstGeom>
          <a:noFill/>
          <a:ln w="9525">
            <a:noFill/>
          </a:ln>
        </p:spPr>
        <p:txBody>
          <a:bodyPr>
            <a:noAutofit/>
          </a:bodyPr>
          <a:p>
            <a:r>
              <a:rPr lang="en-US" altLang="zh-CN" sz="2400" b="1" dirty="0">
                <a:latin typeface="方正黑体_GBK" pitchFamily="65" charset="-122"/>
                <a:ea typeface="方正黑体_GBK" pitchFamily="65" charset="-122"/>
              </a:rPr>
              <a:t>Linkage of meteorological warning and emergency response</a:t>
            </a:r>
            <a:endParaRPr lang="zh-CN" altLang="en-US" sz="2400" b="1" dirty="0">
              <a:latin typeface="方正黑体_GBK" pitchFamily="65" charset="-122"/>
              <a:ea typeface="方正黑体_GBK" pitchFamily="65" charset="-122"/>
            </a:endParaRPr>
          </a:p>
        </p:txBody>
      </p:sp>
      <p:cxnSp>
        <p:nvCxnSpPr>
          <p:cNvPr id="2" name="直接连接符 1"/>
          <p:cNvCxnSpPr/>
          <p:nvPr/>
        </p:nvCxnSpPr>
        <p:spPr>
          <a:xfrm>
            <a:off x="186055" y="1480185"/>
            <a:ext cx="9620250" cy="0"/>
          </a:xfrm>
          <a:prstGeom prst="line">
            <a:avLst/>
          </a:prstGeom>
          <a:ln w="12700">
            <a:solidFill>
              <a:srgbClr val="003366"/>
            </a:solidFill>
            <a:prstDash val="solid"/>
          </a:ln>
          <a:effectLst>
            <a:glow rad="63500">
              <a:srgbClr val="4472C4">
                <a:satMod val="175000"/>
                <a:alpha val="40000"/>
              </a:srgbClr>
            </a:glow>
          </a:effectLst>
        </p:spPr>
        <p:style>
          <a:lnRef idx="3">
            <a:srgbClr val="5B9BD5"/>
          </a:lnRef>
          <a:fillRef idx="0">
            <a:srgbClr val="5B9BD5"/>
          </a:fillRef>
          <a:effectRef idx="2">
            <a:srgbClr val="5B9BD5"/>
          </a:effectRef>
          <a:fontRef idx="minor">
            <a:sysClr val="windowText" lastClr="000000"/>
          </a:fontRef>
        </p:style>
      </p:cxnSp>
      <p:sp>
        <p:nvSpPr>
          <p:cNvPr id="23555" name="TextBox 4"/>
          <p:cNvSpPr txBox="1"/>
          <p:nvPr/>
        </p:nvSpPr>
        <p:spPr>
          <a:xfrm>
            <a:off x="-635" y="1659255"/>
            <a:ext cx="12192000" cy="5198745"/>
          </a:xfrm>
          <a:prstGeom prst="rect">
            <a:avLst/>
          </a:prstGeom>
          <a:solidFill>
            <a:srgbClr val="D9D9D9"/>
          </a:solidFill>
          <a:ln w="9525">
            <a:noFill/>
          </a:ln>
        </p:spPr>
        <p:txBody>
          <a:bodyPr>
            <a:noAutofit/>
          </a:bodyPr>
          <a:p>
            <a:pPr indent="0" algn="just" fontAlgn="auto">
              <a:lnSpc>
                <a:spcPts val="3100"/>
              </a:lnSpc>
              <a:buClrTx/>
              <a:buSzTx/>
              <a:buFontTx/>
              <a:defRPr/>
            </a:pPr>
            <a:r>
              <a:rPr lang="en-US" altLang="zh-CN" sz="24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6. To make meteorological early warning and emergency response more scientific</a:t>
            </a:r>
            <a:endParaRPr kumimoji="0" lang="en-US" altLang="zh-CN" sz="26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ts val="3100"/>
              </a:lnSpc>
              <a:buClrTx/>
              <a:buSzTx/>
              <a:buFont typeface="Wingdings" panose="05000000000000000000" pitchFamily="2" charset="2"/>
              <a:buChar char="Ø"/>
              <a:defRPr/>
            </a:pPr>
            <a:r>
              <a:rPr lang="en-US" altLang="zh-CN" sz="18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Meteorological departments at all levels should further improve the progressive meteorological disaster early warning service mechanism, optimize the early warning information release rules, and realize the gradual advance of early warning information in time, continuous precision in space, and more targeted warning content. </a:t>
            </a:r>
            <a:endParaRPr kumimoji="0" lang="en-US" altLang="zh-CN" sz="18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ts val="3100"/>
              </a:lnSpc>
              <a:buClrTx/>
              <a:buSzTx/>
              <a:buFont typeface="Wingdings" panose="05000000000000000000" pitchFamily="2" charset="2"/>
              <a:buChar char="Ø"/>
              <a:defRPr/>
            </a:pPr>
            <a:r>
              <a:rPr lang="en-US" altLang="zh-CN" sz="18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Meteorological departments at all levels, together with emergency management departments and other departments, should make full use of the results of the comprehensive risk survey of natural disasters, take into account the actual conditions of local historical disasters, underlying surface conditions, and disaster prevention and mitigation capabilities, regularly carry out threshold assessment, and constantly optimize and improve meteorological early warning services based on disaster thresholds.</a:t>
            </a:r>
            <a:endParaRPr kumimoji="0" lang="en-US" altLang="zh-CN" sz="1865" kern="1200" cap="none" spc="0" normalizeH="0" baseline="0" noProof="0" dirty="0">
              <a:solidFill>
                <a:srgbClr val="0000BE"/>
              </a:solidFill>
              <a:latin typeface="Times New Roman Regular" panose="02020503050405090304" charset="0"/>
              <a:ea typeface="方正黑体_GBK" pitchFamily="65" charset="-122"/>
              <a:cs typeface="Times New Roman Regular" panose="02020503050405090304" charset="0"/>
            </a:endParaRPr>
          </a:p>
          <a:p>
            <a:pPr indent="0" algn="just" fontAlgn="auto">
              <a:lnSpc>
                <a:spcPts val="3100"/>
              </a:lnSpc>
              <a:buClrTx/>
              <a:buSzTx/>
              <a:buFont typeface="Wingdings" panose="05000000000000000000" pitchFamily="2" charset="2"/>
              <a:buChar char="Ø"/>
              <a:defRPr/>
            </a:pPr>
            <a:r>
              <a:rPr lang="en-US" altLang="zh-CN" sz="1865" noProof="0" dirty="0">
                <a:solidFill>
                  <a:srgbClr val="0000BE"/>
                </a:solidFill>
                <a:latin typeface="Times New Roman Regular" panose="02020503050405090304" charset="0"/>
                <a:ea typeface="方正黑体_GBK" pitchFamily="65" charset="-122"/>
                <a:cs typeface="Times New Roman Regular" panose="02020503050405090304" charset="0"/>
                <a:sym typeface="+mn-ea"/>
              </a:rPr>
              <a:t>After the occurrence of a major or major disaster, the emergency management department shall, together with the meteorological department, organize the implementation effect evaluation of meteorological early warning and emergency response, further improve the linkage mechanism between meteorological early warning and emergency response initiation conditions, and make meteorological early warning and emergency response more accurate and scientific.</a:t>
            </a:r>
            <a:endParaRPr lang="en-US" altLang="zh-CN" sz="2000" noProof="0" dirty="0">
              <a:solidFill>
                <a:srgbClr val="0000BE"/>
              </a:solidFill>
              <a:latin typeface="Times New Roman Regular" panose="02020503050405090304" charset="0"/>
              <a:ea typeface="方正黑体_GBK" pitchFamily="65" charset="-122"/>
              <a:cs typeface="Times New Roman Regular" panose="0202050305040509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61" name="文本框 13"/>
          <p:cNvSpPr txBox="1"/>
          <p:nvPr/>
        </p:nvSpPr>
        <p:spPr>
          <a:xfrm flipH="1">
            <a:off x="2150110" y="4004310"/>
            <a:ext cx="8355965" cy="1781175"/>
          </a:xfrm>
          <a:prstGeom prst="rect">
            <a:avLst/>
          </a:prstGeom>
          <a:noFill/>
        </p:spPr>
        <p:txBody>
          <a:bodyPr wrap="square" rtlCol="0">
            <a:noAutofit/>
          </a:bodyPr>
          <a:p>
            <a:pPr algn="ctr" defTabSz="628650">
              <a:lnSpc>
                <a:spcPct val="150000"/>
              </a:lnSpc>
              <a:defRPr/>
            </a:pPr>
            <a:r>
              <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rPr>
              <a:t>National Integrated Monitoring and Early Warning Platform System for Natural Disasters </a:t>
            </a:r>
            <a:endPar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bldLst>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grpSp>
        <p:nvGrpSpPr>
          <p:cNvPr id="14" name="组合 5"/>
          <p:cNvGrpSpPr/>
          <p:nvPr/>
        </p:nvGrpSpPr>
        <p:grpSpPr>
          <a:xfrm>
            <a:off x="-46037" y="1662113"/>
            <a:ext cx="742950" cy="544512"/>
            <a:chOff x="-169125" y="78851"/>
            <a:chExt cx="1483438" cy="1087506"/>
          </a:xfrm>
        </p:grpSpPr>
        <p:sp>
          <p:nvSpPr>
            <p:cNvPr id="15" name="文本框 14"/>
            <p:cNvSpPr txBox="1"/>
            <p:nvPr/>
          </p:nvSpPr>
          <p:spPr>
            <a:xfrm>
              <a:off x="145351" y="78851"/>
              <a:ext cx="1158217" cy="754417"/>
            </a:xfrm>
            <a:prstGeom prst="rect">
              <a:avLst/>
            </a:prstGeom>
            <a:noFill/>
          </p:spPr>
          <p:txBody>
            <a:bodyPr>
              <a:spAutoFit/>
            </a:bodyPr>
            <a:p>
              <a:pPr marR="0" defTabSz="914400" fontAlgn="auto">
                <a:lnSpc>
                  <a:spcPct val="140000"/>
                </a:lnSpc>
                <a:buClrTx/>
                <a:buSzTx/>
                <a:buFontTx/>
                <a:buNone/>
                <a:defRPr/>
              </a:pPr>
              <a:r>
                <a:rPr kumimoji="0" lang="en-US" sz="1325"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1</a:t>
              </a:r>
              <a:r>
                <a:rPr kumimoji="0" lang="en-US" altLang="en-US" sz="1325" kern="1200" cap="none" spc="0" normalizeH="0" baseline="0" noProof="1">
                  <a:solidFill>
                    <a:sysClr val="window" lastClr="FFFFFF">
                      <a:alpha val="80000"/>
                    </a:sysClr>
                  </a:solidFill>
                  <a:latin typeface="Arial" panose="020B0604020202090204" pitchFamily="34" charset="0"/>
                  <a:ea typeface="Arial" panose="020B0604020202090204"/>
                  <a:cs typeface="Arial" panose="020B0604020202090204" pitchFamily="34" charset="0"/>
                  <a:sym typeface="思源黑体 CN Normal" charset="0"/>
                </a:rPr>
                <a:t> </a:t>
              </a:r>
              <a:endParaRPr kumimoji="0" lang="zh-CN" altLang="en-US" sz="330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sp>
          <p:nvSpPr>
            <p:cNvPr id="16" name="文本框 15"/>
            <p:cNvSpPr txBox="1"/>
            <p:nvPr/>
          </p:nvSpPr>
          <p:spPr>
            <a:xfrm>
              <a:off x="-169125" y="587208"/>
              <a:ext cx="1483438" cy="579149"/>
            </a:xfrm>
            <a:prstGeom prst="rect">
              <a:avLst/>
            </a:prstGeom>
            <a:noFill/>
          </p:spPr>
          <p:txBody>
            <a:bodyPr wrap="none">
              <a:spAutoFit/>
            </a:bodyPr>
            <a:p>
              <a:pPr marR="0" algn="dist" defTabSz="914400" fontAlgn="auto">
                <a:lnSpc>
                  <a:spcPct val="140000"/>
                </a:lnSpc>
                <a:buClrTx/>
                <a:buSzTx/>
                <a:buFontTx/>
                <a:buNone/>
                <a:defRPr/>
              </a:pPr>
              <a:r>
                <a:rPr kumimoji="0" lang="en-US" sz="92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92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17" name="文本框 16"/>
          <p:cNvSpPr txBox="1"/>
          <p:nvPr/>
        </p:nvSpPr>
        <p:spPr>
          <a:xfrm>
            <a:off x="955675" y="1773555"/>
            <a:ext cx="5551488" cy="368300"/>
          </a:xfrm>
          <a:prstGeom prst="rect">
            <a:avLst/>
          </a:prstGeom>
          <a:noFill/>
        </p:spPr>
        <p:txBody>
          <a:bodyPr>
            <a:spAutoFit/>
          </a:bodyPr>
          <a:lstStyle>
            <a:defPPr>
              <a:defRPr lang="zh-CN"/>
            </a:defPPr>
            <a:lvl1pPr algn="dist">
              <a:defRPr sz="2800">
                <a:solidFill>
                  <a:sysClr val="windowText" lastClr="000000">
                    <a:lumMod val="75000"/>
                    <a:lumOff val="25000"/>
                  </a:sysClr>
                </a:solidFill>
                <a:effectLst/>
                <a:latin typeface="思源黑体 CN Medium" panose="020B0600000000000000" pitchFamily="34" charset="-122"/>
                <a:ea typeface="思源黑体 CN Medium" panose="020B0600000000000000" pitchFamily="34" charset="-122"/>
                <a:cs typeface="字魂143号-狂傲行书"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1">
                <a:ln>
                  <a:noFill/>
                </a:ln>
                <a:solidFill>
                  <a:srgbClr val="4472C4">
                    <a:lumMod val="75000"/>
                  </a:srgbClr>
                </a:solidFill>
                <a:effectLst/>
                <a:uLnTx/>
                <a:uFillTx/>
                <a:latin typeface="Arial" panose="020B0604020202090204"/>
                <a:ea typeface="Arial" panose="020B0604020202090204"/>
                <a:cs typeface="字魂143号-狂傲行书" pitchFamily="2" charset="-122"/>
                <a:sym typeface="思源黑体 CN Normal" charset="0"/>
              </a:rPr>
              <a:t>Background and Rationale </a:t>
            </a:r>
            <a:endParaRPr kumimoji="0" lang="en-US" altLang="en-US" sz="1800" b="1" i="0" u="none" strike="noStrike" kern="1200" cap="none" spc="0" normalizeH="0" baseline="0" noProof="1">
              <a:ln>
                <a:noFill/>
              </a:ln>
              <a:solidFill>
                <a:srgbClr val="4472C4">
                  <a:lumMod val="75000"/>
                </a:srgbClr>
              </a:solidFill>
              <a:effectLst/>
              <a:uLnTx/>
              <a:uFillTx/>
              <a:latin typeface="Arial" panose="020B0604020202090204"/>
              <a:ea typeface="Arial" panose="020B0604020202090204"/>
              <a:cs typeface="字魂143号-狂傲行书" pitchFamily="2" charset="-122"/>
              <a:sym typeface="思源黑体 CN Normal" charset="0"/>
            </a:endParaRPr>
          </a:p>
        </p:txBody>
      </p:sp>
      <p:sp>
        <p:nvSpPr>
          <p:cNvPr id="30732" name="矩形 10"/>
          <p:cNvSpPr/>
          <p:nvPr/>
        </p:nvSpPr>
        <p:spPr>
          <a:xfrm>
            <a:off x="1068388" y="2217738"/>
            <a:ext cx="10198100" cy="4105275"/>
          </a:xfrm>
          <a:prstGeom prst="rect">
            <a:avLst/>
          </a:prstGeom>
          <a:noFill/>
          <a:ln w="9525">
            <a:noFill/>
          </a:ln>
        </p:spPr>
        <p:txBody>
          <a:bodyPr>
            <a:spAutoFit/>
          </a:bodyPr>
          <a:p>
            <a:pPr indent="198755" algn="just" hangingPunct="0">
              <a:lnSpc>
                <a:spcPts val="1800"/>
              </a:lnSpc>
            </a:pP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President </a:t>
            </a:r>
            <a:r>
              <a:rPr lang="zh-CN"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Xi Jinping </a:t>
            </a: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personally </a:t>
            </a:r>
            <a:r>
              <a:rPr lang="zh-CN"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deployed the implementation of nine key projects, including the information technology for natural disaster monitoring and early warning, aiming to improve </a:t>
            </a: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comprehensive </a:t>
            </a:r>
            <a:r>
              <a:rPr lang="zh-CN"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capacity for </a:t>
            </a: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disaster risk reduction </a:t>
            </a: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  In June 2020, seven authorities jointly issued the General Plan for Natural Disaster Monitoring and Early Warning Information Technology Project, which calls for accelerating the construction of an integrated monitoring and early warning system for natural disasters. </a:t>
            </a: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  </a:t>
            </a: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 The National Emergency Management System Plan during the 14th Five-Year Plan Period and the National Comprehensive Disaster Prevention and Mitigation Plan during the 14th Five-Year Plan Period call for building a national integrated monitoring and early warning platform for natural disasters</a:t>
            </a:r>
            <a:endParaRPr lang="en-US" altLang="zh-CN" sz="1400" b="1" dirty="0">
              <a:solidFill>
                <a:srgbClr val="C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r>
              <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rPr>
              <a:t>The programme for the division of responsibilities for the key work of the MEM Party Committee in 2023 makes it clear that it is necessary to accelerate the building of a national integrated monitoring and early warning platform for natural disasters</a:t>
            </a: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900"/>
              </a:lnSpc>
            </a:pP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a:p>
            <a:pPr indent="198755" algn="just" hangingPunct="0">
              <a:lnSpc>
                <a:spcPts val="1200"/>
              </a:lnSpc>
            </a:pPr>
            <a:endParaRPr lang="en-US" altLang="zh-CN" sz="1400" b="1" dirty="0">
              <a:solidFill>
                <a:srgbClr val="000000"/>
              </a:solidFill>
              <a:latin typeface="微软雅黑" panose="020B0503020204020204" pitchFamily="34" charset="-122"/>
              <a:ea typeface="微软雅黑" panose="020B0503020204020204" pitchFamily="34" charset="-122"/>
              <a:sym typeface="思源黑体 CN Normal" charset="0"/>
            </a:endParaRPr>
          </a:p>
        </p:txBody>
      </p:sp>
      <p:sp>
        <p:nvSpPr>
          <p:cNvPr id="18" name="Oval 19"/>
          <p:cNvSpPr>
            <a:spLocks noChangeArrowheads="1"/>
          </p:cNvSpPr>
          <p:nvPr>
            <p:custDataLst>
              <p:tags r:id="rId2"/>
            </p:custDataLst>
          </p:nvPr>
        </p:nvSpPr>
        <p:spPr bwMode="auto">
          <a:xfrm>
            <a:off x="479279" y="2305790"/>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4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1</a:t>
            </a:r>
            <a:endParaRPr kumimoji="0" lang="en-US" altLang="en-US" sz="1400" b="1" i="0" u="none" strike="noStrike" kern="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endParaRPr>
          </a:p>
        </p:txBody>
      </p:sp>
      <p:sp>
        <p:nvSpPr>
          <p:cNvPr id="19" name="Oval 19"/>
          <p:cNvSpPr>
            <a:spLocks noChangeArrowheads="1"/>
          </p:cNvSpPr>
          <p:nvPr>
            <p:custDataLst>
              <p:tags r:id="rId3"/>
            </p:custDataLst>
          </p:nvPr>
        </p:nvSpPr>
        <p:spPr bwMode="auto">
          <a:xfrm>
            <a:off x="479279" y="3034958"/>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4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2</a:t>
            </a:r>
            <a:r>
              <a:rPr kumimoji="0" lang="en-US" altLang="en-US" sz="14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sym typeface="思源黑体 CN Normal" charset="0"/>
              </a:rPr>
              <a:t> </a:t>
            </a:r>
            <a:endParaRPr kumimoji="0" lang="en-US" altLang="en-US" sz="1400" b="1" i="0" u="none" strike="noStrike" kern="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sym typeface="思源黑体 CN Normal" charset="0"/>
            </a:endParaRPr>
          </a:p>
        </p:txBody>
      </p:sp>
      <p:sp>
        <p:nvSpPr>
          <p:cNvPr id="20" name="Oval 19"/>
          <p:cNvSpPr>
            <a:spLocks noChangeArrowheads="1"/>
          </p:cNvSpPr>
          <p:nvPr>
            <p:custDataLst>
              <p:tags r:id="rId4"/>
            </p:custDataLst>
          </p:nvPr>
        </p:nvSpPr>
        <p:spPr bwMode="auto">
          <a:xfrm>
            <a:off x="479279" y="4256273"/>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4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3</a:t>
            </a:r>
            <a:endParaRPr kumimoji="0" lang="en-US" altLang="en-US" sz="1400" b="1" i="0" u="none" strike="noStrike" kern="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endParaRPr>
          </a:p>
        </p:txBody>
      </p:sp>
      <p:sp>
        <p:nvSpPr>
          <p:cNvPr id="21" name="Oval 19"/>
          <p:cNvSpPr>
            <a:spLocks noChangeArrowheads="1"/>
          </p:cNvSpPr>
          <p:nvPr>
            <p:custDataLst>
              <p:tags r:id="rId5"/>
            </p:custDataLst>
          </p:nvPr>
        </p:nvSpPr>
        <p:spPr bwMode="auto">
          <a:xfrm>
            <a:off x="479279" y="5127491"/>
            <a:ext cx="476252" cy="476251"/>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4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4</a:t>
            </a:r>
            <a:endParaRPr kumimoji="0" lang="en-US" altLang="en-US" sz="1400" b="1" i="0" u="none" strike="noStrike" kern="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1753" name="组合 5"/>
          <p:cNvGrpSpPr/>
          <p:nvPr/>
        </p:nvGrpSpPr>
        <p:grpSpPr>
          <a:xfrm>
            <a:off x="42863" y="1662113"/>
            <a:ext cx="565150" cy="479425"/>
            <a:chOff x="7414" y="78851"/>
            <a:chExt cx="1130360" cy="957959"/>
          </a:xfrm>
        </p:grpSpPr>
        <p:sp>
          <p:nvSpPr>
            <p:cNvPr id="7" name="文本框 6"/>
            <p:cNvSpPr txBox="1"/>
            <p:nvPr/>
          </p:nvSpPr>
          <p:spPr>
            <a:xfrm>
              <a:off x="145145" y="78851"/>
              <a:ext cx="556289" cy="754417"/>
            </a:xfrm>
            <a:prstGeom prst="rect">
              <a:avLst/>
            </a:prstGeom>
            <a:noFill/>
          </p:spPr>
          <p:txBody>
            <a:bodyPr wrap="none">
              <a:spAutoFit/>
            </a:bodyPr>
            <a:p>
              <a:pPr marR="0" defTabSz="914400" fontAlgn="auto">
                <a:lnSpc>
                  <a:spcPct val="140000"/>
                </a:lnSpc>
                <a:buClrTx/>
                <a:buSzTx/>
                <a:buFontTx/>
                <a:buNone/>
                <a:defRPr/>
              </a:pPr>
              <a:r>
                <a:rPr kumimoji="0" lang="en-US" sz="1325" b="1" kern="1200" cap="none" spc="0" normalizeH="0" baseline="0" noProof="1">
                  <a:solidFill>
                    <a:sysClr val="window" lastClr="FFFFFF">
                      <a:alpha val="80000"/>
                    </a:sysClr>
                  </a:solidFill>
                  <a:latin typeface="思源黑体 CN Normal" charset="0"/>
                  <a:ea typeface="思源黑体 CN Normal" charset="0"/>
                  <a:cs typeface="思源黑体 CN Normal" charset="0"/>
                  <a:sym typeface="思源黑体 CN Normal" charset="0"/>
                </a:rPr>
                <a:t>2</a:t>
              </a:r>
              <a:endParaRPr kumimoji="0" lang="en-US" altLang="en-US" sz="1325" b="1"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endParaRPr>
            </a:p>
          </p:txBody>
        </p:sp>
        <p:sp>
          <p:nvSpPr>
            <p:cNvPr id="8" name="文本框 7"/>
            <p:cNvSpPr txBox="1"/>
            <p:nvPr/>
          </p:nvSpPr>
          <p:spPr>
            <a:xfrm>
              <a:off x="7414" y="587208"/>
              <a:ext cx="1130360" cy="449602"/>
            </a:xfrm>
            <a:prstGeom prst="rect">
              <a:avLst/>
            </a:prstGeom>
            <a:noFill/>
          </p:spPr>
          <p:txBody>
            <a:bodyPr wrap="none">
              <a:spAutoFit/>
            </a:bodyPr>
            <a:p>
              <a:pPr marR="0" algn="dist" defTabSz="914400" fontAlgn="auto">
                <a:lnSpc>
                  <a:spcPct val="140000"/>
                </a:lnSpc>
                <a:buClrTx/>
                <a:buSzTx/>
                <a:buFontTx/>
                <a:buNone/>
                <a:defRPr/>
              </a:pPr>
              <a:r>
                <a:rPr kumimoji="0" lang="en-US" sz="615" b="1"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615" b="1"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31763" name="文本框 12"/>
          <p:cNvSpPr txBox="1"/>
          <p:nvPr>
            <p:custDataLst>
              <p:tags r:id="rId2"/>
            </p:custDataLst>
          </p:nvPr>
        </p:nvSpPr>
        <p:spPr>
          <a:xfrm>
            <a:off x="955675" y="1773555"/>
            <a:ext cx="4910138" cy="368300"/>
          </a:xfrm>
          <a:prstGeom prst="rect">
            <a:avLst/>
          </a:prstGeom>
          <a:noFill/>
          <a:ln w="9525">
            <a:noFill/>
          </a:ln>
        </p:spPr>
        <p:txBody>
          <a:bodyPr>
            <a:spAutoFit/>
          </a:bodyPr>
          <a:p>
            <a:r>
              <a:rPr lang="en-US" altLang="en-US" b="1" dirty="0">
                <a:solidFill>
                  <a:srgbClr val="2F5597"/>
                </a:solidFill>
                <a:latin typeface="Arial" panose="020B0604020202090204" pitchFamily="34" charset="0"/>
                <a:cs typeface="Arial" panose="020B0604020202090204" pitchFamily="34" charset="0"/>
                <a:sym typeface="思源黑体 CN Normal" charset="0"/>
              </a:rPr>
              <a:t>Objectives and Positioning </a:t>
            </a:r>
            <a:endParaRPr lang="en-US" altLang="en-US" b="1" dirty="0">
              <a:solidFill>
                <a:srgbClr val="2F5597"/>
              </a:solidFill>
              <a:latin typeface="Arial" panose="020B0604020202090204" pitchFamily="34" charset="0"/>
              <a:ea typeface="Arial" panose="020B0604020202090204" pitchFamily="34" charset="0"/>
              <a:sym typeface="思源黑体 CN Normal" charset="0"/>
            </a:endParaRPr>
          </a:p>
        </p:txBody>
      </p:sp>
      <p:sp>
        <p:nvSpPr>
          <p:cNvPr id="2" name="任意多边形: 形状 53"/>
          <p:cNvSpPr/>
          <p:nvPr/>
        </p:nvSpPr>
        <p:spPr>
          <a:xfrm rot="5400000" flipH="1">
            <a:off x="811895" y="2311970"/>
            <a:ext cx="323963" cy="285702"/>
          </a:xfrm>
          <a:custGeom>
            <a:avLst/>
            <a:gdLst>
              <a:gd name="connsiteX0" fmla="*/ 1039481 w 1178693"/>
              <a:gd name="connsiteY0" fmla="*/ 0 h 1039481"/>
              <a:gd name="connsiteX1" fmla="*/ 1145762 w 1178693"/>
              <a:gd name="connsiteY1" fmla="*/ 5367 h 1039481"/>
              <a:gd name="connsiteX2" fmla="*/ 1178693 w 1178693"/>
              <a:gd name="connsiteY2" fmla="*/ 10393 h 1039481"/>
              <a:gd name="connsiteX3" fmla="*/ 1178693 w 1178693"/>
              <a:gd name="connsiteY3" fmla="*/ 942775 h 1039481"/>
              <a:gd name="connsiteX4" fmla="*/ 1081987 w 1178693"/>
              <a:gd name="connsiteY4" fmla="*/ 1039481 h 1039481"/>
              <a:gd name="connsiteX5" fmla="*/ 0 w 1178693"/>
              <a:gd name="connsiteY5" fmla="*/ 1039481 h 1039481"/>
              <a:gd name="connsiteX6" fmla="*/ 1039481 w 1178693"/>
              <a:gd name="connsiteY6" fmla="*/ 0 h 103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693" h="1039481">
                <a:moveTo>
                  <a:pt x="1039481" y="0"/>
                </a:moveTo>
                <a:cubicBezTo>
                  <a:pt x="1075362" y="0"/>
                  <a:pt x="1110818" y="1818"/>
                  <a:pt x="1145762" y="5367"/>
                </a:cubicBezTo>
                <a:lnTo>
                  <a:pt x="1178693" y="10393"/>
                </a:lnTo>
                <a:lnTo>
                  <a:pt x="1178693" y="942775"/>
                </a:lnTo>
                <a:cubicBezTo>
                  <a:pt x="1178693" y="996184"/>
                  <a:pt x="1135396" y="1039481"/>
                  <a:pt x="1081987" y="1039481"/>
                </a:cubicBezTo>
                <a:lnTo>
                  <a:pt x="0" y="1039481"/>
                </a:lnTo>
                <a:cubicBezTo>
                  <a:pt x="0" y="465391"/>
                  <a:pt x="465391" y="0"/>
                  <a:pt x="1039481" y="0"/>
                </a:cubicBez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40" b="1"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思源黑体 CN Normal" panose="020B0400000000000000" pitchFamily="34" charset="-122"/>
            </a:endParaRPr>
          </a:p>
        </p:txBody>
      </p:sp>
      <p:sp>
        <p:nvSpPr>
          <p:cNvPr id="31767" name="矩形 15"/>
          <p:cNvSpPr/>
          <p:nvPr>
            <p:custDataLst>
              <p:tags r:id="rId3"/>
            </p:custDataLst>
          </p:nvPr>
        </p:nvSpPr>
        <p:spPr>
          <a:xfrm>
            <a:off x="1606550" y="2535238"/>
            <a:ext cx="5375275" cy="800100"/>
          </a:xfrm>
          <a:prstGeom prst="rect">
            <a:avLst/>
          </a:prstGeom>
          <a:noFill/>
          <a:ln w="9525">
            <a:noFill/>
          </a:ln>
        </p:spPr>
        <p:txBody>
          <a:bodyPr lIns="63338" tIns="31668" rIns="63338" bIns="31668" anchor="ctr" anchorCtr="0">
            <a:spAutoFit/>
          </a:bodyPr>
          <a:p>
            <a:pPr algn="just"/>
            <a:r>
              <a:rPr lang="en-US" altLang="en-US" sz="1600" b="1" dirty="0">
                <a:latin typeface="Arial" panose="020B0604020202090204" pitchFamily="34" charset="0"/>
                <a:cs typeface="Arial" panose="020B0604020202090204" pitchFamily="34" charset="0"/>
              </a:rPr>
              <a:t>Achieving institutionalized, systematic and information-based integrated monitoring and early warning operations for natural disasters </a:t>
            </a:r>
            <a:endParaRPr lang="en-US" altLang="en-US" sz="1600" b="1" dirty="0">
              <a:solidFill>
                <a:srgbClr val="000000"/>
              </a:solidFill>
              <a:latin typeface="Arial" panose="020B0604020202090204" pitchFamily="34" charset="0"/>
              <a:ea typeface="Arial" panose="020B0604020202090204" pitchFamily="34" charset="0"/>
            </a:endParaRPr>
          </a:p>
        </p:txBody>
      </p:sp>
      <p:sp>
        <p:nvSpPr>
          <p:cNvPr id="9" name="Oval 19"/>
          <p:cNvSpPr>
            <a:spLocks noChangeArrowheads="1"/>
          </p:cNvSpPr>
          <p:nvPr>
            <p:custDataLst>
              <p:tags r:id="rId4"/>
            </p:custDataLst>
          </p:nvPr>
        </p:nvSpPr>
        <p:spPr bwMode="auto">
          <a:xfrm>
            <a:off x="1034276" y="2667014"/>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8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1</a:t>
            </a:r>
            <a:endParaRPr kumimoji="0" lang="en-US" altLang="en-US" sz="1800" b="1" i="0" u="none" strike="noStrike" kern="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endParaRPr>
          </a:p>
        </p:txBody>
      </p:sp>
      <p:sp>
        <p:nvSpPr>
          <p:cNvPr id="4" name="Oval 19"/>
          <p:cNvSpPr>
            <a:spLocks noChangeArrowheads="1"/>
          </p:cNvSpPr>
          <p:nvPr>
            <p:custDataLst>
              <p:tags r:id="rId5"/>
            </p:custDataLst>
          </p:nvPr>
        </p:nvSpPr>
        <p:spPr bwMode="auto">
          <a:xfrm>
            <a:off x="1034276" y="3648281"/>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8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2</a:t>
            </a:r>
            <a:r>
              <a:rPr kumimoji="0" lang="en-US" altLang="en-US" sz="18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sym typeface="思源黑体 CN Normal" charset="0"/>
              </a:rPr>
              <a:t> </a:t>
            </a:r>
            <a:endParaRPr kumimoji="0" lang="en-US" altLang="en-US" sz="1800" b="1" i="0" u="none" strike="noStrike" kern="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sym typeface="思源黑体 CN Normal" charset="0"/>
            </a:endParaRPr>
          </a:p>
        </p:txBody>
      </p:sp>
      <p:sp>
        <p:nvSpPr>
          <p:cNvPr id="31768" name="矩形 16"/>
          <p:cNvSpPr/>
          <p:nvPr>
            <p:custDataLst>
              <p:tags r:id="rId6"/>
            </p:custDataLst>
          </p:nvPr>
        </p:nvSpPr>
        <p:spPr>
          <a:xfrm>
            <a:off x="1554163" y="3502025"/>
            <a:ext cx="5426075" cy="800100"/>
          </a:xfrm>
          <a:prstGeom prst="rect">
            <a:avLst/>
          </a:prstGeom>
          <a:noFill/>
          <a:ln w="9525">
            <a:noFill/>
          </a:ln>
        </p:spPr>
        <p:txBody>
          <a:bodyPr lIns="63338" tIns="31668" rIns="63338" bIns="31668" anchor="ctr" anchorCtr="0">
            <a:spAutoFit/>
          </a:bodyPr>
          <a:p>
            <a:pPr algn="just"/>
            <a:r>
              <a:rPr lang="en-US" altLang="en-US" sz="1600" b="1" dirty="0">
                <a:latin typeface="Arial" panose="020B0604020202090204" pitchFamily="34" charset="0"/>
                <a:cs typeface="Arial" panose="020B0604020202090204" pitchFamily="34" charset="0"/>
                <a:sym typeface="思源黑体 CN Normal" charset="0"/>
              </a:rPr>
              <a:t>Building comprehensive hub  for "information convergence, business operation and decision-making assistance" </a:t>
            </a:r>
            <a:endParaRPr lang="en-US" altLang="en-US" sz="1600" b="1" dirty="0">
              <a:solidFill>
                <a:srgbClr val="000000"/>
              </a:solidFill>
              <a:latin typeface="Arial" panose="020B0604020202090204" pitchFamily="34" charset="0"/>
              <a:ea typeface="Arial" panose="020B0604020202090204" pitchFamily="34" charset="0"/>
              <a:sym typeface="思源黑体 CN Normal" charset="0"/>
            </a:endParaRPr>
          </a:p>
        </p:txBody>
      </p:sp>
      <p:sp>
        <p:nvSpPr>
          <p:cNvPr id="5" name="Oval 19"/>
          <p:cNvSpPr>
            <a:spLocks noChangeArrowheads="1"/>
          </p:cNvSpPr>
          <p:nvPr>
            <p:custDataLst>
              <p:tags r:id="rId7"/>
            </p:custDataLst>
          </p:nvPr>
        </p:nvSpPr>
        <p:spPr bwMode="auto">
          <a:xfrm>
            <a:off x="1034276" y="4623978"/>
            <a:ext cx="476252" cy="476252"/>
          </a:xfrm>
          <a:prstGeom prst="ellipse">
            <a:avLst/>
          </a:prstGeom>
          <a:gradFill>
            <a:gsLst>
              <a:gs pos="0">
                <a:srgbClr val="5B9BD5">
                  <a:lumMod val="75000"/>
                </a:srgbClr>
              </a:gs>
              <a:gs pos="100000">
                <a:srgbClr val="5B9BD5">
                  <a:lumMod val="50000"/>
                </a:srgbClr>
              </a:gs>
            </a:gsLst>
            <a:lin scaled="0"/>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5742" tIns="32870" rIns="65742" bIns="32870" anchor="ctr"/>
          <a:p>
            <a:pPr marL="0" marR="0" lvl="0" indent="0" algn="ctr" defTabSz="914400" rtl="0" eaLnBrk="1" fontAlgn="auto" latinLnBrk="0" hangingPunct="1">
              <a:lnSpc>
                <a:spcPct val="120000"/>
              </a:lnSpc>
              <a:spcBef>
                <a:spcPct val="0"/>
              </a:spcBef>
              <a:spcAft>
                <a:spcPct val="0"/>
              </a:spcAft>
              <a:buClrTx/>
              <a:buSzTx/>
              <a:buFontTx/>
              <a:buNone/>
              <a:defRPr/>
            </a:pPr>
            <a:r>
              <a:rPr kumimoji="0" lang="en-US" sz="1800" b="1" i="0" u="none" strike="noStrike" kern="120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rPr>
              <a:t>3</a:t>
            </a:r>
            <a:endParaRPr kumimoji="0" lang="en-US" altLang="en-US" sz="1800" b="1" i="0" u="none" strike="noStrike" kern="0" cap="none" spc="0" normalizeH="0" baseline="0" noProof="1">
              <a:ln>
                <a:noFill/>
              </a:ln>
              <a:solidFill>
                <a:sysClr val="window" lastClr="FFFFFF"/>
              </a:solidFill>
              <a:effectLst/>
              <a:uLnTx/>
              <a:uFillTx/>
              <a:latin typeface="黑体" panose="02010609060101010101" charset="-122"/>
              <a:ea typeface="黑体" panose="02010609060101010101" charset="-122"/>
              <a:cs typeface="思源黑体 CN Normal" charset="0"/>
              <a:sym typeface="思源黑体 CN Normal" charset="0"/>
            </a:endParaRPr>
          </a:p>
        </p:txBody>
      </p:sp>
      <p:sp>
        <p:nvSpPr>
          <p:cNvPr id="31769" name="矩形 17"/>
          <p:cNvSpPr/>
          <p:nvPr>
            <p:custDataLst>
              <p:tags r:id="rId8"/>
            </p:custDataLst>
          </p:nvPr>
        </p:nvSpPr>
        <p:spPr>
          <a:xfrm>
            <a:off x="1554163" y="4338638"/>
            <a:ext cx="5426075" cy="1046162"/>
          </a:xfrm>
          <a:prstGeom prst="rect">
            <a:avLst/>
          </a:prstGeom>
          <a:noFill/>
          <a:ln w="9525">
            <a:noFill/>
          </a:ln>
        </p:spPr>
        <p:txBody>
          <a:bodyPr lIns="63338" tIns="31668" rIns="63338" bIns="31668" anchor="ctr" anchorCtr="0">
            <a:spAutoFit/>
          </a:bodyPr>
          <a:p>
            <a:pPr algn="just"/>
            <a:endParaRPr lang="en-US" altLang="zh-CN" sz="1600" b="1" dirty="0">
              <a:latin typeface="微软雅黑" panose="020B0503020204020204" pitchFamily="34" charset="-122"/>
              <a:ea typeface="微软雅黑" panose="020B0503020204020204" pitchFamily="34" charset="-122"/>
              <a:sym typeface="思源黑体 CN Normal" charset="0"/>
            </a:endParaRPr>
          </a:p>
          <a:p>
            <a:pPr algn="just"/>
            <a:r>
              <a:rPr lang="en-US" altLang="en-US" sz="1600" b="1" dirty="0">
                <a:latin typeface="Arial" panose="020B0604020202090204" pitchFamily="34" charset="0"/>
                <a:cs typeface="Arial" panose="020B0604020202090204" pitchFamily="34" charset="0"/>
                <a:sym typeface="思源黑体 CN Normal" charset="0"/>
              </a:rPr>
              <a:t>Connecting with the command center of the National Emergency Command Center in an orderly manner and fully supporting the operation of the headquarters </a:t>
            </a:r>
            <a:endParaRPr lang="en-US" altLang="en-US" sz="1600" b="1" dirty="0">
              <a:solidFill>
                <a:srgbClr val="000000"/>
              </a:solidFill>
              <a:latin typeface="Arial" panose="020B0604020202090204" pitchFamily="34" charset="0"/>
              <a:ea typeface="Arial" panose="020B0604020202090204" pitchFamily="34" charset="0"/>
              <a:sym typeface="思源黑体 CN Normal" charset="0"/>
            </a:endParaRPr>
          </a:p>
        </p:txBody>
      </p:sp>
      <p:grpSp>
        <p:nvGrpSpPr>
          <p:cNvPr id="31759" name="组合 18"/>
          <p:cNvGrpSpPr/>
          <p:nvPr/>
        </p:nvGrpSpPr>
        <p:grpSpPr>
          <a:xfrm>
            <a:off x="7181850" y="2162175"/>
            <a:ext cx="4108450" cy="1486535"/>
            <a:chOff x="12843" y="1219"/>
            <a:chExt cx="7064" cy="1920"/>
          </a:xfrm>
        </p:grpSpPr>
        <p:pic>
          <p:nvPicPr>
            <p:cNvPr id="31796" name="图片 60"/>
            <p:cNvPicPr>
              <a:picLocks noChangeAspect="1"/>
            </p:cNvPicPr>
            <p:nvPr/>
          </p:nvPicPr>
          <p:blipFill>
            <a:blip r:embed="rId9"/>
            <a:srcRect t="8743" b="10648"/>
            <a:stretch>
              <a:fillRect/>
            </a:stretch>
          </p:blipFill>
          <p:spPr>
            <a:xfrm>
              <a:off x="14736" y="1655"/>
              <a:ext cx="1408" cy="638"/>
            </a:xfrm>
            <a:prstGeom prst="rect">
              <a:avLst/>
            </a:prstGeom>
            <a:noFill/>
            <a:ln w="9525">
              <a:noFill/>
            </a:ln>
          </p:spPr>
        </p:pic>
        <p:pic>
          <p:nvPicPr>
            <p:cNvPr id="31797" name="图片 61"/>
            <p:cNvPicPr>
              <a:picLocks noChangeAspect="1"/>
            </p:cNvPicPr>
            <p:nvPr/>
          </p:nvPicPr>
          <p:blipFill>
            <a:blip r:embed="rId10"/>
            <a:srcRect t="8884" b="10806"/>
            <a:stretch>
              <a:fillRect/>
            </a:stretch>
          </p:blipFill>
          <p:spPr>
            <a:xfrm>
              <a:off x="13018" y="2362"/>
              <a:ext cx="1340" cy="638"/>
            </a:xfrm>
            <a:prstGeom prst="rect">
              <a:avLst/>
            </a:prstGeom>
            <a:noFill/>
            <a:ln w="9525">
              <a:noFill/>
            </a:ln>
          </p:spPr>
        </p:pic>
        <p:pic>
          <p:nvPicPr>
            <p:cNvPr id="31798" name="图片 62"/>
            <p:cNvPicPr>
              <a:picLocks noChangeAspect="1"/>
            </p:cNvPicPr>
            <p:nvPr/>
          </p:nvPicPr>
          <p:blipFill>
            <a:blip r:embed="rId11"/>
            <a:srcRect t="9018" b="4514"/>
            <a:stretch>
              <a:fillRect/>
            </a:stretch>
          </p:blipFill>
          <p:spPr>
            <a:xfrm>
              <a:off x="16522" y="1655"/>
              <a:ext cx="1312" cy="638"/>
            </a:xfrm>
            <a:prstGeom prst="rect">
              <a:avLst/>
            </a:prstGeom>
            <a:noFill/>
            <a:ln w="9525">
              <a:noFill/>
            </a:ln>
          </p:spPr>
        </p:pic>
        <p:pic>
          <p:nvPicPr>
            <p:cNvPr id="31799" name="图片 63"/>
            <p:cNvPicPr>
              <a:picLocks noChangeAspect="1"/>
            </p:cNvPicPr>
            <p:nvPr/>
          </p:nvPicPr>
          <p:blipFill>
            <a:blip r:embed="rId12"/>
            <a:srcRect t="9164" b="11057"/>
            <a:stretch>
              <a:fillRect/>
            </a:stretch>
          </p:blipFill>
          <p:spPr>
            <a:xfrm>
              <a:off x="14736" y="2361"/>
              <a:ext cx="1406" cy="638"/>
            </a:xfrm>
            <a:prstGeom prst="rect">
              <a:avLst/>
            </a:prstGeom>
            <a:noFill/>
            <a:ln w="9525">
              <a:noFill/>
            </a:ln>
          </p:spPr>
        </p:pic>
        <p:pic>
          <p:nvPicPr>
            <p:cNvPr id="31800" name="图片 64"/>
            <p:cNvPicPr>
              <a:picLocks noChangeAspect="1"/>
            </p:cNvPicPr>
            <p:nvPr/>
          </p:nvPicPr>
          <p:blipFill>
            <a:blip r:embed="rId13"/>
            <a:srcRect t="9149" b="10851"/>
            <a:stretch>
              <a:fillRect/>
            </a:stretch>
          </p:blipFill>
          <p:spPr>
            <a:xfrm>
              <a:off x="18223" y="1640"/>
              <a:ext cx="1418" cy="638"/>
            </a:xfrm>
            <a:prstGeom prst="rect">
              <a:avLst/>
            </a:prstGeom>
            <a:noFill/>
            <a:ln w="9525">
              <a:noFill/>
            </a:ln>
          </p:spPr>
        </p:pic>
        <p:pic>
          <p:nvPicPr>
            <p:cNvPr id="31801" name="图片 65"/>
            <p:cNvPicPr>
              <a:picLocks noChangeAspect="1"/>
            </p:cNvPicPr>
            <p:nvPr/>
          </p:nvPicPr>
          <p:blipFill>
            <a:blip r:embed="rId14"/>
            <a:stretch>
              <a:fillRect/>
            </a:stretch>
          </p:blipFill>
          <p:spPr>
            <a:xfrm>
              <a:off x="18223" y="2361"/>
              <a:ext cx="1418" cy="641"/>
            </a:xfrm>
            <a:prstGeom prst="rect">
              <a:avLst/>
            </a:prstGeom>
            <a:noFill/>
            <a:ln w="9525">
              <a:noFill/>
            </a:ln>
          </p:spPr>
        </p:pic>
        <p:pic>
          <p:nvPicPr>
            <p:cNvPr id="31802" name="图片 66"/>
            <p:cNvPicPr>
              <a:picLocks noChangeAspect="1"/>
            </p:cNvPicPr>
            <p:nvPr/>
          </p:nvPicPr>
          <p:blipFill>
            <a:blip r:embed="rId15"/>
            <a:stretch>
              <a:fillRect/>
            </a:stretch>
          </p:blipFill>
          <p:spPr>
            <a:xfrm>
              <a:off x="13018" y="1648"/>
              <a:ext cx="1346" cy="638"/>
            </a:xfrm>
            <a:prstGeom prst="rect">
              <a:avLst/>
            </a:prstGeom>
            <a:noFill/>
            <a:ln w="9525">
              <a:noFill/>
            </a:ln>
          </p:spPr>
        </p:pic>
        <p:pic>
          <p:nvPicPr>
            <p:cNvPr id="31803" name="图片 67"/>
            <p:cNvPicPr>
              <a:picLocks noChangeAspect="1"/>
            </p:cNvPicPr>
            <p:nvPr/>
          </p:nvPicPr>
          <p:blipFill>
            <a:blip r:embed="rId16"/>
            <a:srcRect t="9174" b="4288"/>
            <a:stretch>
              <a:fillRect/>
            </a:stretch>
          </p:blipFill>
          <p:spPr>
            <a:xfrm>
              <a:off x="16523" y="2361"/>
              <a:ext cx="1311" cy="638"/>
            </a:xfrm>
            <a:prstGeom prst="rect">
              <a:avLst/>
            </a:prstGeom>
            <a:noFill/>
            <a:ln w="9525">
              <a:noFill/>
            </a:ln>
          </p:spPr>
        </p:pic>
        <p:sp>
          <p:nvSpPr>
            <p:cNvPr id="69" name="矩形 68"/>
            <p:cNvSpPr/>
            <p:nvPr/>
          </p:nvSpPr>
          <p:spPr>
            <a:xfrm>
              <a:off x="12843" y="1219"/>
              <a:ext cx="7064" cy="1920"/>
            </a:xfrm>
            <a:prstGeom prst="rect">
              <a:avLst/>
            </a:prstGeom>
            <a:noFill/>
            <a:ln w="12700">
              <a:solidFill>
                <a:srgbClr val="4472C4">
                  <a:lumMod val="75000"/>
                </a:srgbClr>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010" b="1" i="0" u="none" strike="noStrike" kern="1200" cap="none" spc="0" normalizeH="0" baseline="0" noProof="1">
                  <a:ln>
                    <a:noFill/>
                  </a:ln>
                  <a:solidFill>
                    <a:srgbClr val="1F4E79"/>
                  </a:solidFill>
                  <a:effectLst/>
                  <a:uLnTx/>
                  <a:uFillTx/>
                  <a:latin typeface="微软雅黑" panose="020B0503020204020204" pitchFamily="34" charset="-122"/>
                  <a:ea typeface="微软雅黑" panose="020B0503020204020204" pitchFamily="34" charset="-122"/>
                  <a:cs typeface="+mn-ea"/>
                </a:rPr>
                <a:t>信息汇聚</a:t>
              </a:r>
              <a:br>
                <a:rPr kumimoji="0" lang="en-US" sz="1010" b="1" i="0" u="none" strike="noStrike" kern="1200" cap="none" spc="0" normalizeH="0" baseline="0" noProof="0">
                  <a:ln>
                    <a:noFill/>
                  </a:ln>
                  <a:solidFill>
                    <a:srgbClr val="1F4E79"/>
                  </a:solidFill>
                  <a:effectLst/>
                  <a:uLnTx/>
                  <a:uFillTx/>
                  <a:latin typeface="微软雅黑" panose="020B0503020204020204" pitchFamily="34" charset="-122"/>
                  <a:ea typeface="微软雅黑" panose="020B0503020204020204" pitchFamily="34" charset="-122"/>
                  <a:cs typeface="+mn-ea"/>
                </a:rPr>
              </a:br>
              <a:r>
                <a:rPr kumimoji="0" lang="en-US" altLang="en-US" sz="1010" b="1" i="0" u="none" strike="noStrike" kern="1200" cap="none" spc="0" normalizeH="0" baseline="0" noProof="1">
                  <a:ln>
                    <a:noFill/>
                  </a:ln>
                  <a:solidFill>
                    <a:srgbClr val="1F4E79"/>
                  </a:solidFill>
                  <a:effectLst/>
                  <a:uLnTx/>
                  <a:uFillTx/>
                  <a:latin typeface="Arial" panose="020B0604020202090204"/>
                  <a:ea typeface="Arial" panose="020B0604020202090204"/>
                  <a:cs typeface="+mn-ea"/>
                </a:rPr>
                <a:t>Information convergence </a:t>
              </a:r>
              <a:endParaRPr kumimoji="0" lang="en-US" altLang="en-US" sz="1010" b="1" i="0" u="none" strike="noStrike" kern="1200" cap="none" spc="0" normalizeH="0" baseline="0" noProof="1">
                <a:ln>
                  <a:noFill/>
                </a:ln>
                <a:solidFill>
                  <a:srgbClr val="1F4E79"/>
                </a:solidFill>
                <a:effectLst/>
                <a:uLnTx/>
                <a:uFillTx/>
                <a:latin typeface="Arial" panose="020B0604020202090204"/>
                <a:ea typeface="Arial" panose="020B0604020202090204"/>
                <a:cs typeface="+mn-ea"/>
              </a:endParaRPr>
            </a:p>
          </p:txBody>
        </p:sp>
      </p:grpSp>
      <p:sp>
        <p:nvSpPr>
          <p:cNvPr id="70" name="矩形 69"/>
          <p:cNvSpPr/>
          <p:nvPr/>
        </p:nvSpPr>
        <p:spPr>
          <a:xfrm>
            <a:off x="7181850" y="3903980"/>
            <a:ext cx="1920240" cy="1226185"/>
          </a:xfrm>
          <a:prstGeom prst="rect">
            <a:avLst/>
          </a:prstGeom>
          <a:noFill/>
          <a:ln w="12700">
            <a:solidFill>
              <a:srgbClr val="4472C4">
                <a:lumMod val="75000"/>
              </a:srgbClr>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010" b="1" i="0" u="none" strike="noStrike" kern="1200" cap="none" spc="0" normalizeH="0" baseline="0" noProof="1">
                <a:ln>
                  <a:noFill/>
                </a:ln>
                <a:solidFill>
                  <a:srgbClr val="1F4E79"/>
                </a:solidFill>
                <a:effectLst/>
                <a:uLnTx/>
                <a:uFillTx/>
                <a:latin typeface="微软雅黑" panose="020B0503020204020204" pitchFamily="34" charset="-122"/>
                <a:ea typeface="微软雅黑" panose="020B0503020204020204" pitchFamily="34" charset="-122"/>
                <a:cs typeface="+mn-ea"/>
              </a:rPr>
              <a:t>业务运转</a:t>
            </a:r>
            <a:br>
              <a:rPr kumimoji="0" lang="en-US" sz="1010" b="1" i="0" u="none" strike="noStrike" kern="1200" cap="none" spc="0" normalizeH="0" baseline="0" noProof="0">
                <a:ln>
                  <a:noFill/>
                </a:ln>
                <a:solidFill>
                  <a:srgbClr val="1F4E79"/>
                </a:solidFill>
                <a:effectLst/>
                <a:uLnTx/>
                <a:uFillTx/>
                <a:latin typeface="微软雅黑" panose="020B0503020204020204" pitchFamily="34" charset="-122"/>
                <a:ea typeface="微软雅黑" panose="020B0503020204020204" pitchFamily="34" charset="-122"/>
                <a:cs typeface="+mn-ea"/>
              </a:rPr>
            </a:br>
            <a:r>
              <a:rPr kumimoji="0" lang="en-US" altLang="en-US" sz="1010" b="1" i="0" u="none" strike="noStrike" kern="1200" cap="none" spc="0" normalizeH="0" baseline="0" noProof="1">
                <a:ln>
                  <a:noFill/>
                </a:ln>
                <a:solidFill>
                  <a:srgbClr val="1F4E79"/>
                </a:solidFill>
                <a:effectLst/>
                <a:uLnTx/>
                <a:uFillTx/>
                <a:latin typeface="Arial" panose="020B0604020202090204"/>
                <a:ea typeface="Arial" panose="020B0604020202090204"/>
                <a:cs typeface="+mn-ea"/>
              </a:rPr>
              <a:t>Business operation </a:t>
            </a:r>
            <a:endParaRPr kumimoji="0" lang="en-US" altLang="en-US" sz="1010" b="1" i="0" u="none" strike="noStrike" kern="1200" cap="none" spc="0" normalizeH="0" baseline="0" noProof="1">
              <a:ln>
                <a:noFill/>
              </a:ln>
              <a:solidFill>
                <a:srgbClr val="1F4E79"/>
              </a:solidFill>
              <a:effectLst/>
              <a:uLnTx/>
              <a:uFillTx/>
              <a:latin typeface="Arial" panose="020B0604020202090204"/>
              <a:ea typeface="Arial" panose="020B0604020202090204"/>
              <a:cs typeface="+mn-ea"/>
            </a:endParaRPr>
          </a:p>
        </p:txBody>
      </p:sp>
      <p:pic>
        <p:nvPicPr>
          <p:cNvPr id="60" name="图片 59"/>
          <p:cNvPicPr>
            <a:picLocks noChangeAspect="1"/>
          </p:cNvPicPr>
          <p:nvPr/>
        </p:nvPicPr>
        <p:blipFill>
          <a:blip r:embed="rId17"/>
          <a:stretch>
            <a:fillRect/>
          </a:stretch>
        </p:blipFill>
        <p:spPr>
          <a:xfrm>
            <a:off x="7340600" y="4506913"/>
            <a:ext cx="1603375" cy="450850"/>
          </a:xfrm>
          <a:prstGeom prst="rect">
            <a:avLst/>
          </a:prstGeom>
          <a:effectLst>
            <a:outerShdw blurRad="50800" dist="38100" dir="5400000" algn="t" rotWithShape="0">
              <a:prstClr val="black">
                <a:alpha val="40000"/>
              </a:prstClr>
            </a:outerShdw>
          </a:effectLst>
        </p:spPr>
      </p:pic>
      <p:sp>
        <p:nvSpPr>
          <p:cNvPr id="75" name="矩形 74"/>
          <p:cNvSpPr/>
          <p:nvPr/>
        </p:nvSpPr>
        <p:spPr>
          <a:xfrm>
            <a:off x="9525000" y="3903980"/>
            <a:ext cx="1765300" cy="1216660"/>
          </a:xfrm>
          <a:prstGeom prst="rect">
            <a:avLst/>
          </a:prstGeom>
          <a:noFill/>
          <a:ln w="12700">
            <a:solidFill>
              <a:srgbClr val="4472C4">
                <a:lumMod val="75000"/>
              </a:srgbClr>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920" b="1" i="0" u="none" strike="noStrike" kern="1200" cap="none" spc="0" normalizeH="0" baseline="0" noProof="1">
                <a:ln>
                  <a:noFill/>
                </a:ln>
                <a:solidFill>
                  <a:srgbClr val="1F4E79"/>
                </a:solidFill>
                <a:effectLst/>
                <a:uLnTx/>
                <a:uFillTx/>
                <a:latin typeface="微软雅黑" panose="020B0503020204020204" pitchFamily="34" charset="-122"/>
                <a:ea typeface="微软雅黑" panose="020B0503020204020204" pitchFamily="34" charset="-122"/>
                <a:cs typeface="+mn-ea"/>
              </a:rPr>
              <a:t>辅助决策</a:t>
            </a:r>
            <a:br>
              <a:rPr kumimoji="0" lang="en-US" sz="920" b="1" i="0" u="none" strike="noStrike" kern="1200" cap="none" spc="0" normalizeH="0" baseline="0" noProof="0">
                <a:ln>
                  <a:noFill/>
                </a:ln>
                <a:solidFill>
                  <a:srgbClr val="1F4E79"/>
                </a:solidFill>
                <a:effectLst/>
                <a:uLnTx/>
                <a:uFillTx/>
                <a:latin typeface="微软雅黑" panose="020B0503020204020204" pitchFamily="34" charset="-122"/>
                <a:ea typeface="微软雅黑" panose="020B0503020204020204" pitchFamily="34" charset="-122"/>
                <a:cs typeface="+mn-ea"/>
              </a:rPr>
            </a:br>
            <a:r>
              <a:rPr kumimoji="0" lang="en-US" altLang="en-US" sz="920" b="1" i="0" u="none" strike="noStrike" kern="1200" cap="none" spc="0" normalizeH="0" baseline="0" noProof="1">
                <a:ln>
                  <a:noFill/>
                </a:ln>
                <a:solidFill>
                  <a:srgbClr val="1F4E79"/>
                </a:solidFill>
                <a:effectLst/>
                <a:uLnTx/>
                <a:uFillTx/>
                <a:latin typeface="Arial" panose="020B0604020202090204"/>
                <a:ea typeface="Arial" panose="020B0604020202090204"/>
                <a:cs typeface="+mn-ea"/>
              </a:rPr>
              <a:t>Decision-making assistance </a:t>
            </a:r>
            <a:endParaRPr kumimoji="0" lang="en-US" altLang="en-US" sz="920" b="1" i="0" u="none" strike="noStrike" kern="1200" cap="none" spc="0" normalizeH="0" baseline="0" noProof="1">
              <a:ln>
                <a:noFill/>
              </a:ln>
              <a:solidFill>
                <a:srgbClr val="1F4E79"/>
              </a:solidFill>
              <a:effectLst/>
              <a:uLnTx/>
              <a:uFillTx/>
              <a:latin typeface="Arial" panose="020B0604020202090204"/>
              <a:ea typeface="Arial" panose="020B0604020202090204"/>
              <a:cs typeface="+mn-ea"/>
            </a:endParaRPr>
          </a:p>
        </p:txBody>
      </p:sp>
      <p:pic>
        <p:nvPicPr>
          <p:cNvPr id="31793" name="图片 72"/>
          <p:cNvPicPr>
            <a:picLocks noChangeAspect="1"/>
          </p:cNvPicPr>
          <p:nvPr>
            <p:custDataLst>
              <p:tags r:id="rId18"/>
            </p:custDataLst>
          </p:nvPr>
        </p:nvPicPr>
        <p:blipFill>
          <a:blip r:embed="rId19"/>
          <a:srcRect b="6519"/>
          <a:stretch>
            <a:fillRect/>
          </a:stretch>
        </p:blipFill>
        <p:spPr>
          <a:xfrm>
            <a:off x="9736060" y="4338752"/>
            <a:ext cx="491930" cy="237974"/>
          </a:xfrm>
          <a:prstGeom prst="rect">
            <a:avLst/>
          </a:prstGeom>
          <a:noFill/>
          <a:ln w="9525">
            <a:noFill/>
          </a:ln>
        </p:spPr>
      </p:pic>
      <p:pic>
        <p:nvPicPr>
          <p:cNvPr id="71" name="图片 70"/>
          <p:cNvPicPr>
            <a:picLocks noChangeAspect="1"/>
          </p:cNvPicPr>
          <p:nvPr>
            <p:custDataLst>
              <p:tags r:id="rId20"/>
            </p:custDataLst>
          </p:nvPr>
        </p:nvPicPr>
        <p:blipFill>
          <a:blip r:embed="rId21"/>
          <a:stretch>
            <a:fillRect/>
          </a:stretch>
        </p:blipFill>
        <p:spPr>
          <a:xfrm>
            <a:off x="9731109" y="4735941"/>
            <a:ext cx="493705" cy="217257"/>
          </a:xfrm>
          <a:prstGeom prst="rect">
            <a:avLst/>
          </a:prstGeom>
          <a:ln>
            <a:solidFill>
              <a:sysClr val="window" lastClr="FFFFFF">
                <a:lumMod val="85000"/>
              </a:sysClr>
            </a:solidFill>
          </a:ln>
          <a:effectLst>
            <a:outerShdw blurRad="50800" dist="38100" dir="2700000" algn="tl" rotWithShape="0">
              <a:prstClr val="black">
                <a:alpha val="40000"/>
              </a:prstClr>
            </a:outerShdw>
          </a:effectLst>
        </p:spPr>
      </p:pic>
      <p:pic>
        <p:nvPicPr>
          <p:cNvPr id="31794" name="图片 73"/>
          <p:cNvPicPr>
            <a:picLocks noChangeAspect="1"/>
          </p:cNvPicPr>
          <p:nvPr/>
        </p:nvPicPr>
        <p:blipFill>
          <a:blip r:embed="rId22"/>
          <a:stretch>
            <a:fillRect/>
          </a:stretch>
        </p:blipFill>
        <p:spPr>
          <a:xfrm>
            <a:off x="10598200" y="4338457"/>
            <a:ext cx="536919" cy="237974"/>
          </a:xfrm>
          <a:prstGeom prst="rect">
            <a:avLst/>
          </a:prstGeom>
          <a:noFill/>
          <a:ln w="9525">
            <a:noFill/>
          </a:ln>
        </p:spPr>
      </p:pic>
      <p:pic>
        <p:nvPicPr>
          <p:cNvPr id="31792" name="图片 71" descr="画板 1_"/>
          <p:cNvPicPr>
            <a:picLocks noChangeAspect="1"/>
          </p:cNvPicPr>
          <p:nvPr>
            <p:custDataLst>
              <p:tags r:id="rId23"/>
            </p:custDataLst>
          </p:nvPr>
        </p:nvPicPr>
        <p:blipFill>
          <a:blip r:embed="rId24"/>
          <a:stretch>
            <a:fillRect/>
          </a:stretch>
        </p:blipFill>
        <p:spPr>
          <a:xfrm>
            <a:off x="10854016" y="4692047"/>
            <a:ext cx="185880" cy="305727"/>
          </a:xfrm>
          <a:prstGeom prst="rect">
            <a:avLst/>
          </a:prstGeom>
          <a:noFill/>
          <a:ln w="9525">
            <a:noFill/>
          </a:ln>
        </p:spPr>
      </p:pic>
      <p:grpSp>
        <p:nvGrpSpPr>
          <p:cNvPr id="31762" name="组合 20"/>
          <p:cNvGrpSpPr/>
          <p:nvPr/>
        </p:nvGrpSpPr>
        <p:grpSpPr>
          <a:xfrm>
            <a:off x="8872538" y="3456623"/>
            <a:ext cx="782637" cy="766762"/>
            <a:chOff x="16098" y="2984"/>
            <a:chExt cx="1396" cy="1368"/>
          </a:xfrm>
        </p:grpSpPr>
        <p:grpSp>
          <p:nvGrpSpPr>
            <p:cNvPr id="31770" name="组合 2"/>
            <p:cNvGrpSpPr>
              <a:grpSpLocks noChangeAspect="1"/>
            </p:cNvGrpSpPr>
            <p:nvPr/>
          </p:nvGrpSpPr>
          <p:grpSpPr>
            <a:xfrm>
              <a:off x="16331" y="3268"/>
              <a:ext cx="909" cy="902"/>
              <a:chOff x="5018718" y="2522519"/>
              <a:chExt cx="2762936" cy="2741018"/>
            </a:xfrm>
          </p:grpSpPr>
          <p:sp>
            <p:nvSpPr>
              <p:cNvPr id="31780" name="任意多边形 40"/>
              <p:cNvSpPr/>
              <p:nvPr>
                <p:custDataLst>
                  <p:tags r:id="rId25"/>
                </p:custDataLst>
              </p:nvPr>
            </p:nvSpPr>
            <p:spPr>
              <a:xfrm>
                <a:off x="5018718" y="3501323"/>
                <a:ext cx="785236" cy="1411601"/>
              </a:xfrm>
              <a:custGeom>
                <a:avLst/>
                <a:gdLst>
                  <a:gd name="txL" fmla="*/ 0 w 518"/>
                  <a:gd name="txT" fmla="*/ 0 h 933"/>
                  <a:gd name="txR" fmla="*/ 518 w 518"/>
                  <a:gd name="txB" fmla="*/ 933 h 933"/>
                </a:gdLst>
                <a:ahLst/>
                <a:cxnLst>
                  <a:cxn ang="0">
                    <a:pos x="318" y="410"/>
                  </a:cxn>
                  <a:cxn ang="0">
                    <a:pos x="318" y="101"/>
                  </a:cxn>
                  <a:cxn ang="0">
                    <a:pos x="76" y="0"/>
                  </a:cxn>
                  <a:cxn ang="0">
                    <a:pos x="33" y="0"/>
                  </a:cxn>
                  <a:cxn ang="0">
                    <a:pos x="0" y="181"/>
                  </a:cxn>
                  <a:cxn ang="0">
                    <a:pos x="172" y="249"/>
                  </a:cxn>
                  <a:cxn ang="0">
                    <a:pos x="173" y="250"/>
                  </a:cxn>
                  <a:cxn ang="0">
                    <a:pos x="180" y="368"/>
                  </a:cxn>
                  <a:cxn ang="0">
                    <a:pos x="176" y="369"/>
                  </a:cxn>
                  <a:cxn ang="0">
                    <a:pos x="17" y="454"/>
                  </a:cxn>
                  <a:cxn ang="0">
                    <a:pos x="75" y="630"/>
                  </a:cxn>
                  <a:cxn ang="0">
                    <a:pos x="259" y="607"/>
                  </a:cxn>
                  <a:cxn ang="0">
                    <a:pos x="260" y="606"/>
                  </a:cxn>
                  <a:cxn ang="0">
                    <a:pos x="324" y="706"/>
                  </a:cxn>
                  <a:cxn ang="0">
                    <a:pos x="320" y="710"/>
                  </a:cxn>
                  <a:cxn ang="0">
                    <a:pos x="222" y="861"/>
                  </a:cxn>
                  <a:cxn ang="0">
                    <a:pos x="300" y="933"/>
                  </a:cxn>
                  <a:cxn ang="0">
                    <a:pos x="518" y="727"/>
                  </a:cxn>
                  <a:cxn ang="0">
                    <a:pos x="318" y="410"/>
                  </a:cxn>
                </a:cxnLst>
                <a:rect l="txL" t="txT" r="txR" b="txB"/>
                <a:pathLst>
                  <a:path w="518" h="933">
                    <a:moveTo>
                      <a:pt x="318" y="410"/>
                    </a:moveTo>
                    <a:cubicBezTo>
                      <a:pt x="291" y="305"/>
                      <a:pt x="293" y="199"/>
                      <a:pt x="318" y="101"/>
                    </a:cubicBezTo>
                    <a:cubicBezTo>
                      <a:pt x="76" y="0"/>
                      <a:pt x="76" y="0"/>
                      <a:pt x="76" y="0"/>
                    </a:cubicBezTo>
                    <a:cubicBezTo>
                      <a:pt x="33" y="0"/>
                      <a:pt x="33" y="0"/>
                      <a:pt x="33" y="0"/>
                    </a:cubicBezTo>
                    <a:cubicBezTo>
                      <a:pt x="0" y="181"/>
                      <a:pt x="0" y="181"/>
                      <a:pt x="0" y="181"/>
                    </a:cubicBezTo>
                    <a:cubicBezTo>
                      <a:pt x="172" y="249"/>
                      <a:pt x="172" y="249"/>
                      <a:pt x="172" y="249"/>
                    </a:cubicBezTo>
                    <a:cubicBezTo>
                      <a:pt x="173" y="250"/>
                      <a:pt x="173" y="250"/>
                      <a:pt x="173" y="250"/>
                    </a:cubicBezTo>
                    <a:cubicBezTo>
                      <a:pt x="172" y="289"/>
                      <a:pt x="174" y="328"/>
                      <a:pt x="180" y="368"/>
                    </a:cubicBezTo>
                    <a:cubicBezTo>
                      <a:pt x="176" y="369"/>
                      <a:pt x="176" y="369"/>
                      <a:pt x="176" y="369"/>
                    </a:cubicBezTo>
                    <a:cubicBezTo>
                      <a:pt x="17" y="454"/>
                      <a:pt x="17" y="454"/>
                      <a:pt x="17" y="454"/>
                    </a:cubicBezTo>
                    <a:cubicBezTo>
                      <a:pt x="75" y="630"/>
                      <a:pt x="75" y="630"/>
                      <a:pt x="75" y="630"/>
                    </a:cubicBezTo>
                    <a:cubicBezTo>
                      <a:pt x="259" y="607"/>
                      <a:pt x="259" y="607"/>
                      <a:pt x="259" y="607"/>
                    </a:cubicBezTo>
                    <a:cubicBezTo>
                      <a:pt x="260" y="606"/>
                      <a:pt x="260" y="606"/>
                      <a:pt x="260" y="606"/>
                    </a:cubicBezTo>
                    <a:cubicBezTo>
                      <a:pt x="279" y="641"/>
                      <a:pt x="300" y="675"/>
                      <a:pt x="324" y="706"/>
                    </a:cubicBezTo>
                    <a:cubicBezTo>
                      <a:pt x="320" y="710"/>
                      <a:pt x="320" y="710"/>
                      <a:pt x="320" y="710"/>
                    </a:cubicBezTo>
                    <a:cubicBezTo>
                      <a:pt x="222" y="861"/>
                      <a:pt x="222" y="861"/>
                      <a:pt x="222" y="861"/>
                    </a:cubicBezTo>
                    <a:cubicBezTo>
                      <a:pt x="300" y="933"/>
                      <a:pt x="300" y="933"/>
                      <a:pt x="300" y="933"/>
                    </a:cubicBezTo>
                    <a:cubicBezTo>
                      <a:pt x="518" y="727"/>
                      <a:pt x="518" y="727"/>
                      <a:pt x="518" y="727"/>
                    </a:cubicBezTo>
                    <a:cubicBezTo>
                      <a:pt x="423" y="648"/>
                      <a:pt x="351" y="539"/>
                      <a:pt x="318" y="410"/>
                    </a:cubicBezTo>
                    <a:close/>
                  </a:path>
                </a:pathLst>
              </a:custGeom>
              <a:solidFill>
                <a:srgbClr val="9BBB59">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1" name="任意多边形 41"/>
              <p:cNvSpPr/>
              <p:nvPr>
                <p:custDataLst>
                  <p:tags r:id="rId26"/>
                </p:custDataLst>
              </p:nvPr>
            </p:nvSpPr>
            <p:spPr>
              <a:xfrm>
                <a:off x="6439447" y="2522519"/>
                <a:ext cx="1263683" cy="1035416"/>
              </a:xfrm>
              <a:custGeom>
                <a:avLst/>
                <a:gdLst>
                  <a:gd name="txL" fmla="*/ 0 w 834"/>
                  <a:gd name="txT" fmla="*/ 0 h 684"/>
                  <a:gd name="txR" fmla="*/ 834 w 834"/>
                  <a:gd name="txB" fmla="*/ 684 h 684"/>
                </a:gdLst>
                <a:ahLst/>
                <a:cxnLst>
                  <a:cxn ang="0">
                    <a:pos x="547" y="684"/>
                  </a:cxn>
                  <a:cxn ang="0">
                    <a:pos x="834" y="605"/>
                  </a:cxn>
                  <a:cxn ang="0">
                    <a:pos x="811" y="534"/>
                  </a:cxn>
                  <a:cxn ang="0">
                    <a:pos x="627" y="557"/>
                  </a:cxn>
                  <a:cxn ang="0">
                    <a:pos x="563" y="456"/>
                  </a:cxn>
                  <a:cxn ang="0">
                    <a:pos x="566" y="453"/>
                  </a:cxn>
                  <a:cxn ang="0">
                    <a:pos x="664" y="303"/>
                  </a:cxn>
                  <a:cxn ang="0">
                    <a:pos x="529" y="177"/>
                  </a:cxn>
                  <a:cxn ang="0">
                    <a:pos x="379" y="285"/>
                  </a:cxn>
                  <a:cxn ang="0">
                    <a:pos x="275" y="227"/>
                  </a:cxn>
                  <a:cxn ang="0">
                    <a:pos x="276" y="224"/>
                  </a:cxn>
                  <a:cxn ang="0">
                    <a:pos x="289" y="45"/>
                  </a:cxn>
                  <a:cxn ang="0">
                    <a:pos x="110" y="0"/>
                  </a:cxn>
                  <a:cxn ang="0">
                    <a:pos x="30" y="166"/>
                  </a:cxn>
                  <a:cxn ang="0">
                    <a:pos x="0" y="163"/>
                  </a:cxn>
                  <a:cxn ang="0">
                    <a:pos x="0" y="290"/>
                  </a:cxn>
                  <a:cxn ang="0">
                    <a:pos x="547" y="684"/>
                  </a:cxn>
                </a:cxnLst>
                <a:rect l="txL" t="txT" r="txR" b="txB"/>
                <a:pathLst>
                  <a:path w="834" h="684">
                    <a:moveTo>
                      <a:pt x="547" y="684"/>
                    </a:moveTo>
                    <a:cubicBezTo>
                      <a:pt x="834" y="605"/>
                      <a:pt x="834" y="605"/>
                      <a:pt x="834" y="605"/>
                    </a:cubicBezTo>
                    <a:cubicBezTo>
                      <a:pt x="811" y="534"/>
                      <a:pt x="811" y="534"/>
                      <a:pt x="811" y="534"/>
                    </a:cubicBezTo>
                    <a:cubicBezTo>
                      <a:pt x="627" y="557"/>
                      <a:pt x="627" y="557"/>
                      <a:pt x="627" y="557"/>
                    </a:cubicBezTo>
                    <a:cubicBezTo>
                      <a:pt x="608" y="521"/>
                      <a:pt x="587" y="487"/>
                      <a:pt x="563" y="456"/>
                    </a:cubicBezTo>
                    <a:cubicBezTo>
                      <a:pt x="566" y="453"/>
                      <a:pt x="566" y="453"/>
                      <a:pt x="566" y="453"/>
                    </a:cubicBezTo>
                    <a:cubicBezTo>
                      <a:pt x="664" y="303"/>
                      <a:pt x="664" y="303"/>
                      <a:pt x="664" y="303"/>
                    </a:cubicBezTo>
                    <a:cubicBezTo>
                      <a:pt x="529" y="177"/>
                      <a:pt x="529" y="177"/>
                      <a:pt x="529" y="177"/>
                    </a:cubicBezTo>
                    <a:cubicBezTo>
                      <a:pt x="379" y="285"/>
                      <a:pt x="379" y="285"/>
                      <a:pt x="379" y="285"/>
                    </a:cubicBezTo>
                    <a:cubicBezTo>
                      <a:pt x="346" y="263"/>
                      <a:pt x="311" y="244"/>
                      <a:pt x="275" y="227"/>
                    </a:cubicBezTo>
                    <a:cubicBezTo>
                      <a:pt x="276" y="224"/>
                      <a:pt x="276" y="224"/>
                      <a:pt x="276" y="224"/>
                    </a:cubicBezTo>
                    <a:cubicBezTo>
                      <a:pt x="289" y="45"/>
                      <a:pt x="289" y="45"/>
                      <a:pt x="289" y="45"/>
                    </a:cubicBezTo>
                    <a:cubicBezTo>
                      <a:pt x="110" y="0"/>
                      <a:pt x="110" y="0"/>
                      <a:pt x="110" y="0"/>
                    </a:cubicBezTo>
                    <a:cubicBezTo>
                      <a:pt x="30" y="166"/>
                      <a:pt x="30" y="166"/>
                      <a:pt x="30" y="166"/>
                    </a:cubicBezTo>
                    <a:cubicBezTo>
                      <a:pt x="19" y="165"/>
                      <a:pt x="12" y="164"/>
                      <a:pt x="0" y="163"/>
                    </a:cubicBezTo>
                    <a:cubicBezTo>
                      <a:pt x="0" y="290"/>
                      <a:pt x="0" y="290"/>
                      <a:pt x="0" y="290"/>
                    </a:cubicBezTo>
                    <a:cubicBezTo>
                      <a:pt x="240" y="300"/>
                      <a:pt x="459" y="453"/>
                      <a:pt x="547" y="684"/>
                    </a:cubicBezTo>
                    <a:close/>
                  </a:path>
                </a:pathLst>
              </a:custGeom>
              <a:solidFill>
                <a:srgbClr val="1AA3AA">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2" name="任意多边形 42"/>
              <p:cNvSpPr/>
              <p:nvPr>
                <p:custDataLst>
                  <p:tags r:id="rId27"/>
                </p:custDataLst>
              </p:nvPr>
            </p:nvSpPr>
            <p:spPr>
              <a:xfrm>
                <a:off x="5310896" y="2527999"/>
                <a:ext cx="1050026" cy="1048198"/>
              </a:xfrm>
              <a:custGeom>
                <a:avLst/>
                <a:gdLst>
                  <a:gd name="txL" fmla="*/ 0 w 694"/>
                  <a:gd name="txT" fmla="*/ 0 h 692"/>
                  <a:gd name="txR" fmla="*/ 694 w 694"/>
                  <a:gd name="txB" fmla="*/ 692 h 692"/>
                </a:gdLst>
                <a:ahLst/>
                <a:cxnLst>
                  <a:cxn ang="0">
                    <a:pos x="566" y="305"/>
                  </a:cxn>
                  <a:cxn ang="0">
                    <a:pos x="694" y="286"/>
                  </a:cxn>
                  <a:cxn ang="0">
                    <a:pos x="694" y="159"/>
                  </a:cxn>
                  <a:cxn ang="0">
                    <a:pos x="655" y="163"/>
                  </a:cxn>
                  <a:cxn ang="0">
                    <a:pos x="654" y="160"/>
                  </a:cxn>
                  <a:cxn ang="0">
                    <a:pos x="584" y="0"/>
                  </a:cxn>
                  <a:cxn ang="0">
                    <a:pos x="405" y="46"/>
                  </a:cxn>
                  <a:cxn ang="0">
                    <a:pos x="415" y="227"/>
                  </a:cxn>
                  <a:cxn ang="0">
                    <a:pos x="280" y="305"/>
                  </a:cxn>
                  <a:cxn ang="0">
                    <a:pos x="278" y="302"/>
                  </a:cxn>
                  <a:cxn ang="0">
                    <a:pos x="128" y="201"/>
                  </a:cxn>
                  <a:cxn ang="0">
                    <a:pos x="0" y="334"/>
                  </a:cxn>
                  <a:cxn ang="0">
                    <a:pos x="106" y="484"/>
                  </a:cxn>
                  <a:cxn ang="0">
                    <a:pos x="24" y="642"/>
                  </a:cxn>
                  <a:cxn ang="0">
                    <a:pos x="24" y="642"/>
                  </a:cxn>
                  <a:cxn ang="0">
                    <a:pos x="141" y="692"/>
                  </a:cxn>
                  <a:cxn ang="0">
                    <a:pos x="566" y="305"/>
                  </a:cxn>
                </a:cxnLst>
                <a:rect l="txL" t="txT" r="txR" b="txB"/>
                <a:pathLst>
                  <a:path w="694" h="692">
                    <a:moveTo>
                      <a:pt x="566" y="305"/>
                    </a:moveTo>
                    <a:cubicBezTo>
                      <a:pt x="608" y="294"/>
                      <a:pt x="650" y="288"/>
                      <a:pt x="694" y="286"/>
                    </a:cubicBezTo>
                    <a:cubicBezTo>
                      <a:pt x="694" y="159"/>
                      <a:pt x="694" y="159"/>
                      <a:pt x="694" y="159"/>
                    </a:cubicBezTo>
                    <a:cubicBezTo>
                      <a:pt x="682" y="159"/>
                      <a:pt x="670" y="161"/>
                      <a:pt x="655" y="163"/>
                    </a:cubicBezTo>
                    <a:cubicBezTo>
                      <a:pt x="654" y="160"/>
                      <a:pt x="654" y="160"/>
                      <a:pt x="654" y="160"/>
                    </a:cubicBezTo>
                    <a:cubicBezTo>
                      <a:pt x="584" y="0"/>
                      <a:pt x="584" y="0"/>
                      <a:pt x="584" y="0"/>
                    </a:cubicBezTo>
                    <a:cubicBezTo>
                      <a:pt x="405" y="46"/>
                      <a:pt x="405" y="46"/>
                      <a:pt x="405" y="46"/>
                    </a:cubicBezTo>
                    <a:cubicBezTo>
                      <a:pt x="415" y="227"/>
                      <a:pt x="415" y="227"/>
                      <a:pt x="415" y="227"/>
                    </a:cubicBezTo>
                    <a:cubicBezTo>
                      <a:pt x="367" y="249"/>
                      <a:pt x="322" y="274"/>
                      <a:pt x="280" y="305"/>
                    </a:cubicBezTo>
                    <a:cubicBezTo>
                      <a:pt x="278" y="302"/>
                      <a:pt x="278" y="302"/>
                      <a:pt x="278" y="302"/>
                    </a:cubicBezTo>
                    <a:cubicBezTo>
                      <a:pt x="128" y="201"/>
                      <a:pt x="128" y="201"/>
                      <a:pt x="128" y="201"/>
                    </a:cubicBezTo>
                    <a:cubicBezTo>
                      <a:pt x="0" y="334"/>
                      <a:pt x="0" y="334"/>
                      <a:pt x="0" y="334"/>
                    </a:cubicBezTo>
                    <a:cubicBezTo>
                      <a:pt x="106" y="484"/>
                      <a:pt x="106" y="484"/>
                      <a:pt x="106" y="484"/>
                    </a:cubicBezTo>
                    <a:cubicBezTo>
                      <a:pt x="73" y="534"/>
                      <a:pt x="45" y="586"/>
                      <a:pt x="24" y="642"/>
                    </a:cubicBezTo>
                    <a:cubicBezTo>
                      <a:pt x="24" y="642"/>
                      <a:pt x="24" y="642"/>
                      <a:pt x="24" y="642"/>
                    </a:cubicBezTo>
                    <a:cubicBezTo>
                      <a:pt x="141" y="692"/>
                      <a:pt x="141" y="692"/>
                      <a:pt x="141" y="692"/>
                    </a:cubicBezTo>
                    <a:cubicBezTo>
                      <a:pt x="207" y="507"/>
                      <a:pt x="361" y="358"/>
                      <a:pt x="566" y="305"/>
                    </a:cubicBezTo>
                    <a:close/>
                  </a:path>
                </a:pathLst>
              </a:custGeom>
              <a:solidFill>
                <a:srgbClr val="3498DB">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3" name="任意多边形 43"/>
              <p:cNvSpPr/>
              <p:nvPr>
                <p:custDataLst>
                  <p:tags r:id="rId28"/>
                </p:custDataLst>
              </p:nvPr>
            </p:nvSpPr>
            <p:spPr>
              <a:xfrm>
                <a:off x="5530032" y="4649958"/>
                <a:ext cx="1477341" cy="613579"/>
              </a:xfrm>
              <a:custGeom>
                <a:avLst/>
                <a:gdLst>
                  <a:gd name="txL" fmla="*/ 0 w 976"/>
                  <a:gd name="txT" fmla="*/ 0 h 405"/>
                  <a:gd name="txR" fmla="*/ 976 w 976"/>
                  <a:gd name="txB" fmla="*/ 405 h 405"/>
                </a:gdLst>
                <a:ahLst/>
                <a:cxnLst>
                  <a:cxn ang="0">
                    <a:pos x="728" y="92"/>
                  </a:cxn>
                  <a:cxn ang="0">
                    <a:pos x="222" y="0"/>
                  </a:cxn>
                  <a:cxn ang="0">
                    <a:pos x="0" y="210"/>
                  </a:cxn>
                  <a:cxn ang="0">
                    <a:pos x="19" y="227"/>
                  </a:cxn>
                  <a:cxn ang="0">
                    <a:pos x="169" y="119"/>
                  </a:cxn>
                  <a:cxn ang="0">
                    <a:pos x="171" y="117"/>
                  </a:cxn>
                  <a:cxn ang="0">
                    <a:pos x="274" y="174"/>
                  </a:cxn>
                  <a:cxn ang="0">
                    <a:pos x="272" y="180"/>
                  </a:cxn>
                  <a:cxn ang="0">
                    <a:pos x="259" y="359"/>
                  </a:cxn>
                  <a:cxn ang="0">
                    <a:pos x="438" y="405"/>
                  </a:cxn>
                  <a:cxn ang="0">
                    <a:pos x="517" y="237"/>
                  </a:cxn>
                  <a:cxn ang="0">
                    <a:pos x="530" y="232"/>
                  </a:cxn>
                  <a:cxn ang="0">
                    <a:pos x="661" y="228"/>
                  </a:cxn>
                  <a:cxn ang="0">
                    <a:pos x="663" y="235"/>
                  </a:cxn>
                  <a:cxn ang="0">
                    <a:pos x="706" y="383"/>
                  </a:cxn>
                  <a:cxn ang="0">
                    <a:pos x="884" y="337"/>
                  </a:cxn>
                  <a:cxn ang="0">
                    <a:pos x="876" y="163"/>
                  </a:cxn>
                  <a:cxn ang="0">
                    <a:pos x="877" y="166"/>
                  </a:cxn>
                  <a:cxn ang="0">
                    <a:pos x="976" y="115"/>
                  </a:cxn>
                  <a:cxn ang="0">
                    <a:pos x="908" y="13"/>
                  </a:cxn>
                  <a:cxn ang="0">
                    <a:pos x="728" y="92"/>
                  </a:cxn>
                </a:cxnLst>
                <a:rect l="txL" t="txT" r="txR" b="txB"/>
                <a:pathLst>
                  <a:path w="976" h="405">
                    <a:moveTo>
                      <a:pt x="728" y="92"/>
                    </a:moveTo>
                    <a:cubicBezTo>
                      <a:pt x="547" y="139"/>
                      <a:pt x="364" y="99"/>
                      <a:pt x="222" y="0"/>
                    </a:cubicBezTo>
                    <a:cubicBezTo>
                      <a:pt x="0" y="210"/>
                      <a:pt x="0" y="210"/>
                      <a:pt x="0" y="210"/>
                    </a:cubicBezTo>
                    <a:cubicBezTo>
                      <a:pt x="19" y="227"/>
                      <a:pt x="19" y="227"/>
                      <a:pt x="19" y="227"/>
                    </a:cubicBezTo>
                    <a:cubicBezTo>
                      <a:pt x="169" y="119"/>
                      <a:pt x="169" y="119"/>
                      <a:pt x="169" y="119"/>
                    </a:cubicBezTo>
                    <a:cubicBezTo>
                      <a:pt x="171" y="117"/>
                      <a:pt x="171" y="117"/>
                      <a:pt x="171" y="117"/>
                    </a:cubicBezTo>
                    <a:cubicBezTo>
                      <a:pt x="204" y="139"/>
                      <a:pt x="238" y="158"/>
                      <a:pt x="274" y="174"/>
                    </a:cubicBezTo>
                    <a:cubicBezTo>
                      <a:pt x="272" y="180"/>
                      <a:pt x="272" y="180"/>
                      <a:pt x="272" y="180"/>
                    </a:cubicBezTo>
                    <a:cubicBezTo>
                      <a:pt x="259" y="359"/>
                      <a:pt x="259" y="359"/>
                      <a:pt x="259" y="359"/>
                    </a:cubicBezTo>
                    <a:cubicBezTo>
                      <a:pt x="438" y="405"/>
                      <a:pt x="438" y="405"/>
                      <a:pt x="438" y="405"/>
                    </a:cubicBezTo>
                    <a:cubicBezTo>
                      <a:pt x="517" y="237"/>
                      <a:pt x="517" y="237"/>
                      <a:pt x="517" y="237"/>
                    </a:cubicBezTo>
                    <a:cubicBezTo>
                      <a:pt x="530" y="232"/>
                      <a:pt x="530" y="232"/>
                      <a:pt x="530" y="232"/>
                    </a:cubicBezTo>
                    <a:cubicBezTo>
                      <a:pt x="569" y="235"/>
                      <a:pt x="601" y="236"/>
                      <a:pt x="661" y="228"/>
                    </a:cubicBezTo>
                    <a:cubicBezTo>
                      <a:pt x="663" y="235"/>
                      <a:pt x="663" y="235"/>
                      <a:pt x="663" y="235"/>
                    </a:cubicBezTo>
                    <a:cubicBezTo>
                      <a:pt x="706" y="383"/>
                      <a:pt x="706" y="383"/>
                      <a:pt x="706" y="383"/>
                    </a:cubicBezTo>
                    <a:cubicBezTo>
                      <a:pt x="884" y="337"/>
                      <a:pt x="884" y="337"/>
                      <a:pt x="884" y="337"/>
                    </a:cubicBezTo>
                    <a:cubicBezTo>
                      <a:pt x="876" y="163"/>
                      <a:pt x="876" y="163"/>
                      <a:pt x="876" y="163"/>
                    </a:cubicBezTo>
                    <a:cubicBezTo>
                      <a:pt x="877" y="166"/>
                      <a:pt x="877" y="166"/>
                      <a:pt x="877" y="166"/>
                    </a:cubicBezTo>
                    <a:cubicBezTo>
                      <a:pt x="911" y="151"/>
                      <a:pt x="944" y="134"/>
                      <a:pt x="976" y="115"/>
                    </a:cubicBezTo>
                    <a:cubicBezTo>
                      <a:pt x="908" y="13"/>
                      <a:pt x="908" y="13"/>
                      <a:pt x="908" y="13"/>
                    </a:cubicBezTo>
                    <a:cubicBezTo>
                      <a:pt x="854" y="48"/>
                      <a:pt x="794" y="75"/>
                      <a:pt x="728" y="92"/>
                    </a:cubicBezTo>
                    <a:close/>
                  </a:path>
                </a:pathLst>
              </a:custGeom>
              <a:solidFill>
                <a:srgbClr val="1F74AD">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4" name="任意多边形 44"/>
              <p:cNvSpPr/>
              <p:nvPr>
                <p:custDataLst>
                  <p:tags r:id="rId29"/>
                </p:custDataLst>
              </p:nvPr>
            </p:nvSpPr>
            <p:spPr>
              <a:xfrm>
                <a:off x="6969024" y="3512282"/>
                <a:ext cx="812630" cy="1438992"/>
              </a:xfrm>
              <a:custGeom>
                <a:avLst/>
                <a:gdLst>
                  <a:gd name="txL" fmla="*/ 0 w 537"/>
                  <a:gd name="txT" fmla="*/ 0 h 951"/>
                  <a:gd name="txR" fmla="*/ 537 w 537"/>
                  <a:gd name="txB" fmla="*/ 951 h 951"/>
                </a:gdLst>
                <a:ahLst/>
                <a:cxnLst>
                  <a:cxn ang="0">
                    <a:pos x="364" y="260"/>
                  </a:cxn>
                  <a:cxn ang="0">
                    <a:pos x="357" y="142"/>
                  </a:cxn>
                  <a:cxn ang="0">
                    <a:pos x="361" y="140"/>
                  </a:cxn>
                  <a:cxn ang="0">
                    <a:pos x="519" y="55"/>
                  </a:cxn>
                  <a:cxn ang="0">
                    <a:pos x="501" y="0"/>
                  </a:cxn>
                  <a:cxn ang="0">
                    <a:pos x="214" y="80"/>
                  </a:cxn>
                  <a:cxn ang="0">
                    <a:pos x="219" y="95"/>
                  </a:cxn>
                  <a:cxn ang="0">
                    <a:pos x="0" y="735"/>
                  </a:cxn>
                  <a:cxn ang="0">
                    <a:pos x="85" y="862"/>
                  </a:cxn>
                  <a:cxn ang="0">
                    <a:pos x="215" y="951"/>
                  </a:cxn>
                  <a:cxn ang="0">
                    <a:pos x="343" y="818"/>
                  </a:cxn>
                  <a:cxn ang="0">
                    <a:pos x="237" y="666"/>
                  </a:cxn>
                  <a:cxn ang="0">
                    <a:pos x="236" y="665"/>
                  </a:cxn>
                  <a:cxn ang="0">
                    <a:pos x="318" y="507"/>
                  </a:cxn>
                  <a:cxn ang="0">
                    <a:pos x="324" y="508"/>
                  </a:cxn>
                  <a:cxn ang="0">
                    <a:pos x="503" y="510"/>
                  </a:cxn>
                  <a:cxn ang="0">
                    <a:pos x="537" y="328"/>
                  </a:cxn>
                  <a:cxn ang="0">
                    <a:pos x="365" y="260"/>
                  </a:cxn>
                  <a:cxn ang="0">
                    <a:pos x="364" y="260"/>
                  </a:cxn>
                </a:cxnLst>
                <a:rect l="txL" t="txT" r="txR" b="txB"/>
                <a:pathLst>
                  <a:path w="537" h="951">
                    <a:moveTo>
                      <a:pt x="364" y="260"/>
                    </a:moveTo>
                    <a:cubicBezTo>
                      <a:pt x="365" y="221"/>
                      <a:pt x="363" y="181"/>
                      <a:pt x="357" y="142"/>
                    </a:cubicBezTo>
                    <a:cubicBezTo>
                      <a:pt x="361" y="140"/>
                      <a:pt x="361" y="140"/>
                      <a:pt x="361" y="140"/>
                    </a:cubicBezTo>
                    <a:cubicBezTo>
                      <a:pt x="519" y="55"/>
                      <a:pt x="519" y="55"/>
                      <a:pt x="519" y="55"/>
                    </a:cubicBezTo>
                    <a:cubicBezTo>
                      <a:pt x="501" y="0"/>
                      <a:pt x="501" y="0"/>
                      <a:pt x="501" y="0"/>
                    </a:cubicBezTo>
                    <a:cubicBezTo>
                      <a:pt x="214" y="80"/>
                      <a:pt x="214" y="80"/>
                      <a:pt x="214" y="80"/>
                    </a:cubicBezTo>
                    <a:cubicBezTo>
                      <a:pt x="216" y="85"/>
                      <a:pt x="217" y="90"/>
                      <a:pt x="219" y="95"/>
                    </a:cubicBezTo>
                    <a:cubicBezTo>
                      <a:pt x="282" y="340"/>
                      <a:pt x="188" y="589"/>
                      <a:pt x="0" y="735"/>
                    </a:cubicBezTo>
                    <a:cubicBezTo>
                      <a:pt x="85" y="862"/>
                      <a:pt x="85" y="862"/>
                      <a:pt x="85" y="862"/>
                    </a:cubicBezTo>
                    <a:cubicBezTo>
                      <a:pt x="215" y="951"/>
                      <a:pt x="215" y="951"/>
                      <a:pt x="215" y="951"/>
                    </a:cubicBezTo>
                    <a:cubicBezTo>
                      <a:pt x="343" y="818"/>
                      <a:pt x="343" y="818"/>
                      <a:pt x="343" y="818"/>
                    </a:cubicBezTo>
                    <a:cubicBezTo>
                      <a:pt x="237" y="666"/>
                      <a:pt x="237" y="666"/>
                      <a:pt x="237" y="666"/>
                    </a:cubicBezTo>
                    <a:cubicBezTo>
                      <a:pt x="236" y="665"/>
                      <a:pt x="236" y="665"/>
                      <a:pt x="236" y="665"/>
                    </a:cubicBezTo>
                    <a:cubicBezTo>
                      <a:pt x="269" y="616"/>
                      <a:pt x="297" y="563"/>
                      <a:pt x="318" y="507"/>
                    </a:cubicBezTo>
                    <a:cubicBezTo>
                      <a:pt x="324" y="508"/>
                      <a:pt x="324" y="508"/>
                      <a:pt x="324" y="508"/>
                    </a:cubicBezTo>
                    <a:cubicBezTo>
                      <a:pt x="503" y="510"/>
                      <a:pt x="503" y="510"/>
                      <a:pt x="503" y="510"/>
                    </a:cubicBezTo>
                    <a:cubicBezTo>
                      <a:pt x="537" y="328"/>
                      <a:pt x="537" y="328"/>
                      <a:pt x="537" y="328"/>
                    </a:cubicBezTo>
                    <a:cubicBezTo>
                      <a:pt x="365" y="260"/>
                      <a:pt x="365" y="260"/>
                      <a:pt x="365" y="260"/>
                    </a:cubicBezTo>
                    <a:lnTo>
                      <a:pt x="364" y="260"/>
                    </a:lnTo>
                    <a:close/>
                  </a:path>
                </a:pathLst>
              </a:custGeom>
              <a:solidFill>
                <a:srgbClr val="69A35B">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5" name="任意多边形 45"/>
              <p:cNvSpPr/>
              <p:nvPr>
                <p:custDataLst>
                  <p:tags r:id="rId30"/>
                </p:custDataLst>
              </p:nvPr>
            </p:nvSpPr>
            <p:spPr>
              <a:xfrm>
                <a:off x="5458816" y="2951661"/>
                <a:ext cx="1882741" cy="1882740"/>
              </a:xfrm>
              <a:custGeom>
                <a:avLst/>
                <a:gdLst>
                  <a:gd name="txL" fmla="*/ 0 w 1243"/>
                  <a:gd name="txT" fmla="*/ 0 h 1243"/>
                  <a:gd name="txR" fmla="*/ 1243 w 1243"/>
                  <a:gd name="txB" fmla="*/ 1243 h 1243"/>
                </a:gdLst>
                <a:ahLst/>
                <a:cxnLst>
                  <a:cxn ang="0">
                    <a:pos x="1116" y="391"/>
                  </a:cxn>
                  <a:cxn ang="0">
                    <a:pos x="391" y="127"/>
                  </a:cxn>
                  <a:cxn ang="0">
                    <a:pos x="127" y="851"/>
                  </a:cxn>
                  <a:cxn ang="0">
                    <a:pos x="851" y="1115"/>
                  </a:cxn>
                  <a:cxn ang="0">
                    <a:pos x="1116" y="391"/>
                  </a:cxn>
                </a:cxnLst>
                <a:rect l="txL" t="txT" r="txR" b="txB"/>
                <a:pathLst>
                  <a:path w="1243" h="1243">
                    <a:moveTo>
                      <a:pt x="1116" y="391"/>
                    </a:moveTo>
                    <a:cubicBezTo>
                      <a:pt x="989" y="118"/>
                      <a:pt x="664" y="0"/>
                      <a:pt x="391" y="127"/>
                    </a:cubicBezTo>
                    <a:cubicBezTo>
                      <a:pt x="118" y="254"/>
                      <a:pt x="0" y="578"/>
                      <a:pt x="127" y="851"/>
                    </a:cubicBezTo>
                    <a:cubicBezTo>
                      <a:pt x="254" y="1124"/>
                      <a:pt x="579" y="1243"/>
                      <a:pt x="851" y="1115"/>
                    </a:cubicBezTo>
                    <a:cubicBezTo>
                      <a:pt x="1124" y="988"/>
                      <a:pt x="1243" y="664"/>
                      <a:pt x="1116" y="391"/>
                    </a:cubicBezTo>
                    <a:close/>
                  </a:path>
                </a:pathLst>
              </a:custGeom>
              <a:solidFill>
                <a:srgbClr val="CBE5F6">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6" name="任意多边形 46"/>
              <p:cNvSpPr/>
              <p:nvPr>
                <p:custDataLst>
                  <p:tags r:id="rId31"/>
                </p:custDataLst>
              </p:nvPr>
            </p:nvSpPr>
            <p:spPr>
              <a:xfrm>
                <a:off x="5927135" y="3415036"/>
                <a:ext cx="979067" cy="616447"/>
              </a:xfrm>
              <a:custGeom>
                <a:avLst/>
                <a:gdLst>
                  <a:gd name="txL" fmla="*/ 0 w 921"/>
                  <a:gd name="txT" fmla="*/ 0 h 580"/>
                  <a:gd name="txR" fmla="*/ 921 w 921"/>
                  <a:gd name="txB" fmla="*/ 580 h 580"/>
                </a:gdLst>
                <a:ahLst/>
                <a:cxnLst>
                  <a:cxn ang="0">
                    <a:pos x="880" y="447"/>
                  </a:cxn>
                  <a:cxn ang="0">
                    <a:pos x="879" y="427"/>
                  </a:cxn>
                  <a:cxn ang="0">
                    <a:pos x="431" y="0"/>
                  </a:cxn>
                  <a:cxn ang="0">
                    <a:pos x="3" y="317"/>
                  </a:cxn>
                  <a:cxn ang="0">
                    <a:pos x="0" y="326"/>
                  </a:cxn>
                  <a:cxn ang="0">
                    <a:pos x="108" y="326"/>
                  </a:cxn>
                  <a:cxn ang="0">
                    <a:pos x="109" y="322"/>
                  </a:cxn>
                  <a:cxn ang="0">
                    <a:pos x="431" y="102"/>
                  </a:cxn>
                  <a:cxn ang="0">
                    <a:pos x="776" y="424"/>
                  </a:cxn>
                  <a:cxn ang="0">
                    <a:pos x="778" y="447"/>
                  </a:cxn>
                  <a:cxn ang="0">
                    <a:pos x="729" y="447"/>
                  </a:cxn>
                  <a:cxn ang="0">
                    <a:pos x="826" y="580"/>
                  </a:cxn>
                  <a:cxn ang="0">
                    <a:pos x="921" y="447"/>
                  </a:cxn>
                  <a:cxn ang="0">
                    <a:pos x="880" y="447"/>
                  </a:cxn>
                </a:cxnLst>
                <a:rect l="txL" t="txT" r="txR" b="tx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rgbClr val="175782">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7" name="任意多边形 47"/>
              <p:cNvSpPr/>
              <p:nvPr>
                <p:custDataLst>
                  <p:tags r:id="rId32"/>
                </p:custDataLst>
              </p:nvPr>
            </p:nvSpPr>
            <p:spPr>
              <a:xfrm>
                <a:off x="5894170" y="3906216"/>
                <a:ext cx="890059" cy="464808"/>
              </a:xfrm>
              <a:custGeom>
                <a:avLst/>
                <a:gdLst>
                  <a:gd name="txL" fmla="*/ 0 w 838"/>
                  <a:gd name="txT" fmla="*/ 0 h 436"/>
                  <a:gd name="txR" fmla="*/ 838 w 838"/>
                  <a:gd name="txB" fmla="*/ 436 h 436"/>
                </a:gdLst>
                <a:ahLst/>
                <a:cxnLst>
                  <a:cxn ang="0">
                    <a:pos x="704" y="235"/>
                  </a:cxn>
                  <a:cxn ang="0">
                    <a:pos x="462" y="334"/>
                  </a:cxn>
                  <a:cxn ang="0">
                    <a:pos x="166" y="166"/>
                  </a:cxn>
                  <a:cxn ang="0">
                    <a:pos x="147" y="134"/>
                  </a:cxn>
                  <a:cxn ang="0">
                    <a:pos x="192" y="134"/>
                  </a:cxn>
                  <a:cxn ang="0">
                    <a:pos x="95" y="0"/>
                  </a:cxn>
                  <a:cxn ang="0">
                    <a:pos x="0" y="134"/>
                  </a:cxn>
                  <a:cxn ang="0">
                    <a:pos x="38" y="134"/>
                  </a:cxn>
                  <a:cxn ang="0">
                    <a:pos x="43" y="147"/>
                  </a:cxn>
                  <a:cxn ang="0">
                    <a:pos x="462" y="436"/>
                  </a:cxn>
                  <a:cxn ang="0">
                    <a:pos x="830" y="244"/>
                  </a:cxn>
                  <a:cxn ang="0">
                    <a:pos x="838" y="233"/>
                  </a:cxn>
                  <a:cxn ang="0">
                    <a:pos x="706" y="233"/>
                  </a:cxn>
                  <a:cxn ang="0">
                    <a:pos x="704" y="235"/>
                  </a:cxn>
                </a:cxnLst>
                <a:rect l="txL" t="txT" r="txR" b="tx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175782">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8" name="任意多边形 48"/>
              <p:cNvSpPr/>
              <p:nvPr>
                <p:custDataLst>
                  <p:tags r:id="rId33"/>
                </p:custDataLst>
              </p:nvPr>
            </p:nvSpPr>
            <p:spPr>
              <a:xfrm>
                <a:off x="6082073" y="3606233"/>
                <a:ext cx="599966" cy="583483"/>
              </a:xfrm>
              <a:custGeom>
                <a:avLst/>
                <a:gdLst>
                  <a:gd name="txL" fmla="*/ 0 w 564"/>
                  <a:gd name="txT" fmla="*/ 0 h 550"/>
                  <a:gd name="txR" fmla="*/ 564 w 564"/>
                  <a:gd name="txB" fmla="*/ 550 h 550"/>
                </a:gdLst>
                <a:ahLst/>
                <a:cxnLst>
                  <a:cxn ang="0">
                    <a:pos x="0" y="227"/>
                  </a:cxn>
                  <a:cxn ang="0">
                    <a:pos x="0" y="327"/>
                  </a:cxn>
                  <a:cxn ang="0">
                    <a:pos x="46" y="327"/>
                  </a:cxn>
                  <a:cxn ang="0">
                    <a:pos x="80" y="407"/>
                  </a:cxn>
                  <a:cxn ang="0">
                    <a:pos x="48" y="439"/>
                  </a:cxn>
                  <a:cxn ang="0">
                    <a:pos x="119" y="510"/>
                  </a:cxn>
                  <a:cxn ang="0">
                    <a:pos x="151" y="478"/>
                  </a:cxn>
                  <a:cxn ang="0">
                    <a:pos x="230" y="511"/>
                  </a:cxn>
                  <a:cxn ang="0">
                    <a:pos x="230" y="550"/>
                  </a:cxn>
                  <a:cxn ang="0">
                    <a:pos x="330" y="550"/>
                  </a:cxn>
                  <a:cxn ang="0">
                    <a:pos x="330" y="512"/>
                  </a:cxn>
                  <a:cxn ang="0">
                    <a:pos x="414" y="478"/>
                  </a:cxn>
                  <a:cxn ang="0">
                    <a:pos x="444" y="509"/>
                  </a:cxn>
                  <a:cxn ang="0">
                    <a:pos x="515" y="438"/>
                  </a:cxn>
                  <a:cxn ang="0">
                    <a:pos x="485" y="408"/>
                  </a:cxn>
                  <a:cxn ang="0">
                    <a:pos x="520" y="327"/>
                  </a:cxn>
                  <a:cxn ang="0">
                    <a:pos x="564" y="327"/>
                  </a:cxn>
                  <a:cxn ang="0">
                    <a:pos x="564" y="227"/>
                  </a:cxn>
                  <a:cxn ang="0">
                    <a:pos x="521" y="227"/>
                  </a:cxn>
                  <a:cxn ang="0">
                    <a:pos x="486" y="143"/>
                  </a:cxn>
                  <a:cxn ang="0">
                    <a:pos x="518" y="111"/>
                  </a:cxn>
                  <a:cxn ang="0">
                    <a:pos x="447" y="40"/>
                  </a:cxn>
                  <a:cxn ang="0">
                    <a:pos x="415" y="72"/>
                  </a:cxn>
                  <a:cxn ang="0">
                    <a:pos x="330" y="38"/>
                  </a:cxn>
                  <a:cxn ang="0">
                    <a:pos x="330" y="0"/>
                  </a:cxn>
                  <a:cxn ang="0">
                    <a:pos x="230" y="0"/>
                  </a:cxn>
                  <a:cxn ang="0">
                    <a:pos x="230" y="39"/>
                  </a:cxn>
                  <a:cxn ang="0">
                    <a:pos x="150" y="73"/>
                  </a:cxn>
                  <a:cxn ang="0">
                    <a:pos x="116" y="39"/>
                  </a:cxn>
                  <a:cxn ang="0">
                    <a:pos x="45" y="110"/>
                  </a:cxn>
                  <a:cxn ang="0">
                    <a:pos x="79" y="144"/>
                  </a:cxn>
                  <a:cxn ang="0">
                    <a:pos x="45" y="227"/>
                  </a:cxn>
                  <a:cxn ang="0">
                    <a:pos x="0" y="227"/>
                  </a:cxn>
                  <a:cxn ang="0">
                    <a:pos x="283" y="104"/>
                  </a:cxn>
                  <a:cxn ang="0">
                    <a:pos x="456" y="275"/>
                  </a:cxn>
                  <a:cxn ang="0">
                    <a:pos x="283" y="446"/>
                  </a:cxn>
                  <a:cxn ang="0">
                    <a:pos x="110" y="275"/>
                  </a:cxn>
                  <a:cxn ang="0">
                    <a:pos x="283" y="104"/>
                  </a:cxn>
                </a:cxnLst>
                <a:rect l="txL" t="txT" r="txR" b="tx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175782">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89" name="任意多边形 49"/>
              <p:cNvSpPr/>
              <p:nvPr>
                <p:custDataLst>
                  <p:tags r:id="rId34"/>
                </p:custDataLst>
              </p:nvPr>
            </p:nvSpPr>
            <p:spPr>
              <a:xfrm>
                <a:off x="6240306" y="3761170"/>
                <a:ext cx="280205" cy="273610"/>
              </a:xfrm>
              <a:custGeom>
                <a:avLst/>
                <a:gdLst>
                  <a:gd name="txL" fmla="*/ 0 w 261"/>
                  <a:gd name="txT" fmla="*/ 0 h 259"/>
                  <a:gd name="txR" fmla="*/ 261 w 261"/>
                  <a:gd name="txB" fmla="*/ 259 h 259"/>
                </a:gdLst>
                <a:ahLst/>
                <a:cxnLst>
                  <a:cxn ang="0">
                    <a:pos x="131" y="259"/>
                  </a:cxn>
                  <a:cxn ang="0">
                    <a:pos x="261" y="129"/>
                  </a:cxn>
                  <a:cxn ang="0">
                    <a:pos x="131" y="0"/>
                  </a:cxn>
                  <a:cxn ang="0">
                    <a:pos x="0" y="129"/>
                  </a:cxn>
                  <a:cxn ang="0">
                    <a:pos x="131" y="259"/>
                  </a:cxn>
                  <a:cxn ang="0">
                    <a:pos x="131" y="42"/>
                  </a:cxn>
                  <a:cxn ang="0">
                    <a:pos x="219" y="129"/>
                  </a:cxn>
                  <a:cxn ang="0">
                    <a:pos x="131" y="217"/>
                  </a:cxn>
                  <a:cxn ang="0">
                    <a:pos x="42" y="129"/>
                  </a:cxn>
                  <a:cxn ang="0">
                    <a:pos x="131" y="42"/>
                  </a:cxn>
                </a:cxnLst>
                <a:rect l="txL" t="txT" r="txR" b="tx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175782">
                  <a:alpha val="100000"/>
                </a:srgbClr>
              </a:solidFill>
              <a:ln w="9525" cap="flat" cmpd="sng">
                <a:solidFill>
                  <a:srgbClr val="767171">
                    <a:alpha val="100000"/>
                  </a:srgbClr>
                </a:solidFill>
                <a:prstDash val="solid"/>
                <a:round/>
                <a:headEnd type="none" w="med" len="med"/>
                <a:tailEnd type="none" w="med" len="med"/>
              </a:ln>
            </p:spPr>
            <p:txBody>
              <a:bodyPr/>
              <a:p>
                <a:endParaRPr lang="zh-CN" altLang="en-US"/>
              </a:p>
            </p:txBody>
          </p:sp>
          <p:sp>
            <p:nvSpPr>
              <p:cNvPr id="31790" name="椭圆 58"/>
              <p:cNvSpPr/>
              <p:nvPr>
                <p:custDataLst>
                  <p:tags r:id="rId35"/>
                </p:custDataLst>
              </p:nvPr>
            </p:nvSpPr>
            <p:spPr>
              <a:xfrm>
                <a:off x="6332608" y="3850174"/>
                <a:ext cx="98895" cy="95600"/>
              </a:xfrm>
              <a:prstGeom prst="ellipse">
                <a:avLst/>
              </a:prstGeom>
              <a:solidFill>
                <a:srgbClr val="175782"/>
              </a:solidFill>
              <a:ln w="9525" cap="flat" cmpd="sng">
                <a:solidFill>
                  <a:srgbClr val="767171"/>
                </a:solidFill>
                <a:prstDash val="solid"/>
                <a:headEnd type="none" w="med" len="med"/>
                <a:tailEnd type="none" w="med" len="med"/>
              </a:ln>
            </p:spPr>
            <p:txBody>
              <a:bodyPr anchor="ctr" anchorCtr="0"/>
              <a:p>
                <a:pPr algn="ctr">
                  <a:lnSpc>
                    <a:spcPct val="130000"/>
                  </a:lnSpc>
                </a:pPr>
                <a:endParaRPr lang="zh-CN" altLang="zh-CN" sz="1200" b="1" dirty="0">
                  <a:latin typeface="微软雅黑" panose="020B0503020204020204" pitchFamily="34" charset="-122"/>
                  <a:ea typeface="微软雅黑" panose="020B0503020204020204" pitchFamily="34" charset="-122"/>
                </a:endParaRPr>
              </a:p>
            </p:txBody>
          </p:sp>
        </p:grpSp>
        <p:sp>
          <p:nvSpPr>
            <p:cNvPr id="76" name="燕尾形 99"/>
            <p:cNvSpPr/>
            <p:nvPr/>
          </p:nvSpPr>
          <p:spPr>
            <a:xfrm rot="16200000">
              <a:off x="16605" y="2742"/>
              <a:ext cx="354" cy="838"/>
            </a:xfrm>
            <a:prstGeom prst="chevron">
              <a:avLst/>
            </a:pr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40" b="1"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endParaRPr>
            </a:p>
          </p:txBody>
        </p:sp>
        <p:sp>
          <p:nvSpPr>
            <p:cNvPr id="77" name="燕尾形 100"/>
            <p:cNvSpPr/>
            <p:nvPr/>
          </p:nvSpPr>
          <p:spPr>
            <a:xfrm rot="9157675">
              <a:off x="16098" y="3582"/>
              <a:ext cx="354" cy="771"/>
            </a:xfrm>
            <a:prstGeom prst="chevron">
              <a:avLst/>
            </a:pr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40" b="1"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endParaRPr>
            </a:p>
          </p:txBody>
        </p:sp>
        <p:sp>
          <p:nvSpPr>
            <p:cNvPr id="78" name="燕尾形 101"/>
            <p:cNvSpPr/>
            <p:nvPr/>
          </p:nvSpPr>
          <p:spPr>
            <a:xfrm rot="1338765">
              <a:off x="17140" y="3597"/>
              <a:ext cx="354" cy="707"/>
            </a:xfrm>
            <a:prstGeom prst="chevron">
              <a:avLst/>
            </a:pr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40" b="1"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3799" name="组合 5"/>
          <p:cNvGrpSpPr/>
          <p:nvPr/>
        </p:nvGrpSpPr>
        <p:grpSpPr>
          <a:xfrm>
            <a:off x="42863" y="1662113"/>
            <a:ext cx="565150" cy="481012"/>
            <a:chOff x="7413" y="78851"/>
            <a:chExt cx="1130359" cy="961770"/>
          </a:xfrm>
        </p:grpSpPr>
        <p:sp>
          <p:nvSpPr>
            <p:cNvPr id="7" name="文本框 6"/>
            <p:cNvSpPr txBox="1"/>
            <p:nvPr/>
          </p:nvSpPr>
          <p:spPr>
            <a:xfrm>
              <a:off x="145145" y="78851"/>
              <a:ext cx="662975" cy="784899"/>
            </a:xfrm>
            <a:prstGeom prst="rect">
              <a:avLst/>
            </a:prstGeom>
            <a:noFill/>
          </p:spPr>
          <p:txBody>
            <a:bodyPr wrap="none">
              <a:spAutoFit/>
            </a:bodyPr>
            <a:p>
              <a:pPr marR="0" defTabSz="914400" fontAlgn="auto">
                <a:lnSpc>
                  <a:spcPct val="140000"/>
                </a:lnSpc>
                <a:buClrTx/>
                <a:buSzTx/>
                <a:buFontTx/>
                <a:buNone/>
                <a:defRPr/>
              </a:pPr>
              <a:r>
                <a:rPr kumimoji="0" lang="en-US" sz="140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3</a:t>
              </a:r>
              <a:r>
                <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rPr>
                <a:t> </a:t>
              </a:r>
              <a:endPar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endParaRPr>
            </a:p>
          </p:txBody>
        </p:sp>
        <p:sp>
          <p:nvSpPr>
            <p:cNvPr id="8" name="文本框 7"/>
            <p:cNvSpPr txBox="1"/>
            <p:nvPr/>
          </p:nvSpPr>
          <p:spPr>
            <a:xfrm>
              <a:off x="7413" y="587208"/>
              <a:ext cx="1130359" cy="453413"/>
            </a:xfrm>
            <a:prstGeom prst="rect">
              <a:avLst/>
            </a:prstGeom>
            <a:noFill/>
          </p:spPr>
          <p:txBody>
            <a:bodyPr wrap="none">
              <a:spAutoFit/>
            </a:bodyPr>
            <a:p>
              <a:pPr marR="0" algn="dist" defTabSz="914400" fontAlgn="auto">
                <a:lnSpc>
                  <a:spcPct val="140000"/>
                </a:lnSpc>
                <a:buClrTx/>
                <a:buSzTx/>
                <a:buFontTx/>
                <a:buNone/>
                <a:defRPr/>
              </a:pPr>
              <a:r>
                <a:rPr kumimoji="0" 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33841" name="文本框 20"/>
          <p:cNvSpPr txBox="1"/>
          <p:nvPr>
            <p:custDataLst>
              <p:tags r:id="rId2"/>
            </p:custDataLst>
          </p:nvPr>
        </p:nvSpPr>
        <p:spPr>
          <a:xfrm>
            <a:off x="955675" y="1765300"/>
            <a:ext cx="4179888" cy="368300"/>
          </a:xfrm>
          <a:prstGeom prst="rect">
            <a:avLst/>
          </a:prstGeom>
          <a:noFill/>
          <a:ln w="9525">
            <a:noFill/>
          </a:ln>
        </p:spPr>
        <p:txBody>
          <a:bodyPr>
            <a:spAutoFit/>
          </a:bodyPr>
          <a:p>
            <a:r>
              <a:rPr lang="en-US" altLang="en-US" b="1" dirty="0">
                <a:solidFill>
                  <a:srgbClr val="2F5597"/>
                </a:solidFill>
                <a:latin typeface="Arial Bold" panose="020B0604020202090204" charset="0"/>
                <a:cs typeface="Arial Bold" panose="020B0604020202090204" charset="0"/>
                <a:sym typeface="思源黑体 CN Normal" charset="0"/>
              </a:rPr>
              <a:t>Components</a:t>
            </a:r>
            <a:r>
              <a:rPr lang="en-US" altLang="en-US" sz="1400" dirty="0">
                <a:solidFill>
                  <a:srgbClr val="2F5597"/>
                </a:solidFill>
                <a:latin typeface="Arial" panose="020B0604020202090204" pitchFamily="34" charset="0"/>
                <a:cs typeface="Arial" panose="020B0604020202090204" pitchFamily="34" charset="0"/>
                <a:sym typeface="思源黑体 CN Normal" charset="0"/>
              </a:rPr>
              <a:t> </a:t>
            </a:r>
            <a:endParaRPr lang="en-US" altLang="en-US" sz="1400" dirty="0">
              <a:solidFill>
                <a:srgbClr val="2F5597"/>
              </a:solidFill>
              <a:latin typeface="Arial" panose="020B0604020202090204" pitchFamily="34" charset="0"/>
              <a:ea typeface="Arial" panose="020B0604020202090204" pitchFamily="34" charset="0"/>
              <a:sym typeface="思源黑体 CN Normal" charset="0"/>
            </a:endParaRPr>
          </a:p>
        </p:txBody>
      </p:sp>
      <p:sp>
        <p:nvSpPr>
          <p:cNvPr id="2" name="矩形 1"/>
          <p:cNvSpPr/>
          <p:nvPr/>
        </p:nvSpPr>
        <p:spPr>
          <a:xfrm>
            <a:off x="3601826" y="2320149"/>
            <a:ext cx="4988247" cy="405466"/>
          </a:xfrm>
          <a:prstGeom prst="rect">
            <a:avLst/>
          </a:prstGeom>
          <a:noFill/>
          <a:ln>
            <a:noFill/>
          </a:ln>
        </p:spPr>
        <p:style>
          <a:lnRef idx="2">
            <a:srgbClr val="5B9BD5">
              <a:shade val="50000"/>
            </a:srgbClr>
          </a:lnRef>
          <a:fillRef idx="1">
            <a:srgbClr val="5B9BD5"/>
          </a:fillRef>
          <a:effectRef idx="0">
            <a:srgbClr val="5B9BD5"/>
          </a:effectRef>
          <a:fontRef idx="minor">
            <a:sysClr val="window" lastClr="FFFFFF"/>
          </a:fontRef>
        </p:style>
        <p:txBody>
          <a:bodyPr anchor="ctr">
            <a:scene3d>
              <a:camera prst="orthographicFront"/>
              <a:lightRig rig="threePt" dir="t"/>
            </a:scene3d>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t>国家自然灾害综合监测预警平台</a:t>
            </a:r>
            <a:br>
              <a:rPr kumimoji="0" lang="en-US" sz="1200" b="1" i="0" u="none" strike="noStrike" kern="1200" cap="none" spc="0" normalizeH="0" baseline="0" noProof="0">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br>
            <a:r>
              <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rPr>
              <a:t>National Integrated Monitoring and Early Warning Platform for Natural Disasters </a:t>
            </a:r>
            <a:endPar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endParaRPr>
          </a:p>
        </p:txBody>
      </p:sp>
      <p:sp>
        <p:nvSpPr>
          <p:cNvPr id="4" name="上箭头 36"/>
          <p:cNvSpPr/>
          <p:nvPr/>
        </p:nvSpPr>
        <p:spPr bwMode="auto">
          <a:xfrm>
            <a:off x="1070293" y="2829243"/>
            <a:ext cx="10055225" cy="1879600"/>
          </a:xfrm>
          <a:prstGeom prst="upArrow">
            <a:avLst>
              <a:gd name="adj1" fmla="val 100000"/>
              <a:gd name="adj2" fmla="val 21355"/>
            </a:avLst>
          </a:prstGeom>
          <a:gradFill flip="none" rotWithShape="1">
            <a:gsLst>
              <a:gs pos="0">
                <a:srgbClr val="4472C4">
                  <a:lumMod val="67000"/>
                </a:srgbClr>
              </a:gs>
              <a:gs pos="48000">
                <a:srgbClr val="4472C4">
                  <a:lumMod val="97000"/>
                  <a:lumOff val="3000"/>
                </a:srgbClr>
              </a:gs>
              <a:gs pos="100000">
                <a:sysClr val="window" lastClr="FFFFFF"/>
              </a:gs>
            </a:gsLst>
            <a:lin ang="54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lIns="80645" tIns="40322" rIns="80645" bIns="40322"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ea"/>
            </a:endParaRPr>
          </a:p>
        </p:txBody>
      </p:sp>
      <p:pic>
        <p:nvPicPr>
          <p:cNvPr id="5" name="图片 4"/>
          <p:cNvPicPr>
            <a:picLocks noChangeAspect="1"/>
          </p:cNvPicPr>
          <p:nvPr/>
        </p:nvPicPr>
        <p:blipFill rotWithShape="1">
          <a:blip r:embed="rId3" cstate="print"/>
          <a:srcRect t="21743" b="4104"/>
          <a:stretch>
            <a:fillRect/>
          </a:stretch>
        </p:blipFill>
        <p:spPr>
          <a:xfrm>
            <a:off x="3812430" y="3429059"/>
            <a:ext cx="4884640" cy="109767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0" name="矩形 59"/>
          <p:cNvSpPr/>
          <p:nvPr/>
        </p:nvSpPr>
        <p:spPr>
          <a:xfrm>
            <a:off x="4152900" y="3006725"/>
            <a:ext cx="3881438" cy="400050"/>
          </a:xfrm>
          <a:prstGeom prst="rect">
            <a:avLst/>
          </a:prstGeom>
          <a:no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rPr>
              <a:t>1个综合监测预警大厅</a:t>
            </a:r>
            <a:br>
              <a:rPr kumimoji="0" lang="en-US" sz="12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rPr>
            </a:br>
            <a:r>
              <a:rPr kumimoji="0" lang="en-US" altLang="en-US" sz="12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Arial" panose="020B0604020202090204"/>
                <a:ea typeface="Arial" panose="020B0604020202090204"/>
                <a:cs typeface="+mn-ea"/>
              </a:rPr>
              <a:t>1 </a:t>
            </a:r>
            <a:r>
              <a:rPr kumimoji="0" lang="en-US" altLang="en-US" sz="1200" b="1" i="0" u="none" strike="noStrike" kern="1200" cap="none" spc="0" normalizeH="0" baseline="0" noProof="1">
                <a:ln>
                  <a:noFill/>
                </a:ln>
                <a:solidFill>
                  <a:sysClr val="window" lastClr="FFFFFF"/>
                </a:solidFill>
                <a:effectLst>
                  <a:outerShdw blurRad="38100" dist="38100" dir="2700000" algn="tl">
                    <a:srgbClr val="000000">
                      <a:alpha val="43137"/>
                    </a:srgbClr>
                  </a:outerShdw>
                </a:effectLst>
                <a:uLnTx/>
                <a:uFillTx/>
                <a:latin typeface="Arial" panose="020B0604020202090204"/>
                <a:ea typeface="Arial" panose="020B0604020202090204"/>
                <a:cs typeface="+mn-ea"/>
              </a:rPr>
              <a:t>integrated monitoring and early warning hall </a:t>
            </a:r>
            <a:endParaRPr kumimoji="0" lang="en-US" altLang="en-US" sz="1200" b="1" i="0" u="none" strike="noStrike" kern="1200" cap="none" spc="0" normalizeH="0" baseline="0" noProof="1">
              <a:ln>
                <a:noFill/>
              </a:ln>
              <a:solidFill>
                <a:sysClr val="window" lastClr="FFFFFF"/>
              </a:solidFill>
              <a:effectLst>
                <a:outerShdw blurRad="38100" dist="38100" dir="2700000" algn="tl">
                  <a:srgbClr val="000000">
                    <a:alpha val="43137"/>
                  </a:srgbClr>
                </a:outerShdw>
              </a:effectLst>
              <a:uLnTx/>
              <a:uFillTx/>
              <a:latin typeface="Arial" panose="020B0604020202090204"/>
              <a:ea typeface="Arial" panose="020B0604020202090204"/>
              <a:cs typeface="+mn-ea"/>
            </a:endParaRPr>
          </a:p>
        </p:txBody>
      </p:sp>
      <p:sp>
        <p:nvSpPr>
          <p:cNvPr id="6" name="矩形 5"/>
          <p:cNvSpPr/>
          <p:nvPr/>
        </p:nvSpPr>
        <p:spPr bwMode="auto">
          <a:xfrm>
            <a:off x="1068705" y="4631055"/>
            <a:ext cx="10056813" cy="1123950"/>
          </a:xfrm>
          <a:prstGeom prst="rect">
            <a:avLst/>
          </a:prstGeom>
          <a:gradFill flip="none" rotWithShape="1">
            <a:gsLst>
              <a:gs pos="70000">
                <a:srgbClr val="76A6D2"/>
              </a:gs>
              <a:gs pos="0">
                <a:sysClr val="window" lastClr="FFFFFF"/>
              </a:gs>
              <a:gs pos="100000">
                <a:srgbClr val="4472C4">
                  <a:lumMod val="75000"/>
                </a:srgbClr>
              </a:gs>
            </a:gsLst>
            <a:lin ang="162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lIns="80645" tIns="40322" rIns="80645" bIns="40322"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ea"/>
            </a:endParaRPr>
          </a:p>
        </p:txBody>
      </p:sp>
      <p:pic>
        <p:nvPicPr>
          <p:cNvPr id="32790" name="图片 54"/>
          <p:cNvPicPr>
            <a:picLocks noChangeAspect="1"/>
          </p:cNvPicPr>
          <p:nvPr/>
        </p:nvPicPr>
        <p:blipFill>
          <a:blip r:embed="rId4"/>
          <a:srcRect l="1054" t="1381" r="1118" b="1445"/>
          <a:stretch>
            <a:fillRect/>
          </a:stretch>
        </p:blipFill>
        <p:spPr>
          <a:xfrm>
            <a:off x="2038350" y="4630738"/>
            <a:ext cx="723900" cy="498475"/>
          </a:xfrm>
          <a:prstGeom prst="rect">
            <a:avLst/>
          </a:prstGeom>
          <a:noFill/>
          <a:ln w="9525">
            <a:noFill/>
          </a:ln>
        </p:spPr>
      </p:pic>
      <p:pic>
        <p:nvPicPr>
          <p:cNvPr id="32783" name="图片 23"/>
          <p:cNvPicPr>
            <a:picLocks noChangeAspect="1"/>
          </p:cNvPicPr>
          <p:nvPr/>
        </p:nvPicPr>
        <p:blipFill>
          <a:blip r:embed="rId5"/>
          <a:srcRect t="8743" b="10648"/>
          <a:stretch>
            <a:fillRect/>
          </a:stretch>
        </p:blipFill>
        <p:spPr>
          <a:xfrm>
            <a:off x="3624263" y="4631055"/>
            <a:ext cx="993775" cy="450850"/>
          </a:xfrm>
          <a:prstGeom prst="rect">
            <a:avLst/>
          </a:prstGeom>
          <a:noFill/>
          <a:ln w="9525">
            <a:noFill/>
          </a:ln>
        </p:spPr>
      </p:pic>
      <p:pic>
        <p:nvPicPr>
          <p:cNvPr id="32784" name="图片 48"/>
          <p:cNvPicPr>
            <a:picLocks noChangeAspect="1"/>
          </p:cNvPicPr>
          <p:nvPr/>
        </p:nvPicPr>
        <p:blipFill>
          <a:blip r:embed="rId6"/>
          <a:srcRect t="8884" b="10806"/>
          <a:stretch>
            <a:fillRect/>
          </a:stretch>
        </p:blipFill>
        <p:spPr>
          <a:xfrm>
            <a:off x="4221163" y="4813300"/>
            <a:ext cx="996950" cy="450850"/>
          </a:xfrm>
          <a:prstGeom prst="rect">
            <a:avLst/>
          </a:prstGeom>
          <a:noFill/>
          <a:ln w="9525">
            <a:noFill/>
          </a:ln>
        </p:spPr>
      </p:pic>
      <p:pic>
        <p:nvPicPr>
          <p:cNvPr id="32785" name="图片 49"/>
          <p:cNvPicPr>
            <a:picLocks noChangeAspect="1"/>
          </p:cNvPicPr>
          <p:nvPr/>
        </p:nvPicPr>
        <p:blipFill>
          <a:blip r:embed="rId7"/>
          <a:srcRect t="9018" b="4514"/>
          <a:stretch>
            <a:fillRect/>
          </a:stretch>
        </p:blipFill>
        <p:spPr>
          <a:xfrm>
            <a:off x="5135880" y="4641850"/>
            <a:ext cx="927100" cy="450850"/>
          </a:xfrm>
          <a:prstGeom prst="rect">
            <a:avLst/>
          </a:prstGeom>
          <a:noFill/>
          <a:ln w="9525">
            <a:noFill/>
          </a:ln>
        </p:spPr>
      </p:pic>
      <p:pic>
        <p:nvPicPr>
          <p:cNvPr id="32786" name="图片 50"/>
          <p:cNvPicPr>
            <a:picLocks noChangeAspect="1"/>
          </p:cNvPicPr>
          <p:nvPr/>
        </p:nvPicPr>
        <p:blipFill>
          <a:blip r:embed="rId8"/>
          <a:srcRect t="9164" b="11057"/>
          <a:stretch>
            <a:fillRect/>
          </a:stretch>
        </p:blipFill>
        <p:spPr>
          <a:xfrm>
            <a:off x="5868988" y="4813300"/>
            <a:ext cx="1004887" cy="450850"/>
          </a:xfrm>
          <a:prstGeom prst="rect">
            <a:avLst/>
          </a:prstGeom>
          <a:noFill/>
          <a:ln w="9525">
            <a:noFill/>
          </a:ln>
        </p:spPr>
      </p:pic>
      <p:pic>
        <p:nvPicPr>
          <p:cNvPr id="32787" name="图片 51"/>
          <p:cNvPicPr>
            <a:picLocks noChangeAspect="1"/>
          </p:cNvPicPr>
          <p:nvPr/>
        </p:nvPicPr>
        <p:blipFill>
          <a:blip r:embed="rId9"/>
          <a:srcRect t="9149" b="10851"/>
          <a:stretch>
            <a:fillRect/>
          </a:stretch>
        </p:blipFill>
        <p:spPr>
          <a:xfrm>
            <a:off x="6873558" y="4678680"/>
            <a:ext cx="1001712" cy="450850"/>
          </a:xfrm>
          <a:prstGeom prst="rect">
            <a:avLst/>
          </a:prstGeom>
          <a:noFill/>
          <a:ln w="9525">
            <a:noFill/>
          </a:ln>
        </p:spPr>
      </p:pic>
      <p:pic>
        <p:nvPicPr>
          <p:cNvPr id="32788" name="图片 52"/>
          <p:cNvPicPr>
            <a:picLocks noChangeAspect="1"/>
          </p:cNvPicPr>
          <p:nvPr/>
        </p:nvPicPr>
        <p:blipFill>
          <a:blip r:embed="rId10"/>
          <a:stretch>
            <a:fillRect/>
          </a:stretch>
        </p:blipFill>
        <p:spPr>
          <a:xfrm>
            <a:off x="7788593" y="4641850"/>
            <a:ext cx="801687" cy="450850"/>
          </a:xfrm>
          <a:prstGeom prst="rect">
            <a:avLst/>
          </a:prstGeom>
          <a:noFill/>
          <a:ln w="9525">
            <a:noFill/>
          </a:ln>
        </p:spPr>
      </p:pic>
      <p:pic>
        <p:nvPicPr>
          <p:cNvPr id="32782" name="图片 13"/>
          <p:cNvPicPr>
            <a:picLocks noChangeAspect="1"/>
          </p:cNvPicPr>
          <p:nvPr/>
        </p:nvPicPr>
        <p:blipFill>
          <a:blip r:embed="rId11"/>
          <a:stretch>
            <a:fillRect/>
          </a:stretch>
        </p:blipFill>
        <p:spPr>
          <a:xfrm>
            <a:off x="9255125" y="4678680"/>
            <a:ext cx="1001713" cy="563563"/>
          </a:xfrm>
          <a:prstGeom prst="rect">
            <a:avLst/>
          </a:prstGeom>
          <a:noFill/>
          <a:ln w="9525">
            <a:noFill/>
          </a:ln>
        </p:spPr>
      </p:pic>
      <p:sp>
        <p:nvSpPr>
          <p:cNvPr id="54" name="矩形 53"/>
          <p:cNvSpPr/>
          <p:nvPr/>
        </p:nvSpPr>
        <p:spPr>
          <a:xfrm>
            <a:off x="1781031" y="5264161"/>
            <a:ext cx="1237682" cy="962143"/>
          </a:xfrm>
          <a:prstGeom prst="rect">
            <a:avLst/>
          </a:prstGeom>
          <a:noFill/>
          <a:ln w="12700">
            <a:solidFill>
              <a:srgbClr val="FF0000"/>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scene3d>
              <a:camera prst="orthographicFront"/>
              <a:lightRig rig="threePt" dir="t"/>
            </a:scene3d>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t>1个综合数据库</a:t>
            </a:r>
            <a:br>
              <a:rPr kumimoji="0" lang="en-US" sz="1200" b="1" i="0" u="none" strike="noStrike" kern="1200" cap="none" spc="0" normalizeH="0" baseline="0" noProof="0">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br>
            <a:r>
              <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rPr>
              <a:t>1 integrated database </a:t>
            </a:r>
            <a:endPar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endParaRPr>
          </a:p>
        </p:txBody>
      </p:sp>
      <p:sp>
        <p:nvSpPr>
          <p:cNvPr id="57" name="矩形 56"/>
          <p:cNvSpPr/>
          <p:nvPr/>
        </p:nvSpPr>
        <p:spPr>
          <a:xfrm>
            <a:off x="3232343" y="5281156"/>
            <a:ext cx="5598127" cy="962143"/>
          </a:xfrm>
          <a:prstGeom prst="rect">
            <a:avLst/>
          </a:prstGeom>
          <a:noFill/>
          <a:ln w="12700">
            <a:solidFill>
              <a:srgbClr val="FF0000"/>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scene3d>
              <a:camera prst="orthographicFront"/>
              <a:lightRig rig="threePt" dir="t"/>
            </a:scene3d>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t>N个专业系统：气象、水利、地质、海洋、地震、林草、公安、交通、应急等</a:t>
            </a:r>
            <a:br>
              <a:rPr kumimoji="0" lang="en-US" sz="1200" b="1" i="0" u="none" strike="noStrike" kern="1200" cap="none" spc="0" normalizeH="0" baseline="0" noProof="0" dirty="0">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br>
            <a:r>
              <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rPr>
              <a:t>N specialised systems: meteorological, water resources, geological, marine, seismic, forest and grassland, public security, transport, emergency response, etc. </a:t>
            </a:r>
            <a:endPar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endParaRPr>
          </a:p>
        </p:txBody>
      </p:sp>
      <p:sp>
        <p:nvSpPr>
          <p:cNvPr id="56" name="矩形 55"/>
          <p:cNvSpPr/>
          <p:nvPr/>
        </p:nvSpPr>
        <p:spPr>
          <a:xfrm>
            <a:off x="9080824" y="5265281"/>
            <a:ext cx="1412412" cy="961023"/>
          </a:xfrm>
          <a:prstGeom prst="rect">
            <a:avLst/>
          </a:prstGeom>
          <a:noFill/>
          <a:ln w="12700">
            <a:solidFill>
              <a:srgbClr val="FF0000"/>
            </a:solidFill>
            <a:prstDash val="dash"/>
          </a:ln>
        </p:spPr>
        <p:style>
          <a:lnRef idx="2">
            <a:srgbClr val="5B9BD5">
              <a:shade val="50000"/>
            </a:srgbClr>
          </a:lnRef>
          <a:fillRef idx="1">
            <a:srgbClr val="5B9BD5"/>
          </a:fillRef>
          <a:effectRef idx="0">
            <a:srgbClr val="5B9BD5"/>
          </a:effectRef>
          <a:fontRef idx="minor">
            <a:sysClr val="window" lastClr="FFFFFF"/>
          </a:fontRef>
        </p:style>
        <p:txBody>
          <a:bodyPr>
            <a:scene3d>
              <a:camera prst="orthographicFront"/>
              <a:lightRig rig="threePt" dir="t"/>
            </a:scene3d>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t>1个综合系统</a:t>
            </a:r>
            <a:br>
              <a:rPr kumimoji="0" lang="en-US" sz="1200" b="1" i="0" u="none" strike="noStrike" kern="1200" cap="none" spc="0" normalizeH="0" baseline="0" noProof="0">
                <a:solidFill>
                  <a:sysClr val="windowText" lastClr="000000"/>
                </a:solidFill>
                <a:effectLst>
                  <a:outerShdw blurRad="38100" dist="19050" dir="2700000" algn="tl" rotWithShape="0">
                    <a:sysClr val="windowText" lastClr="000000">
                      <a:alpha val="40000"/>
                    </a:sysClr>
                  </a:outerShdw>
                </a:effectLst>
                <a:uLnTx/>
                <a:uFillTx/>
                <a:latin typeface="微软雅黑" panose="020B0503020204020204" pitchFamily="34" charset="-122"/>
                <a:ea typeface="微软雅黑" panose="020B0503020204020204" pitchFamily="34" charset="-122"/>
                <a:cs typeface="+mn-ea"/>
              </a:rPr>
            </a:br>
            <a:r>
              <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rPr>
              <a:t>1 integrated system </a:t>
            </a:r>
            <a:endParaRPr kumimoji="0" lang="en-US" altLang="en-US" sz="1200" b="1" i="0" u="none" strike="noStrike" kern="1200" cap="none" spc="0" normalizeH="0" baseline="0" noProof="1">
              <a:solidFill>
                <a:sysClr val="windowText" lastClr="000000"/>
              </a:solidFill>
              <a:effectLst>
                <a:outerShdw blurRad="38100" dist="19050" dir="2700000" algn="tl" rotWithShape="0">
                  <a:sysClr val="windowText" lastClr="000000">
                    <a:alpha val="40000"/>
                  </a:sysClr>
                </a:outerShdw>
              </a:effectLst>
              <a:uLnTx/>
              <a:uFillTx/>
              <a:latin typeface="Arial" panose="020B0604020202090204"/>
              <a:ea typeface="Arial" panose="020B0604020202090204"/>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3799" name="组合 5"/>
          <p:cNvGrpSpPr/>
          <p:nvPr/>
        </p:nvGrpSpPr>
        <p:grpSpPr>
          <a:xfrm>
            <a:off x="42863" y="1662113"/>
            <a:ext cx="565150" cy="481012"/>
            <a:chOff x="7413" y="78851"/>
            <a:chExt cx="1130359" cy="961770"/>
          </a:xfrm>
        </p:grpSpPr>
        <p:sp>
          <p:nvSpPr>
            <p:cNvPr id="7" name="文本框 6"/>
            <p:cNvSpPr txBox="1"/>
            <p:nvPr/>
          </p:nvSpPr>
          <p:spPr>
            <a:xfrm>
              <a:off x="145145" y="78851"/>
              <a:ext cx="662975" cy="784899"/>
            </a:xfrm>
            <a:prstGeom prst="rect">
              <a:avLst/>
            </a:prstGeom>
            <a:noFill/>
          </p:spPr>
          <p:txBody>
            <a:bodyPr wrap="none">
              <a:spAutoFit/>
            </a:bodyPr>
            <a:p>
              <a:pPr marR="0" defTabSz="914400" fontAlgn="auto">
                <a:lnSpc>
                  <a:spcPct val="140000"/>
                </a:lnSpc>
                <a:buClrTx/>
                <a:buSzTx/>
                <a:buFontTx/>
                <a:buNone/>
                <a:defRPr/>
              </a:pPr>
              <a:r>
                <a:rPr kumimoji="0" lang="en-US" sz="140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3</a:t>
              </a:r>
              <a:r>
                <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rPr>
                <a:t> </a:t>
              </a:r>
              <a:endPar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endParaRPr>
            </a:p>
          </p:txBody>
        </p:sp>
        <p:sp>
          <p:nvSpPr>
            <p:cNvPr id="8" name="文本框 7"/>
            <p:cNvSpPr txBox="1"/>
            <p:nvPr/>
          </p:nvSpPr>
          <p:spPr>
            <a:xfrm>
              <a:off x="7413" y="587208"/>
              <a:ext cx="1130359" cy="453413"/>
            </a:xfrm>
            <a:prstGeom prst="rect">
              <a:avLst/>
            </a:prstGeom>
            <a:noFill/>
          </p:spPr>
          <p:txBody>
            <a:bodyPr wrap="none">
              <a:spAutoFit/>
            </a:bodyPr>
            <a:p>
              <a:pPr marR="0" algn="dist" defTabSz="914400" fontAlgn="auto">
                <a:lnSpc>
                  <a:spcPct val="140000"/>
                </a:lnSpc>
                <a:buClrTx/>
                <a:buSzTx/>
                <a:buFontTx/>
                <a:buNone/>
                <a:defRPr/>
              </a:pPr>
              <a:r>
                <a:rPr kumimoji="0" 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33841" name="文本框 20"/>
          <p:cNvSpPr txBox="1"/>
          <p:nvPr>
            <p:custDataLst>
              <p:tags r:id="rId2"/>
            </p:custDataLst>
          </p:nvPr>
        </p:nvSpPr>
        <p:spPr>
          <a:xfrm>
            <a:off x="955675" y="1773555"/>
            <a:ext cx="4179888" cy="368300"/>
          </a:xfrm>
          <a:prstGeom prst="rect">
            <a:avLst/>
          </a:prstGeom>
          <a:noFill/>
          <a:ln w="9525">
            <a:noFill/>
          </a:ln>
        </p:spPr>
        <p:txBody>
          <a:bodyPr>
            <a:spAutoFit/>
          </a:bodyPr>
          <a:p>
            <a:r>
              <a:rPr lang="en-US" altLang="en-US" b="1" dirty="0">
                <a:solidFill>
                  <a:srgbClr val="2F5597"/>
                </a:solidFill>
                <a:latin typeface="Arial Bold" panose="020B0604020202090204" charset="0"/>
                <a:cs typeface="Arial Bold" panose="020B0604020202090204" charset="0"/>
                <a:sym typeface="思源黑体 CN Normal" charset="0"/>
              </a:rPr>
              <a:t>Components </a:t>
            </a:r>
            <a:endParaRPr lang="en-US" altLang="en-US" b="1" dirty="0">
              <a:solidFill>
                <a:srgbClr val="2F5597"/>
              </a:solidFill>
              <a:latin typeface="Arial Bold" panose="020B0604020202090204" charset="0"/>
              <a:ea typeface="Arial" panose="020B0604020202090204" pitchFamily="34" charset="0"/>
              <a:cs typeface="Arial Bold" panose="020B0604020202090204" charset="0"/>
              <a:sym typeface="思源黑体 CN Normal" charset="0"/>
            </a:endParaRPr>
          </a:p>
        </p:txBody>
      </p:sp>
      <p:grpSp>
        <p:nvGrpSpPr>
          <p:cNvPr id="33800" name="组合 14"/>
          <p:cNvGrpSpPr/>
          <p:nvPr/>
        </p:nvGrpSpPr>
        <p:grpSpPr>
          <a:xfrm>
            <a:off x="830263" y="2145792"/>
            <a:ext cx="4568825" cy="287211"/>
            <a:chOff x="285749" y="408764"/>
            <a:chExt cx="6954498" cy="437333"/>
          </a:xfrm>
        </p:grpSpPr>
        <p:sp>
          <p:nvSpPr>
            <p:cNvPr id="16" name="矩形 15"/>
            <p:cNvSpPr/>
            <p:nvPr>
              <p:custDataLst>
                <p:tags r:id="rId3"/>
              </p:custDataLst>
            </p:nvPr>
          </p:nvSpPr>
          <p:spPr>
            <a:xfrm>
              <a:off x="285749" y="484473"/>
              <a:ext cx="3511078" cy="236893"/>
            </a:xfrm>
            <a:prstGeom prst="rect">
              <a:avLst/>
            </a:prstGeom>
            <a:gradFill>
              <a:gsLst>
                <a:gs pos="100000">
                  <a:srgbClr val="5B9BD5">
                    <a:lumMod val="20000"/>
                    <a:lumOff val="80000"/>
                    <a:alpha val="0"/>
                  </a:srgbClr>
                </a:gs>
                <a:gs pos="21000">
                  <a:srgbClr val="5B9BD5">
                    <a:lumMod val="20000"/>
                    <a:lumOff val="80000"/>
                  </a:srgbClr>
                </a:gs>
              </a:gsLst>
              <a:lin ang="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0"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17" name="平行四边形 16"/>
            <p:cNvSpPr/>
            <p:nvPr>
              <p:custDataLst>
                <p:tags r:id="rId4"/>
              </p:custDataLst>
            </p:nvPr>
          </p:nvSpPr>
          <p:spPr>
            <a:xfrm>
              <a:off x="389655" y="494143"/>
              <a:ext cx="478454" cy="227223"/>
            </a:xfrm>
            <a:prstGeom prst="parallelogram">
              <a:avLst>
                <a:gd name="adj" fmla="val 30263"/>
              </a:avLst>
            </a:prstGeom>
            <a:noFill/>
            <a:ln>
              <a:solidFill>
                <a:srgbClr val="0070C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0"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cxnSp>
          <p:nvCxnSpPr>
            <p:cNvPr id="18" name="直接连接符 17"/>
            <p:cNvCxnSpPr/>
            <p:nvPr>
              <p:custDataLst>
                <p:tags r:id="rId5"/>
              </p:custDataLst>
            </p:nvPr>
          </p:nvCxnSpPr>
          <p:spPr>
            <a:xfrm>
              <a:off x="701114" y="408764"/>
              <a:ext cx="2623670" cy="0"/>
            </a:xfrm>
            <a:prstGeom prst="line">
              <a:avLst/>
            </a:prstGeom>
            <a:ln w="12700">
              <a:gradFill>
                <a:gsLst>
                  <a:gs pos="100000">
                    <a:sysClr val="window" lastClr="FFFFFF">
                      <a:alpha val="0"/>
                    </a:sysClr>
                  </a:gs>
                  <a:gs pos="0">
                    <a:srgbClr val="0070C0"/>
                  </a:gs>
                </a:gsLst>
                <a:lin ang="0" scaled="0"/>
              </a:gradFill>
            </a:ln>
          </p:spPr>
          <p:style>
            <a:lnRef idx="1">
              <a:srgbClr val="5B9BD5"/>
            </a:lnRef>
            <a:fillRef idx="0">
              <a:srgbClr val="5B9BD5"/>
            </a:fillRef>
            <a:effectRef idx="0">
              <a:srgbClr val="5B9BD5"/>
            </a:effectRef>
            <a:fontRef idx="minor">
              <a:sysClr val="windowText" lastClr="000000"/>
            </a:fontRef>
          </p:style>
        </p:cxnSp>
        <p:sp>
          <p:nvSpPr>
            <p:cNvPr id="19" name="平行四边形 18"/>
            <p:cNvSpPr/>
            <p:nvPr>
              <p:custDataLst>
                <p:tags r:id="rId6"/>
              </p:custDataLst>
            </p:nvPr>
          </p:nvSpPr>
          <p:spPr>
            <a:xfrm>
              <a:off x="285750" y="554692"/>
              <a:ext cx="478117" cy="227105"/>
            </a:xfrm>
            <a:prstGeom prst="parallelogram">
              <a:avLst>
                <a:gd name="adj" fmla="val 30263"/>
              </a:avLst>
            </a:prstGeom>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path path="circle">
                <a:fillToRect l="50000" t="50000" r="50000" b="50000"/>
              </a:path>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0"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33933" name="文本框 19"/>
            <p:cNvSpPr txBox="1"/>
            <p:nvPr>
              <p:custDataLst>
                <p:tags r:id="rId7"/>
              </p:custDataLst>
            </p:nvPr>
          </p:nvSpPr>
          <p:spPr>
            <a:xfrm>
              <a:off x="828870" y="426459"/>
              <a:ext cx="6411377" cy="419638"/>
            </a:xfrm>
            <a:prstGeom prst="rect">
              <a:avLst/>
            </a:prstGeom>
            <a:noFill/>
            <a:ln w="9525">
              <a:noFill/>
            </a:ln>
          </p:spPr>
          <p:txBody>
            <a:bodyPr>
              <a:spAutoFit/>
            </a:bodyPr>
            <a:p>
              <a:pPr defTabSz="389255"/>
              <a:r>
                <a:rPr lang="en-US" altLang="zh-CN" sz="1200" dirty="0">
                  <a:latin typeface="微软雅黑" panose="020B0503020204020204" pitchFamily="34" charset="-122"/>
                  <a:ea typeface="微软雅黑" panose="020B0503020204020204" pitchFamily="34" charset="-122"/>
                </a:rPr>
                <a:t>1个综合数据库  </a:t>
              </a:r>
              <a:r>
                <a:rPr lang="en-US" altLang="en-US" sz="1200" dirty="0">
                  <a:latin typeface="Arial" panose="020B0604020202090204" pitchFamily="34" charset="0"/>
                  <a:cs typeface="Arial" panose="020B0604020202090204" pitchFamily="34" charset="0"/>
                </a:rPr>
                <a:t>1 integrated database </a:t>
              </a:r>
              <a:endParaRPr lang="en-US" altLang="en-US" sz="1200" dirty="0">
                <a:latin typeface="Arial" panose="020B0604020202090204" pitchFamily="34" charset="0"/>
                <a:ea typeface="Arial" panose="020B0604020202090204" pitchFamily="34" charset="0"/>
                <a:cs typeface="Arial" panose="020B0604020202090204" pitchFamily="34" charset="0"/>
              </a:endParaRPr>
            </a:p>
          </p:txBody>
        </p:sp>
      </p:grpSp>
      <p:pic>
        <p:nvPicPr>
          <p:cNvPr id="14" name="图片 13"/>
          <p:cNvPicPr>
            <a:picLocks noChangeAspect="1"/>
          </p:cNvPicPr>
          <p:nvPr>
            <p:custDataLst>
              <p:tags r:id="rId8"/>
            </p:custDataLst>
          </p:nvPr>
        </p:nvPicPr>
        <p:blipFill>
          <a:blip r:embed="rId9" cstate="print"/>
          <a:stretch>
            <a:fillRect/>
          </a:stretch>
        </p:blipFill>
        <p:spPr>
          <a:xfrm>
            <a:off x="174941" y="2477374"/>
            <a:ext cx="724127" cy="425068"/>
          </a:xfrm>
          <a:prstGeom prst="rect">
            <a:avLst/>
          </a:prstGeom>
          <a:effectLst>
            <a:glow rad="63500">
              <a:srgbClr val="5B9BD5">
                <a:satMod val="175000"/>
                <a:alpha val="40000"/>
              </a:srgbClr>
            </a:glow>
          </a:effectLst>
        </p:spPr>
      </p:pic>
      <p:sp>
        <p:nvSpPr>
          <p:cNvPr id="12" name="TextBox 167"/>
          <p:cNvSpPr txBox="1"/>
          <p:nvPr>
            <p:custDataLst>
              <p:tags r:id="rId10"/>
            </p:custDataLst>
          </p:nvPr>
        </p:nvSpPr>
        <p:spPr>
          <a:xfrm>
            <a:off x="358458" y="2960370"/>
            <a:ext cx="647700" cy="236538"/>
          </a:xfrm>
          <a:prstGeom prst="rect">
            <a:avLst/>
          </a:prstGeom>
          <a:noFill/>
          <a:ln>
            <a:noFill/>
            <a:headEnd type="none" w="sm" len="sm"/>
            <a:tailEnd type="none" w="sm" len="sm"/>
          </a:ln>
        </p:spPr>
        <p:style>
          <a:lnRef idx="1">
            <a:srgbClr val="5B9BD5"/>
          </a:lnRef>
          <a:fillRef idx="2">
            <a:srgbClr val="5B9BD5"/>
          </a:fillRef>
          <a:effectRef idx="1">
            <a:srgbClr val="5B9BD5"/>
          </a:effectRef>
          <a:fontRef idx="minor">
            <a:sysClr val="windowText" lastClr="000000"/>
          </a:fontRef>
        </p:style>
        <p:txBody>
          <a:bodyPr wrap="none" anchor="ctr"/>
          <a:lstStyle>
            <a:defPPr>
              <a:defRPr lang="en-US"/>
            </a:defPPr>
            <a:lvl1pPr marR="0" lvl="0" indent="0" algn="ctr" defTabSz="914400" fontAlgn="auto">
              <a:lnSpc>
                <a:spcPct val="100000"/>
              </a:lnSpc>
              <a:spcBef>
                <a:spcPts val="0"/>
              </a:spcBef>
              <a:spcAft>
                <a:spcPts val="0"/>
              </a:spcAft>
              <a:buClrTx/>
              <a:buSzTx/>
              <a:buFontTx/>
              <a:buNone/>
              <a:defRPr kumimoji="0" sz="1165" b="1" i="0" u="none" strike="noStrike" kern="0" cap="none" spc="0" normalizeH="0" baseline="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defRPr>
            </a:lvl1pPr>
            <a:lvl2pPr>
              <a:defRPr>
                <a:solidFill>
                  <a:sysClr val="windowText" lastClr="000000"/>
                </a:solidFill>
                <a:latin typeface="Arial" panose="020B0604020202090204" pitchFamily="34" charset="0"/>
                <a:cs typeface="Arial" panose="020B0604020202090204" pitchFamily="34" charset="0"/>
              </a:defRPr>
            </a:lvl2pPr>
            <a:lvl3pPr>
              <a:defRPr>
                <a:solidFill>
                  <a:sysClr val="windowText" lastClr="000000"/>
                </a:solidFill>
                <a:latin typeface="Arial" panose="020B0604020202090204" pitchFamily="34" charset="0"/>
                <a:cs typeface="Arial" panose="020B0604020202090204" pitchFamily="34" charset="0"/>
              </a:defRPr>
            </a:lvl3pPr>
            <a:lvl4pPr>
              <a:defRPr>
                <a:solidFill>
                  <a:sysClr val="windowText" lastClr="000000"/>
                </a:solidFill>
                <a:latin typeface="Arial" panose="020B0604020202090204" pitchFamily="34" charset="0"/>
                <a:cs typeface="Arial" panose="020B0604020202090204" pitchFamily="34" charset="0"/>
              </a:defRPr>
            </a:lvl4pPr>
            <a:lvl5pPr>
              <a:defRPr>
                <a:solidFill>
                  <a:sysClr val="windowText" lastClr="000000"/>
                </a:solidFill>
                <a:latin typeface="Arial" panose="020B0604020202090204" pitchFamily="34" charset="0"/>
                <a:cs typeface="Arial" panose="020B0604020202090204" pitchFamily="34" charset="0"/>
              </a:defRPr>
            </a:lvl5pPr>
            <a:lvl6pPr>
              <a:defRPr>
                <a:solidFill>
                  <a:sysClr val="windowText" lastClr="000000"/>
                </a:solidFill>
                <a:latin typeface="Arial" panose="020B0604020202090204" pitchFamily="34" charset="0"/>
                <a:cs typeface="Arial" panose="020B0604020202090204" pitchFamily="34" charset="0"/>
              </a:defRPr>
            </a:lvl6pPr>
            <a:lvl7pPr>
              <a:defRPr>
                <a:solidFill>
                  <a:sysClr val="windowText" lastClr="000000"/>
                </a:solidFill>
                <a:latin typeface="Arial" panose="020B0604020202090204" pitchFamily="34" charset="0"/>
                <a:cs typeface="Arial" panose="020B0604020202090204" pitchFamily="34" charset="0"/>
              </a:defRPr>
            </a:lvl7pPr>
            <a:lvl8pPr>
              <a:defRPr>
                <a:solidFill>
                  <a:sysClr val="windowText" lastClr="000000"/>
                </a:solidFill>
                <a:latin typeface="Arial" panose="020B0604020202090204" pitchFamily="34" charset="0"/>
                <a:cs typeface="Arial" panose="020B0604020202090204" pitchFamily="34" charset="0"/>
              </a:defRPr>
            </a:lvl8pPr>
            <a:lvl9pPr>
              <a:defRPr>
                <a:solidFill>
                  <a:sysClr val="windowText" lastClr="000000"/>
                </a:solidFill>
                <a:latin typeface="Arial" panose="020B0604020202090204" pitchFamily="34" charset="0"/>
                <a:cs typeface="Arial" panose="020B060402020209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10" b="1" i="0" u="none" strike="noStrike" kern="0" cap="none" spc="0" normalizeH="0" baseline="0" noProof="1">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t>应急资源池</a:t>
            </a:r>
            <a:br>
              <a:rPr kumimoji="0" lang="en-US" sz="810" b="1" i="0" u="none" strike="noStrike" kern="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br>
            <a:r>
              <a:rPr kumimoji="0" lang="en-US" altLang="en-US" sz="810" b="1"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Emergency resource pool</a:t>
            </a:r>
            <a:r>
              <a:rPr kumimoji="0" lang="en-US" altLang="en-US" sz="81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 </a:t>
            </a:r>
            <a:endParaRPr kumimoji="0" lang="en-US" altLang="en-US" sz="81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endParaRPr>
          </a:p>
        </p:txBody>
      </p:sp>
      <p:pic>
        <p:nvPicPr>
          <p:cNvPr id="33808" name="图片 23"/>
          <p:cNvPicPr>
            <a:picLocks noChangeAspect="1"/>
          </p:cNvPicPr>
          <p:nvPr>
            <p:custDataLst>
              <p:tags r:id="rId11"/>
            </p:custDataLst>
          </p:nvPr>
        </p:nvPicPr>
        <p:blipFill>
          <a:blip r:embed="rId12"/>
          <a:stretch>
            <a:fillRect/>
          </a:stretch>
        </p:blipFill>
        <p:spPr>
          <a:xfrm>
            <a:off x="174308" y="3246438"/>
            <a:ext cx="685800" cy="679450"/>
          </a:xfrm>
          <a:prstGeom prst="rect">
            <a:avLst/>
          </a:prstGeom>
          <a:noFill/>
          <a:ln w="9525">
            <a:noFill/>
          </a:ln>
        </p:spPr>
      </p:pic>
      <p:sp>
        <p:nvSpPr>
          <p:cNvPr id="9" name="TextBox 167"/>
          <p:cNvSpPr txBox="1"/>
          <p:nvPr>
            <p:custDataLst>
              <p:tags r:id="rId13"/>
            </p:custDataLst>
          </p:nvPr>
        </p:nvSpPr>
        <p:spPr>
          <a:xfrm>
            <a:off x="167323" y="3953510"/>
            <a:ext cx="692150" cy="236538"/>
          </a:xfrm>
          <a:prstGeom prst="rect">
            <a:avLst/>
          </a:prstGeom>
          <a:noFill/>
          <a:ln>
            <a:noFill/>
            <a:headEnd type="none" w="sm" len="sm"/>
            <a:tailEnd type="none" w="sm" len="sm"/>
          </a:ln>
        </p:spPr>
        <p:style>
          <a:lnRef idx="1">
            <a:srgbClr val="5B9BD5"/>
          </a:lnRef>
          <a:fillRef idx="2">
            <a:srgbClr val="5B9BD5"/>
          </a:fillRef>
          <a:effectRef idx="1">
            <a:srgbClr val="5B9BD5"/>
          </a:effectRef>
          <a:fontRef idx="minor">
            <a:sysClr val="windowText" lastClr="000000"/>
          </a:fontRef>
        </p:style>
        <p:txBody>
          <a:bodyPr wrap="none"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defRPr kumimoji="0" sz="1000" b="0" i="0" u="none" strike="noStrike" kern="0" cap="none" spc="0" normalizeH="0" baseline="0">
                <a:ln>
                  <a:noFill/>
                </a:ln>
                <a:solidFill>
                  <a:srgbClr val="000000"/>
                </a:solidFill>
                <a:effectLst/>
                <a:uLnTx/>
                <a:uFillTx/>
                <a:latin typeface="思源黑体 CN Normal" charset="0"/>
                <a:cs typeface="Arial" panose="020B0604020202090204" pitchFamily="34" charset="0"/>
              </a:defRPr>
            </a:lvl1pPr>
            <a:lvl2pPr>
              <a:defRPr>
                <a:solidFill>
                  <a:sysClr val="windowText" lastClr="000000"/>
                </a:solidFill>
                <a:latin typeface="Arial" panose="020B0604020202090204" pitchFamily="34" charset="0"/>
                <a:cs typeface="Arial" panose="020B0604020202090204" pitchFamily="34" charset="0"/>
              </a:defRPr>
            </a:lvl2pPr>
            <a:lvl3pPr>
              <a:defRPr>
                <a:solidFill>
                  <a:sysClr val="windowText" lastClr="000000"/>
                </a:solidFill>
                <a:latin typeface="Arial" panose="020B0604020202090204" pitchFamily="34" charset="0"/>
                <a:cs typeface="Arial" panose="020B0604020202090204" pitchFamily="34" charset="0"/>
              </a:defRPr>
            </a:lvl3pPr>
            <a:lvl4pPr>
              <a:defRPr>
                <a:solidFill>
                  <a:sysClr val="windowText" lastClr="000000"/>
                </a:solidFill>
                <a:latin typeface="Arial" panose="020B0604020202090204" pitchFamily="34" charset="0"/>
                <a:cs typeface="Arial" panose="020B0604020202090204" pitchFamily="34" charset="0"/>
              </a:defRPr>
            </a:lvl4pPr>
            <a:lvl5pPr>
              <a:defRPr>
                <a:solidFill>
                  <a:sysClr val="windowText" lastClr="000000"/>
                </a:solidFill>
                <a:latin typeface="Arial" panose="020B0604020202090204" pitchFamily="34" charset="0"/>
                <a:cs typeface="Arial" panose="020B0604020202090204" pitchFamily="34" charset="0"/>
              </a:defRPr>
            </a:lvl5pPr>
            <a:lvl6pPr>
              <a:defRPr>
                <a:solidFill>
                  <a:sysClr val="windowText" lastClr="000000"/>
                </a:solidFill>
                <a:latin typeface="Arial" panose="020B0604020202090204" pitchFamily="34" charset="0"/>
                <a:cs typeface="Arial" panose="020B0604020202090204" pitchFamily="34" charset="0"/>
              </a:defRPr>
            </a:lvl6pPr>
            <a:lvl7pPr>
              <a:defRPr>
                <a:solidFill>
                  <a:sysClr val="windowText" lastClr="000000"/>
                </a:solidFill>
                <a:latin typeface="Arial" panose="020B0604020202090204" pitchFamily="34" charset="0"/>
                <a:cs typeface="Arial" panose="020B0604020202090204" pitchFamily="34" charset="0"/>
              </a:defRPr>
            </a:lvl7pPr>
            <a:lvl8pPr>
              <a:defRPr>
                <a:solidFill>
                  <a:sysClr val="windowText" lastClr="000000"/>
                </a:solidFill>
                <a:latin typeface="Arial" panose="020B0604020202090204" pitchFamily="34" charset="0"/>
                <a:cs typeface="Arial" panose="020B0604020202090204" pitchFamily="34" charset="0"/>
              </a:defRPr>
            </a:lvl8pPr>
            <a:lvl9pPr>
              <a:defRPr>
                <a:solidFill>
                  <a:sysClr val="windowText" lastClr="000000"/>
                </a:solidFill>
                <a:latin typeface="Arial" panose="020B0604020202090204" pitchFamily="34" charset="0"/>
                <a:cs typeface="Arial" panose="020B060402020209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10" b="1" i="0" u="none" strike="noStrike" kern="0" cap="none" spc="0" normalizeH="0" baseline="0" noProof="1">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t>普查数据库</a:t>
            </a:r>
            <a:br>
              <a:rPr kumimoji="0" lang="en-US" sz="810" b="1" i="0" u="none" strike="noStrike" kern="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br>
            <a:r>
              <a:rPr kumimoji="0" lang="en-US" altLang="en-US" sz="810" b="1"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Census database</a:t>
            </a:r>
            <a:r>
              <a:rPr kumimoji="0" lang="en-US" altLang="en-US" sz="81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 </a:t>
            </a:r>
            <a:endParaRPr kumimoji="0" lang="en-US" altLang="en-US" sz="81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endParaRPr>
          </a:p>
        </p:txBody>
      </p:sp>
      <p:grpSp>
        <p:nvGrpSpPr>
          <p:cNvPr id="21" name="组合 48"/>
          <p:cNvGrpSpPr/>
          <p:nvPr/>
        </p:nvGrpSpPr>
        <p:grpSpPr>
          <a:xfrm>
            <a:off x="47625" y="4175125"/>
            <a:ext cx="1717675" cy="1224915"/>
            <a:chOff x="265739" y="3516614"/>
            <a:chExt cx="2372340" cy="1953394"/>
          </a:xfrm>
        </p:grpSpPr>
        <p:sp>
          <p:nvSpPr>
            <p:cNvPr id="22" name="文本框 21"/>
            <p:cNvSpPr txBox="1"/>
            <p:nvPr>
              <p:custDataLst>
                <p:tags r:id="rId14"/>
              </p:custDataLst>
            </p:nvPr>
          </p:nvSpPr>
          <p:spPr>
            <a:xfrm>
              <a:off x="265739" y="3516614"/>
              <a:ext cx="884057" cy="555943"/>
            </a:xfrm>
            <a:prstGeom prst="rect">
              <a:avLst/>
            </a:prstGeom>
            <a:noFill/>
          </p:spPr>
          <p:txBody>
            <a:bodyPr wrap="square">
              <a:sp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天气网</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weather.com</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sp>
          <p:nvSpPr>
            <p:cNvPr id="23" name="文本框 22"/>
            <p:cNvSpPr txBox="1"/>
            <p:nvPr>
              <p:custDataLst>
                <p:tags r:id="rId15"/>
              </p:custDataLst>
            </p:nvPr>
          </p:nvSpPr>
          <p:spPr>
            <a:xfrm>
              <a:off x="1186611" y="4144455"/>
              <a:ext cx="1168191" cy="484045"/>
            </a:xfrm>
            <a:prstGeom prst="rect">
              <a:avLst/>
            </a:prstGeom>
            <a:noFill/>
          </p:spPr>
          <p:txBody>
            <a:bodyPr>
              <a:no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减灾中心邮箱</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NDRCC mailbox</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sp>
          <p:nvSpPr>
            <p:cNvPr id="24" name="文本框 23"/>
            <p:cNvSpPr txBox="1"/>
            <p:nvPr>
              <p:custDataLst>
                <p:tags r:id="rId16"/>
              </p:custDataLst>
            </p:nvPr>
          </p:nvSpPr>
          <p:spPr>
            <a:xfrm>
              <a:off x="1175904" y="3539385"/>
              <a:ext cx="1399907" cy="334280"/>
            </a:xfrm>
            <a:prstGeom prst="rect">
              <a:avLst/>
            </a:prstGeom>
            <a:noFill/>
          </p:spPr>
          <p:txBody>
            <a:bodyPr>
              <a:no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中央气象台</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National Meteorological Centre</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sp>
          <p:nvSpPr>
            <p:cNvPr id="25" name="文本框 24"/>
            <p:cNvSpPr txBox="1"/>
            <p:nvPr>
              <p:custDataLst>
                <p:tags r:id="rId17"/>
              </p:custDataLst>
            </p:nvPr>
          </p:nvSpPr>
          <p:spPr>
            <a:xfrm>
              <a:off x="1176086" y="4540399"/>
              <a:ext cx="1461993" cy="929609"/>
            </a:xfrm>
            <a:prstGeom prst="rect">
              <a:avLst/>
            </a:prstGeom>
            <a:noFill/>
          </p:spPr>
          <p:txBody>
            <a:bodyPr>
              <a:no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国家气候中心</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National Climate Centre</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sp>
          <p:nvSpPr>
            <p:cNvPr id="26" name="文本框 25"/>
            <p:cNvSpPr txBox="1"/>
            <p:nvPr>
              <p:custDataLst>
                <p:tags r:id="rId18"/>
              </p:custDataLst>
            </p:nvPr>
          </p:nvSpPr>
          <p:spPr>
            <a:xfrm>
              <a:off x="271878" y="4514070"/>
              <a:ext cx="1169068" cy="588347"/>
            </a:xfrm>
            <a:prstGeom prst="rect">
              <a:avLst/>
            </a:prstGeom>
            <a:noFill/>
          </p:spPr>
          <p:txBody>
            <a:bodyPr>
              <a:no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中国海洋预报网</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oceanguide.org.cn</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sp>
          <p:nvSpPr>
            <p:cNvPr id="27" name="文本框 26"/>
            <p:cNvSpPr txBox="1"/>
            <p:nvPr>
              <p:custDataLst>
                <p:tags r:id="rId19"/>
              </p:custDataLst>
            </p:nvPr>
          </p:nvSpPr>
          <p:spPr>
            <a:xfrm>
              <a:off x="272041" y="3881863"/>
              <a:ext cx="846246" cy="339745"/>
            </a:xfrm>
            <a:prstGeom prst="rect">
              <a:avLst/>
            </a:prstGeom>
            <a:noFill/>
          </p:spPr>
          <p:txBody>
            <a:bodyPr>
              <a:noAutofit/>
            </a:bodyPr>
            <a:p>
              <a:pPr marR="0" defTabSz="914400" fontAlgn="auto">
                <a:lnSpc>
                  <a:spcPct val="150000"/>
                </a:lnSpc>
                <a:buClrTx/>
                <a:buSzTx/>
                <a:buFontTx/>
                <a:buNone/>
                <a:defRPr/>
              </a:pPr>
              <a:r>
                <a:rPr kumimoji="0" lang="en-US" sz="560" b="1" kern="1200" cap="none" spc="0" normalizeH="0" baseline="0" noProof="1">
                  <a:solidFill>
                    <a:srgbClr val="FFC000"/>
                  </a:solidFill>
                  <a:latin typeface="微软雅黑" panose="020B0503020204020204" pitchFamily="34" charset="-122"/>
                  <a:ea typeface="微软雅黑" panose="020B0503020204020204" pitchFamily="34" charset="-122"/>
                  <a:cs typeface="+mn-ea"/>
                </a:rPr>
                <a:t>水利部官网</a:t>
              </a:r>
              <a:br>
                <a:rPr kumimoji="0" lang="en-US" sz="560" b="1" kern="1200" cap="none" spc="0" normalizeH="0" baseline="0" noProof="0">
                  <a:solidFill>
                    <a:srgbClr val="FFC000"/>
                  </a:solidFill>
                  <a:latin typeface="微软雅黑" panose="020B0503020204020204" pitchFamily="34" charset="-122"/>
                  <a:ea typeface="微软雅黑" panose="020B0503020204020204" pitchFamily="34" charset="-122"/>
                  <a:cs typeface="思源黑体 CN Normal" charset="0"/>
                </a:rPr>
              </a:br>
              <a:r>
                <a:rPr kumimoji="0" lang="en-US" altLang="en-US" sz="560" b="1" kern="1200" cap="none" spc="0" normalizeH="0" baseline="0" noProof="1">
                  <a:solidFill>
                    <a:srgbClr val="FFC000"/>
                  </a:solidFill>
                  <a:latin typeface="Arial" panose="020B0604020202090204"/>
                  <a:ea typeface="Arial" panose="020B0604020202090204"/>
                  <a:cs typeface="+mn-ea"/>
                </a:rPr>
                <a:t>MWR official website</a:t>
              </a:r>
              <a:r>
                <a:rPr kumimoji="0" lang="en-US" altLang="en-US" sz="560" kern="1200" cap="none" spc="0" normalizeH="0" baseline="0" noProof="1">
                  <a:solidFill>
                    <a:srgbClr val="FFC000"/>
                  </a:solidFill>
                  <a:latin typeface="Arial" panose="020B0604020202090204"/>
                  <a:ea typeface="Arial" panose="020B0604020202090204"/>
                  <a:cs typeface="+mn-ea"/>
                </a:rPr>
                <a:t> </a:t>
              </a:r>
              <a:endParaRPr kumimoji="0" lang="en-US" altLang="en-US" sz="560" kern="1200" cap="none" spc="0" normalizeH="0" baseline="0" noProof="1">
                <a:solidFill>
                  <a:srgbClr val="FFC000"/>
                </a:solidFill>
                <a:latin typeface="Arial" panose="020B0604020202090204"/>
                <a:ea typeface="Arial" panose="020B0604020202090204"/>
                <a:cs typeface="+mn-ea"/>
              </a:endParaRPr>
            </a:p>
          </p:txBody>
        </p:sp>
      </p:grpSp>
      <p:sp>
        <p:nvSpPr>
          <p:cNvPr id="28" name="TextBox 167"/>
          <p:cNvSpPr txBox="1"/>
          <p:nvPr>
            <p:custDataLst>
              <p:tags r:id="rId20"/>
            </p:custDataLst>
          </p:nvPr>
        </p:nvSpPr>
        <p:spPr>
          <a:xfrm>
            <a:off x="140970" y="5192078"/>
            <a:ext cx="814388" cy="236538"/>
          </a:xfrm>
          <a:prstGeom prst="rect">
            <a:avLst/>
          </a:prstGeom>
          <a:noFill/>
          <a:ln>
            <a:noFill/>
            <a:headEnd type="none" w="sm" len="sm"/>
            <a:tailEnd type="none" w="sm" len="sm"/>
          </a:ln>
        </p:spPr>
        <p:style>
          <a:lnRef idx="1">
            <a:srgbClr val="5B9BD5"/>
          </a:lnRef>
          <a:fillRef idx="2">
            <a:srgbClr val="5B9BD5"/>
          </a:fillRef>
          <a:effectRef idx="1">
            <a:srgbClr val="5B9BD5"/>
          </a:effectRef>
          <a:fontRef idx="minor">
            <a:sysClr val="windowText" lastClr="000000"/>
          </a:fontRef>
        </p:style>
        <p:txBody>
          <a:bodyPr wrap="none" anchor="ctr"/>
          <a:lstStyle>
            <a:defPPr>
              <a:defRPr lang="en-US"/>
            </a:defPPr>
            <a:lvl1pPr marR="0" lvl="0" indent="0" algn="ctr" defTabSz="914400" fontAlgn="auto">
              <a:lnSpc>
                <a:spcPct val="100000"/>
              </a:lnSpc>
              <a:spcBef>
                <a:spcPts val="0"/>
              </a:spcBef>
              <a:spcAft>
                <a:spcPts val="0"/>
              </a:spcAft>
              <a:buClrTx/>
              <a:buSzTx/>
              <a:buFontTx/>
              <a:buNone/>
              <a:defRPr kumimoji="0" sz="1165" b="1" i="0" u="none" strike="noStrike" kern="0" cap="none" spc="0" normalizeH="0" baseline="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defRPr>
            </a:lvl1pPr>
            <a:lvl2pPr>
              <a:defRPr>
                <a:solidFill>
                  <a:sysClr val="windowText" lastClr="000000"/>
                </a:solidFill>
                <a:latin typeface="Arial" panose="020B0604020202090204" pitchFamily="34" charset="0"/>
                <a:cs typeface="Arial" panose="020B0604020202090204" pitchFamily="34" charset="0"/>
              </a:defRPr>
            </a:lvl2pPr>
            <a:lvl3pPr>
              <a:defRPr>
                <a:solidFill>
                  <a:sysClr val="windowText" lastClr="000000"/>
                </a:solidFill>
                <a:latin typeface="Arial" panose="020B0604020202090204" pitchFamily="34" charset="0"/>
                <a:cs typeface="Arial" panose="020B0604020202090204" pitchFamily="34" charset="0"/>
              </a:defRPr>
            </a:lvl3pPr>
            <a:lvl4pPr>
              <a:defRPr>
                <a:solidFill>
                  <a:sysClr val="windowText" lastClr="000000"/>
                </a:solidFill>
                <a:latin typeface="Arial" panose="020B0604020202090204" pitchFamily="34" charset="0"/>
                <a:cs typeface="Arial" panose="020B0604020202090204" pitchFamily="34" charset="0"/>
              </a:defRPr>
            </a:lvl4pPr>
            <a:lvl5pPr>
              <a:defRPr>
                <a:solidFill>
                  <a:sysClr val="windowText" lastClr="000000"/>
                </a:solidFill>
                <a:latin typeface="Arial" panose="020B0604020202090204" pitchFamily="34" charset="0"/>
                <a:cs typeface="Arial" panose="020B0604020202090204" pitchFamily="34" charset="0"/>
              </a:defRPr>
            </a:lvl5pPr>
            <a:lvl6pPr>
              <a:defRPr>
                <a:solidFill>
                  <a:sysClr val="windowText" lastClr="000000"/>
                </a:solidFill>
                <a:latin typeface="Arial" panose="020B0604020202090204" pitchFamily="34" charset="0"/>
                <a:cs typeface="Arial" panose="020B0604020202090204" pitchFamily="34" charset="0"/>
              </a:defRPr>
            </a:lvl6pPr>
            <a:lvl7pPr>
              <a:defRPr>
                <a:solidFill>
                  <a:sysClr val="windowText" lastClr="000000"/>
                </a:solidFill>
                <a:latin typeface="Arial" panose="020B0604020202090204" pitchFamily="34" charset="0"/>
                <a:cs typeface="Arial" panose="020B0604020202090204" pitchFamily="34" charset="0"/>
              </a:defRPr>
            </a:lvl7pPr>
            <a:lvl8pPr>
              <a:defRPr>
                <a:solidFill>
                  <a:sysClr val="windowText" lastClr="000000"/>
                </a:solidFill>
                <a:latin typeface="Arial" panose="020B0604020202090204" pitchFamily="34" charset="0"/>
                <a:cs typeface="Arial" panose="020B0604020202090204" pitchFamily="34" charset="0"/>
              </a:defRPr>
            </a:lvl8pPr>
            <a:lvl9pPr>
              <a:defRPr>
                <a:solidFill>
                  <a:sysClr val="windowText" lastClr="000000"/>
                </a:solidFill>
                <a:latin typeface="Arial" panose="020B0604020202090204" pitchFamily="34" charset="0"/>
                <a:cs typeface="Arial" panose="020B060402020209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 b="1" i="0" u="none" strike="noStrike" kern="0" cap="none" spc="0" normalizeH="0" baseline="0" noProof="1">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t>其他来源</a:t>
            </a:r>
            <a:br>
              <a:rPr kumimoji="0" lang="en-US" sz="720" b="1" i="0" u="none" strike="noStrike" kern="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Arial" panose="020B0604020202090204" pitchFamily="34" charset="0"/>
              </a:rPr>
            </a:br>
            <a:r>
              <a:rPr kumimoji="0" lang="en-US" altLang="en-US" sz="720" b="1"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Other sources</a:t>
            </a:r>
            <a:r>
              <a:rPr kumimoji="0" lang="en-US" altLang="en-US" sz="72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rPr>
              <a:t> </a:t>
            </a:r>
            <a:endParaRPr kumimoji="0" lang="en-US" altLang="en-US" sz="720" b="0" i="0" u="none" strike="noStrike" kern="0" cap="none" spc="0" normalizeH="0" baseline="0" noProof="1">
              <a:ln>
                <a:noFill/>
              </a:ln>
              <a:solidFill>
                <a:srgbClr val="44546A">
                  <a:lumMod val="75000"/>
                </a:srgbClr>
              </a:solidFill>
              <a:effectLst/>
              <a:uLnTx/>
              <a:uFillTx/>
              <a:latin typeface="Arial" panose="020B0604020202090204"/>
              <a:ea typeface="Arial" panose="020B0604020202090204"/>
              <a:cs typeface="Arial" panose="020B0604020202090204" pitchFamily="34" charset="0"/>
            </a:endParaRPr>
          </a:p>
        </p:txBody>
      </p:sp>
      <p:grpSp>
        <p:nvGrpSpPr>
          <p:cNvPr id="33812" name="组合 8"/>
          <p:cNvGrpSpPr/>
          <p:nvPr/>
        </p:nvGrpSpPr>
        <p:grpSpPr>
          <a:xfrm>
            <a:off x="1696085" y="2378075"/>
            <a:ext cx="6599555" cy="3754120"/>
            <a:chOff x="4997" y="1185"/>
            <a:chExt cx="8362" cy="4845"/>
          </a:xfrm>
        </p:grpSpPr>
        <p:sp>
          <p:nvSpPr>
            <p:cNvPr id="52" name="圆角矩形 87"/>
            <p:cNvSpPr/>
            <p:nvPr>
              <p:custDataLst>
                <p:tags r:id="rId21"/>
              </p:custDataLst>
            </p:nvPr>
          </p:nvSpPr>
          <p:spPr>
            <a:xfrm>
              <a:off x="4997" y="1185"/>
              <a:ext cx="8362" cy="4845"/>
            </a:xfrm>
            <a:prstGeom prst="roundRect">
              <a:avLst>
                <a:gd name="adj" fmla="val 4046"/>
              </a:avLst>
            </a:prstGeom>
            <a:solidFill>
              <a:srgbClr val="44546A">
                <a:lumMod val="40000"/>
                <a:lumOff val="60000"/>
              </a:srgbClr>
            </a:solidFill>
            <a:scene3d>
              <a:camera prst="orthographicFront"/>
              <a:lightRig rig="chilly" dir="t"/>
            </a:scene3d>
            <a:sp3d z="12700" extrusionH="12700" prstMaterial="translucentPowder">
              <a:bevelT w="25400" h="6350" prst="softRound"/>
              <a:bevelB w="0" h="0" prst="convex"/>
            </a:sp3d>
          </p:spPr>
          <p:style>
            <a:lnRef idx="0">
              <a:sysClr val="window" lastClr="FFFFFF">
                <a:hueOff val="0"/>
                <a:satOff val="0"/>
                <a:lumOff val="0"/>
                <a:alphaOff val="0"/>
              </a:sysClr>
            </a:lnRef>
            <a:fillRef idx="1">
              <a:srgbClr val="A5A5A5">
                <a:tint val="50000"/>
                <a:hueOff val="10752198"/>
                <a:satOff val="-14073"/>
                <a:lumOff val="-1353"/>
                <a:alphaOff val="0"/>
              </a:srgbClr>
            </a:fillRef>
            <a:effectRef idx="0">
              <a:srgbClr val="A5A5A5">
                <a:tint val="50000"/>
                <a:hueOff val="10752198"/>
                <a:satOff val="-14073"/>
                <a:lumOff val="-1353"/>
                <a:alphaOff val="0"/>
              </a:srgbClr>
            </a:effectRef>
            <a:fontRef idx="minor">
              <a:sysClr val="window" lastClr="FFFFFF">
                <a:hueOff val="0"/>
                <a:satOff val="0"/>
                <a:lumOff val="0"/>
                <a:alphaOff val="0"/>
              </a:sysClr>
            </a:fontRef>
          </p:style>
          <p:txBody>
            <a:bodyPr lIns="0" tIns="0" rIns="0" bIns="0"/>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0" cap="none" spc="0" normalizeH="0" baseline="0" noProof="1">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ea"/>
                <a:sym typeface="思源黑体 CN Normal" charset="0"/>
              </a:endParaRPr>
            </a:p>
          </p:txBody>
        </p:sp>
        <p:sp>
          <p:nvSpPr>
            <p:cNvPr id="53" name="圆角矩形 87"/>
            <p:cNvSpPr/>
            <p:nvPr>
              <p:custDataLst>
                <p:tags r:id="rId22"/>
              </p:custDataLst>
            </p:nvPr>
          </p:nvSpPr>
          <p:spPr>
            <a:xfrm>
              <a:off x="5071" y="1186"/>
              <a:ext cx="8112" cy="476"/>
            </a:xfrm>
            <a:prstGeom prst="roundRect">
              <a:avLst>
                <a:gd name="adj" fmla="val 4046"/>
              </a:avLst>
            </a:prstGeom>
            <a:no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lIns="0" tIns="0" rIns="0" bIns="0"/>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思源黑体 CN Normal" charset="0"/>
                </a:rPr>
                <a:t>自然灾害综合监测预警数据库</a:t>
              </a:r>
              <a:br>
                <a:rPr kumimoji="0" lang="en-US" sz="100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思源黑体 CN Normal" charset="0"/>
                  <a:sym typeface="思源黑体 CN Normal" charset="0"/>
                </a:rPr>
              </a:br>
              <a:r>
                <a:rPr kumimoji="0" lang="en-US" altLang="en-US" sz="100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sym typeface="思源黑体 CN Normal" charset="0"/>
                </a:rPr>
                <a:t>Integrated Monitoring and Early Warning Database for Natural Disasters</a:t>
              </a:r>
              <a:r>
                <a:rPr kumimoji="0" lang="en-US" altLang="en-US" sz="100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sym typeface="思源黑体 CN Normal" charset="0"/>
                </a:rPr>
                <a:t> </a:t>
              </a:r>
              <a:endParaRPr kumimoji="0" lang="en-US" altLang="en-US" sz="100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思源黑体 CN Normal" charset="0"/>
                <a:sym typeface="思源黑体 CN Normal" charset="0"/>
              </a:endParaRPr>
            </a:p>
          </p:txBody>
        </p:sp>
        <p:sp>
          <p:nvSpPr>
            <p:cNvPr id="29" name="矩形 28"/>
            <p:cNvSpPr/>
            <p:nvPr>
              <p:custDataLst>
                <p:tags r:id="rId23"/>
              </p:custDataLst>
            </p:nvPr>
          </p:nvSpPr>
          <p:spPr>
            <a:xfrm>
              <a:off x="11358" y="1667"/>
              <a:ext cx="1904" cy="2234"/>
            </a:xfrm>
            <a:prstGeom prst="rect">
              <a:avLst/>
            </a:prstGeom>
            <a:solidFill>
              <a:srgbClr val="4472C4">
                <a:lumMod val="20000"/>
                <a:lumOff val="80000"/>
              </a:srgbClr>
            </a:solidFill>
            <a:ln w="12700">
              <a:solidFill>
                <a:srgbClr val="4472C4">
                  <a:lumMod val="75000"/>
                </a:srgbClr>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55" name="矩形 54"/>
            <p:cNvSpPr/>
            <p:nvPr>
              <p:custDataLst>
                <p:tags r:id="rId24"/>
              </p:custDataLst>
            </p:nvPr>
          </p:nvSpPr>
          <p:spPr>
            <a:xfrm>
              <a:off x="11364" y="3941"/>
              <a:ext cx="1889" cy="1120"/>
            </a:xfrm>
            <a:prstGeom prst="rect">
              <a:avLst/>
            </a:prstGeom>
            <a:solidFill>
              <a:srgbClr val="D8E0EE"/>
            </a:solidFill>
            <a:ln w="12700">
              <a:solidFill>
                <a:srgbClr val="5B9BD5">
                  <a:lumMod val="75000"/>
                </a:srgbClr>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30" name="矩形 29"/>
            <p:cNvSpPr/>
            <p:nvPr>
              <p:custDataLst>
                <p:tags r:id="rId25"/>
              </p:custDataLst>
            </p:nvPr>
          </p:nvSpPr>
          <p:spPr>
            <a:xfrm>
              <a:off x="5085" y="1667"/>
              <a:ext cx="6182" cy="4315"/>
            </a:xfrm>
            <a:prstGeom prst="rect">
              <a:avLst/>
            </a:prstGeom>
            <a:solidFill>
              <a:srgbClr val="5B9BD5">
                <a:lumMod val="20000"/>
                <a:lumOff val="80000"/>
              </a:srgbClr>
            </a:solidFill>
            <a:ln w="12700">
              <a:solidFill>
                <a:srgbClr val="5B9BD5">
                  <a:lumMod val="75000"/>
                </a:srgbClr>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31" name="矩形 30"/>
            <p:cNvSpPr/>
            <p:nvPr>
              <p:custDataLst>
                <p:tags r:id="rId26"/>
              </p:custDataLst>
            </p:nvPr>
          </p:nvSpPr>
          <p:spPr>
            <a:xfrm>
              <a:off x="5171" y="3590"/>
              <a:ext cx="3789" cy="2324"/>
            </a:xfrm>
            <a:prstGeom prst="rect">
              <a:avLst/>
            </a:prstGeom>
            <a:solidFill>
              <a:srgbClr val="44546A">
                <a:lumMod val="40000"/>
                <a:lumOff val="60000"/>
              </a:srgb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基础库</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Basic base</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58" name="矩形 57"/>
            <p:cNvSpPr/>
            <p:nvPr>
              <p:custDataLst>
                <p:tags r:id="rId27"/>
              </p:custDataLst>
            </p:nvPr>
          </p:nvSpPr>
          <p:spPr>
            <a:xfrm>
              <a:off x="5171" y="2050"/>
              <a:ext cx="3840" cy="1511"/>
            </a:xfrm>
            <a:prstGeom prst="rect">
              <a:avLst/>
            </a:prstGeom>
            <a:solidFill>
              <a:srgbClr val="44546A">
                <a:lumMod val="40000"/>
                <a:lumOff val="60000"/>
              </a:srgb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产品库</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Product base</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59" name="矩形 58"/>
            <p:cNvSpPr/>
            <p:nvPr>
              <p:custDataLst>
                <p:tags r:id="rId28"/>
              </p:custDataLst>
            </p:nvPr>
          </p:nvSpPr>
          <p:spPr>
            <a:xfrm>
              <a:off x="9030" y="4445"/>
              <a:ext cx="2177" cy="1469"/>
            </a:xfrm>
            <a:prstGeom prst="rect">
              <a:avLst/>
            </a:prstGeom>
            <a:solidFill>
              <a:srgbClr val="44546A">
                <a:lumMod val="40000"/>
                <a:lumOff val="60000"/>
              </a:srgb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过程库</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Process base</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32" name="矩形 31"/>
            <p:cNvSpPr/>
            <p:nvPr>
              <p:custDataLst>
                <p:tags r:id="rId29"/>
              </p:custDataLst>
            </p:nvPr>
          </p:nvSpPr>
          <p:spPr>
            <a:xfrm>
              <a:off x="9127" y="4743"/>
              <a:ext cx="931" cy="300"/>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会商背景</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Consultation context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79" name="矩形 78"/>
            <p:cNvSpPr/>
            <p:nvPr>
              <p:custDataLst>
                <p:tags r:id="rId30"/>
              </p:custDataLst>
            </p:nvPr>
          </p:nvSpPr>
          <p:spPr>
            <a:xfrm>
              <a:off x="10136" y="4740"/>
              <a:ext cx="931" cy="39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灾情分析</a:t>
              </a:r>
              <a:br>
                <a:rPr kumimoji="0" lang="en-US" sz="46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Analysis of disaster situation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0" name="矩形 79"/>
            <p:cNvSpPr/>
            <p:nvPr>
              <p:custDataLst>
                <p:tags r:id="rId31"/>
              </p:custDataLst>
            </p:nvPr>
          </p:nvSpPr>
          <p:spPr>
            <a:xfrm>
              <a:off x="9127" y="5123"/>
              <a:ext cx="931" cy="300"/>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应急处置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Emergency response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1" name="矩形 80"/>
            <p:cNvSpPr/>
            <p:nvPr>
              <p:custDataLst>
                <p:tags r:id="rId32"/>
              </p:custDataLst>
            </p:nvPr>
          </p:nvSpPr>
          <p:spPr>
            <a:xfrm>
              <a:off x="8038" y="4505"/>
              <a:ext cx="887" cy="438"/>
            </a:xfrm>
            <a:prstGeom prst="rect">
              <a:avLst/>
            </a:prstGeom>
            <a:solidFill>
              <a:srgbClr val="F2F2F2"/>
            </a:solidFill>
            <a:ln>
              <a:no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遥感影像</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Remote sensing image</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2" name="矩形 81"/>
            <p:cNvSpPr/>
            <p:nvPr>
              <p:custDataLst>
                <p:tags r:id="rId33"/>
              </p:custDataLst>
            </p:nvPr>
          </p:nvSpPr>
          <p:spPr>
            <a:xfrm>
              <a:off x="8029" y="5041"/>
              <a:ext cx="887" cy="438"/>
            </a:xfrm>
            <a:prstGeom prst="rect">
              <a:avLst/>
            </a:prstGeom>
            <a:solidFill>
              <a:srgbClr val="F2F2F2"/>
            </a:solidFill>
            <a:ln>
              <a:no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地理信息</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Geographic information</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3" name="矩形 82"/>
            <p:cNvSpPr/>
            <p:nvPr>
              <p:custDataLst>
                <p:tags r:id="rId34"/>
              </p:custDataLst>
            </p:nvPr>
          </p:nvSpPr>
          <p:spPr>
            <a:xfrm>
              <a:off x="8024" y="5508"/>
              <a:ext cx="887" cy="331"/>
            </a:xfrm>
            <a:prstGeom prst="rect">
              <a:avLst/>
            </a:prstGeom>
            <a:solidFill>
              <a:srgbClr val="F2F2F2"/>
            </a:solidFill>
            <a:ln>
              <a:no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1"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84" name="矩形 83"/>
            <p:cNvSpPr/>
            <p:nvPr>
              <p:custDataLst>
                <p:tags r:id="rId35"/>
              </p:custDataLst>
            </p:nvPr>
          </p:nvSpPr>
          <p:spPr>
            <a:xfrm>
              <a:off x="5191" y="2410"/>
              <a:ext cx="1275" cy="415"/>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ts val="6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监测预警产品</a:t>
              </a: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 </a:t>
              </a:r>
              <a:endPar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a:p>
              <a:pPr marL="0" marR="0" lvl="0" indent="0" algn="ctr" defTabSz="914400" rtl="0" eaLnBrk="1" fontAlgn="auto" latinLnBrk="0" hangingPunct="1">
                <a:lnSpc>
                  <a:spcPts val="6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 </a:t>
              </a: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Monitoring and early warning products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5" name="矩形 84"/>
            <p:cNvSpPr/>
            <p:nvPr>
              <p:custDataLst>
                <p:tags r:id="rId36"/>
              </p:custDataLst>
            </p:nvPr>
          </p:nvSpPr>
          <p:spPr>
            <a:xfrm>
              <a:off x="6529" y="1661"/>
              <a:ext cx="3454" cy="367"/>
            </a:xfrm>
            <a:prstGeom prst="rect">
              <a:avLst/>
            </a:prstGeom>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rPr>
                <a:t>风险监测预警业务数据库</a:t>
              </a:r>
              <a:br>
                <a:rPr kumimoji="0" lang="en-US" sz="63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630" b="1" i="0" u="none" strike="noStrike" kern="1200" cap="none" spc="0" normalizeH="0" baseline="0" noProof="1">
                  <a:ln>
                    <a:noFill/>
                  </a:ln>
                  <a:solidFill>
                    <a:srgbClr val="C00000"/>
                  </a:solidFill>
                  <a:effectLst/>
                  <a:uLnTx/>
                  <a:uFillTx/>
                  <a:latin typeface="Arial" panose="020B0604020202090204"/>
                  <a:ea typeface="Arial" panose="020B0604020202090204"/>
                  <a:cs typeface="+mn-ea"/>
                </a:rPr>
                <a:t>Risk Monitoring and Early Warning Operations Database</a:t>
              </a:r>
              <a:r>
                <a:rPr kumimoji="0" lang="en-US" altLang="en-US" sz="630" b="0" i="0" u="none" strike="noStrike" kern="1200" cap="none" spc="0" normalizeH="0" baseline="0" noProof="1">
                  <a:ln>
                    <a:noFill/>
                  </a:ln>
                  <a:solidFill>
                    <a:srgbClr val="C00000"/>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C00000"/>
                </a:solidFill>
                <a:effectLst/>
                <a:uLnTx/>
                <a:uFillTx/>
                <a:latin typeface="Arial" panose="020B0604020202090204"/>
                <a:ea typeface="Arial" panose="020B0604020202090204"/>
                <a:cs typeface="思源黑体 CN Normal" charset="0"/>
              </a:endParaRPr>
            </a:p>
          </p:txBody>
        </p:sp>
        <p:sp>
          <p:nvSpPr>
            <p:cNvPr id="86" name="矩形 85"/>
            <p:cNvSpPr/>
            <p:nvPr>
              <p:custDataLst>
                <p:tags r:id="rId37"/>
              </p:custDataLst>
            </p:nvPr>
          </p:nvSpPr>
          <p:spPr>
            <a:xfrm>
              <a:off x="9035" y="2050"/>
              <a:ext cx="2164" cy="1168"/>
            </a:xfrm>
            <a:prstGeom prst="rect">
              <a:avLst/>
            </a:prstGeom>
            <a:solidFill>
              <a:srgbClr val="44546A">
                <a:lumMod val="40000"/>
                <a:lumOff val="60000"/>
              </a:srgb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案例库</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Case base</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87" name="矩形 86"/>
            <p:cNvSpPr/>
            <p:nvPr>
              <p:custDataLst>
                <p:tags r:id="rId38"/>
              </p:custDataLst>
            </p:nvPr>
          </p:nvSpPr>
          <p:spPr>
            <a:xfrm>
              <a:off x="9048" y="2398"/>
              <a:ext cx="1114"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案例信息</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Case info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8" name="矩形 87"/>
            <p:cNvSpPr/>
            <p:nvPr>
              <p:custDataLst>
                <p:tags r:id="rId39"/>
              </p:custDataLst>
            </p:nvPr>
          </p:nvSpPr>
          <p:spPr>
            <a:xfrm>
              <a:off x="10182" y="2404"/>
              <a:ext cx="1013" cy="300"/>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措施库信息</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Measure base info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89" name="矩形 88"/>
            <p:cNvSpPr/>
            <p:nvPr>
              <p:custDataLst>
                <p:tags r:id="rId40"/>
              </p:custDataLst>
            </p:nvPr>
          </p:nvSpPr>
          <p:spPr>
            <a:xfrm>
              <a:off x="9050" y="2770"/>
              <a:ext cx="1116"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救灾信息</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relief info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90" name="矩形 89"/>
            <p:cNvSpPr/>
            <p:nvPr>
              <p:custDataLst>
                <p:tags r:id="rId41"/>
              </p:custDataLst>
            </p:nvPr>
          </p:nvSpPr>
          <p:spPr>
            <a:xfrm>
              <a:off x="10182" y="2773"/>
              <a:ext cx="1013"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91" name="矩形 90"/>
            <p:cNvSpPr/>
            <p:nvPr>
              <p:custDataLst>
                <p:tags r:id="rId42"/>
              </p:custDataLst>
            </p:nvPr>
          </p:nvSpPr>
          <p:spPr>
            <a:xfrm>
              <a:off x="9041" y="3248"/>
              <a:ext cx="2158" cy="1156"/>
            </a:xfrm>
            <a:prstGeom prst="rect">
              <a:avLst/>
            </a:prstGeom>
            <a:solidFill>
              <a:srgbClr val="44546A">
                <a:lumMod val="40000"/>
                <a:lumOff val="60000"/>
              </a:srgb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知识库</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Knowledge base</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92" name="矩形 91"/>
            <p:cNvSpPr/>
            <p:nvPr>
              <p:custDataLst>
                <p:tags r:id="rId43"/>
              </p:custDataLst>
            </p:nvPr>
          </p:nvSpPr>
          <p:spPr>
            <a:xfrm>
              <a:off x="9099" y="3575"/>
              <a:ext cx="975" cy="438"/>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法律法规</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Laws and regulations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93" name="矩形 92"/>
            <p:cNvSpPr/>
            <p:nvPr>
              <p:custDataLst>
                <p:tags r:id="rId44"/>
              </p:custDataLst>
            </p:nvPr>
          </p:nvSpPr>
          <p:spPr>
            <a:xfrm>
              <a:off x="10160" y="3578"/>
              <a:ext cx="9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预案信息</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Plan info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94" name="矩形 93"/>
            <p:cNvSpPr/>
            <p:nvPr>
              <p:custDataLst>
                <p:tags r:id="rId45"/>
              </p:custDataLst>
            </p:nvPr>
          </p:nvSpPr>
          <p:spPr>
            <a:xfrm>
              <a:off x="9099" y="3966"/>
              <a:ext cx="9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专家团队</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Team of experts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95" name="矩形 94"/>
            <p:cNvSpPr/>
            <p:nvPr>
              <p:custDataLst>
                <p:tags r:id="rId46"/>
              </p:custDataLst>
            </p:nvPr>
          </p:nvSpPr>
          <p:spPr>
            <a:xfrm>
              <a:off x="10158" y="3972"/>
              <a:ext cx="9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96" name="矩形 95"/>
            <p:cNvSpPr/>
            <p:nvPr>
              <p:custDataLst>
                <p:tags r:id="rId47"/>
              </p:custDataLst>
            </p:nvPr>
          </p:nvSpPr>
          <p:spPr>
            <a:xfrm>
              <a:off x="11267" y="1658"/>
              <a:ext cx="2070" cy="367"/>
            </a:xfrm>
            <a:prstGeom prst="rect">
              <a:avLst/>
            </a:prstGeom>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rPr>
                <a:t>全球灾害监测数据库</a:t>
              </a:r>
              <a:br>
                <a:rPr kumimoji="0" lang="en-US" sz="63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630" b="1" i="0" u="none" strike="noStrike" kern="1200" cap="none" spc="0" normalizeH="0" baseline="0" noProof="1">
                  <a:ln>
                    <a:noFill/>
                  </a:ln>
                  <a:solidFill>
                    <a:srgbClr val="C00000"/>
                  </a:solidFill>
                  <a:effectLst/>
                  <a:uLnTx/>
                  <a:uFillTx/>
                  <a:latin typeface="Arial" panose="020B0604020202090204"/>
                  <a:ea typeface="Arial" panose="020B0604020202090204"/>
                  <a:cs typeface="+mn-ea"/>
                </a:rPr>
                <a:t>Global Disaster Monitoring Database</a:t>
              </a:r>
              <a:r>
                <a:rPr kumimoji="0" lang="en-US" altLang="en-US" sz="630" b="0" i="0" u="none" strike="noStrike" kern="1200" cap="none" spc="0" normalizeH="0" baseline="0" noProof="1">
                  <a:ln>
                    <a:noFill/>
                  </a:ln>
                  <a:solidFill>
                    <a:srgbClr val="C00000"/>
                  </a:solidFill>
                  <a:effectLst/>
                  <a:uLnTx/>
                  <a:uFillTx/>
                  <a:latin typeface="Arial" panose="020B0604020202090204"/>
                  <a:ea typeface="Arial" panose="020B0604020202090204"/>
                  <a:cs typeface="+mn-ea"/>
                </a:rPr>
                <a:t> </a:t>
              </a:r>
              <a:endParaRPr kumimoji="0" lang="en-US" altLang="en-US" sz="630" b="0" i="0" u="none" strike="noStrike" kern="0" cap="none" spc="0" normalizeH="0" baseline="0" noProof="1">
                <a:ln>
                  <a:noFill/>
                </a:ln>
                <a:solidFill>
                  <a:srgbClr val="C00000"/>
                </a:solidFill>
                <a:effectLst/>
                <a:uLnTx/>
                <a:uFillTx/>
                <a:latin typeface="Arial" panose="020B0604020202090204"/>
                <a:ea typeface="Arial" panose="020B0604020202090204"/>
                <a:cs typeface="思源黑体 CN Normal" charset="0"/>
              </a:endParaRPr>
            </a:p>
          </p:txBody>
        </p:sp>
        <p:sp>
          <p:nvSpPr>
            <p:cNvPr id="97" name="矩形 96"/>
            <p:cNvSpPr/>
            <p:nvPr>
              <p:custDataLst>
                <p:tags r:id="rId48"/>
              </p:custDataLst>
            </p:nvPr>
          </p:nvSpPr>
          <p:spPr>
            <a:xfrm>
              <a:off x="11710" y="3915"/>
              <a:ext cx="1286" cy="331"/>
            </a:xfrm>
            <a:prstGeom prst="rect">
              <a:avLst/>
            </a:prstGeom>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rPr>
                <a:t>支撑数据库</a:t>
              </a:r>
              <a:br>
                <a:rPr kumimoji="0" lang="en-US" sz="54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rgbClr val="C00000"/>
                  </a:solidFill>
                  <a:effectLst/>
                  <a:uLnTx/>
                  <a:uFillTx/>
                  <a:latin typeface="Arial" panose="020B0604020202090204"/>
                  <a:ea typeface="Arial" panose="020B0604020202090204"/>
                  <a:cs typeface="+mn-ea"/>
                </a:rPr>
                <a:t>Support Database</a:t>
              </a:r>
              <a:r>
                <a:rPr kumimoji="0" lang="en-US" altLang="en-US" sz="540" b="0" i="0" u="none" strike="noStrike" kern="1200" cap="none" spc="0" normalizeH="0" baseline="0" noProof="1">
                  <a:ln>
                    <a:noFill/>
                  </a:ln>
                  <a:solidFill>
                    <a:srgbClr val="C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rgbClr val="C00000"/>
                </a:solidFill>
                <a:effectLst/>
                <a:uLnTx/>
                <a:uFillTx/>
                <a:latin typeface="Arial" panose="020B0604020202090204"/>
                <a:ea typeface="Arial" panose="020B0604020202090204"/>
                <a:cs typeface="思源黑体 CN Normal" charset="0"/>
              </a:endParaRPr>
            </a:p>
          </p:txBody>
        </p:sp>
        <p:sp>
          <p:nvSpPr>
            <p:cNvPr id="98" name="矩形 97"/>
            <p:cNvSpPr/>
            <p:nvPr>
              <p:custDataLst>
                <p:tags r:id="rId49"/>
              </p:custDataLst>
            </p:nvPr>
          </p:nvSpPr>
          <p:spPr>
            <a:xfrm>
              <a:off x="11474" y="2410"/>
              <a:ext cx="1620"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全球历史灾情数据库</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Global Historical Disaster Database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99" name="矩形 98"/>
            <p:cNvSpPr/>
            <p:nvPr>
              <p:custDataLst>
                <p:tags r:id="rId50"/>
              </p:custDataLst>
            </p:nvPr>
          </p:nvSpPr>
          <p:spPr>
            <a:xfrm>
              <a:off x="11474" y="2044"/>
              <a:ext cx="1620"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全球基础数据库</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Global Basic Database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0" name="矩形 99"/>
            <p:cNvSpPr/>
            <p:nvPr>
              <p:custDataLst>
                <p:tags r:id="rId51"/>
              </p:custDataLst>
            </p:nvPr>
          </p:nvSpPr>
          <p:spPr>
            <a:xfrm>
              <a:off x="11474" y="2773"/>
              <a:ext cx="1620"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全球实时灾情数据库</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Global Real-time Disaster Database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1" name="矩形 100"/>
            <p:cNvSpPr/>
            <p:nvPr>
              <p:custDataLst>
                <p:tags r:id="rId52"/>
              </p:custDataLst>
            </p:nvPr>
          </p:nvSpPr>
          <p:spPr>
            <a:xfrm>
              <a:off x="11474" y="3138"/>
              <a:ext cx="1620"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全球产品数据库</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Global Product Database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2" name="矩形 101"/>
            <p:cNvSpPr/>
            <p:nvPr>
              <p:custDataLst>
                <p:tags r:id="rId53"/>
              </p:custDataLst>
            </p:nvPr>
          </p:nvSpPr>
          <p:spPr>
            <a:xfrm>
              <a:off x="12309" y="4649"/>
              <a:ext cx="887" cy="335"/>
            </a:xfrm>
            <a:prstGeom prst="rect">
              <a:avLst/>
            </a:prstGeom>
            <a:solidFill>
              <a:sysClr val="window" lastClr="FFFFFF"/>
            </a:solidFill>
            <a:ln>
              <a:solidFill>
                <a:sysClr val="window" lastClr="FFFFFF">
                  <a:lumMod val="50000"/>
                </a:sysClr>
              </a:solidFill>
            </a:ln>
          </p:spPr>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103" name="矩形 102"/>
            <p:cNvSpPr/>
            <p:nvPr>
              <p:custDataLst>
                <p:tags r:id="rId54"/>
              </p:custDataLst>
            </p:nvPr>
          </p:nvSpPr>
          <p:spPr>
            <a:xfrm>
              <a:off x="11417" y="4647"/>
              <a:ext cx="870" cy="438"/>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运行监控</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Operational monitoring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4" name="矩形 103"/>
            <p:cNvSpPr/>
            <p:nvPr>
              <p:custDataLst>
                <p:tags r:id="rId55"/>
              </p:custDataLst>
            </p:nvPr>
          </p:nvSpPr>
          <p:spPr>
            <a:xfrm>
              <a:off x="12309" y="4275"/>
              <a:ext cx="887" cy="438"/>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系统配置</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System configuration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5" name="矩形 104"/>
            <p:cNvSpPr/>
            <p:nvPr>
              <p:custDataLst>
                <p:tags r:id="rId56"/>
              </p:custDataLst>
            </p:nvPr>
          </p:nvSpPr>
          <p:spPr>
            <a:xfrm>
              <a:off x="11419" y="4278"/>
              <a:ext cx="867"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用户数据</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User data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6" name="矩形 105"/>
            <p:cNvSpPr/>
            <p:nvPr>
              <p:custDataLst>
                <p:tags r:id="rId57"/>
              </p:custDataLst>
            </p:nvPr>
          </p:nvSpPr>
          <p:spPr>
            <a:xfrm>
              <a:off x="11474" y="3504"/>
              <a:ext cx="1620"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107" name="矩形 106"/>
            <p:cNvSpPr/>
            <p:nvPr>
              <p:custDataLst>
                <p:tags r:id="rId58"/>
              </p:custDataLst>
            </p:nvPr>
          </p:nvSpPr>
          <p:spPr>
            <a:xfrm>
              <a:off x="9127" y="5508"/>
              <a:ext cx="929"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灾害损失</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losses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08" name="矩形 107"/>
            <p:cNvSpPr/>
            <p:nvPr>
              <p:custDataLst>
                <p:tags r:id="rId59"/>
              </p:custDataLst>
            </p:nvPr>
          </p:nvSpPr>
          <p:spPr>
            <a:xfrm>
              <a:off x="10136" y="5514"/>
              <a:ext cx="931"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109" name="矩形 108"/>
            <p:cNvSpPr/>
            <p:nvPr>
              <p:custDataLst>
                <p:tags r:id="rId60"/>
              </p:custDataLst>
            </p:nvPr>
          </p:nvSpPr>
          <p:spPr>
            <a:xfrm>
              <a:off x="10136" y="5123"/>
              <a:ext cx="931"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救援救助</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Rescue &amp; relief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0" name="矩形 109"/>
            <p:cNvSpPr/>
            <p:nvPr>
              <p:custDataLst>
                <p:tags r:id="rId61"/>
              </p:custDataLst>
            </p:nvPr>
          </p:nvSpPr>
          <p:spPr>
            <a:xfrm>
              <a:off x="6492" y="2438"/>
              <a:ext cx="1275" cy="300"/>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灾害会商产品</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consultation products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1" name="矩形 110"/>
            <p:cNvSpPr/>
            <p:nvPr>
              <p:custDataLst>
                <p:tags r:id="rId62"/>
              </p:custDataLst>
            </p:nvPr>
          </p:nvSpPr>
          <p:spPr>
            <a:xfrm>
              <a:off x="7802" y="2410"/>
              <a:ext cx="1158"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灾害现场产品</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site products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2" name="矩形 111"/>
            <p:cNvSpPr/>
            <p:nvPr>
              <p:custDataLst>
                <p:tags r:id="rId63"/>
              </p:custDataLst>
            </p:nvPr>
          </p:nvSpPr>
          <p:spPr>
            <a:xfrm>
              <a:off x="5191" y="2792"/>
              <a:ext cx="12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风险评估产品</a:t>
              </a:r>
              <a:br>
                <a:rPr kumimoji="0" lang="en-US" sz="54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Risk assessment products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3" name="矩形 112"/>
            <p:cNvSpPr/>
            <p:nvPr>
              <p:custDataLst>
                <p:tags r:id="rId64"/>
              </p:custDataLst>
            </p:nvPr>
          </p:nvSpPr>
          <p:spPr>
            <a:xfrm>
              <a:off x="6492" y="2792"/>
              <a:ext cx="12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风险趋势产品</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Risk trend products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4" name="矩形 113"/>
            <p:cNvSpPr/>
            <p:nvPr>
              <p:custDataLst>
                <p:tags r:id="rId65"/>
              </p:custDataLst>
            </p:nvPr>
          </p:nvSpPr>
          <p:spPr>
            <a:xfrm>
              <a:off x="7802" y="2792"/>
              <a:ext cx="1158" cy="39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遥感监测产品</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Remote sensing monitoring products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5" name="矩形 114"/>
            <p:cNvSpPr/>
            <p:nvPr>
              <p:custDataLst>
                <p:tags r:id="rId66"/>
              </p:custDataLst>
            </p:nvPr>
          </p:nvSpPr>
          <p:spPr>
            <a:xfrm>
              <a:off x="5191" y="3178"/>
              <a:ext cx="12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专题产品</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Featured products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6" name="矩形 115"/>
            <p:cNvSpPr/>
            <p:nvPr>
              <p:custDataLst>
                <p:tags r:id="rId67"/>
              </p:custDataLst>
            </p:nvPr>
          </p:nvSpPr>
          <p:spPr>
            <a:xfrm>
              <a:off x="6492" y="3178"/>
              <a:ext cx="1275"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过程产品</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Process products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17" name="矩形 116"/>
            <p:cNvSpPr/>
            <p:nvPr>
              <p:custDataLst>
                <p:tags r:id="rId68"/>
              </p:custDataLst>
            </p:nvPr>
          </p:nvSpPr>
          <p:spPr>
            <a:xfrm>
              <a:off x="7802" y="3178"/>
              <a:ext cx="1158" cy="331"/>
            </a:xfrm>
            <a:prstGeom prst="rect">
              <a:avLst/>
            </a:prstGeom>
            <a:solidFill>
              <a:sysClr val="window" lastClr="FFFFFF"/>
            </a:solidFill>
            <a:ln>
              <a:solidFill>
                <a:sysClr val="window" lastClr="FFFFFF">
                  <a:lumMod val="50000"/>
                </a:sysClr>
              </a:solid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endParaRPr kumimoji="0" lang="en-US" altLang="zh-CN" sz="54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endParaRPr>
            </a:p>
          </p:txBody>
        </p:sp>
        <p:sp>
          <p:nvSpPr>
            <p:cNvPr id="118" name="矩形 117"/>
            <p:cNvSpPr/>
            <p:nvPr>
              <p:custDataLst>
                <p:tags r:id="rId69"/>
              </p:custDataLst>
            </p:nvPr>
          </p:nvSpPr>
          <p:spPr>
            <a:xfrm>
              <a:off x="5230" y="3986"/>
              <a:ext cx="865" cy="1857"/>
            </a:xfrm>
            <a:prstGeom prst="rect">
              <a:avLst/>
            </a:prstGeom>
            <a:solidFill>
              <a:sysClr val="window" lastClr="FFFFFF">
                <a:lumMod val="95000"/>
              </a:sys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119" name="矩形 118"/>
            <p:cNvSpPr/>
            <p:nvPr>
              <p:custDataLst>
                <p:tags r:id="rId70"/>
              </p:custDataLst>
            </p:nvPr>
          </p:nvSpPr>
          <p:spPr>
            <a:xfrm>
              <a:off x="8038" y="4014"/>
              <a:ext cx="887" cy="331"/>
            </a:xfrm>
            <a:prstGeom prst="rect">
              <a:avLst/>
            </a:prstGeom>
            <a:solidFill>
              <a:srgbClr val="F2F2F2"/>
            </a:solidFill>
            <a:ln>
              <a:noFill/>
            </a:ln>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灾害损失</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losses</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20" name="矩形 119"/>
            <p:cNvSpPr/>
            <p:nvPr>
              <p:custDataLst>
                <p:tags r:id="rId71"/>
              </p:custDataLst>
            </p:nvPr>
          </p:nvSpPr>
          <p:spPr>
            <a:xfrm>
              <a:off x="6153" y="4000"/>
              <a:ext cx="874" cy="1857"/>
            </a:xfrm>
            <a:prstGeom prst="rect">
              <a:avLst/>
            </a:prstGeom>
            <a:solidFill>
              <a:sysClr val="window" lastClr="FFFFFF">
                <a:lumMod val="95000"/>
              </a:sys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121" name="矩形 120"/>
            <p:cNvSpPr/>
            <p:nvPr>
              <p:custDataLst>
                <p:tags r:id="rId72"/>
              </p:custDataLst>
            </p:nvPr>
          </p:nvSpPr>
          <p:spPr>
            <a:xfrm>
              <a:off x="7086" y="4000"/>
              <a:ext cx="872" cy="1857"/>
            </a:xfrm>
            <a:prstGeom prst="rect">
              <a:avLst/>
            </a:prstGeom>
            <a:solidFill>
              <a:sysClr val="window" lastClr="FFFFFF">
                <a:lumMod val="95000"/>
              </a:sys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122" name="矩形 121"/>
            <p:cNvSpPr/>
            <p:nvPr>
              <p:custDataLst>
                <p:tags r:id="rId73"/>
              </p:custDataLst>
            </p:nvPr>
          </p:nvSpPr>
          <p:spPr>
            <a:xfrm>
              <a:off x="5224" y="3939"/>
              <a:ext cx="931" cy="488"/>
            </a:xfrm>
            <a:prstGeom prst="rect">
              <a:avLst/>
            </a:prstGeom>
            <a:noFill/>
            <a:ln>
              <a:noFill/>
            </a:ln>
          </p:spPr>
          <p:txBody>
            <a:bodyP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致灾因子</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Disaster causing factors</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23" name="矩形 122"/>
            <p:cNvSpPr/>
            <p:nvPr>
              <p:custDataLst>
                <p:tags r:id="rId74"/>
              </p:custDataLst>
            </p:nvPr>
          </p:nvSpPr>
          <p:spPr>
            <a:xfrm>
              <a:off x="6122" y="3940"/>
              <a:ext cx="929" cy="487"/>
            </a:xfrm>
            <a:prstGeom prst="rect">
              <a:avLst/>
            </a:prstGeom>
            <a:noFill/>
            <a:ln>
              <a:noFill/>
            </a:ln>
          </p:spPr>
          <p:txBody>
            <a:bodyP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承灾体</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Hazard-affected bodies</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24" name="矩形 123"/>
            <p:cNvSpPr/>
            <p:nvPr>
              <p:custDataLst>
                <p:tags r:id="rId75"/>
              </p:custDataLst>
            </p:nvPr>
          </p:nvSpPr>
          <p:spPr>
            <a:xfrm>
              <a:off x="7071" y="3952"/>
              <a:ext cx="929" cy="475"/>
            </a:xfrm>
            <a:prstGeom prst="rect">
              <a:avLst/>
            </a:prstGeom>
            <a:noFill/>
            <a:ln>
              <a:noFill/>
            </a:ln>
          </p:spPr>
          <p:txBody>
            <a:bodyP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孕灾环境</a:t>
              </a:r>
              <a:br>
                <a:rPr kumimoji="0" lang="en-US" sz="54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Hazard inducing environment</a:t>
              </a: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思源黑体 CN Normal" charset="0"/>
              </a:endParaRPr>
            </a:p>
          </p:txBody>
        </p:sp>
        <p:sp>
          <p:nvSpPr>
            <p:cNvPr id="125" name="矩形: 圆角 105"/>
            <p:cNvSpPr/>
            <p:nvPr>
              <p:custDataLst>
                <p:tags r:id="rId76"/>
              </p:custDataLst>
            </p:nvPr>
          </p:nvSpPr>
          <p:spPr>
            <a:xfrm>
              <a:off x="5228" y="4318"/>
              <a:ext cx="867"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气象数据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Meteorological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26" name="矩形: 圆角 106"/>
            <p:cNvSpPr/>
            <p:nvPr>
              <p:custDataLst>
                <p:tags r:id="rId77"/>
              </p:custDataLst>
            </p:nvPr>
          </p:nvSpPr>
          <p:spPr>
            <a:xfrm>
              <a:off x="5228" y="4615"/>
              <a:ext cx="867"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水文数据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Hydrological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27" name="矩形: 圆角 107"/>
            <p:cNvSpPr/>
            <p:nvPr>
              <p:custDataLst>
                <p:tags r:id="rId78"/>
              </p:custDataLst>
            </p:nvPr>
          </p:nvSpPr>
          <p:spPr>
            <a:xfrm>
              <a:off x="5228" y="4910"/>
              <a:ext cx="867"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海洋数据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Marine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28" name="矩形: 圆角 108"/>
            <p:cNvSpPr/>
            <p:nvPr>
              <p:custDataLst>
                <p:tags r:id="rId79"/>
              </p:custDataLst>
            </p:nvPr>
          </p:nvSpPr>
          <p:spPr>
            <a:xfrm>
              <a:off x="5228" y="5205"/>
              <a:ext cx="867"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地震数据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Seismic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29" name="矩形: 圆角 109"/>
            <p:cNvSpPr/>
            <p:nvPr>
              <p:custDataLst>
                <p:tags r:id="rId80"/>
              </p:custDataLst>
            </p:nvPr>
          </p:nvSpPr>
          <p:spPr>
            <a:xfrm>
              <a:off x="5228" y="5500"/>
              <a:ext cx="867"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endParaRPr kumimoji="0" lang="en-US" altLang="zh-CN" sz="46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130" name="矩形: 圆角 110"/>
            <p:cNvSpPr/>
            <p:nvPr>
              <p:custDataLst>
                <p:tags r:id="rId81"/>
              </p:custDataLst>
            </p:nvPr>
          </p:nvSpPr>
          <p:spPr>
            <a:xfrm>
              <a:off x="6184" y="4318"/>
              <a:ext cx="828"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人口</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Population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1" name="矩形: 圆角 111"/>
            <p:cNvSpPr/>
            <p:nvPr>
              <p:custDataLst>
                <p:tags r:id="rId82"/>
              </p:custDataLst>
            </p:nvPr>
          </p:nvSpPr>
          <p:spPr>
            <a:xfrm>
              <a:off x="6182" y="4615"/>
              <a:ext cx="828"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房屋建筑</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Housing construction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2" name="矩形: 圆角 112"/>
            <p:cNvSpPr/>
            <p:nvPr>
              <p:custDataLst>
                <p:tags r:id="rId83"/>
              </p:custDataLst>
            </p:nvPr>
          </p:nvSpPr>
          <p:spPr>
            <a:xfrm>
              <a:off x="6184" y="4910"/>
              <a:ext cx="828"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交通设施</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Transport facilities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3" name="矩形: 圆角 113"/>
            <p:cNvSpPr/>
            <p:nvPr>
              <p:custDataLst>
                <p:tags r:id="rId84"/>
              </p:custDataLst>
            </p:nvPr>
          </p:nvSpPr>
          <p:spPr>
            <a:xfrm>
              <a:off x="6184" y="5205"/>
              <a:ext cx="828"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37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水利设施</a:t>
              </a:r>
              <a:br>
                <a:rPr kumimoji="0" lang="en-US" sz="37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37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Water conservancy facilities </a:t>
              </a:r>
              <a:endParaRPr kumimoji="0" lang="en-US" altLang="en-US" sz="37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4" name="矩形: 圆角 114"/>
            <p:cNvSpPr/>
            <p:nvPr>
              <p:custDataLst>
                <p:tags r:id="rId85"/>
              </p:custDataLst>
            </p:nvPr>
          </p:nvSpPr>
          <p:spPr>
            <a:xfrm>
              <a:off x="6184" y="5500"/>
              <a:ext cx="828"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endParaRPr kumimoji="0" lang="en-US" altLang="zh-CN" sz="46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135" name="矩形: 圆角 115"/>
            <p:cNvSpPr/>
            <p:nvPr>
              <p:custDataLst>
                <p:tags r:id="rId86"/>
              </p:custDataLst>
            </p:nvPr>
          </p:nvSpPr>
          <p:spPr>
            <a:xfrm>
              <a:off x="7108" y="4332"/>
              <a:ext cx="830"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地形地貌</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Topography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6" name="矩形: 圆角 116"/>
            <p:cNvSpPr/>
            <p:nvPr>
              <p:custDataLst>
                <p:tags r:id="rId87"/>
              </p:custDataLst>
            </p:nvPr>
          </p:nvSpPr>
          <p:spPr>
            <a:xfrm>
              <a:off x="7108" y="4627"/>
              <a:ext cx="830"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断裂带</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Fault zone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7" name="矩形: 圆角 117"/>
            <p:cNvSpPr/>
            <p:nvPr>
              <p:custDataLst>
                <p:tags r:id="rId88"/>
              </p:custDataLst>
            </p:nvPr>
          </p:nvSpPr>
          <p:spPr>
            <a:xfrm>
              <a:off x="7108" y="4922"/>
              <a:ext cx="830"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土壤数据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Soil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8" name="矩形: 圆角 118"/>
            <p:cNvSpPr/>
            <p:nvPr>
              <p:custDataLst>
                <p:tags r:id="rId89"/>
              </p:custDataLst>
            </p:nvPr>
          </p:nvSpPr>
          <p:spPr>
            <a:xfrm>
              <a:off x="7108" y="5216"/>
              <a:ext cx="830"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植被数据</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Vegetation data </a:t>
              </a:r>
              <a:endParaRPr kumimoji="0" lang="en-US" altLang="en-US" sz="460" b="0" i="0" u="none" strike="noStrike" kern="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39" name="矩形: 圆角 119"/>
            <p:cNvSpPr/>
            <p:nvPr>
              <p:custDataLst>
                <p:tags r:id="rId90"/>
              </p:custDataLst>
            </p:nvPr>
          </p:nvSpPr>
          <p:spPr>
            <a:xfrm>
              <a:off x="7108" y="5514"/>
              <a:ext cx="830" cy="241"/>
            </a:xfrm>
            <a:prstGeom prst="roundRect">
              <a:avLst/>
            </a:prstGeom>
            <a:solidFill>
              <a:srgbClr val="5B9BD5">
                <a:lumMod val="40000"/>
                <a:lumOff val="60000"/>
              </a:srgbClr>
            </a:solidFill>
            <a:ln w="6350">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endParaRPr kumimoji="0" lang="en-US" altLang="zh-CN" sz="46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140" name="矩形 139"/>
            <p:cNvSpPr/>
            <p:nvPr>
              <p:custDataLst>
                <p:tags r:id="rId91"/>
              </p:custDataLst>
            </p:nvPr>
          </p:nvSpPr>
          <p:spPr>
            <a:xfrm>
              <a:off x="11358" y="5117"/>
              <a:ext cx="1898" cy="848"/>
            </a:xfrm>
            <a:prstGeom prst="rect">
              <a:avLst/>
            </a:prstGeom>
            <a:solidFill>
              <a:srgbClr val="D9E2FD"/>
            </a:solidFill>
            <a:ln w="12700">
              <a:solidFill>
                <a:srgbClr val="5B9BD5">
                  <a:lumMod val="75000"/>
                </a:srgbClr>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sp>
          <p:nvSpPr>
            <p:cNvPr id="141" name="矩形 140"/>
            <p:cNvSpPr/>
            <p:nvPr>
              <p:custDataLst>
                <p:tags r:id="rId92"/>
              </p:custDataLst>
            </p:nvPr>
          </p:nvSpPr>
          <p:spPr>
            <a:xfrm>
              <a:off x="11668" y="5049"/>
              <a:ext cx="1286" cy="331"/>
            </a:xfrm>
            <a:prstGeom prst="rect">
              <a:avLst/>
            </a:prstGeom>
          </p:spPr>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rPr>
                <a:t>模型库</a:t>
              </a:r>
              <a:br>
                <a:rPr kumimoji="0" lang="en-US" sz="54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思源黑体 CN Normal" charset="0"/>
                </a:rPr>
              </a:br>
              <a:r>
                <a:rPr kumimoji="0" lang="en-US" altLang="en-US" sz="540" b="1" i="0" u="none" strike="noStrike" kern="1200" cap="none" spc="0" normalizeH="0" baseline="0" noProof="1">
                  <a:ln>
                    <a:noFill/>
                  </a:ln>
                  <a:solidFill>
                    <a:srgbClr val="C00000"/>
                  </a:solidFill>
                  <a:effectLst/>
                  <a:uLnTx/>
                  <a:uFillTx/>
                  <a:latin typeface="Arial" panose="020B0604020202090204"/>
                  <a:ea typeface="Arial" panose="020B0604020202090204"/>
                  <a:cs typeface="+mn-ea"/>
                </a:rPr>
                <a:t>Model base</a:t>
              </a:r>
              <a:r>
                <a:rPr kumimoji="0" lang="en-US" altLang="en-US" sz="540" b="0" i="0" u="none" strike="noStrike" kern="1200" cap="none" spc="0" normalizeH="0" baseline="0" noProof="1">
                  <a:ln>
                    <a:noFill/>
                  </a:ln>
                  <a:solidFill>
                    <a:srgbClr val="C00000"/>
                  </a:solidFill>
                  <a:effectLst/>
                  <a:uLnTx/>
                  <a:uFillTx/>
                  <a:latin typeface="Arial" panose="020B0604020202090204"/>
                  <a:ea typeface="Arial" panose="020B0604020202090204"/>
                  <a:cs typeface="+mn-ea"/>
                </a:rPr>
                <a:t> </a:t>
              </a:r>
              <a:endParaRPr kumimoji="0" lang="en-US" altLang="en-US" sz="540" b="0" i="0" u="none" strike="noStrike" kern="0" cap="none" spc="0" normalizeH="0" baseline="0" noProof="1">
                <a:ln>
                  <a:noFill/>
                </a:ln>
                <a:solidFill>
                  <a:srgbClr val="C00000"/>
                </a:solidFill>
                <a:effectLst/>
                <a:uLnTx/>
                <a:uFillTx/>
                <a:latin typeface="Arial" panose="020B0604020202090204"/>
                <a:ea typeface="Arial" panose="020B0604020202090204"/>
                <a:cs typeface="思源黑体 CN Normal" charset="0"/>
              </a:endParaRPr>
            </a:p>
          </p:txBody>
        </p:sp>
        <p:sp>
          <p:nvSpPr>
            <p:cNvPr id="142" name="矩形 141"/>
            <p:cNvSpPr/>
            <p:nvPr>
              <p:custDataLst>
                <p:tags r:id="rId93"/>
              </p:custDataLst>
            </p:nvPr>
          </p:nvSpPr>
          <p:spPr>
            <a:xfrm>
              <a:off x="11406" y="5338"/>
              <a:ext cx="636" cy="536"/>
            </a:xfrm>
            <a:prstGeom prst="rect">
              <a:avLst/>
            </a:prstGeom>
            <a:solidFill>
              <a:srgbClr val="FFFFFF"/>
            </a:solidFill>
            <a:ln w="12700">
              <a:solidFill>
                <a:sysClr val="window" lastClr="FFFFFF">
                  <a:lumMod val="65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t>灾种模型库</a:t>
              </a:r>
              <a:b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br>
              <a:r>
                <a:rPr kumimoji="0" lang="en-US" altLang="en-US" sz="500" b="0" i="0" u="none" strike="noStrike" kern="1200" cap="none" spc="0" normalizeH="0" baseline="0" noProof="0" smtClean="0">
                  <a:ln>
                    <a:noFill/>
                  </a:ln>
                  <a:solidFill>
                    <a:sysClr val="windowText" lastClr="000000"/>
                  </a:solidFill>
                  <a:effectLst/>
                  <a:uLnTx/>
                  <a:uFillTx/>
                  <a:latin typeface="Arial" panose="020B0604020202090204" pitchFamily="34" charset="0"/>
                  <a:ea typeface="思源黑体 CN Normal" charset="0"/>
                  <a:cs typeface="Arial" panose="020B0604020202090204" pitchFamily="34" charset="0"/>
                </a:rPr>
                <a:t>Hazard model base </a:t>
              </a:r>
              <a:endParaRPr kumimoji="0" lang="en-US" altLang="en-US" sz="500" b="0" i="0" u="none" strike="noStrike" kern="1200" cap="none" spc="0" normalizeH="0" baseline="0" noProof="0" smtClean="0">
                <a:ln>
                  <a:noFill/>
                </a:ln>
                <a:solidFill>
                  <a:sysClr val="windowText" lastClr="000000"/>
                </a:solidFill>
                <a:effectLst/>
                <a:uLnTx/>
                <a:uFillTx/>
                <a:latin typeface="Arial" panose="020B0604020202090204" pitchFamily="34" charset="0"/>
                <a:ea typeface="思源黑体 CN Normal" charset="0"/>
                <a:cs typeface="Arial" panose="020B0604020202090204" pitchFamily="34" charset="0"/>
              </a:endParaRPr>
            </a:p>
          </p:txBody>
        </p:sp>
        <p:sp>
          <p:nvSpPr>
            <p:cNvPr id="143" name="矩形 142"/>
            <p:cNvSpPr/>
            <p:nvPr>
              <p:custDataLst>
                <p:tags r:id="rId94"/>
              </p:custDataLst>
            </p:nvPr>
          </p:nvSpPr>
          <p:spPr>
            <a:xfrm>
              <a:off x="12119" y="5350"/>
              <a:ext cx="630" cy="536"/>
            </a:xfrm>
            <a:prstGeom prst="rect">
              <a:avLst/>
            </a:prstGeom>
            <a:solidFill>
              <a:srgbClr val="FFFFFF"/>
            </a:solidFill>
            <a:ln w="12700">
              <a:solidFill>
                <a:sysClr val="window" lastClr="FFFFFF">
                  <a:lumMod val="65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t>参数库</a:t>
              </a:r>
              <a:b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br>
              <a:r>
                <a:rPr kumimoji="0" lang="en-US" altLang="en-US" sz="500" b="0" i="0" u="none" strike="noStrike" kern="1200" cap="none" spc="0" normalizeH="0" baseline="0" noProof="0" smtClean="0">
                  <a:ln>
                    <a:noFill/>
                  </a:ln>
                  <a:solidFill>
                    <a:sysClr val="windowText" lastClr="000000"/>
                  </a:solidFill>
                  <a:effectLst/>
                  <a:uLnTx/>
                  <a:uFillTx/>
                  <a:latin typeface="Arial" panose="020B0604020202090204" pitchFamily="34" charset="0"/>
                  <a:ea typeface="思源黑体 CN Normal" charset="0"/>
                  <a:cs typeface="Arial" panose="020B0604020202090204" pitchFamily="34" charset="0"/>
                </a:rPr>
                <a:t>Parameter database </a:t>
              </a:r>
              <a:endParaRPr kumimoji="0" lang="en-US" altLang="en-US" sz="500" b="0" i="0" u="none" strike="noStrike" kern="1200" cap="none" spc="0" normalizeH="0" baseline="0" noProof="0" smtClean="0">
                <a:ln>
                  <a:noFill/>
                </a:ln>
                <a:solidFill>
                  <a:sysClr val="windowText" lastClr="000000"/>
                </a:solidFill>
                <a:effectLst/>
                <a:uLnTx/>
                <a:uFillTx/>
                <a:latin typeface="Arial" panose="020B0604020202090204" pitchFamily="34" charset="0"/>
                <a:ea typeface="思源黑体 CN Normal" charset="0"/>
                <a:cs typeface="Arial" panose="020B0604020202090204" pitchFamily="34" charset="0"/>
              </a:endParaRPr>
            </a:p>
          </p:txBody>
        </p:sp>
        <p:sp>
          <p:nvSpPr>
            <p:cNvPr id="144" name="矩形 143"/>
            <p:cNvSpPr/>
            <p:nvPr>
              <p:custDataLst>
                <p:tags r:id="rId95"/>
              </p:custDataLst>
            </p:nvPr>
          </p:nvSpPr>
          <p:spPr>
            <a:xfrm>
              <a:off x="12817" y="5341"/>
              <a:ext cx="412" cy="533"/>
            </a:xfrm>
            <a:prstGeom prst="rect">
              <a:avLst/>
            </a:prstGeom>
            <a:solidFill>
              <a:srgbClr val="FFFFFF"/>
            </a:solidFill>
            <a:ln w="12700">
              <a:solidFill>
                <a:sysClr val="window" lastClr="FFFFFF">
                  <a:lumMod val="65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t>……</a:t>
              </a:r>
              <a:br>
                <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rPr>
              </a:br>
              <a:endParaRPr kumimoji="0" lang="en-US" altLang="zh-CN" sz="500" b="0" i="0" u="none" strike="noStrike" kern="1200" cap="none" spc="0" normalizeH="0" baseline="0" noProof="0" smtClean="0">
                <a:ln>
                  <a:noFill/>
                </a:ln>
                <a:solidFill>
                  <a:sysClr val="windowText" lastClr="000000"/>
                </a:solidFill>
                <a:effectLst/>
                <a:uLnTx/>
                <a:uFillTx/>
                <a:latin typeface="思源黑体 CN Normal" charset="0"/>
                <a:ea typeface="宋体" pitchFamily="2" charset="-122"/>
                <a:cs typeface="+mn-ea"/>
              </a:endParaRPr>
            </a:p>
          </p:txBody>
        </p:sp>
      </p:grpSp>
      <p:sp>
        <p:nvSpPr>
          <p:cNvPr id="50" name="箭头: 右 64"/>
          <p:cNvSpPr/>
          <p:nvPr>
            <p:custDataLst>
              <p:tags r:id="rId96"/>
            </p:custDataLst>
          </p:nvPr>
        </p:nvSpPr>
        <p:spPr>
          <a:xfrm>
            <a:off x="1102995" y="2493645"/>
            <a:ext cx="592455" cy="554355"/>
          </a:xfrm>
          <a:prstGeom prst="rightArrow">
            <a:avLst/>
          </a:prstGeom>
          <a:gradFill flip="none" rotWithShape="1">
            <a:gsLst>
              <a:gs pos="0">
                <a:sysClr val="window" lastClr="FFFFFF"/>
              </a:gs>
              <a:gs pos="100000">
                <a:srgbClr val="4472C4">
                  <a:lumMod val="7500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t>数据</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b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sym typeface="思源黑体 CN Normal" charset="0"/>
              </a:rPr>
              <a:t>接入</a:t>
            </a:r>
            <a:r>
              <a:rPr kumimoji="0" lang="en-US" altLang="en-US" sz="600" b="1"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Data access</a:t>
            </a: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b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endPar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endParaRPr>
          </a:p>
        </p:txBody>
      </p:sp>
      <p:sp>
        <p:nvSpPr>
          <p:cNvPr id="151" name="箭头: 右 64"/>
          <p:cNvSpPr/>
          <p:nvPr>
            <p:custDataLst>
              <p:tags r:id="rId97"/>
            </p:custDataLst>
          </p:nvPr>
        </p:nvSpPr>
        <p:spPr>
          <a:xfrm>
            <a:off x="1109980" y="5231765"/>
            <a:ext cx="593090" cy="566420"/>
          </a:xfrm>
          <a:prstGeom prst="rightArrow">
            <a:avLst/>
          </a:prstGeom>
          <a:gradFill flip="none" rotWithShape="1">
            <a:gsLst>
              <a:gs pos="0">
                <a:sysClr val="window" lastClr="FFFFFF"/>
              </a:gs>
              <a:gs pos="100000">
                <a:srgbClr val="4472C4">
                  <a:lumMod val="7500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t>数据</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b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sym typeface="思源黑体 CN Normal" charset="0"/>
              </a:rPr>
              <a:t>接入</a:t>
            </a:r>
            <a:r>
              <a:rPr kumimoji="0" lang="en-US" altLang="en-US" sz="600" b="1"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Data access</a:t>
            </a: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b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endPar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endParaRPr>
          </a:p>
        </p:txBody>
      </p:sp>
      <p:sp>
        <p:nvSpPr>
          <p:cNvPr id="150" name="箭头: 右 64"/>
          <p:cNvSpPr/>
          <p:nvPr>
            <p:custDataLst>
              <p:tags r:id="rId98"/>
            </p:custDataLst>
          </p:nvPr>
        </p:nvSpPr>
        <p:spPr>
          <a:xfrm>
            <a:off x="1109980" y="3327400"/>
            <a:ext cx="605790" cy="554355"/>
          </a:xfrm>
          <a:prstGeom prst="rightArrow">
            <a:avLst>
              <a:gd name="adj1" fmla="val 50000"/>
              <a:gd name="adj2" fmla="val 49881"/>
            </a:avLst>
          </a:prstGeom>
          <a:gradFill flip="none" rotWithShape="1">
            <a:gsLst>
              <a:gs pos="0">
                <a:sysClr val="window" lastClr="FFFFFF"/>
              </a:gs>
              <a:gs pos="100000">
                <a:srgbClr val="4472C4">
                  <a:lumMod val="7500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t>数据</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rPr>
            </a:br>
            <a: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sym typeface="思源黑体 CN Normal" charset="0"/>
              </a:rPr>
              <a:t>接入</a:t>
            </a:r>
            <a:br>
              <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sym typeface="思源黑体 CN Normal" charset="0"/>
              </a:rPr>
            </a:br>
            <a:r>
              <a:rPr kumimoji="0" lang="en-US" altLang="en-US" sz="600" b="1"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Data access</a:t>
            </a: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endParaRPr kumimoji="0" lang="en-US" altLang="zh-CN" sz="600" b="1" i="0" u="none" strike="noStrike" kern="1200" cap="none" spc="0" normalizeH="0" baseline="0" noProof="0" smtClean="0">
              <a:ln>
                <a:noFill/>
              </a:ln>
              <a:solidFill>
                <a:srgbClr val="2E75B6"/>
              </a:solidFill>
              <a:effectLst/>
              <a:uLnTx/>
              <a:uFillTx/>
              <a:latin typeface="微软雅黑" panose="020B0503020204020204" pitchFamily="34" charset="-122"/>
              <a:ea typeface="微软雅黑" panose="020B0503020204020204" pitchFamily="34" charset="-122"/>
              <a:cs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rPr>
              <a:t> </a:t>
            </a:r>
            <a:endParaRPr kumimoji="0" lang="en-US" altLang="en-US" sz="600" b="0" i="0" u="none" strike="noStrike" kern="1200" cap="none" spc="0" normalizeH="0" baseline="0" noProof="0" smtClean="0">
              <a:ln>
                <a:noFill/>
              </a:ln>
              <a:solidFill>
                <a:srgbClr val="2E75B6"/>
              </a:solidFill>
              <a:effectLst/>
              <a:uLnTx/>
              <a:uFillTx/>
              <a:latin typeface="Arial" panose="020B0604020202090204" pitchFamily="34" charset="0"/>
              <a:ea typeface="思源黑体 CN Normal" charset="0"/>
              <a:cs typeface="Arial" panose="020B0604020202090204" pitchFamily="34" charset="0"/>
            </a:endParaRPr>
          </a:p>
        </p:txBody>
      </p:sp>
      <p:sp>
        <p:nvSpPr>
          <p:cNvPr id="51" name="箭头: 虚尾 2"/>
          <p:cNvSpPr/>
          <p:nvPr>
            <p:custDataLst>
              <p:tags r:id="rId99"/>
            </p:custDataLst>
          </p:nvPr>
        </p:nvSpPr>
        <p:spPr>
          <a:xfrm flipH="1">
            <a:off x="8162290" y="3006725"/>
            <a:ext cx="647700" cy="1310005"/>
          </a:xfrm>
          <a:prstGeom prst="stripedRightArrow">
            <a:avLst>
              <a:gd name="adj1" fmla="val 50000"/>
              <a:gd name="adj2" fmla="val 25343"/>
            </a:avLst>
          </a:prstGeom>
          <a:gradFill flip="none" rotWithShape="1">
            <a:gsLst>
              <a:gs pos="0">
                <a:sysClr val="window" lastClr="FFFFFF"/>
              </a:gs>
              <a:gs pos="100000">
                <a:srgbClr val="4472C4">
                  <a:lumMod val="7500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1" i="0" u="none" strike="noStrike" kern="1200" cap="none" spc="0" normalizeH="0" baseline="0" noProof="1">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t>数据接入</a:t>
            </a:r>
            <a:br>
              <a:rPr kumimoji="0" lang="en-US" sz="630" b="1" i="0" u="none" strike="noStrike" kern="1200" cap="none" spc="0" normalizeH="0" baseline="0" noProof="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rPr>
            </a:br>
            <a:r>
              <a:rPr kumimoji="0" lang="en-US" altLang="en-US" sz="630" b="1"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Data access</a:t>
            </a:r>
            <a:r>
              <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rPr>
              <a:t> </a:t>
            </a:r>
            <a:endParaRPr kumimoji="0" lang="en-US" altLang="en-US" sz="630" b="0" i="0" u="none" strike="noStrike" kern="1200" cap="none" spc="0" normalizeH="0" baseline="0" noProof="1">
              <a:ln>
                <a:noFill/>
              </a:ln>
              <a:solidFill>
                <a:srgbClr val="5B9BD5">
                  <a:lumMod val="75000"/>
                </a:srgbClr>
              </a:solidFill>
              <a:effectLst/>
              <a:uLnTx/>
              <a:uFillTx/>
              <a:latin typeface="Arial" panose="020B0604020202090204"/>
              <a:ea typeface="Arial" panose="020B0604020202090204"/>
              <a:cs typeface="+mn-ea"/>
            </a:endParaRPr>
          </a:p>
        </p:txBody>
      </p:sp>
      <p:sp>
        <p:nvSpPr>
          <p:cNvPr id="33" name="矩形 32"/>
          <p:cNvSpPr/>
          <p:nvPr/>
        </p:nvSpPr>
        <p:spPr>
          <a:xfrm>
            <a:off x="8604885" y="2378075"/>
            <a:ext cx="3174365" cy="3663950"/>
          </a:xfrm>
          <a:prstGeom prst="rect">
            <a:avLst/>
          </a:prstGeom>
          <a:solidFill>
            <a:srgbClr val="5B9BD5"/>
          </a:solidFill>
          <a:ln>
            <a:noFill/>
          </a:ln>
          <a:effectLst/>
          <a:scene3d>
            <a:camera prst="orthographicFront">
              <a:rot lat="0" lon="0" rev="0"/>
            </a:camera>
            <a:lightRig rig="glow" dir="t">
              <a:rot lat="0" lon="0" rev="14100000"/>
            </a:lightRig>
          </a:scene3d>
          <a:sp3d prstMaterial="softEdge">
            <a:bevelT w="127000" prst="artDeco"/>
          </a:sp3d>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ysClr val="window" lastClr="FFFFFF"/>
              </a:solidFill>
              <a:effectLst/>
              <a:uLnTx/>
              <a:uFillTx/>
              <a:latin typeface="思源黑体 CN Normal" charset="0"/>
              <a:ea typeface="思源黑体 CN Normal" charset="0"/>
              <a:cs typeface="+mn-ea"/>
            </a:endParaRPr>
          </a:p>
        </p:txBody>
      </p:sp>
      <p:sp>
        <p:nvSpPr>
          <p:cNvPr id="157" name="矩形 156"/>
          <p:cNvSpPr/>
          <p:nvPr/>
        </p:nvSpPr>
        <p:spPr>
          <a:xfrm>
            <a:off x="8921750" y="2643505"/>
            <a:ext cx="1703705" cy="21209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第一次全国自然灾害综合风险普查成果</a:t>
            </a:r>
            <a:br>
              <a:rPr kumimoji="0" lang="en-US" sz="46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Outcomes of the First National Census on the Risk of Natural Disasters </a:t>
            </a:r>
            <a:endParaRPr kumimoji="0" lang="en-US" altLang="en-US" sz="460" b="0" i="0" u="none" strike="noStrike" kern="1200" cap="none" spc="-15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45" name="圆角矩形 10"/>
          <p:cNvSpPr/>
          <p:nvPr/>
        </p:nvSpPr>
        <p:spPr>
          <a:xfrm>
            <a:off x="8809990" y="3101975"/>
            <a:ext cx="2607310" cy="1891030"/>
          </a:xfrm>
          <a:prstGeom prst="roundRect">
            <a:avLst/>
          </a:prstGeom>
          <a:noFill/>
          <a:ln w="19050">
            <a:solidFill>
              <a:srgbClr val="0070C0"/>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49" name="圆角矩形 197"/>
          <p:cNvSpPr/>
          <p:nvPr/>
        </p:nvSpPr>
        <p:spPr>
          <a:xfrm>
            <a:off x="8820150" y="2562225"/>
            <a:ext cx="2543175" cy="339725"/>
          </a:xfrm>
          <a:prstGeom prst="roundRect">
            <a:avLst/>
          </a:prstGeom>
          <a:noFill/>
          <a:ln w="19050">
            <a:solidFill>
              <a:srgbClr val="0070C0"/>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58" name="矩形 157"/>
          <p:cNvSpPr/>
          <p:nvPr/>
        </p:nvSpPr>
        <p:spPr>
          <a:xfrm>
            <a:off x="10658475" y="2638425"/>
            <a:ext cx="604838" cy="17780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40 项</a:t>
            </a:r>
            <a:br>
              <a:rPr kumimoji="0" lang="en-US" sz="63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40 </a:t>
            </a:r>
            <a:r>
              <a:rPr kumimoji="0" lang="en-US" altLang="zh-CN"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o</a:t>
            </a:r>
            <a:r>
              <a:rPr kumimoji="0" lang="en-US" altLang="en-US"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utcomes </a:t>
            </a:r>
            <a:endParaRPr kumimoji="0" lang="en-US" altLang="en-US"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52" name="矩形 151"/>
          <p:cNvSpPr/>
          <p:nvPr/>
        </p:nvSpPr>
        <p:spPr>
          <a:xfrm>
            <a:off x="8977630" y="3178175"/>
            <a:ext cx="1555750" cy="20002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中国气象局</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China Meteorological Administration (CMA)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54" name="矩形 153"/>
          <p:cNvSpPr/>
          <p:nvPr/>
        </p:nvSpPr>
        <p:spPr>
          <a:xfrm>
            <a:off x="8980805" y="3467735"/>
            <a:ext cx="1555750" cy="21018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水利部</a:t>
            </a:r>
            <a:br>
              <a:rPr kumimoji="0" lang="en-US" sz="54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The Ministry of Water Resources, PRC (MWR)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5" name="矩形 164"/>
          <p:cNvSpPr/>
          <p:nvPr/>
        </p:nvSpPr>
        <p:spPr>
          <a:xfrm>
            <a:off x="8977630" y="3725545"/>
            <a:ext cx="1555750" cy="20002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自然资源部</a:t>
            </a:r>
            <a:br>
              <a:rPr kumimoji="0" lang="en-US" sz="54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Ministry of Natural Resources, PRC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7" name="矩形 166"/>
          <p:cNvSpPr/>
          <p:nvPr/>
        </p:nvSpPr>
        <p:spPr>
          <a:xfrm>
            <a:off x="8985885" y="4046220"/>
            <a:ext cx="1555750" cy="19494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中国地震局</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China Earthquake Administration (CEA)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71" name="矩形 170"/>
          <p:cNvSpPr/>
          <p:nvPr/>
        </p:nvSpPr>
        <p:spPr>
          <a:xfrm>
            <a:off x="8977630" y="4653280"/>
            <a:ext cx="1555750" cy="15240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63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endParaRPr kumimoji="0" lang="en-US" alt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153" name="矩形 152"/>
          <p:cNvSpPr/>
          <p:nvPr/>
        </p:nvSpPr>
        <p:spPr>
          <a:xfrm>
            <a:off x="10592435" y="3178175"/>
            <a:ext cx="421005" cy="20066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43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43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46" name="矩形 145"/>
          <p:cNvSpPr/>
          <p:nvPr/>
        </p:nvSpPr>
        <p:spPr>
          <a:xfrm>
            <a:off x="11110595" y="3401695"/>
            <a:ext cx="252730" cy="139255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vert="eaVert"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行业部门</a:t>
            </a:r>
            <a:br>
              <a:rPr kumimoji="0" lang="en-US" sz="63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Industry sectors </a:t>
            </a:r>
            <a:endParaRPr kumimoji="0" lang="en-US" altLang="en-US" sz="63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55" name="矩形 154"/>
          <p:cNvSpPr/>
          <p:nvPr/>
        </p:nvSpPr>
        <p:spPr>
          <a:xfrm>
            <a:off x="10593070" y="3470910"/>
            <a:ext cx="421005" cy="21209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2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2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8" name="矩形 167"/>
          <p:cNvSpPr/>
          <p:nvPr/>
        </p:nvSpPr>
        <p:spPr>
          <a:xfrm>
            <a:off x="10594340" y="4046220"/>
            <a:ext cx="420370" cy="19558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4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4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34" name="矩形 33"/>
          <p:cNvSpPr/>
          <p:nvPr/>
        </p:nvSpPr>
        <p:spPr>
          <a:xfrm>
            <a:off x="10593388" y="3771583"/>
            <a:ext cx="420688" cy="153988"/>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8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8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70" name="矩形 169"/>
          <p:cNvSpPr/>
          <p:nvPr/>
        </p:nvSpPr>
        <p:spPr>
          <a:xfrm>
            <a:off x="10594340" y="4316730"/>
            <a:ext cx="421005" cy="22098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1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1 category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72" name="矩形 171"/>
          <p:cNvSpPr/>
          <p:nvPr/>
        </p:nvSpPr>
        <p:spPr>
          <a:xfrm>
            <a:off x="10594658" y="4648200"/>
            <a:ext cx="420688" cy="15240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a:t>
            </a:r>
            <a:br>
              <a:rPr kumimoji="0" lang="en-US" sz="63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endParaRPr kumimoji="0" lang="en-US" altLang="en-US" sz="63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148" name="圆角矩形 196"/>
          <p:cNvSpPr/>
          <p:nvPr/>
        </p:nvSpPr>
        <p:spPr>
          <a:xfrm>
            <a:off x="8820150" y="5184140"/>
            <a:ext cx="2606675" cy="800100"/>
          </a:xfrm>
          <a:prstGeom prst="roundRect">
            <a:avLst/>
          </a:prstGeom>
          <a:noFill/>
          <a:ln w="19050">
            <a:solidFill>
              <a:srgbClr val="0070C0"/>
            </a:solidFill>
            <a:prstDash val="sysDash"/>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59" name="矩形 158"/>
          <p:cNvSpPr/>
          <p:nvPr/>
        </p:nvSpPr>
        <p:spPr>
          <a:xfrm>
            <a:off x="8921750" y="5220335"/>
            <a:ext cx="1564640" cy="22669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国家安全生产应急平台</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National Work Safety Emergency Platform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3" name="矩形 162"/>
          <p:cNvSpPr/>
          <p:nvPr/>
        </p:nvSpPr>
        <p:spPr>
          <a:xfrm>
            <a:off x="8921750" y="5741035"/>
            <a:ext cx="1555750" cy="17780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网罗天下</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Wangluotianxia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1" name="矩形 160"/>
          <p:cNvSpPr/>
          <p:nvPr/>
        </p:nvSpPr>
        <p:spPr>
          <a:xfrm>
            <a:off x="8921750" y="5492750"/>
            <a:ext cx="1564005" cy="21336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国家森林防灭火信息共享平台</a:t>
            </a:r>
            <a:br>
              <a:rPr kumimoji="0" lang="en-US" sz="46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National Forest Fire Prevention and Control Information Sharing Platform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2" name="矩形 161"/>
          <p:cNvSpPr/>
          <p:nvPr/>
        </p:nvSpPr>
        <p:spPr>
          <a:xfrm>
            <a:off x="10536555" y="5510530"/>
            <a:ext cx="479425" cy="19558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8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8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4" name="矩形 163"/>
          <p:cNvSpPr/>
          <p:nvPr/>
        </p:nvSpPr>
        <p:spPr>
          <a:xfrm>
            <a:off x="10536555" y="5741035"/>
            <a:ext cx="479425" cy="177800"/>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6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6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47" name="矩形 146"/>
          <p:cNvSpPr/>
          <p:nvPr/>
        </p:nvSpPr>
        <p:spPr>
          <a:xfrm>
            <a:off x="11110278" y="5290185"/>
            <a:ext cx="252413" cy="620713"/>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vert="eaVert"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部内系统</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Intra-ministerial systems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60" name="矩形 159"/>
          <p:cNvSpPr/>
          <p:nvPr/>
        </p:nvSpPr>
        <p:spPr>
          <a:xfrm>
            <a:off x="10536555" y="5231765"/>
            <a:ext cx="496570" cy="21526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46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26 类</a:t>
            </a:r>
            <a:br>
              <a:rPr kumimoji="0" lang="en-US" sz="46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26 categories </a:t>
            </a:r>
            <a:endParaRPr kumimoji="0" lang="en-US" altLang="en-US" sz="46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36" name="矩形 35"/>
          <p:cNvSpPr/>
          <p:nvPr/>
        </p:nvSpPr>
        <p:spPr>
          <a:xfrm>
            <a:off x="8977630" y="4313555"/>
            <a:ext cx="1555750" cy="224155"/>
          </a:xfrm>
          <a:prstGeom prst="rect">
            <a:avLst/>
          </a:prstGeom>
          <a:solidFill>
            <a:sysClr val="window" lastClr="FFFFFF"/>
          </a:solidFill>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sz="540" b="0" i="0" u="none" strike="noStrike" kern="120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国家能源局</a:t>
            </a:r>
            <a:br>
              <a:rPr kumimoji="0" lang="en-US" sz="54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br>
            <a:r>
              <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National Energy Administration (NEA) </a:t>
            </a:r>
            <a:endParaRPr kumimoji="0" lang="en-US" altLang="en-US" sz="54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3799" name="组合 5"/>
          <p:cNvGrpSpPr/>
          <p:nvPr/>
        </p:nvGrpSpPr>
        <p:grpSpPr>
          <a:xfrm>
            <a:off x="42863" y="1662113"/>
            <a:ext cx="565150" cy="481012"/>
            <a:chOff x="7413" y="78851"/>
            <a:chExt cx="1130359" cy="961770"/>
          </a:xfrm>
        </p:grpSpPr>
        <p:sp>
          <p:nvSpPr>
            <p:cNvPr id="7" name="文本框 6"/>
            <p:cNvSpPr txBox="1"/>
            <p:nvPr/>
          </p:nvSpPr>
          <p:spPr>
            <a:xfrm>
              <a:off x="145145" y="78851"/>
              <a:ext cx="662975" cy="784899"/>
            </a:xfrm>
            <a:prstGeom prst="rect">
              <a:avLst/>
            </a:prstGeom>
            <a:noFill/>
          </p:spPr>
          <p:txBody>
            <a:bodyPr wrap="none">
              <a:spAutoFit/>
            </a:bodyPr>
            <a:p>
              <a:pPr marR="0" defTabSz="914400" fontAlgn="auto">
                <a:lnSpc>
                  <a:spcPct val="140000"/>
                </a:lnSpc>
                <a:buClrTx/>
                <a:buSzTx/>
                <a:buFontTx/>
                <a:buNone/>
                <a:defRPr/>
              </a:pPr>
              <a:r>
                <a:rPr kumimoji="0" lang="en-US" sz="140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3</a:t>
              </a:r>
              <a:r>
                <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rPr>
                <a:t> </a:t>
              </a:r>
              <a:endPar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endParaRPr>
            </a:p>
          </p:txBody>
        </p:sp>
        <p:sp>
          <p:nvSpPr>
            <p:cNvPr id="8" name="文本框 7"/>
            <p:cNvSpPr txBox="1"/>
            <p:nvPr/>
          </p:nvSpPr>
          <p:spPr>
            <a:xfrm>
              <a:off x="7413" y="587208"/>
              <a:ext cx="1130359" cy="453413"/>
            </a:xfrm>
            <a:prstGeom prst="rect">
              <a:avLst/>
            </a:prstGeom>
            <a:noFill/>
          </p:spPr>
          <p:txBody>
            <a:bodyPr wrap="none">
              <a:spAutoFit/>
            </a:bodyPr>
            <a:p>
              <a:pPr marR="0" algn="dist" defTabSz="914400" fontAlgn="auto">
                <a:lnSpc>
                  <a:spcPct val="140000"/>
                </a:lnSpc>
                <a:buClrTx/>
                <a:buSzTx/>
                <a:buFontTx/>
                <a:buNone/>
                <a:defRPr/>
              </a:pPr>
              <a:r>
                <a:rPr kumimoji="0" 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33841" name="文本框 20"/>
          <p:cNvSpPr txBox="1"/>
          <p:nvPr>
            <p:custDataLst>
              <p:tags r:id="rId2"/>
            </p:custDataLst>
          </p:nvPr>
        </p:nvSpPr>
        <p:spPr>
          <a:xfrm>
            <a:off x="955675" y="1797050"/>
            <a:ext cx="4179888" cy="306388"/>
          </a:xfrm>
          <a:prstGeom prst="rect">
            <a:avLst/>
          </a:prstGeom>
          <a:noFill/>
          <a:ln w="9525">
            <a:noFill/>
          </a:ln>
        </p:spPr>
        <p:txBody>
          <a:bodyPr>
            <a:spAutoFit/>
          </a:bodyPr>
          <a:p>
            <a:r>
              <a:rPr lang="en-US" altLang="zh-CN" sz="1400" dirty="0">
                <a:solidFill>
                  <a:srgbClr val="2F5597"/>
                </a:solidFill>
                <a:latin typeface="思源黑体 CN Medium" charset="0"/>
                <a:ea typeface="宋体" pitchFamily="2" charset="-122"/>
                <a:sym typeface="思源黑体 CN Normal" charset="0"/>
              </a:rPr>
              <a:t>平台建设内容  </a:t>
            </a:r>
            <a:r>
              <a:rPr lang="en-US" altLang="en-US" sz="1400" dirty="0">
                <a:solidFill>
                  <a:srgbClr val="2F5597"/>
                </a:solidFill>
                <a:latin typeface="Arial" panose="020B0604020202090204" pitchFamily="34" charset="0"/>
                <a:cs typeface="Arial" panose="020B0604020202090204" pitchFamily="34" charset="0"/>
                <a:sym typeface="思源黑体 CN Normal" charset="0"/>
              </a:rPr>
              <a:t>Components </a:t>
            </a:r>
            <a:endParaRPr lang="en-US" altLang="en-US" sz="1400" dirty="0">
              <a:solidFill>
                <a:srgbClr val="2F5597"/>
              </a:solidFill>
              <a:latin typeface="Arial" panose="020B0604020202090204" pitchFamily="34" charset="0"/>
              <a:ea typeface="Arial" panose="020B0604020202090204" pitchFamily="34" charset="0"/>
              <a:sym typeface="思源黑体 CN Normal" charset="0"/>
            </a:endParaRPr>
          </a:p>
        </p:txBody>
      </p:sp>
      <p:graphicFrame>
        <p:nvGraphicFramePr>
          <p:cNvPr id="34828" name="表格 34827"/>
          <p:cNvGraphicFramePr/>
          <p:nvPr>
            <p:custDataLst>
              <p:tags r:id="rId3"/>
            </p:custDataLst>
          </p:nvPr>
        </p:nvGraphicFramePr>
        <p:xfrm>
          <a:off x="608013" y="2252663"/>
          <a:ext cx="11374438" cy="4070350"/>
        </p:xfrm>
        <a:graphic>
          <a:graphicData uri="http://schemas.openxmlformats.org/drawingml/2006/table">
            <a:tbl>
              <a:tblPr>
                <a:effectLst/>
                <a:tableStyleId>{5940675A-B579-460E-94D1-54222C63F5DA}</a:tableStyleId>
              </a:tblPr>
              <a:tblGrid>
                <a:gridCol w="671513"/>
                <a:gridCol w="2776537"/>
                <a:gridCol w="1947863"/>
                <a:gridCol w="709612"/>
                <a:gridCol w="3800475"/>
                <a:gridCol w="1468438"/>
              </a:tblGrid>
              <a:tr h="155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序 号  </a:t>
                      </a:r>
                      <a:r>
                        <a:rPr lang="en-US" altLang="en-US" sz="900" b="1" dirty="0">
                          <a:solidFill>
                            <a:srgbClr val="000000"/>
                          </a:solidFill>
                          <a:latin typeface="Arial" panose="020B0604020202090204" pitchFamily="34" charset="0"/>
                          <a:cs typeface="Arial" panose="020B0604020202090204" pitchFamily="34" charset="0"/>
                        </a:rPr>
                        <a:t>SN.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系 统 名 称  </a:t>
                      </a:r>
                      <a:r>
                        <a:rPr lang="en-US" altLang="en-US" sz="900" b="1" dirty="0">
                          <a:solidFill>
                            <a:srgbClr val="000000"/>
                          </a:solidFill>
                          <a:latin typeface="Arial" panose="020B0604020202090204" pitchFamily="34" charset="0"/>
                          <a:cs typeface="Arial" panose="020B0604020202090204" pitchFamily="34" charset="0"/>
                        </a:rPr>
                        <a:t>System Name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来 源  </a:t>
                      </a:r>
                      <a:r>
                        <a:rPr lang="en-US" altLang="en-US" sz="900" b="1" dirty="0">
                          <a:solidFill>
                            <a:srgbClr val="000000"/>
                          </a:solidFill>
                          <a:latin typeface="Arial" panose="020B0604020202090204" pitchFamily="34" charset="0"/>
                          <a:cs typeface="Arial" panose="020B0604020202090204" pitchFamily="34" charset="0"/>
                        </a:rPr>
                        <a:t>Source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序 号  </a:t>
                      </a:r>
                      <a:r>
                        <a:rPr lang="en-US" altLang="en-US" sz="900" b="1" dirty="0">
                          <a:solidFill>
                            <a:srgbClr val="000000"/>
                          </a:solidFill>
                          <a:latin typeface="Arial" panose="020B0604020202090204" pitchFamily="34" charset="0"/>
                          <a:cs typeface="Arial" panose="020B0604020202090204" pitchFamily="34" charset="0"/>
                        </a:rPr>
                        <a:t>SN.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系 统 名 称  </a:t>
                      </a:r>
                      <a:r>
                        <a:rPr lang="en-US" altLang="en-US" sz="900" b="1" dirty="0">
                          <a:solidFill>
                            <a:srgbClr val="000000"/>
                          </a:solidFill>
                          <a:latin typeface="Arial" panose="020B0604020202090204" pitchFamily="34" charset="0"/>
                          <a:cs typeface="Arial" panose="020B0604020202090204" pitchFamily="34" charset="0"/>
                        </a:rPr>
                        <a:t>System Name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来 源  </a:t>
                      </a:r>
                      <a:r>
                        <a:rPr lang="en-US" altLang="en-US" sz="900" b="1" dirty="0">
                          <a:solidFill>
                            <a:srgbClr val="000000"/>
                          </a:solidFill>
                          <a:latin typeface="Arial" panose="020B0604020202090204" pitchFamily="34" charset="0"/>
                          <a:cs typeface="Arial" panose="020B0604020202090204" pitchFamily="34" charset="0"/>
                        </a:rPr>
                        <a:t>Source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数字化决策支持气象服务系统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Digital decision supporting weather service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中国气象局</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China Meteorological Administration (CMA)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10</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烟花爆竹安全生产风险监测预警系统部级平台</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Ministerial platform for the fireworks work safety risk monitoring and early warning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rowSpan="5">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中国安全生产科学研究院</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China Academy of Safety Science and Technology </a:t>
                      </a:r>
                      <a:endParaRPr lang="zh-CN" altLang="en-US" sz="900" b="1" dirty="0">
                        <a:solidFill>
                          <a:srgbClr val="000000"/>
                        </a:solidFill>
                        <a:latin typeface="微软雅黑" panose="020B0503020204020204" pitchFamily="34" charset="-122"/>
                        <a:ea typeface="微软雅黑" panose="020B0503020204020204" pitchFamily="34" charset="-122"/>
                      </a:endParaRPr>
                    </a:p>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科学研究院</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en-US" sz="900" b="1" dirty="0">
                        <a:solidFill>
                          <a:srgbClr val="000000"/>
                        </a:solidFill>
                        <a:latin typeface="微软雅黑" panose="020B0503020204020204" pitchFamily="34" charset="-122"/>
                        <a:ea typeface="微软雅黑" panose="020B0503020204020204" pitchFamily="34" charset="-122"/>
                      </a:endParaRPr>
                    </a:p>
                  </a:txBody>
                  <a:tcPr marL="77711" marR="77711" marT="38855" marB="3885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2</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防汛抗旱防台风会商系统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Flood, drought and typhoon consultation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国家防总办公室</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Office of State Flood Control and Drought Relief Headquarters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11</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全国危险化学品安全生产风险监测预警系统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hazardous chemicals work safety risk monitoring and early warning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r>
              <a:tr h="4206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3</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国家防汛抗旱水情会商系统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flood and drought water condition consultation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水利部</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The Ministry of Water Resources (MWR)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12</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国家煤矿安全生产风险监测系统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coal mine work safety risk monitoring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4</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应急信息推送集成展示系统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Emergency information push integrated display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地震应急搜救中心</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Earthquake Response Support Service (NERSS)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13</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尾矿库安全生产风险监测预警系统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Tailings pond work safety risk monitoring and early warning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r>
              <a:tr h="4206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5</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国家森林草原防灭火信息共享平台</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forest and grassland fire prevention and suppression information sharing platform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国家森防办</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Office of the National Forest Fire Command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14</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安全生产监测预警中心大屏</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creen at the Work Safety Monitoring and Early Warning Center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695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6</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雪亮工程</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 Xueliang Project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公安部</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Ministry of Public Security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15</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灾害演化多场综合动态信息采集及数据分析系统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Multi-field integrated dynamic information acquisition and data analysis system for disaster evolution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国家自然灾害防治研究院</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National Institute of Natural Hazards </a:t>
                      </a:r>
                      <a:endParaRPr lang="zh-CN" altLang="en-US" sz="900" b="1" dirty="0">
                        <a:solidFill>
                          <a:srgbClr val="000000"/>
                        </a:solidFill>
                        <a:latin typeface="微软雅黑" panose="020B0503020204020204" pitchFamily="34" charset="-122"/>
                        <a:ea typeface="微软雅黑" panose="020B0503020204020204" pitchFamily="34" charset="-122"/>
                      </a:endParaRPr>
                    </a:p>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防治研究院</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en-US"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r>
              <a:tr h="282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7</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天眼卫星监测系统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SBSS monitoring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应急管理部</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MEM </a:t>
                      </a:r>
                      <a:endParaRPr lang="en-US" altLang="en-US" sz="900" b="1" dirty="0">
                        <a:solidFill>
                          <a:srgbClr val="000000"/>
                        </a:solidFill>
                        <a:latin typeface="Arial" panose="020B0604020202090204" pitchFamily="34" charset="0"/>
                        <a:ea typeface="Arial" panose="020B0604020202090204" pitchFamily="34" charset="0"/>
                      </a:endParaRPr>
                    </a:p>
                  </a:txBody>
                  <a:tcPr marL="77711" marR="77711" marT="38855" marB="3885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16</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道路结冰预测预警系统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Road icing prediction and warning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国家电网</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State Grid Corporation of China </a:t>
                      </a:r>
                      <a:endParaRPr lang="en-US" altLang="en-US" sz="900" b="1" dirty="0">
                        <a:solidFill>
                          <a:srgbClr val="000000"/>
                        </a:solidFill>
                        <a:latin typeface="Arial" panose="020B0604020202090204" pitchFamily="34" charset="0"/>
                        <a:ea typeface="Arial" panose="020B0604020202090204" pitchFamily="34" charset="0"/>
                      </a:endParaRPr>
                    </a:p>
                  </a:txBody>
                  <a:tcPr marL="77711" marR="77711" marT="38855" marB="3885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8</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网罗天下系统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Wangluotianxia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17　</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en-US"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山火灾害风险预测与监测预警系统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Mountain fire disaster risk prediction, monitoring and early warning system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DC3E6"/>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9</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zh-CN"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自然灾害综合风险监测业务系统</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Integrated risk monitoring operations system for natural disasters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国家减灾中心</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NDRCC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18　</a:t>
                      </a:r>
                      <a:br>
                        <a:rPr lang="en-US" altLang="zh-CN" sz="900" b="1" dirty="0">
                          <a:solidFill>
                            <a:srgbClr val="000000"/>
                          </a:solidFill>
                          <a:latin typeface="微软雅黑" panose="020B0503020204020204" pitchFamily="34" charset="-122"/>
                          <a:ea typeface="微软雅黑" panose="020B0503020204020204" pitchFamily="34" charset="-122"/>
                        </a:rPr>
                      </a:br>
                      <a:endParaRPr lang="en-US" altLang="en-US" sz="900" b="1" dirty="0">
                        <a:solidFill>
                          <a:srgbClr val="000000"/>
                        </a:solidFill>
                        <a:latin typeface="微软雅黑" panose="020B0503020204020204" pitchFamily="34" charset="-122"/>
                        <a:ea typeface="微软雅黑" panose="020B0503020204020204" pitchFamily="34" charset="-122"/>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  地质灾害实时监测预警平台</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Real-time monitoring and early warning platform for geological disasters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fontAlgn="ctr" hangingPunct="1">
                        <a:buNone/>
                      </a:pPr>
                      <a:r>
                        <a:rPr lang="en-US" altLang="zh-CN" sz="900" b="1" dirty="0">
                          <a:solidFill>
                            <a:srgbClr val="000000"/>
                          </a:solidFill>
                          <a:latin typeface="微软雅黑" panose="020B0503020204020204" pitchFamily="34" charset="-122"/>
                          <a:ea typeface="微软雅黑" panose="020B0503020204020204" pitchFamily="34" charset="-122"/>
                        </a:rPr>
                        <a:t>成都理工大学</a:t>
                      </a:r>
                      <a:br>
                        <a:rPr lang="en-US" altLang="zh-CN" sz="900" b="1" dirty="0">
                          <a:solidFill>
                            <a:srgbClr val="000000"/>
                          </a:solidFill>
                          <a:latin typeface="微软雅黑" panose="020B0503020204020204" pitchFamily="34" charset="-122"/>
                          <a:ea typeface="微软雅黑" panose="020B0503020204020204" pitchFamily="34" charset="-122"/>
                        </a:rPr>
                      </a:br>
                      <a:r>
                        <a:rPr lang="en-US" altLang="en-US" sz="900" b="1" dirty="0">
                          <a:solidFill>
                            <a:srgbClr val="000000"/>
                          </a:solidFill>
                          <a:latin typeface="Arial" panose="020B0604020202090204" pitchFamily="34" charset="0"/>
                          <a:cs typeface="Arial" panose="020B0604020202090204" pitchFamily="34" charset="0"/>
                        </a:rPr>
                        <a:t>Chengdu University of Technology </a:t>
                      </a:r>
                      <a:endParaRPr lang="en-US" altLang="en-US" sz="900" b="1" dirty="0">
                        <a:solidFill>
                          <a:srgbClr val="000000"/>
                        </a:solidFill>
                        <a:latin typeface="Arial" panose="020B0604020202090204" pitchFamily="34" charset="0"/>
                        <a:ea typeface="Arial" panose="020B0604020202090204" pitchFamily="34" charset="0"/>
                      </a:endParaRPr>
                    </a:p>
                  </a:txBody>
                  <a:tcPr marL="4191" marR="4191" marT="4191"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r>
            </a:tbl>
          </a:graphicData>
        </a:graphic>
      </p:graphicFrame>
      <p:grpSp>
        <p:nvGrpSpPr>
          <p:cNvPr id="4" name="组合 14"/>
          <p:cNvGrpSpPr/>
          <p:nvPr/>
        </p:nvGrpSpPr>
        <p:grpSpPr>
          <a:xfrm>
            <a:off x="3322320" y="1991043"/>
            <a:ext cx="8869363" cy="306387"/>
            <a:chOff x="285749" y="394918"/>
            <a:chExt cx="13501252" cy="466850"/>
          </a:xfrm>
        </p:grpSpPr>
        <p:sp>
          <p:nvSpPr>
            <p:cNvPr id="5" name="矩形 4"/>
            <p:cNvSpPr/>
            <p:nvPr>
              <p:custDataLst>
                <p:tags r:id="rId4"/>
              </p:custDataLst>
            </p:nvPr>
          </p:nvSpPr>
          <p:spPr>
            <a:xfrm>
              <a:off x="285749" y="484417"/>
              <a:ext cx="3511244" cy="237054"/>
            </a:xfrm>
            <a:prstGeom prst="rect">
              <a:avLst/>
            </a:prstGeom>
            <a:gradFill>
              <a:gsLst>
                <a:gs pos="100000">
                  <a:srgbClr val="5B9BD5">
                    <a:lumMod val="20000"/>
                    <a:lumOff val="80000"/>
                    <a:alpha val="0"/>
                  </a:srgbClr>
                </a:gs>
                <a:gs pos="21000">
                  <a:srgbClr val="5B9BD5">
                    <a:lumMod val="20000"/>
                    <a:lumOff val="80000"/>
                  </a:srgbClr>
                </a:gs>
              </a:gsLst>
              <a:lin ang="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88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6" name="平行四边形 5"/>
            <p:cNvSpPr/>
            <p:nvPr>
              <p:custDataLst>
                <p:tags r:id="rId5"/>
              </p:custDataLst>
            </p:nvPr>
          </p:nvSpPr>
          <p:spPr>
            <a:xfrm>
              <a:off x="389661" y="494093"/>
              <a:ext cx="478476" cy="227378"/>
            </a:xfrm>
            <a:prstGeom prst="parallelogram">
              <a:avLst>
                <a:gd name="adj" fmla="val 30263"/>
              </a:avLst>
            </a:prstGeom>
            <a:noFill/>
            <a:ln>
              <a:solidFill>
                <a:srgbClr val="0070C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88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cxnSp>
          <p:nvCxnSpPr>
            <p:cNvPr id="9" name="直接连接符 8"/>
            <p:cNvCxnSpPr/>
            <p:nvPr>
              <p:custDataLst>
                <p:tags r:id="rId6"/>
              </p:custDataLst>
            </p:nvPr>
          </p:nvCxnSpPr>
          <p:spPr>
            <a:xfrm>
              <a:off x="701114" y="379146"/>
              <a:ext cx="2623670" cy="0"/>
            </a:xfrm>
            <a:prstGeom prst="line">
              <a:avLst/>
            </a:prstGeom>
            <a:ln w="12700">
              <a:gradFill>
                <a:gsLst>
                  <a:gs pos="100000">
                    <a:sysClr val="window" lastClr="FFFFFF">
                      <a:alpha val="0"/>
                    </a:sysClr>
                  </a:gs>
                  <a:gs pos="0">
                    <a:srgbClr val="0070C0"/>
                  </a:gs>
                </a:gsLst>
                <a:lin ang="0" scaled="0"/>
              </a:gradFill>
            </a:ln>
          </p:spPr>
          <p:style>
            <a:lnRef idx="1">
              <a:srgbClr val="5B9BD5"/>
            </a:lnRef>
            <a:fillRef idx="0">
              <a:srgbClr val="5B9BD5"/>
            </a:fillRef>
            <a:effectRef idx="0">
              <a:srgbClr val="5B9BD5"/>
            </a:effectRef>
            <a:fontRef idx="minor">
              <a:sysClr val="windowText" lastClr="000000"/>
            </a:fontRef>
          </p:style>
        </p:cxnSp>
        <p:sp>
          <p:nvSpPr>
            <p:cNvPr id="10" name="平行四边形 9"/>
            <p:cNvSpPr/>
            <p:nvPr>
              <p:custDataLst>
                <p:tags r:id="rId7"/>
              </p:custDataLst>
            </p:nvPr>
          </p:nvSpPr>
          <p:spPr>
            <a:xfrm>
              <a:off x="285750" y="554692"/>
              <a:ext cx="478117" cy="227105"/>
            </a:xfrm>
            <a:prstGeom prst="parallelogram">
              <a:avLst>
                <a:gd name="adj" fmla="val 30263"/>
              </a:avLst>
            </a:prstGeom>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path path="circle">
                <a:fillToRect l="50000" t="50000" r="50000" b="50000"/>
              </a:path>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88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12" name="文本框 19"/>
            <p:cNvSpPr txBox="1"/>
            <p:nvPr>
              <p:custDataLst>
                <p:tags r:id="rId8"/>
              </p:custDataLst>
            </p:nvPr>
          </p:nvSpPr>
          <p:spPr>
            <a:xfrm>
              <a:off x="828766" y="394918"/>
              <a:ext cx="12958235" cy="466850"/>
            </a:xfrm>
            <a:prstGeom prst="rect">
              <a:avLst/>
            </a:prstGeom>
            <a:noFill/>
            <a:ln w="9525">
              <a:noFill/>
            </a:ln>
          </p:spPr>
          <p:txBody>
            <a:bodyPr>
              <a:spAutoFit/>
            </a:bodyPr>
            <a:p>
              <a:pPr defTabSz="389255"/>
              <a:r>
                <a:rPr lang="en-US" altLang="zh-CN" sz="1400" b="1" dirty="0">
                  <a:latin typeface="微软雅黑" panose="020B0503020204020204" pitchFamily="34" charset="-122"/>
                  <a:ea typeface="微软雅黑" panose="020B0503020204020204" pitchFamily="34" charset="-122"/>
                </a:rPr>
                <a:t>N个自然灾害相关专业系统  </a:t>
              </a:r>
              <a:r>
                <a:rPr lang="en-US" altLang="en-US" sz="1400" b="1" dirty="0">
                  <a:latin typeface="Arial" panose="020B0604020202090204" pitchFamily="34" charset="0"/>
                  <a:cs typeface="Arial" panose="020B0604020202090204" pitchFamily="34" charset="0"/>
                </a:rPr>
                <a:t>N Specialised Systems Related to Natural Disasters </a:t>
              </a:r>
              <a:endParaRPr lang="en-US" altLang="en-US" sz="1400" b="1" dirty="0">
                <a:latin typeface="Arial" panose="020B0604020202090204" pitchFamily="34" charset="0"/>
                <a:ea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1" name="矩形 10"/>
          <p:cNvSpPr/>
          <p:nvPr/>
        </p:nvSpPr>
        <p:spPr>
          <a:xfrm>
            <a:off x="552450" y="1773238"/>
            <a:ext cx="11639550" cy="307975"/>
          </a:xfrm>
          <a:prstGeom prst="rect">
            <a:avLst/>
          </a:prstGeom>
          <a:solidFill>
            <a:srgbClr val="DEEBF7"/>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13" name="任意多边形: 形状 4"/>
          <p:cNvSpPr/>
          <p:nvPr/>
        </p:nvSpPr>
        <p:spPr>
          <a:xfrm rot="5400000" flipH="1">
            <a:off x="181858" y="1505243"/>
            <a:ext cx="468273" cy="829192"/>
          </a:xfrm>
          <a:custGeom>
            <a:avLst/>
            <a:gdLst>
              <a:gd name="connsiteX0" fmla="*/ 6096001 w 6395847"/>
              <a:gd name="connsiteY0" fmla="*/ 7221665 h 7221666"/>
              <a:gd name="connsiteX1" fmla="*/ 6096001 w 6395847"/>
              <a:gd name="connsiteY1" fmla="*/ 7221666 h 7221666"/>
              <a:gd name="connsiteX2" fmla="*/ 3314700 w 6395847"/>
              <a:gd name="connsiteY2" fmla="*/ 7221666 h 7221666"/>
              <a:gd name="connsiteX3" fmla="*/ 2781301 w 6395847"/>
              <a:gd name="connsiteY3" fmla="*/ 7221666 h 7221666"/>
              <a:gd name="connsiteX4" fmla="*/ 0 w 6395847"/>
              <a:gd name="connsiteY4" fmla="*/ 7221666 h 7221666"/>
              <a:gd name="connsiteX5" fmla="*/ 0 w 6395847"/>
              <a:gd name="connsiteY5" fmla="*/ 3447952 h 7221666"/>
              <a:gd name="connsiteX6" fmla="*/ 1 w 6395847"/>
              <a:gd name="connsiteY6" fmla="*/ 3447952 h 7221666"/>
              <a:gd name="connsiteX7" fmla="*/ 1 w 6395847"/>
              <a:gd name="connsiteY7" fmla="*/ 3019060 h 7221666"/>
              <a:gd name="connsiteX8" fmla="*/ 279301 w 6395847"/>
              <a:gd name="connsiteY8" fmla="*/ 2344769 h 7221666"/>
              <a:gd name="connsiteX9" fmla="*/ 405446 w 6395847"/>
              <a:gd name="connsiteY9" fmla="*/ 2240690 h 7221666"/>
              <a:gd name="connsiteX10" fmla="*/ 404464 w 6395847"/>
              <a:gd name="connsiteY10" fmla="*/ 2239038 h 7221666"/>
              <a:gd name="connsiteX11" fmla="*/ 415115 w 6395847"/>
              <a:gd name="connsiteY11" fmla="*/ 2232712 h 7221666"/>
              <a:gd name="connsiteX12" fmla="*/ 420431 w 6395847"/>
              <a:gd name="connsiteY12" fmla="*/ 2228326 h 7221666"/>
              <a:gd name="connsiteX13" fmla="*/ 444464 w 6395847"/>
              <a:gd name="connsiteY13" fmla="*/ 2215281 h 7221666"/>
              <a:gd name="connsiteX14" fmla="*/ 3989796 w 6395847"/>
              <a:gd name="connsiteY14" fmla="*/ 109665 h 7221666"/>
              <a:gd name="connsiteX15" fmla="*/ 3993587 w 6395847"/>
              <a:gd name="connsiteY15" fmla="*/ 116048 h 7221666"/>
              <a:gd name="connsiteX16" fmla="*/ 4025229 w 6395847"/>
              <a:gd name="connsiteY16" fmla="*/ 96652 h 7221666"/>
              <a:gd name="connsiteX17" fmla="*/ 4920239 w 6395847"/>
              <a:gd name="connsiteY17" fmla="*/ 127915 h 7221666"/>
              <a:gd name="connsiteX18" fmla="*/ 5919213 w 6395847"/>
              <a:gd name="connsiteY18" fmla="*/ 704673 h 7221666"/>
              <a:gd name="connsiteX19" fmla="*/ 6030081 w 6395847"/>
              <a:gd name="connsiteY19" fmla="*/ 779366 h 7221666"/>
              <a:gd name="connsiteX20" fmla="*/ 6096000 w 6395847"/>
              <a:gd name="connsiteY20" fmla="*/ 838524 h 7221666"/>
              <a:gd name="connsiteX21" fmla="*/ 6096000 w 6395847"/>
              <a:gd name="connsiteY21" fmla="*/ 7221665 h 7221666"/>
              <a:gd name="connsiteX22" fmla="*/ 6221624 w 6395847"/>
              <a:gd name="connsiteY22" fmla="*/ 982469 h 7221666"/>
              <a:gd name="connsiteX23" fmla="*/ 6201936 w 6395847"/>
              <a:gd name="connsiteY23" fmla="*/ 954781 h 7221666"/>
              <a:gd name="connsiteX24" fmla="*/ 6210136 w 6395847"/>
              <a:gd name="connsiteY24" fmla="*/ 964466 h 7221666"/>
              <a:gd name="connsiteX25" fmla="*/ 6283768 w 6395847"/>
              <a:gd name="connsiteY25" fmla="*/ 1082992 h 7221666"/>
              <a:gd name="connsiteX26" fmla="*/ 6267120 w 6395847"/>
              <a:gd name="connsiteY26" fmla="*/ 1053774 h 7221666"/>
              <a:gd name="connsiteX27" fmla="*/ 6278411 w 6395847"/>
              <a:gd name="connsiteY27" fmla="*/ 1071469 h 7221666"/>
              <a:gd name="connsiteX28" fmla="*/ 6372765 w 6395847"/>
              <a:gd name="connsiteY28" fmla="*/ 1326510 h 7221666"/>
              <a:gd name="connsiteX29" fmla="*/ 6365409 w 6395847"/>
              <a:gd name="connsiteY29" fmla="*/ 1293851 h 7221666"/>
              <a:gd name="connsiteX30" fmla="*/ 6369173 w 6395847"/>
              <a:gd name="connsiteY30" fmla="*/ 1305870 h 7221666"/>
              <a:gd name="connsiteX31" fmla="*/ 6391257 w 6395847"/>
              <a:gd name="connsiteY31" fmla="*/ 1442433 h 7221666"/>
              <a:gd name="connsiteX32" fmla="*/ 6387139 w 6395847"/>
              <a:gd name="connsiteY32" fmla="*/ 1409114 h 7221666"/>
              <a:gd name="connsiteX33" fmla="*/ 6390749 w 6395847"/>
              <a:gd name="connsiteY33" fmla="*/ 1429863 h 7221666"/>
              <a:gd name="connsiteX34" fmla="*/ 6395847 w 6395847"/>
              <a:gd name="connsiteY34" fmla="*/ 1556116 h 7221666"/>
              <a:gd name="connsiteX35" fmla="*/ 6268252 w 6395847"/>
              <a:gd name="connsiteY35" fmla="*/ 2007304 h 7221666"/>
              <a:gd name="connsiteX36" fmla="*/ 6096001 w 6395847"/>
              <a:gd name="connsiteY36" fmla="*/ 2305652 h 7221666"/>
              <a:gd name="connsiteX37" fmla="*/ 6096001 w 6395847"/>
              <a:gd name="connsiteY37" fmla="*/ 2305651 h 7221666"/>
              <a:gd name="connsiteX38" fmla="*/ 6268252 w 6395847"/>
              <a:gd name="connsiteY38" fmla="*/ 2007303 h 7221666"/>
              <a:gd name="connsiteX39" fmla="*/ 6385798 w 6395847"/>
              <a:gd name="connsiteY39" fmla="*/ 1671419 h 7221666"/>
              <a:gd name="connsiteX40" fmla="*/ 6395847 w 6395847"/>
              <a:gd name="connsiteY40" fmla="*/ 1556116 h 722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95847" h="7221666">
                <a:moveTo>
                  <a:pt x="6096001" y="7221665"/>
                </a:moveTo>
                <a:lnTo>
                  <a:pt x="6096001" y="7221666"/>
                </a:lnTo>
                <a:lnTo>
                  <a:pt x="3314700" y="7221666"/>
                </a:lnTo>
                <a:lnTo>
                  <a:pt x="2781301" y="7221666"/>
                </a:lnTo>
                <a:lnTo>
                  <a:pt x="0" y="7221666"/>
                </a:lnTo>
                <a:lnTo>
                  <a:pt x="0" y="3447952"/>
                </a:lnTo>
                <a:lnTo>
                  <a:pt x="1" y="3447952"/>
                </a:lnTo>
                <a:lnTo>
                  <a:pt x="1" y="3019060"/>
                </a:lnTo>
                <a:cubicBezTo>
                  <a:pt x="1" y="2755733"/>
                  <a:pt x="106735" y="2517335"/>
                  <a:pt x="279301" y="2344769"/>
                </a:cubicBezTo>
                <a:lnTo>
                  <a:pt x="405446" y="2240690"/>
                </a:lnTo>
                <a:lnTo>
                  <a:pt x="404464" y="2239038"/>
                </a:lnTo>
                <a:lnTo>
                  <a:pt x="415115" y="2232712"/>
                </a:lnTo>
                <a:lnTo>
                  <a:pt x="420431" y="2228326"/>
                </a:lnTo>
                <a:lnTo>
                  <a:pt x="444464" y="2215281"/>
                </a:lnTo>
                <a:lnTo>
                  <a:pt x="3989796" y="109665"/>
                </a:lnTo>
                <a:lnTo>
                  <a:pt x="3993587" y="116048"/>
                </a:lnTo>
                <a:lnTo>
                  <a:pt x="4025229" y="96652"/>
                </a:lnTo>
                <a:cubicBezTo>
                  <a:pt x="4300466" y="-37338"/>
                  <a:pt x="4635179" y="-36664"/>
                  <a:pt x="4920239" y="127915"/>
                </a:cubicBezTo>
                <a:lnTo>
                  <a:pt x="5919213" y="704673"/>
                </a:lnTo>
                <a:cubicBezTo>
                  <a:pt x="5958409" y="727303"/>
                  <a:pt x="5995390" y="752295"/>
                  <a:pt x="6030081" y="779366"/>
                </a:cubicBezTo>
                <a:lnTo>
                  <a:pt x="6096000" y="838524"/>
                </a:lnTo>
                <a:lnTo>
                  <a:pt x="6096000" y="7221665"/>
                </a:lnTo>
                <a:close/>
                <a:moveTo>
                  <a:pt x="6221624" y="982469"/>
                </a:moveTo>
                <a:lnTo>
                  <a:pt x="6201936" y="954781"/>
                </a:lnTo>
                <a:lnTo>
                  <a:pt x="6210136" y="964466"/>
                </a:lnTo>
                <a:close/>
                <a:moveTo>
                  <a:pt x="6283768" y="1082992"/>
                </a:moveTo>
                <a:lnTo>
                  <a:pt x="6267120" y="1053774"/>
                </a:lnTo>
                <a:lnTo>
                  <a:pt x="6278411" y="1071469"/>
                </a:lnTo>
                <a:close/>
                <a:moveTo>
                  <a:pt x="6372765" y="1326510"/>
                </a:moveTo>
                <a:lnTo>
                  <a:pt x="6365409" y="1293851"/>
                </a:lnTo>
                <a:lnTo>
                  <a:pt x="6369173" y="1305870"/>
                </a:lnTo>
                <a:close/>
                <a:moveTo>
                  <a:pt x="6391257" y="1442433"/>
                </a:moveTo>
                <a:lnTo>
                  <a:pt x="6387139" y="1409114"/>
                </a:lnTo>
                <a:lnTo>
                  <a:pt x="6390749" y="1429863"/>
                </a:lnTo>
                <a:close/>
                <a:moveTo>
                  <a:pt x="6395847" y="1556116"/>
                </a:moveTo>
                <a:cubicBezTo>
                  <a:pt x="6391855" y="1709831"/>
                  <a:pt x="6350542" y="1864774"/>
                  <a:pt x="6268252" y="2007304"/>
                </a:cubicBezTo>
                <a:lnTo>
                  <a:pt x="6096001" y="2305652"/>
                </a:lnTo>
                <a:lnTo>
                  <a:pt x="6096001" y="2305651"/>
                </a:lnTo>
                <a:lnTo>
                  <a:pt x="6268252" y="2007303"/>
                </a:lnTo>
                <a:cubicBezTo>
                  <a:pt x="6329969" y="1900406"/>
                  <a:pt x="6368637" y="1786526"/>
                  <a:pt x="6385798" y="1671419"/>
                </a:cubicBezTo>
                <a:lnTo>
                  <a:pt x="6395847" y="1556116"/>
                </a:lnTo>
                <a:close/>
              </a:path>
            </a:pathLst>
          </a:custGeom>
          <a:gradFill flip="none" rotWithShape="1">
            <a:gsLst>
              <a:gs pos="20000">
                <a:srgbClr val="2E75B6"/>
              </a:gs>
              <a:gs pos="100000">
                <a:srgbClr val="1F4E79"/>
              </a:gs>
            </a:gsLst>
            <a:path path="circle">
              <a:fillToRect l="100000" t="100000"/>
            </a:path>
            <a:tileRect r="-100000" b="-100000"/>
          </a:gradFill>
          <a:ln w="38100">
            <a:noFill/>
          </a:ln>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endParaRPr kumimoji="1" lang="zh-CN" altLang="en-US" sz="800" b="0" i="0" u="none" strike="noStrike" kern="1200" cap="none" spc="0" normalizeH="0" baseline="0" noProof="1">
              <a:ln>
                <a:noFill/>
              </a:ln>
              <a:solidFill>
                <a:sysClr val="window" lastClr="FFFFFF"/>
              </a:solidFill>
              <a:effectLst/>
              <a:uLnTx/>
              <a:uFillTx/>
              <a:latin typeface="思源黑体 CN Normal" charset="0"/>
              <a:ea typeface="思源黑体 CN Medium" panose="020B0600000000000000" pitchFamily="34" charset="-122"/>
              <a:cs typeface="+mn-ea"/>
              <a:sym typeface="Segoe UI" pitchFamily="34" charset="0"/>
            </a:endParaRPr>
          </a:p>
        </p:txBody>
      </p:sp>
      <p:sp>
        <p:nvSpPr>
          <p:cNvPr id="44" name="任意形状 12"/>
          <p:cNvSpPr/>
          <p:nvPr/>
        </p:nvSpPr>
        <p:spPr>
          <a:xfrm>
            <a:off x="1588" y="6040438"/>
            <a:ext cx="12192000" cy="282575"/>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100000">
                <a:srgbClr val="5B9BD5">
                  <a:alpha val="44706"/>
                </a:srgbClr>
              </a:gs>
              <a:gs pos="0">
                <a:srgbClr val="2E75B6"/>
              </a:gs>
            </a:gsLst>
            <a:lin ang="10800000" scaled="1"/>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3799" name="组合 5"/>
          <p:cNvGrpSpPr/>
          <p:nvPr/>
        </p:nvGrpSpPr>
        <p:grpSpPr>
          <a:xfrm>
            <a:off x="42863" y="1662113"/>
            <a:ext cx="565150" cy="481012"/>
            <a:chOff x="7413" y="78851"/>
            <a:chExt cx="1130359" cy="961770"/>
          </a:xfrm>
        </p:grpSpPr>
        <p:sp>
          <p:nvSpPr>
            <p:cNvPr id="7" name="文本框 6"/>
            <p:cNvSpPr txBox="1"/>
            <p:nvPr/>
          </p:nvSpPr>
          <p:spPr>
            <a:xfrm>
              <a:off x="145145" y="78851"/>
              <a:ext cx="662975" cy="784899"/>
            </a:xfrm>
            <a:prstGeom prst="rect">
              <a:avLst/>
            </a:prstGeom>
            <a:noFill/>
          </p:spPr>
          <p:txBody>
            <a:bodyPr wrap="none">
              <a:spAutoFit/>
            </a:bodyPr>
            <a:p>
              <a:pPr marR="0" defTabSz="914400" fontAlgn="auto">
                <a:lnSpc>
                  <a:spcPct val="140000"/>
                </a:lnSpc>
                <a:buClrTx/>
                <a:buSzTx/>
                <a:buFontTx/>
                <a:buNone/>
                <a:defRPr/>
              </a:pPr>
              <a:r>
                <a:rPr kumimoji="0" lang="en-US" sz="140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3</a:t>
              </a:r>
              <a:r>
                <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rPr>
                <a:t> </a:t>
              </a:r>
              <a:endParaRPr kumimoji="0" lang="en-US" altLang="en-US" sz="1400" kern="1200" cap="none" spc="0" normalizeH="0" baseline="0" noProof="1">
                <a:solidFill>
                  <a:sysClr val="window" lastClr="FFFFFF">
                    <a:alpha val="80000"/>
                  </a:sysClr>
                </a:solidFill>
                <a:latin typeface="Arial" panose="020B0604020202090204"/>
                <a:ea typeface="Arial" panose="020B0604020202090204"/>
                <a:cs typeface="思源黑体 CN Normal" charset="0"/>
                <a:sym typeface="思源黑体 CN Normal" charset="0"/>
              </a:endParaRPr>
            </a:p>
          </p:txBody>
        </p:sp>
        <p:sp>
          <p:nvSpPr>
            <p:cNvPr id="8" name="文本框 7"/>
            <p:cNvSpPr txBox="1"/>
            <p:nvPr/>
          </p:nvSpPr>
          <p:spPr>
            <a:xfrm>
              <a:off x="7413" y="587208"/>
              <a:ext cx="1130359" cy="453413"/>
            </a:xfrm>
            <a:prstGeom prst="rect">
              <a:avLst/>
            </a:prstGeom>
            <a:noFill/>
          </p:spPr>
          <p:txBody>
            <a:bodyPr wrap="none">
              <a:spAutoFit/>
            </a:bodyPr>
            <a:p>
              <a:pPr marR="0" algn="dist" defTabSz="914400" fontAlgn="auto">
                <a:lnSpc>
                  <a:spcPct val="140000"/>
                </a:lnSpc>
                <a:buClrTx/>
                <a:buSzTx/>
                <a:buFontTx/>
                <a:buNone/>
                <a:defRPr/>
              </a:pPr>
              <a:r>
                <a:rPr kumimoji="0" 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rPr>
                <a:t>CHAPTER</a:t>
              </a:r>
              <a:endParaRPr kumimoji="0" lang="en-US" altLang="en-US" sz="630" kern="1200" cap="none" spc="0" normalizeH="0" baseline="0" noProof="1">
                <a:solidFill>
                  <a:sysClr val="window" lastClr="FFFFFF">
                    <a:alpha val="80000"/>
                  </a:sysClr>
                </a:solidFill>
                <a:latin typeface="Arial" panose="020B0604020202090204" pitchFamily="34" charset="0"/>
                <a:ea typeface="思源黑体 CN Normal" charset="0"/>
                <a:cs typeface="Arial" panose="020B0604020202090204" pitchFamily="34" charset="0"/>
                <a:sym typeface="思源黑体 CN Normal" charset="0"/>
              </a:endParaRPr>
            </a:p>
          </p:txBody>
        </p:sp>
      </p:grpSp>
      <p:sp>
        <p:nvSpPr>
          <p:cNvPr id="33841" name="文本框 20"/>
          <p:cNvSpPr txBox="1"/>
          <p:nvPr>
            <p:custDataLst>
              <p:tags r:id="rId2"/>
            </p:custDataLst>
          </p:nvPr>
        </p:nvSpPr>
        <p:spPr>
          <a:xfrm>
            <a:off x="955675" y="1797050"/>
            <a:ext cx="4179888" cy="306388"/>
          </a:xfrm>
          <a:prstGeom prst="rect">
            <a:avLst/>
          </a:prstGeom>
          <a:noFill/>
          <a:ln w="9525">
            <a:noFill/>
          </a:ln>
        </p:spPr>
        <p:txBody>
          <a:bodyPr>
            <a:spAutoFit/>
          </a:bodyPr>
          <a:p>
            <a:r>
              <a:rPr lang="en-US" altLang="zh-CN" sz="1400" dirty="0">
                <a:solidFill>
                  <a:srgbClr val="2F5597"/>
                </a:solidFill>
                <a:latin typeface="思源黑体 CN Medium" charset="0"/>
                <a:ea typeface="宋体" pitchFamily="2" charset="-122"/>
                <a:sym typeface="思源黑体 CN Normal" charset="0"/>
              </a:rPr>
              <a:t>平台建设内容  </a:t>
            </a:r>
            <a:r>
              <a:rPr lang="en-US" altLang="en-US" sz="1400" dirty="0">
                <a:solidFill>
                  <a:srgbClr val="2F5597"/>
                </a:solidFill>
                <a:latin typeface="Arial" panose="020B0604020202090204" pitchFamily="34" charset="0"/>
                <a:cs typeface="Arial" panose="020B0604020202090204" pitchFamily="34" charset="0"/>
                <a:sym typeface="思源黑体 CN Normal" charset="0"/>
              </a:rPr>
              <a:t>Components </a:t>
            </a:r>
            <a:endParaRPr lang="en-US" altLang="en-US" sz="1400" dirty="0">
              <a:solidFill>
                <a:srgbClr val="2F5597"/>
              </a:solidFill>
              <a:latin typeface="Arial" panose="020B0604020202090204" pitchFamily="34" charset="0"/>
              <a:ea typeface="Arial" panose="020B0604020202090204" pitchFamily="34" charset="0"/>
              <a:sym typeface="思源黑体 CN Normal" charset="0"/>
            </a:endParaRPr>
          </a:p>
        </p:txBody>
      </p:sp>
      <p:grpSp>
        <p:nvGrpSpPr>
          <p:cNvPr id="35851" name="组合 14"/>
          <p:cNvGrpSpPr/>
          <p:nvPr/>
        </p:nvGrpSpPr>
        <p:grpSpPr>
          <a:xfrm>
            <a:off x="830580" y="2136775"/>
            <a:ext cx="5784850" cy="455295"/>
            <a:chOff x="285749" y="400537"/>
            <a:chExt cx="8052297" cy="510006"/>
          </a:xfrm>
        </p:grpSpPr>
        <p:sp>
          <p:nvSpPr>
            <p:cNvPr id="16" name="矩形 15"/>
            <p:cNvSpPr/>
            <p:nvPr>
              <p:custDataLst>
                <p:tags r:id="rId3"/>
              </p:custDataLst>
            </p:nvPr>
          </p:nvSpPr>
          <p:spPr>
            <a:xfrm>
              <a:off x="285749" y="485294"/>
              <a:ext cx="3511078" cy="236239"/>
            </a:xfrm>
            <a:prstGeom prst="rect">
              <a:avLst/>
            </a:prstGeom>
            <a:gradFill>
              <a:gsLst>
                <a:gs pos="100000">
                  <a:srgbClr val="5B9BD5">
                    <a:lumMod val="20000"/>
                    <a:lumOff val="80000"/>
                    <a:alpha val="0"/>
                  </a:srgbClr>
                </a:gs>
                <a:gs pos="21000">
                  <a:srgbClr val="5B9BD5">
                    <a:lumMod val="20000"/>
                    <a:lumOff val="80000"/>
                  </a:srgbClr>
                </a:gs>
              </a:gsLst>
              <a:lin ang="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17" name="平行四边形 16"/>
            <p:cNvSpPr/>
            <p:nvPr>
              <p:custDataLst>
                <p:tags r:id="rId4"/>
              </p:custDataLst>
            </p:nvPr>
          </p:nvSpPr>
          <p:spPr>
            <a:xfrm>
              <a:off x="389655" y="494937"/>
              <a:ext cx="478454" cy="226596"/>
            </a:xfrm>
            <a:prstGeom prst="parallelogram">
              <a:avLst>
                <a:gd name="adj" fmla="val 30263"/>
              </a:avLst>
            </a:prstGeom>
            <a:noFill/>
            <a:ln>
              <a:solidFill>
                <a:srgbClr val="0070C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cxnSp>
          <p:nvCxnSpPr>
            <p:cNvPr id="18" name="直接连接符 17"/>
            <p:cNvCxnSpPr/>
            <p:nvPr>
              <p:custDataLst>
                <p:tags r:id="rId5"/>
              </p:custDataLst>
            </p:nvPr>
          </p:nvCxnSpPr>
          <p:spPr>
            <a:xfrm>
              <a:off x="701114" y="400537"/>
              <a:ext cx="2623670" cy="0"/>
            </a:xfrm>
            <a:prstGeom prst="line">
              <a:avLst/>
            </a:prstGeom>
            <a:ln w="12700">
              <a:gradFill>
                <a:gsLst>
                  <a:gs pos="100000">
                    <a:sysClr val="window" lastClr="FFFFFF">
                      <a:alpha val="0"/>
                    </a:sysClr>
                  </a:gs>
                  <a:gs pos="0">
                    <a:srgbClr val="0070C0"/>
                  </a:gs>
                </a:gsLst>
                <a:lin ang="0" scaled="0"/>
              </a:gradFill>
            </a:ln>
          </p:spPr>
          <p:style>
            <a:lnRef idx="1">
              <a:srgbClr val="5B9BD5"/>
            </a:lnRef>
            <a:fillRef idx="0">
              <a:srgbClr val="5B9BD5"/>
            </a:fillRef>
            <a:effectRef idx="0">
              <a:srgbClr val="5B9BD5"/>
            </a:effectRef>
            <a:fontRef idx="minor">
              <a:sysClr val="windowText" lastClr="000000"/>
            </a:fontRef>
          </p:style>
        </p:cxnSp>
        <p:sp>
          <p:nvSpPr>
            <p:cNvPr id="19" name="平行四边形 18"/>
            <p:cNvSpPr/>
            <p:nvPr>
              <p:custDataLst>
                <p:tags r:id="rId6"/>
              </p:custDataLst>
            </p:nvPr>
          </p:nvSpPr>
          <p:spPr>
            <a:xfrm>
              <a:off x="285750" y="554692"/>
              <a:ext cx="478117" cy="227105"/>
            </a:xfrm>
            <a:prstGeom prst="parallelogram">
              <a:avLst>
                <a:gd name="adj" fmla="val 30263"/>
              </a:avLst>
            </a:prstGeom>
            <a:gradFill flip="none" rotWithShape="1">
              <a:gsLst>
                <a:gs pos="0">
                  <a:srgbClr val="4472C4">
                    <a:lumMod val="89000"/>
                  </a:srgbClr>
                </a:gs>
                <a:gs pos="23000">
                  <a:srgbClr val="4472C4">
                    <a:lumMod val="89000"/>
                  </a:srgbClr>
                </a:gs>
                <a:gs pos="69000">
                  <a:srgbClr val="4472C4">
                    <a:lumMod val="75000"/>
                  </a:srgbClr>
                </a:gs>
                <a:gs pos="97000">
                  <a:srgbClr val="4472C4">
                    <a:lumMod val="70000"/>
                  </a:srgbClr>
                </a:gs>
              </a:gsLst>
              <a:path path="circle">
                <a:fillToRect l="50000" t="50000" r="50000" b="50000"/>
              </a:path>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388620" rtl="0" eaLnBrk="1" fontAlgn="auto" latinLnBrk="0" hangingPunct="1">
                <a:lnSpc>
                  <a:spcPct val="100000"/>
                </a:lnSpc>
                <a:spcBef>
                  <a:spcPct val="0"/>
                </a:spcBef>
                <a:spcAft>
                  <a:spcPct val="0"/>
                </a:spcAft>
                <a:buClrTx/>
                <a:buSzTx/>
                <a:buFontTx/>
                <a:buNone/>
                <a:defRPr/>
              </a:pPr>
              <a:endParaRPr kumimoji="0" lang="zh-CN" altLang="en-US" sz="520" b="1" i="0" u="none" strike="noStrike" kern="1200" cap="none" spc="0" normalizeH="0" baseline="0" noProof="1">
                <a:ln>
                  <a:noFill/>
                </a:ln>
                <a:solidFill>
                  <a:prstClr val="white"/>
                </a:solidFill>
                <a:effectLst/>
                <a:uLnTx/>
                <a:uFillTx/>
                <a:latin typeface="Calibri" panose="020F0502020204030204"/>
                <a:ea typeface="宋体" pitchFamily="2" charset="-122"/>
                <a:cs typeface="+mn-ea"/>
              </a:endParaRPr>
            </a:p>
          </p:txBody>
        </p:sp>
        <p:sp>
          <p:nvSpPr>
            <p:cNvPr id="35932" name="文本框 19"/>
            <p:cNvSpPr txBox="1"/>
            <p:nvPr>
              <p:custDataLst>
                <p:tags r:id="rId7"/>
              </p:custDataLst>
            </p:nvPr>
          </p:nvSpPr>
          <p:spPr>
            <a:xfrm>
              <a:off x="828461" y="415474"/>
              <a:ext cx="7509585" cy="495069"/>
            </a:xfrm>
            <a:prstGeom prst="rect">
              <a:avLst/>
            </a:prstGeom>
            <a:noFill/>
            <a:ln w="9525">
              <a:noFill/>
            </a:ln>
          </p:spPr>
          <p:txBody>
            <a:bodyPr>
              <a:noAutofit/>
            </a:bodyPr>
            <a:p>
              <a:pPr defTabSz="389255"/>
              <a:r>
                <a:rPr lang="en-US" altLang="zh-CN" sz="1200" b="1" dirty="0">
                  <a:latin typeface="微软雅黑" panose="020B0503020204020204" pitchFamily="34" charset="-122"/>
                  <a:ea typeface="微软雅黑" panose="020B0503020204020204" pitchFamily="34" charset="-122"/>
                </a:rPr>
                <a:t>1个综合监测预警系统  </a:t>
              </a:r>
              <a:r>
                <a:rPr lang="en-US" altLang="en-US" sz="1200" b="1" dirty="0">
                  <a:latin typeface="Arial" panose="020B0604020202090204" pitchFamily="34" charset="0"/>
                  <a:cs typeface="Arial" panose="020B0604020202090204" pitchFamily="34" charset="0"/>
                </a:rPr>
                <a:t>1 integrated monitoring and early warning system </a:t>
              </a:r>
              <a:endParaRPr lang="en-US" altLang="en-US" sz="1200" b="1" dirty="0">
                <a:latin typeface="Arial" panose="020B0604020202090204" pitchFamily="34" charset="0"/>
                <a:ea typeface="Arial" panose="020B0604020202090204" pitchFamily="34" charset="0"/>
                <a:cs typeface="Arial" panose="020B0604020202090204" pitchFamily="34" charset="0"/>
              </a:endParaRPr>
            </a:p>
          </p:txBody>
        </p:sp>
      </p:grpSp>
      <p:grpSp>
        <p:nvGrpSpPr>
          <p:cNvPr id="35854" name="组合 130"/>
          <p:cNvGrpSpPr/>
          <p:nvPr/>
        </p:nvGrpSpPr>
        <p:grpSpPr>
          <a:xfrm>
            <a:off x="830580" y="2741295"/>
            <a:ext cx="9963150" cy="2693670"/>
            <a:chOff x="840171" y="499808"/>
            <a:chExt cx="12367426" cy="3138110"/>
          </a:xfrm>
        </p:grpSpPr>
        <p:sp>
          <p:nvSpPr>
            <p:cNvPr id="50" name="矩形 49"/>
            <p:cNvSpPr/>
            <p:nvPr>
              <p:custDataLst>
                <p:tags r:id="rId8"/>
              </p:custDataLst>
            </p:nvPr>
          </p:nvSpPr>
          <p:spPr>
            <a:xfrm>
              <a:off x="5086061" y="499808"/>
              <a:ext cx="3483239" cy="503804"/>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自然灾害综合监测预警系统</a:t>
              </a:r>
              <a:br>
                <a:rPr kumimoji="0" lang="en-US" sz="90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90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Integrated monitoring and early warning system for natural disasters </a:t>
              </a:r>
              <a:endParaRPr kumimoji="0" lang="en-US" altLang="en-US" sz="90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1" name="矩形 50"/>
            <p:cNvSpPr/>
            <p:nvPr>
              <p:custDataLst>
                <p:tags r:id="rId9"/>
              </p:custDataLst>
            </p:nvPr>
          </p:nvSpPr>
          <p:spPr>
            <a:xfrm>
              <a:off x="1326944" y="1305226"/>
              <a:ext cx="1065337" cy="66591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综合风险会商研判系统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Integrated risk consultation and judgement system  </a:t>
              </a:r>
              <a:endPar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52" name="矩形 51"/>
            <p:cNvSpPr/>
            <p:nvPr>
              <p:custDataLst>
                <p:tags r:id="rId10"/>
              </p:custDataLst>
            </p:nvPr>
          </p:nvSpPr>
          <p:spPr>
            <a:xfrm>
              <a:off x="4362943" y="1314980"/>
              <a:ext cx="1065337" cy="665836"/>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重大灾害预警评估系统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63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Major disaster early warning and assessment system </a:t>
              </a:r>
              <a:endParaRPr kumimoji="0" lang="en-US" altLang="en-US" sz="63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3" name="矩形 52"/>
            <p:cNvSpPr/>
            <p:nvPr>
              <p:custDataLst>
                <p:tags r:id="rId11"/>
              </p:custDataLst>
            </p:nvPr>
          </p:nvSpPr>
          <p:spPr>
            <a:xfrm>
              <a:off x="2746782" y="1305439"/>
              <a:ext cx="1165213" cy="665836"/>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灾害综合风险隐患监测系统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Integrated disaster risk and hazard monitoring system </a:t>
              </a:r>
              <a:endPar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54" name="矩形 53"/>
            <p:cNvSpPr/>
            <p:nvPr>
              <p:custDataLst>
                <p:tags r:id="rId12"/>
              </p:custDataLst>
            </p:nvPr>
          </p:nvSpPr>
          <p:spPr>
            <a:xfrm>
              <a:off x="6234725" y="1305439"/>
              <a:ext cx="1165213" cy="665836"/>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灾害综合风险趋势预测系统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Integrated disaster risk trend prediction system</a:t>
              </a:r>
              <a:r>
                <a:rPr kumimoji="0" lang="en-US" altLang="en-US" sz="80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 </a:t>
              </a:r>
              <a:endParaRPr kumimoji="0" lang="en-US" altLang="en-US" sz="80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5" name="矩形 54"/>
            <p:cNvSpPr/>
            <p:nvPr>
              <p:custDataLst>
                <p:tags r:id="rId13"/>
              </p:custDataLst>
            </p:nvPr>
          </p:nvSpPr>
          <p:spPr>
            <a:xfrm>
              <a:off x="8108576" y="1305439"/>
              <a:ext cx="1165213" cy="665836"/>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灾害综合风险评估区划系统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Integrated disaster risk assessment zoning system </a:t>
              </a:r>
              <a:endPar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56" name="矩形 55"/>
            <p:cNvSpPr/>
            <p:nvPr>
              <p:custDataLst>
                <p:tags r:id="rId14"/>
              </p:custDataLst>
            </p:nvPr>
          </p:nvSpPr>
          <p:spPr>
            <a:xfrm>
              <a:off x="840171" y="2314888"/>
              <a:ext cx="362321" cy="127017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重大灾害会商研判</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Major disaster consultation and judgement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7" name="矩形 56"/>
            <p:cNvSpPr/>
            <p:nvPr>
              <p:custDataLst>
                <p:tags r:id="rId15"/>
              </p:custDataLst>
            </p:nvPr>
          </p:nvSpPr>
          <p:spPr>
            <a:xfrm>
              <a:off x="1254538" y="2314888"/>
              <a:ext cx="362321" cy="127017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每日会商研判</a:t>
              </a:r>
              <a:br>
                <a:rPr kumimoji="0" lang="en-US" sz="37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Daily consultatio</a:t>
              </a:r>
              <a:r>
                <a:rPr kumimoji="0" lang="en-US" sz="37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n and </a:t>
              </a: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judgement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8" name="矩形 57"/>
            <p:cNvSpPr/>
            <p:nvPr>
              <p:custDataLst>
                <p:tags r:id="rId16"/>
              </p:custDataLst>
            </p:nvPr>
          </p:nvSpPr>
          <p:spPr>
            <a:xfrm>
              <a:off x="1668906" y="2314888"/>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年月度会商研判</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Annual and monthly consultation and judgement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59" name="矩形 58"/>
            <p:cNvSpPr/>
            <p:nvPr>
              <p:custDataLst>
                <p:tags r:id="rId17"/>
              </p:custDataLst>
            </p:nvPr>
          </p:nvSpPr>
          <p:spPr>
            <a:xfrm>
              <a:off x="2083273" y="2314888"/>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风险模拟预判</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Risk modelling and prediction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60" name="矩形 59"/>
            <p:cNvSpPr/>
            <p:nvPr>
              <p:custDataLst>
                <p:tags r:id="rId18"/>
              </p:custDataLst>
            </p:nvPr>
          </p:nvSpPr>
          <p:spPr>
            <a:xfrm>
              <a:off x="4538066" y="2351068"/>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重大灾害风险评估</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Major disaster risk assessment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79" name="矩形 78"/>
            <p:cNvSpPr/>
            <p:nvPr>
              <p:custDataLst>
                <p:tags r:id="rId19"/>
              </p:custDataLst>
            </p:nvPr>
          </p:nvSpPr>
          <p:spPr>
            <a:xfrm>
              <a:off x="4952433" y="2351068"/>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重大灾害风险预警</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Early warning of major disaster risks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0" name="矩形 79"/>
            <p:cNvSpPr/>
            <p:nvPr>
              <p:custDataLst>
                <p:tags r:id="rId20"/>
              </p:custDataLst>
            </p:nvPr>
          </p:nvSpPr>
          <p:spPr>
            <a:xfrm>
              <a:off x="5366801" y="2351068"/>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重大灾害预警</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评估产品制作</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Major disaster early warning and assessment product production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1" name="矩形 80"/>
            <p:cNvSpPr/>
            <p:nvPr>
              <p:custDataLst>
                <p:tags r:id="rId21"/>
              </p:custDataLst>
            </p:nvPr>
          </p:nvSpPr>
          <p:spPr>
            <a:xfrm>
              <a:off x="3079878" y="2341314"/>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灾害风险隐患</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信息报送</a:t>
              </a:r>
              <a:br>
                <a:rPr kumimoji="0" lang="en-US" sz="54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Disaster </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risk </a:t>
              </a: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hazard </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information reporting</a:t>
              </a:r>
              <a:br>
                <a:rPr kumimoji="0" lang="en-US" sz="54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endParaRPr kumimoji="0" lang="en-US" altLang="en-US" sz="54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82" name="矩形 81"/>
            <p:cNvSpPr/>
            <p:nvPr>
              <p:custDataLst>
                <p:tags r:id="rId22"/>
              </p:custDataLst>
            </p:nvPr>
          </p:nvSpPr>
          <p:spPr>
            <a:xfrm>
              <a:off x="3494246" y="2341314"/>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无人机风险监测</a:t>
              </a:r>
              <a:endPar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a:p>
              <a:pPr marL="0" marR="0" lvl="0" indent="0" algn="ctr" defTabSz="404495" rtl="0" eaLnBrk="1" fontAlgn="auto" latinLnBrk="0" hangingPunct="1">
                <a:lnSpc>
                  <a:spcPct val="100000"/>
                </a:lnSpc>
                <a:spcBef>
                  <a:spcPts val="0"/>
                </a:spcBef>
                <a:spcAft>
                  <a:spcPts val="0"/>
                </a:spcAft>
                <a:buClrTx/>
                <a:buSzTx/>
                <a:buFontTx/>
                <a:buNone/>
                <a:defRPr/>
              </a:pP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UVA</a:t>
              </a:r>
              <a:br>
                <a:rPr kumimoji="0" lang="en-US" sz="54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Drone-based risk monitoring </a:t>
              </a:r>
              <a:endPar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83" name="矩形 82"/>
            <p:cNvSpPr/>
            <p:nvPr>
              <p:custDataLst>
                <p:tags r:id="rId23"/>
              </p:custDataLst>
            </p:nvPr>
          </p:nvSpPr>
          <p:spPr>
            <a:xfrm>
              <a:off x="9718465" y="1305226"/>
              <a:ext cx="1032046" cy="66591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灾害风险信息服务系统</a:t>
              </a:r>
              <a:br>
                <a:rPr kumimoji="0" lang="en-US" sz="63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Disaster risk information service system </a:t>
              </a:r>
              <a:endPar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84" name="矩形 83"/>
            <p:cNvSpPr/>
            <p:nvPr>
              <p:custDataLst>
                <p:tags r:id="rId24"/>
              </p:custDataLst>
            </p:nvPr>
          </p:nvSpPr>
          <p:spPr>
            <a:xfrm>
              <a:off x="6032420" y="2332505"/>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日周灾害风险</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Daily and weekly disaster risks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5" name="矩形 84"/>
            <p:cNvSpPr/>
            <p:nvPr>
              <p:custDataLst>
                <p:tags r:id="rId25"/>
              </p:custDataLst>
            </p:nvPr>
          </p:nvSpPr>
          <p:spPr>
            <a:xfrm>
              <a:off x="6446787" y="2332505"/>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灾害预警</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Disaster early warning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6" name="矩形 85"/>
            <p:cNvSpPr/>
            <p:nvPr>
              <p:custDataLst>
                <p:tags r:id="rId26"/>
              </p:custDataLst>
            </p:nvPr>
          </p:nvSpPr>
          <p:spPr>
            <a:xfrm>
              <a:off x="7839632" y="2358930"/>
              <a:ext cx="362321" cy="127017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灾害综合风险评估</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Integrated disaster risk assessment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7" name="矩形 86"/>
            <p:cNvSpPr/>
            <p:nvPr>
              <p:custDataLst>
                <p:tags r:id="rId27"/>
              </p:custDataLst>
            </p:nvPr>
          </p:nvSpPr>
          <p:spPr>
            <a:xfrm>
              <a:off x="8254000" y="2358930"/>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灾害综合区划</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Integrated disaster zoning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8" name="矩形 87"/>
            <p:cNvSpPr/>
            <p:nvPr>
              <p:custDataLst>
                <p:tags r:id="rId28"/>
              </p:custDataLst>
            </p:nvPr>
          </p:nvSpPr>
          <p:spPr>
            <a:xfrm>
              <a:off x="8668367" y="2358930"/>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评估区划服务</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Integrated disaster risk assessment zoning services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sp>
          <p:nvSpPr>
            <p:cNvPr id="89" name="矩形 88"/>
            <p:cNvSpPr/>
            <p:nvPr>
              <p:custDataLst>
                <p:tags r:id="rId29"/>
              </p:custDataLst>
            </p:nvPr>
          </p:nvSpPr>
          <p:spPr>
            <a:xfrm>
              <a:off x="10052404" y="2367739"/>
              <a:ext cx="362321" cy="127017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综合减灾示范管理</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sym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sym typeface="思源黑体 CN Normal" charset="0"/>
                </a:rPr>
                <a:t>Integrated disaster reduction demonstration management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sym typeface="思源黑体 CN Normal" charset="0"/>
              </a:endParaRPr>
            </a:p>
          </p:txBody>
        </p:sp>
        <p:cxnSp>
          <p:nvCxnSpPr>
            <p:cNvPr id="35879" name="肘形连接符 27"/>
            <p:cNvCxnSpPr>
              <a:stCxn id="51" idx="0"/>
              <a:endCxn id="50" idx="2"/>
            </p:cNvCxnSpPr>
            <p:nvPr>
              <p:custDataLst>
                <p:tags r:id="rId30"/>
              </p:custDataLst>
            </p:nvPr>
          </p:nvCxnSpPr>
          <p:spPr>
            <a:xfrm rot="16200000">
              <a:off x="4192955" y="-1329979"/>
              <a:ext cx="301954" cy="4969136"/>
            </a:xfrm>
            <a:prstGeom prst="bentConnector3">
              <a:avLst>
                <a:gd name="adj1" fmla="val 50136"/>
              </a:avLst>
            </a:prstGeom>
            <a:ln w="6350" cap="flat" cmpd="sng">
              <a:solidFill>
                <a:srgbClr val="1F5079"/>
              </a:solidFill>
              <a:prstDash val="solid"/>
              <a:miter/>
              <a:headEnd type="none" w="med" len="med"/>
              <a:tailEnd type="none" w="med" len="med"/>
            </a:ln>
          </p:spPr>
        </p:cxnSp>
        <p:cxnSp>
          <p:nvCxnSpPr>
            <p:cNvPr id="35880" name="肘形连接符 28"/>
            <p:cNvCxnSpPr>
              <a:stCxn id="52" idx="0"/>
              <a:endCxn id="50" idx="2"/>
            </p:cNvCxnSpPr>
            <p:nvPr>
              <p:custDataLst>
                <p:tags r:id="rId31"/>
              </p:custDataLst>
            </p:nvPr>
          </p:nvCxnSpPr>
          <p:spPr>
            <a:xfrm rot="16200000">
              <a:off x="5706766" y="192859"/>
              <a:ext cx="310980" cy="1932487"/>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81" name="肘形连接符 29"/>
            <p:cNvCxnSpPr>
              <a:stCxn id="53" idx="0"/>
              <a:endCxn id="50" idx="2"/>
            </p:cNvCxnSpPr>
            <p:nvPr>
              <p:custDataLst>
                <p:tags r:id="rId32"/>
              </p:custDataLst>
            </p:nvPr>
          </p:nvCxnSpPr>
          <p:spPr>
            <a:xfrm rot="16200000">
              <a:off x="4928105" y="-594829"/>
              <a:ext cx="301954" cy="3498836"/>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82" name="肘形连接符 30"/>
            <p:cNvCxnSpPr>
              <a:stCxn id="54" idx="0"/>
              <a:endCxn id="50" idx="2"/>
            </p:cNvCxnSpPr>
            <p:nvPr>
              <p:custDataLst>
                <p:tags r:id="rId33"/>
              </p:custDataLst>
            </p:nvPr>
          </p:nvCxnSpPr>
          <p:spPr>
            <a:xfrm rot="16200000">
              <a:off x="6672187" y="1149253"/>
              <a:ext cx="301954" cy="10672"/>
            </a:xfrm>
            <a:prstGeom prst="bentConnector3">
              <a:avLst>
                <a:gd name="adj1" fmla="val 50136"/>
              </a:avLst>
            </a:prstGeom>
            <a:ln w="6350" cap="flat" cmpd="sng">
              <a:solidFill>
                <a:srgbClr val="1F5079"/>
              </a:solidFill>
              <a:prstDash val="solid"/>
              <a:miter/>
              <a:headEnd type="none" w="med" len="med"/>
              <a:tailEnd type="none" w="med" len="med"/>
            </a:ln>
          </p:spPr>
        </p:cxnSp>
        <p:cxnSp>
          <p:nvCxnSpPr>
            <p:cNvPr id="35883" name="肘形连接符 31"/>
            <p:cNvCxnSpPr>
              <a:stCxn id="55" idx="0"/>
              <a:endCxn id="50" idx="2"/>
            </p:cNvCxnSpPr>
            <p:nvPr>
              <p:custDataLst>
                <p:tags r:id="rId34"/>
              </p:custDataLst>
            </p:nvPr>
          </p:nvCxnSpPr>
          <p:spPr>
            <a:xfrm rot="16200000" flipV="1">
              <a:off x="7608877" y="223236"/>
              <a:ext cx="301954" cy="1862708"/>
            </a:xfrm>
            <a:prstGeom prst="bentConnector3">
              <a:avLst>
                <a:gd name="adj1" fmla="val 50136"/>
              </a:avLst>
            </a:prstGeom>
            <a:ln w="6350" cap="flat" cmpd="sng">
              <a:solidFill>
                <a:srgbClr val="1F5079"/>
              </a:solidFill>
              <a:prstDash val="solid"/>
              <a:miter/>
              <a:headEnd type="none" w="med" len="med"/>
              <a:tailEnd type="none" w="med" len="med"/>
            </a:ln>
          </p:spPr>
        </p:cxnSp>
        <p:cxnSp>
          <p:nvCxnSpPr>
            <p:cNvPr id="35884" name="肘形连接符 32"/>
            <p:cNvCxnSpPr>
              <a:stCxn id="83" idx="0"/>
              <a:endCxn id="50" idx="2"/>
            </p:cNvCxnSpPr>
            <p:nvPr>
              <p:custDataLst>
                <p:tags r:id="rId35"/>
              </p:custDataLst>
            </p:nvPr>
          </p:nvCxnSpPr>
          <p:spPr>
            <a:xfrm rot="16200000" flipV="1">
              <a:off x="8380558" y="-548446"/>
              <a:ext cx="301954" cy="3406070"/>
            </a:xfrm>
            <a:prstGeom prst="bentConnector3">
              <a:avLst>
                <a:gd name="adj1" fmla="val 50136"/>
              </a:avLst>
            </a:prstGeom>
            <a:ln w="6350" cap="flat" cmpd="sng">
              <a:solidFill>
                <a:srgbClr val="1F5079"/>
              </a:solidFill>
              <a:prstDash val="solid"/>
              <a:miter/>
              <a:headEnd type="none" w="med" len="med"/>
              <a:tailEnd type="none" w="med" len="med"/>
            </a:ln>
          </p:spPr>
        </p:cxnSp>
        <p:cxnSp>
          <p:nvCxnSpPr>
            <p:cNvPr id="35885" name="肘形连接符 33"/>
            <p:cNvCxnSpPr>
              <a:stCxn id="56" idx="0"/>
              <a:endCxn id="51" idx="2"/>
            </p:cNvCxnSpPr>
            <p:nvPr>
              <p:custDataLst>
                <p:tags r:id="rId36"/>
              </p:custDataLst>
            </p:nvPr>
          </p:nvCxnSpPr>
          <p:spPr>
            <a:xfrm rot="-5400000">
              <a:off x="1268808" y="1723921"/>
              <a:ext cx="343530" cy="837978"/>
            </a:xfrm>
            <a:prstGeom prst="bentConnector3">
              <a:avLst>
                <a:gd name="adj1" fmla="val 49917"/>
              </a:avLst>
            </a:prstGeom>
            <a:ln w="6350" cap="flat" cmpd="sng">
              <a:solidFill>
                <a:srgbClr val="1F5079"/>
              </a:solidFill>
              <a:prstDash val="solid"/>
              <a:miter/>
              <a:headEnd type="none" w="med" len="med"/>
              <a:tailEnd type="none" w="med" len="med"/>
            </a:ln>
          </p:spPr>
        </p:cxnSp>
        <p:cxnSp>
          <p:nvCxnSpPr>
            <p:cNvPr id="35886" name="肘形连接符 34"/>
            <p:cNvCxnSpPr>
              <a:stCxn id="57" idx="0"/>
              <a:endCxn id="51" idx="2"/>
            </p:cNvCxnSpPr>
            <p:nvPr>
              <p:custDataLst>
                <p:tags r:id="rId37"/>
              </p:custDataLst>
            </p:nvPr>
          </p:nvCxnSpPr>
          <p:spPr>
            <a:xfrm rot="-5400000">
              <a:off x="1476100" y="1931212"/>
              <a:ext cx="343530" cy="423393"/>
            </a:xfrm>
            <a:prstGeom prst="bentConnector3">
              <a:avLst>
                <a:gd name="adj1" fmla="val 49917"/>
              </a:avLst>
            </a:prstGeom>
            <a:ln w="6350" cap="flat" cmpd="sng">
              <a:solidFill>
                <a:srgbClr val="1F5079"/>
              </a:solidFill>
              <a:prstDash val="solid"/>
              <a:miter/>
              <a:headEnd type="none" w="med" len="med"/>
              <a:tailEnd type="none" w="med" len="med"/>
            </a:ln>
          </p:spPr>
        </p:cxnSp>
        <p:cxnSp>
          <p:nvCxnSpPr>
            <p:cNvPr id="35887" name="肘形连接符 35"/>
            <p:cNvCxnSpPr>
              <a:stCxn id="58" idx="0"/>
              <a:endCxn id="51" idx="2"/>
            </p:cNvCxnSpPr>
            <p:nvPr>
              <p:custDataLst>
                <p:tags r:id="rId38"/>
              </p:custDataLst>
            </p:nvPr>
          </p:nvCxnSpPr>
          <p:spPr>
            <a:xfrm rot="-5400000">
              <a:off x="1683100" y="2138212"/>
              <a:ext cx="343530" cy="9396"/>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88" name="肘形连接符 36"/>
            <p:cNvCxnSpPr>
              <a:stCxn id="59" idx="0"/>
              <a:endCxn id="51" idx="2"/>
            </p:cNvCxnSpPr>
            <p:nvPr>
              <p:custDataLst>
                <p:tags r:id="rId39"/>
              </p:custDataLst>
            </p:nvPr>
          </p:nvCxnSpPr>
          <p:spPr>
            <a:xfrm rot="-5400000" flipV="1">
              <a:off x="1890391" y="1940315"/>
              <a:ext cx="343530" cy="405189"/>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89" name="肘形连接符 37"/>
            <p:cNvCxnSpPr>
              <a:stCxn id="60" idx="0"/>
              <a:endCxn id="52" idx="2"/>
            </p:cNvCxnSpPr>
            <p:nvPr>
              <p:custDataLst>
                <p:tags r:id="rId40"/>
              </p:custDataLst>
            </p:nvPr>
          </p:nvCxnSpPr>
          <p:spPr>
            <a:xfrm rot="-5400000">
              <a:off x="4622498" y="2077791"/>
              <a:ext cx="369955" cy="176169"/>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0" name="肘形连接符 38"/>
            <p:cNvCxnSpPr>
              <a:stCxn id="79" idx="0"/>
              <a:endCxn id="52" idx="2"/>
            </p:cNvCxnSpPr>
            <p:nvPr>
              <p:custDataLst>
                <p:tags r:id="rId41"/>
              </p:custDataLst>
            </p:nvPr>
          </p:nvCxnSpPr>
          <p:spPr>
            <a:xfrm rot="-5400000" flipV="1">
              <a:off x="4829790" y="2046668"/>
              <a:ext cx="369955" cy="238415"/>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1" name="肘形连接符 39"/>
            <p:cNvCxnSpPr>
              <a:stCxn id="80" idx="0"/>
              <a:endCxn id="52" idx="2"/>
            </p:cNvCxnSpPr>
            <p:nvPr>
              <p:custDataLst>
                <p:tags r:id="rId42"/>
              </p:custDataLst>
            </p:nvPr>
          </p:nvCxnSpPr>
          <p:spPr>
            <a:xfrm rot="-5400000" flipV="1">
              <a:off x="5036789" y="1839669"/>
              <a:ext cx="369955" cy="652413"/>
            </a:xfrm>
            <a:prstGeom prst="bentConnector3">
              <a:avLst>
                <a:gd name="adj1" fmla="val 50079"/>
              </a:avLst>
            </a:prstGeom>
            <a:ln w="6350" cap="flat" cmpd="sng">
              <a:solidFill>
                <a:srgbClr val="1F5079"/>
              </a:solidFill>
              <a:prstDash val="solid"/>
              <a:miter/>
              <a:headEnd type="none" w="med" len="med"/>
              <a:tailEnd type="none" w="med" len="med"/>
            </a:ln>
          </p:spPr>
        </p:cxnSp>
        <p:cxnSp>
          <p:nvCxnSpPr>
            <p:cNvPr id="35892" name="肘形连接符 40"/>
            <p:cNvCxnSpPr>
              <a:stCxn id="81" idx="0"/>
              <a:endCxn id="53" idx="2"/>
            </p:cNvCxnSpPr>
            <p:nvPr>
              <p:custDataLst>
                <p:tags r:id="rId43"/>
              </p:custDataLst>
            </p:nvPr>
          </p:nvCxnSpPr>
          <p:spPr>
            <a:xfrm rot="-5400000">
              <a:off x="3110567" y="2122062"/>
              <a:ext cx="369955" cy="68119"/>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3" name="肘形连接符 41"/>
            <p:cNvCxnSpPr>
              <a:stCxn id="82" idx="0"/>
              <a:endCxn id="53" idx="2"/>
            </p:cNvCxnSpPr>
            <p:nvPr>
              <p:custDataLst>
                <p:tags r:id="rId44"/>
              </p:custDataLst>
            </p:nvPr>
          </p:nvCxnSpPr>
          <p:spPr>
            <a:xfrm rot="-5400000" flipV="1">
              <a:off x="3317566" y="1983183"/>
              <a:ext cx="369955" cy="345879"/>
            </a:xfrm>
            <a:prstGeom prst="bentConnector3">
              <a:avLst>
                <a:gd name="adj1" fmla="val 50079"/>
              </a:avLst>
            </a:prstGeom>
            <a:ln w="6350" cap="flat" cmpd="sng">
              <a:solidFill>
                <a:srgbClr val="1F5079"/>
              </a:solidFill>
              <a:prstDash val="solid"/>
              <a:miter/>
              <a:headEnd type="none" w="med" len="med"/>
              <a:tailEnd type="none" w="med" len="med"/>
            </a:ln>
          </p:spPr>
        </p:cxnSp>
        <p:cxnSp>
          <p:nvCxnSpPr>
            <p:cNvPr id="35894" name="肘形连接符 42"/>
            <p:cNvCxnSpPr>
              <a:stCxn id="84" idx="0"/>
              <a:endCxn id="54" idx="2"/>
            </p:cNvCxnSpPr>
            <p:nvPr>
              <p:custDataLst>
                <p:tags r:id="rId45"/>
              </p:custDataLst>
            </p:nvPr>
          </p:nvCxnSpPr>
          <p:spPr>
            <a:xfrm rot="-5400000">
              <a:off x="6335137" y="1849881"/>
              <a:ext cx="361147" cy="603673"/>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5" name="肘形连接符 43"/>
            <p:cNvCxnSpPr>
              <a:stCxn id="85" idx="0"/>
              <a:endCxn id="54" idx="2"/>
            </p:cNvCxnSpPr>
            <p:nvPr>
              <p:custDataLst>
                <p:tags r:id="rId46"/>
              </p:custDataLst>
            </p:nvPr>
          </p:nvCxnSpPr>
          <p:spPr>
            <a:xfrm rot="-5400000">
              <a:off x="6542430" y="2057174"/>
              <a:ext cx="361147" cy="189088"/>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6" name="肘形连接符 44"/>
            <p:cNvCxnSpPr>
              <a:stCxn id="86" idx="0"/>
              <a:endCxn id="55" idx="2"/>
            </p:cNvCxnSpPr>
            <p:nvPr>
              <p:custDataLst>
                <p:tags r:id="rId47"/>
              </p:custDataLst>
            </p:nvPr>
          </p:nvCxnSpPr>
          <p:spPr>
            <a:xfrm rot="-5400000">
              <a:off x="8162599" y="1829916"/>
              <a:ext cx="387572" cy="670030"/>
            </a:xfrm>
            <a:prstGeom prst="bentConnector3">
              <a:avLst>
                <a:gd name="adj1" fmla="val 50074"/>
              </a:avLst>
            </a:prstGeom>
            <a:ln w="6350" cap="flat" cmpd="sng">
              <a:solidFill>
                <a:srgbClr val="1F5079"/>
              </a:solidFill>
              <a:prstDash val="solid"/>
              <a:miter/>
              <a:headEnd type="none" w="med" len="med"/>
              <a:tailEnd type="none" w="med" len="med"/>
            </a:ln>
          </p:spPr>
        </p:cxnSp>
        <p:cxnSp>
          <p:nvCxnSpPr>
            <p:cNvPr id="35897" name="肘形连接符 45"/>
            <p:cNvCxnSpPr>
              <a:stCxn id="87" idx="0"/>
              <a:endCxn id="55" idx="2"/>
            </p:cNvCxnSpPr>
            <p:nvPr>
              <p:custDataLst>
                <p:tags r:id="rId48"/>
              </p:custDataLst>
            </p:nvPr>
          </p:nvCxnSpPr>
          <p:spPr>
            <a:xfrm rot="-5400000">
              <a:off x="8369597" y="2036915"/>
              <a:ext cx="387572" cy="256032"/>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8" name="肘形连接符 46"/>
            <p:cNvCxnSpPr>
              <a:stCxn id="88" idx="0"/>
              <a:endCxn id="55" idx="2"/>
            </p:cNvCxnSpPr>
            <p:nvPr>
              <p:custDataLst>
                <p:tags r:id="rId49"/>
              </p:custDataLst>
            </p:nvPr>
          </p:nvCxnSpPr>
          <p:spPr>
            <a:xfrm rot="-5400000" flipV="1">
              <a:off x="8576889" y="2085655"/>
              <a:ext cx="387572" cy="158552"/>
            </a:xfrm>
            <a:prstGeom prst="bentConnector3">
              <a:avLst>
                <a:gd name="adj1" fmla="val 50000"/>
              </a:avLst>
            </a:prstGeom>
            <a:ln w="6350" cap="flat" cmpd="sng">
              <a:solidFill>
                <a:srgbClr val="1F5079"/>
              </a:solidFill>
              <a:prstDash val="solid"/>
              <a:miter/>
              <a:headEnd type="none" w="med" len="med"/>
              <a:tailEnd type="none" w="med" len="med"/>
            </a:ln>
          </p:spPr>
        </p:cxnSp>
        <p:cxnSp>
          <p:nvCxnSpPr>
            <p:cNvPr id="35899" name="肘形连接符 47"/>
            <p:cNvCxnSpPr>
              <a:stCxn id="89" idx="0"/>
              <a:endCxn id="83" idx="2"/>
            </p:cNvCxnSpPr>
            <p:nvPr>
              <p:custDataLst>
                <p:tags r:id="rId50"/>
              </p:custDataLst>
            </p:nvPr>
          </p:nvCxnSpPr>
          <p:spPr>
            <a:xfrm rot="-5400000">
              <a:off x="10036156" y="2169040"/>
              <a:ext cx="396380" cy="587"/>
            </a:xfrm>
            <a:prstGeom prst="bentConnector3">
              <a:avLst>
                <a:gd name="adj1" fmla="val 49926"/>
              </a:avLst>
            </a:prstGeom>
            <a:ln w="6350" cap="flat" cmpd="sng">
              <a:solidFill>
                <a:srgbClr val="1F5079"/>
              </a:solidFill>
              <a:prstDash val="solid"/>
              <a:miter/>
              <a:headEnd type="none" w="med" len="med"/>
              <a:tailEnd type="none" w="med" len="med"/>
            </a:ln>
          </p:spPr>
        </p:cxnSp>
        <p:sp>
          <p:nvSpPr>
            <p:cNvPr id="111" name="矩形 110"/>
            <p:cNvSpPr/>
            <p:nvPr>
              <p:custDataLst>
                <p:tags r:id="rId51"/>
              </p:custDataLst>
            </p:nvPr>
          </p:nvSpPr>
          <p:spPr>
            <a:xfrm>
              <a:off x="9638037" y="2367739"/>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国家综合防灾</a:t>
              </a: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预警一张图</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One map for national integrated disaster prevention and early warning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01" name="肘形连接符 49"/>
            <p:cNvCxnSpPr>
              <a:stCxn id="111" idx="0"/>
              <a:endCxn id="83" idx="2"/>
            </p:cNvCxnSpPr>
            <p:nvPr>
              <p:custDataLst>
                <p:tags r:id="rId52"/>
              </p:custDataLst>
            </p:nvPr>
          </p:nvCxnSpPr>
          <p:spPr>
            <a:xfrm rot="-5400000">
              <a:off x="9828864" y="1961749"/>
              <a:ext cx="396380" cy="415172"/>
            </a:xfrm>
            <a:prstGeom prst="bentConnector3">
              <a:avLst>
                <a:gd name="adj1" fmla="val 49926"/>
              </a:avLst>
            </a:prstGeom>
            <a:ln w="6350" cap="flat" cmpd="sng">
              <a:solidFill>
                <a:srgbClr val="1F5079"/>
              </a:solidFill>
              <a:prstDash val="solid"/>
              <a:miter/>
              <a:headEnd type="none" w="med" len="med"/>
              <a:tailEnd type="none" w="med" len="med"/>
            </a:ln>
          </p:spPr>
        </p:cxnSp>
        <p:sp>
          <p:nvSpPr>
            <p:cNvPr id="113" name="矩形 112"/>
            <p:cNvSpPr/>
            <p:nvPr>
              <p:custDataLst>
                <p:tags r:id="rId53"/>
              </p:custDataLst>
            </p:nvPr>
          </p:nvSpPr>
          <p:spPr>
            <a:xfrm>
              <a:off x="10466764" y="2367739"/>
              <a:ext cx="362321" cy="127017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全球灾害数据平台</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Global disaster data platform </a:t>
              </a:r>
              <a:endParaRPr kumimoji="0" lang="en-US" altLang="en-US" sz="54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cxnSp>
          <p:nvCxnSpPr>
            <p:cNvPr id="35903" name="肘形连接符 51"/>
            <p:cNvCxnSpPr>
              <a:stCxn id="113" idx="0"/>
              <a:endCxn id="83" idx="2"/>
            </p:cNvCxnSpPr>
            <p:nvPr>
              <p:custDataLst>
                <p:tags r:id="rId54"/>
              </p:custDataLst>
            </p:nvPr>
          </p:nvCxnSpPr>
          <p:spPr>
            <a:xfrm rot="-5400000" flipV="1">
              <a:off x="10243156" y="1962630"/>
              <a:ext cx="396380" cy="413410"/>
            </a:xfrm>
            <a:prstGeom prst="bentConnector3">
              <a:avLst>
                <a:gd name="adj1" fmla="val 50000"/>
              </a:avLst>
            </a:prstGeom>
            <a:ln w="6350" cap="flat" cmpd="sng">
              <a:solidFill>
                <a:srgbClr val="1F5079"/>
              </a:solidFill>
              <a:prstDash val="solid"/>
              <a:miter/>
              <a:headEnd type="none" w="med" len="med"/>
              <a:tailEnd type="none" w="med" len="med"/>
            </a:ln>
          </p:spPr>
        </p:cxnSp>
        <p:sp>
          <p:nvSpPr>
            <p:cNvPr id="115" name="矩形 114"/>
            <p:cNvSpPr/>
            <p:nvPr>
              <p:custDataLst>
                <p:tags r:id="rId55"/>
              </p:custDataLst>
            </p:nvPr>
          </p:nvSpPr>
          <p:spPr>
            <a:xfrm>
              <a:off x="7275521" y="2342862"/>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风险趋势预测支撑</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Risk trend forecast support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05" name="肘形连接符 53"/>
            <p:cNvCxnSpPr>
              <a:stCxn id="115" idx="0"/>
              <a:endCxn id="54" idx="2"/>
            </p:cNvCxnSpPr>
            <p:nvPr>
              <p:custDataLst>
                <p:tags r:id="rId56"/>
              </p:custDataLst>
            </p:nvPr>
          </p:nvCxnSpPr>
          <p:spPr>
            <a:xfrm rot="-5400000" flipV="1">
              <a:off x="6951435" y="1837255"/>
              <a:ext cx="371717" cy="639494"/>
            </a:xfrm>
            <a:prstGeom prst="bentConnector3">
              <a:avLst>
                <a:gd name="adj1" fmla="val 49921"/>
              </a:avLst>
            </a:prstGeom>
            <a:ln w="6350" cap="flat" cmpd="sng">
              <a:solidFill>
                <a:srgbClr val="1F5079"/>
              </a:solidFill>
              <a:prstDash val="solid"/>
              <a:miter/>
              <a:headEnd type="none" w="med" len="med"/>
              <a:tailEnd type="none" w="med" len="med"/>
            </a:ln>
          </p:spPr>
        </p:cxnSp>
        <p:sp>
          <p:nvSpPr>
            <p:cNvPr id="117" name="矩形 116"/>
            <p:cNvSpPr/>
            <p:nvPr>
              <p:custDataLst>
                <p:tags r:id="rId57"/>
              </p:custDataLst>
            </p:nvPr>
          </p:nvSpPr>
          <p:spPr>
            <a:xfrm>
              <a:off x="4123699" y="2351068"/>
              <a:ext cx="362321" cy="1270179"/>
            </a:xfrm>
            <a:prstGeom prst="rect">
              <a:avLst/>
            </a:prstGeom>
            <a:solidFill>
              <a:srgbClr val="A79C5F"/>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重大灾害监测预警</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Major disaster monitoring and early warning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07" name="肘形连接符 80"/>
            <p:cNvCxnSpPr>
              <a:stCxn id="117" idx="0"/>
              <a:endCxn id="52" idx="2"/>
            </p:cNvCxnSpPr>
            <p:nvPr>
              <p:custDataLst>
                <p:tags r:id="rId58"/>
              </p:custDataLst>
            </p:nvPr>
          </p:nvCxnSpPr>
          <p:spPr>
            <a:xfrm rot="-5400000">
              <a:off x="4415500" y="1870793"/>
              <a:ext cx="369955" cy="590166"/>
            </a:xfrm>
            <a:prstGeom prst="bentConnector3">
              <a:avLst>
                <a:gd name="adj1" fmla="val 50079"/>
              </a:avLst>
            </a:prstGeom>
            <a:ln w="6350" cap="flat" cmpd="sng">
              <a:solidFill>
                <a:srgbClr val="1F5079"/>
              </a:solidFill>
              <a:prstDash val="solid"/>
              <a:miter/>
              <a:headEnd type="none" w="med" len="med"/>
              <a:tailEnd type="none" w="med" len="med"/>
            </a:ln>
          </p:spPr>
        </p:cxnSp>
        <p:sp>
          <p:nvSpPr>
            <p:cNvPr id="119" name="矩形 118"/>
            <p:cNvSpPr/>
            <p:nvPr>
              <p:custDataLst>
                <p:tags r:id="rId59"/>
              </p:custDataLst>
            </p:nvPr>
          </p:nvSpPr>
          <p:spPr>
            <a:xfrm>
              <a:off x="2665511" y="2341314"/>
              <a:ext cx="362321" cy="1270179"/>
            </a:xfrm>
            <a:prstGeom prst="rect">
              <a:avLst/>
            </a:prstGeom>
            <a:solidFill>
              <a:srgbClr val="A79C5F"/>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灾害综合风险监测</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Integrated disaster risk monitoring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09" name="肘形连接符 81"/>
            <p:cNvCxnSpPr>
              <a:stCxn id="119" idx="0"/>
              <a:endCxn id="53" idx="2"/>
            </p:cNvCxnSpPr>
            <p:nvPr>
              <p:custDataLst>
                <p:tags r:id="rId60"/>
              </p:custDataLst>
            </p:nvPr>
          </p:nvCxnSpPr>
          <p:spPr>
            <a:xfrm rot="-5400000">
              <a:off x="2903274" y="1914770"/>
              <a:ext cx="369955" cy="482703"/>
            </a:xfrm>
            <a:prstGeom prst="bentConnector3">
              <a:avLst>
                <a:gd name="adj1" fmla="val 50000"/>
              </a:avLst>
            </a:prstGeom>
            <a:ln w="6350" cap="flat" cmpd="sng">
              <a:solidFill>
                <a:srgbClr val="1F5079"/>
              </a:solidFill>
              <a:prstDash val="solid"/>
              <a:miter/>
              <a:headEnd type="none" w="med" len="med"/>
              <a:tailEnd type="none" w="med" len="med"/>
            </a:ln>
          </p:spPr>
        </p:cxnSp>
        <p:sp>
          <p:nvSpPr>
            <p:cNvPr id="121" name="矩形 120"/>
            <p:cNvSpPr/>
            <p:nvPr>
              <p:custDataLst>
                <p:tags r:id="rId61"/>
              </p:custDataLst>
            </p:nvPr>
          </p:nvSpPr>
          <p:spPr>
            <a:xfrm>
              <a:off x="10995732" y="1305439"/>
              <a:ext cx="998754" cy="665836"/>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数据库</a:t>
              </a: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管理系统</a:t>
              </a:r>
              <a:br>
                <a:rPr kumimoji="0" lang="en-US" sz="630" b="1"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Database management system</a:t>
              </a:r>
              <a:endParaRPr kumimoji="0" lang="en-US" altLang="en-US" sz="63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122" name="矩形 121"/>
            <p:cNvSpPr/>
            <p:nvPr>
              <p:custDataLst>
                <p:tags r:id="rId62"/>
              </p:custDataLst>
            </p:nvPr>
          </p:nvSpPr>
          <p:spPr>
            <a:xfrm>
              <a:off x="12208843" y="1305439"/>
              <a:ext cx="998754" cy="665836"/>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运维</a:t>
              </a: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sym typeface="思源黑体 CN Normal" charset="0"/>
                </a:rPr>
                <a:t>管理系统</a:t>
              </a:r>
              <a:br>
                <a:rPr kumimoji="0" lang="en-US" sz="63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sz="63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O&amp;M management system</a:t>
              </a:r>
              <a:endParaRPr kumimoji="0" lang="en-US" altLang="en-US" sz="63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cxnSp>
          <p:nvCxnSpPr>
            <p:cNvPr id="123" name="连接符: 肘形 82"/>
            <p:cNvCxnSpPr>
              <a:stCxn id="50" idx="2"/>
              <a:endCxn id="121" idx="0"/>
            </p:cNvCxnSpPr>
            <p:nvPr>
              <p:custDataLst>
                <p:tags r:id="rId63"/>
              </p:custDataLst>
            </p:nvPr>
          </p:nvCxnSpPr>
          <p:spPr>
            <a:xfrm rot="5400000" flipV="1">
              <a:off x="9011038" y="-1178926"/>
              <a:ext cx="301954" cy="4667031"/>
            </a:xfrm>
            <a:prstGeom prst="bentConnector3">
              <a:avLst>
                <a:gd name="adj1" fmla="val 49864"/>
              </a:avLst>
            </a:prstGeom>
          </p:spPr>
          <p:style>
            <a:lnRef idx="1">
              <a:srgbClr val="5B9BD5"/>
            </a:lnRef>
            <a:fillRef idx="0">
              <a:srgbClr val="5B9BD5"/>
            </a:fillRef>
            <a:effectRef idx="0">
              <a:srgbClr val="5B9BD5"/>
            </a:effectRef>
            <a:fontRef idx="minor">
              <a:sysClr val="windowText" lastClr="000000"/>
            </a:fontRef>
          </p:style>
        </p:cxnSp>
        <p:cxnSp>
          <p:nvCxnSpPr>
            <p:cNvPr id="124" name="连接符: 肘形 83"/>
            <p:cNvCxnSpPr>
              <a:stCxn id="50" idx="2"/>
              <a:endCxn id="122" idx="0"/>
            </p:cNvCxnSpPr>
            <p:nvPr>
              <p:custDataLst>
                <p:tags r:id="rId64"/>
              </p:custDataLst>
            </p:nvPr>
          </p:nvCxnSpPr>
          <p:spPr>
            <a:xfrm rot="5400000" flipV="1">
              <a:off x="9617711" y="-1785599"/>
              <a:ext cx="301954" cy="5880377"/>
            </a:xfrm>
            <a:prstGeom prst="bentConnector3">
              <a:avLst>
                <a:gd name="adj1" fmla="val 49864"/>
              </a:avLst>
            </a:prstGeom>
          </p:spPr>
          <p:style>
            <a:lnRef idx="1">
              <a:srgbClr val="5B9BD5"/>
            </a:lnRef>
            <a:fillRef idx="0">
              <a:srgbClr val="5B9BD5"/>
            </a:fillRef>
            <a:effectRef idx="0">
              <a:srgbClr val="5B9BD5"/>
            </a:effectRef>
            <a:fontRef idx="minor">
              <a:sysClr val="windowText" lastClr="000000"/>
            </a:fontRef>
          </p:style>
        </p:cxnSp>
        <p:sp>
          <p:nvSpPr>
            <p:cNvPr id="125" name="矩形 124"/>
            <p:cNvSpPr/>
            <p:nvPr>
              <p:custDataLst>
                <p:tags r:id="rId65"/>
              </p:custDataLst>
            </p:nvPr>
          </p:nvSpPr>
          <p:spPr>
            <a:xfrm>
              <a:off x="9082734" y="2358931"/>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通用工具</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General tools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15" name="肘形连接符 46"/>
            <p:cNvCxnSpPr>
              <a:stCxn id="125" idx="0"/>
              <a:endCxn id="55" idx="2"/>
            </p:cNvCxnSpPr>
            <p:nvPr>
              <p:custDataLst>
                <p:tags r:id="rId66"/>
              </p:custDataLst>
            </p:nvPr>
          </p:nvCxnSpPr>
          <p:spPr>
            <a:xfrm rot="-5400000" flipV="1">
              <a:off x="8783889" y="1878657"/>
              <a:ext cx="387572" cy="572550"/>
            </a:xfrm>
            <a:prstGeom prst="bentConnector3">
              <a:avLst>
                <a:gd name="adj1" fmla="val 50074"/>
              </a:avLst>
            </a:prstGeom>
            <a:ln w="6350" cap="flat" cmpd="sng">
              <a:solidFill>
                <a:srgbClr val="1F5079"/>
              </a:solidFill>
              <a:prstDash val="solid"/>
              <a:miter/>
              <a:headEnd type="none" w="med" len="med"/>
              <a:tailEnd type="none" w="med" len="med"/>
            </a:ln>
          </p:spPr>
        </p:cxnSp>
        <p:sp>
          <p:nvSpPr>
            <p:cNvPr id="127" name="矩形 126"/>
            <p:cNvSpPr/>
            <p:nvPr>
              <p:custDataLst>
                <p:tags r:id="rId67"/>
              </p:custDataLst>
            </p:nvPr>
          </p:nvSpPr>
          <p:spPr>
            <a:xfrm>
              <a:off x="6861154" y="2332504"/>
              <a:ext cx="362321" cy="1270179"/>
            </a:xfrm>
            <a:prstGeom prst="rect">
              <a:avLst/>
            </a:prstGeom>
            <a:solidFill>
              <a:srgbClr val="1F5079"/>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eaVert" anchor="ctr"/>
            <a:p>
              <a:pPr marL="0" marR="0" lvl="0" indent="0" algn="ctr" defTabSz="404495" rtl="0" eaLnBrk="1" fontAlgn="auto" latinLnBrk="0" hangingPunct="1">
                <a:lnSpc>
                  <a:spcPct val="100000"/>
                </a:lnSpc>
                <a:spcBef>
                  <a:spcPts val="0"/>
                </a:spcBef>
                <a:spcAft>
                  <a:spcPts val="0"/>
                </a:spcAft>
                <a:buClrTx/>
                <a:buSzTx/>
                <a:buFontTx/>
                <a:buNone/>
                <a:defRPr/>
              </a:pPr>
              <a:r>
                <a:rPr kumimoji="0" lang="en-US" sz="540" b="1" i="0" u="none" strike="noStrike" kern="1200" cap="none" spc="0" normalizeH="0" baseline="0" noProof="1">
                  <a:ln>
                    <a:noFill/>
                  </a:ln>
                  <a:solidFill>
                    <a:prstClr val="white"/>
                  </a:solidFill>
                  <a:effectLst/>
                  <a:uLnTx/>
                  <a:uFillTx/>
                  <a:latin typeface="方正黑体_GBK" pitchFamily="65" charset="-122"/>
                  <a:ea typeface="方正黑体_GBK" pitchFamily="65" charset="-122"/>
                  <a:cs typeface="+mn-ea"/>
                </a:rPr>
                <a:t>年月度灾害风险</a:t>
              </a:r>
              <a:br>
                <a:rPr kumimoji="0" lang="en-US" sz="540" b="1" i="0" u="none" strike="noStrike" kern="1200" cap="none" spc="0" normalizeH="0" baseline="0" noProof="0">
                  <a:ln>
                    <a:noFill/>
                  </a:ln>
                  <a:solidFill>
                    <a:prstClr val="white"/>
                  </a:solidFill>
                  <a:effectLst/>
                  <a:uLnTx/>
                  <a:uFillTx/>
                  <a:latin typeface="方正黑体_GBK" pitchFamily="65" charset="-122"/>
                  <a:ea typeface="方正黑体_GBK" pitchFamily="65" charset="-122"/>
                  <a:cs typeface="思源黑体 CN Normal" charset="0"/>
                </a:rPr>
              </a:br>
              <a:r>
                <a:rPr kumimoji="0" lang="en-US" altLang="en-US" sz="540" b="1" i="0" u="none" strike="noStrike" kern="1200" cap="none" spc="0" normalizeH="0" baseline="0" noProof="1">
                  <a:ln>
                    <a:noFill/>
                  </a:ln>
                  <a:solidFill>
                    <a:prstClr val="white"/>
                  </a:solidFill>
                  <a:effectLst/>
                  <a:uLnTx/>
                  <a:uFillTx/>
                  <a:latin typeface="Arial" panose="020B0604020202090204"/>
                  <a:ea typeface="Arial" panose="020B0604020202090204"/>
                  <a:cs typeface="+mn-ea"/>
                </a:rPr>
                <a:t>Annual and monthly disaster risks </a:t>
              </a:r>
              <a:endParaRPr kumimoji="0" lang="en-US" altLang="en-US" sz="540" b="1" i="0" u="none" strike="noStrike" kern="0" cap="none" spc="0" normalizeH="0" baseline="0" noProof="0" dirty="0">
                <a:ln>
                  <a:noFill/>
                </a:ln>
                <a:solidFill>
                  <a:prstClr val="white"/>
                </a:solidFill>
                <a:effectLst/>
                <a:uLnTx/>
                <a:uFillTx/>
                <a:latin typeface="Arial" panose="020B0604020202090204"/>
                <a:ea typeface="Arial" panose="020B0604020202090204"/>
                <a:cs typeface="思源黑体 CN Normal" charset="0"/>
              </a:endParaRPr>
            </a:p>
          </p:txBody>
        </p:sp>
        <p:cxnSp>
          <p:nvCxnSpPr>
            <p:cNvPr id="35917" name="肘形连接符 53"/>
            <p:cNvCxnSpPr>
              <a:stCxn id="127" idx="0"/>
              <a:endCxn id="54" idx="2"/>
            </p:cNvCxnSpPr>
            <p:nvPr>
              <p:custDataLst>
                <p:tags r:id="rId68"/>
              </p:custDataLst>
            </p:nvPr>
          </p:nvCxnSpPr>
          <p:spPr>
            <a:xfrm rot="-5400000" flipV="1">
              <a:off x="6749428" y="2039263"/>
              <a:ext cx="361147" cy="224909"/>
            </a:xfrm>
            <a:prstGeom prst="bentConnector3">
              <a:avLst>
                <a:gd name="adj1" fmla="val 49921"/>
              </a:avLst>
            </a:prstGeom>
            <a:ln w="6350" cap="flat" cmpd="sng">
              <a:solidFill>
                <a:srgbClr val="1F5079"/>
              </a:solidFill>
              <a:prstDash val="solid"/>
              <a:miter/>
              <a:headEnd type="none" w="med" len="med"/>
              <a:tailEnd type="none" w="med" len="med"/>
            </a:ln>
          </p:spPr>
        </p:cxnSp>
      </p:grpSp>
      <p:grpSp>
        <p:nvGrpSpPr>
          <p:cNvPr id="35853" name="组合 1"/>
          <p:cNvGrpSpPr/>
          <p:nvPr/>
        </p:nvGrpSpPr>
        <p:grpSpPr>
          <a:xfrm>
            <a:off x="10786745" y="5360035"/>
            <a:ext cx="1460711" cy="612775"/>
            <a:chOff x="14315" y="1378"/>
            <a:chExt cx="2622" cy="765"/>
          </a:xfrm>
        </p:grpSpPr>
        <p:sp>
          <p:nvSpPr>
            <p:cNvPr id="2" name="矩形 1"/>
            <p:cNvSpPr/>
            <p:nvPr>
              <p:custDataLst>
                <p:tags r:id="rId69"/>
              </p:custDataLst>
            </p:nvPr>
          </p:nvSpPr>
          <p:spPr>
            <a:xfrm>
              <a:off x="14315" y="1909"/>
              <a:ext cx="272" cy="149"/>
            </a:xfrm>
            <a:prstGeom prst="rect">
              <a:avLst/>
            </a:prstGeom>
            <a:solidFill>
              <a:srgbClr val="A83E3C"/>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endParaRPr kumimoji="0" lang="zh-CN" altLang="en-US" sz="20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4" name="矩形 3"/>
            <p:cNvSpPr/>
            <p:nvPr>
              <p:custDataLst>
                <p:tags r:id="rId70"/>
              </p:custDataLst>
            </p:nvPr>
          </p:nvSpPr>
          <p:spPr>
            <a:xfrm>
              <a:off x="14623" y="1606"/>
              <a:ext cx="2314" cy="489"/>
            </a:xfrm>
            <a:prstGeom prst="rect">
              <a:avLst/>
            </a:prstGeom>
          </p:spPr>
          <p:txBody>
            <a:bodyPr>
              <a:noAutofit/>
            </a:bodyPr>
            <a:p>
              <a:pPr defTabSz="457200">
                <a:lnSpc>
                  <a:spcPct val="150000"/>
                </a:lnSpc>
                <a:buNone/>
              </a:pPr>
              <a:r>
                <a:rPr lang="en-US" altLang="zh-CN" sz="600" b="1" dirty="0">
                  <a:solidFill>
                    <a:srgbClr val="000000"/>
                  </a:solidFill>
                  <a:latin typeface="方正黑体_GBK" pitchFamily="65" charset="-122"/>
                  <a:ea typeface="方正黑体_GBK" pitchFamily="65" charset="-122"/>
                  <a:sym typeface="思源黑体 CN Normal" charset="0"/>
                </a:rPr>
                <a:t>利旧</a:t>
              </a:r>
              <a:r>
                <a:rPr lang="en-US" altLang="en-US" sz="600" b="1" dirty="0">
                  <a:solidFill>
                    <a:srgbClr val="000000"/>
                  </a:solidFill>
                  <a:latin typeface="Arial" panose="020B0604020202090204" pitchFamily="34" charset="0"/>
                  <a:cs typeface="Arial" panose="020B0604020202090204" pitchFamily="34" charset="0"/>
                  <a:sym typeface="思源黑体 CN Normal" charset="0"/>
                </a:rPr>
                <a:t>Leveraging old resources </a:t>
              </a:r>
              <a:endParaRPr lang="en-US" altLang="en-US" sz="600" b="1" dirty="0">
                <a:solidFill>
                  <a:srgbClr val="000000"/>
                </a:solidFill>
                <a:latin typeface="Arial" panose="020B0604020202090204" pitchFamily="34" charset="0"/>
                <a:ea typeface="Arial" panose="020B0604020202090204" pitchFamily="34" charset="0"/>
                <a:sym typeface="思源黑体 CN Normal" charset="0"/>
              </a:endParaRPr>
            </a:p>
          </p:txBody>
        </p:sp>
        <p:sp>
          <p:nvSpPr>
            <p:cNvPr id="12" name="矩形 11"/>
            <p:cNvSpPr/>
            <p:nvPr>
              <p:custDataLst>
                <p:tags r:id="rId71"/>
              </p:custDataLst>
            </p:nvPr>
          </p:nvSpPr>
          <p:spPr>
            <a:xfrm>
              <a:off x="14327" y="1438"/>
              <a:ext cx="260" cy="154"/>
            </a:xfrm>
            <a:prstGeom prst="rect">
              <a:avLst/>
            </a:prstGeom>
            <a:solidFill>
              <a:srgbClr val="1F5079"/>
            </a:solidFill>
            <a:ln w="12700" cap="flat" cmpd="sng" algn="ctr">
              <a:noFill/>
              <a:prstDash val="solid"/>
              <a:miter lim="800000"/>
            </a:ln>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endParaRPr kumimoji="0" lang="zh-CN" altLang="en-US" sz="20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5" name="矩形 4"/>
            <p:cNvSpPr/>
            <p:nvPr>
              <p:custDataLst>
                <p:tags r:id="rId72"/>
              </p:custDataLst>
            </p:nvPr>
          </p:nvSpPr>
          <p:spPr>
            <a:xfrm>
              <a:off x="14315" y="1661"/>
              <a:ext cx="272" cy="151"/>
            </a:xfrm>
            <a:prstGeom prst="rect">
              <a:avLst/>
            </a:prstGeom>
            <a:solidFill>
              <a:srgbClr val="A79C5F"/>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p>
              <a:pPr marL="0" marR="0" lvl="0" indent="0" algn="ctr" defTabSz="404495" rtl="0" eaLnBrk="1" fontAlgn="auto" latinLnBrk="0" hangingPunct="1">
                <a:lnSpc>
                  <a:spcPct val="100000"/>
                </a:lnSpc>
                <a:spcBef>
                  <a:spcPts val="0"/>
                </a:spcBef>
                <a:spcAft>
                  <a:spcPts val="0"/>
                </a:spcAft>
                <a:buClrTx/>
                <a:buSzTx/>
                <a:buFontTx/>
                <a:buNone/>
                <a:defRPr/>
              </a:pPr>
              <a:endParaRPr kumimoji="0" lang="zh-CN" altLang="en-US" sz="200" b="1" i="0" u="none" strike="noStrike" kern="0" cap="none" spc="0" normalizeH="0" baseline="0" noProof="0" dirty="0">
                <a:ln>
                  <a:noFill/>
                </a:ln>
                <a:solidFill>
                  <a:prstClr val="white"/>
                </a:solidFill>
                <a:effectLst/>
                <a:uLnTx/>
                <a:uFillTx/>
                <a:latin typeface="方正黑体_GBK" pitchFamily="65" charset="-122"/>
                <a:ea typeface="方正黑体_GBK" pitchFamily="65" charset="-122"/>
                <a:cs typeface="思源黑体 CN Normal" charset="0"/>
              </a:endParaRPr>
            </a:p>
          </p:txBody>
        </p:sp>
        <p:sp>
          <p:nvSpPr>
            <p:cNvPr id="14" name="矩形 13"/>
            <p:cNvSpPr/>
            <p:nvPr>
              <p:custDataLst>
                <p:tags r:id="rId73"/>
              </p:custDataLst>
            </p:nvPr>
          </p:nvSpPr>
          <p:spPr>
            <a:xfrm>
              <a:off x="14626" y="1848"/>
              <a:ext cx="2114" cy="295"/>
            </a:xfrm>
            <a:prstGeom prst="rect">
              <a:avLst/>
            </a:prstGeom>
          </p:spPr>
          <p:txBody>
            <a:bodyPr>
              <a:spAutoFit/>
            </a:bodyPr>
            <a:p>
              <a:pPr defTabSz="457200">
                <a:lnSpc>
                  <a:spcPct val="150000"/>
                </a:lnSpc>
                <a:buNone/>
              </a:pPr>
              <a:r>
                <a:rPr lang="en-US" altLang="zh-CN" sz="600" b="1" dirty="0">
                  <a:solidFill>
                    <a:srgbClr val="000000"/>
                  </a:solidFill>
                  <a:latin typeface="方正黑体_GBK" pitchFamily="65" charset="-122"/>
                  <a:ea typeface="方正黑体_GBK" pitchFamily="65" charset="-122"/>
                  <a:sym typeface="思源黑体 CN Normal" charset="0"/>
                </a:rPr>
                <a:t>升级 </a:t>
              </a:r>
              <a:r>
                <a:rPr lang="en-US" altLang="en-US" sz="600" b="1" dirty="0">
                  <a:solidFill>
                    <a:srgbClr val="000000"/>
                  </a:solidFill>
                  <a:latin typeface="Arial" panose="020B0604020202090204" pitchFamily="34" charset="0"/>
                  <a:cs typeface="Arial" panose="020B0604020202090204" pitchFamily="34" charset="0"/>
                  <a:sym typeface="思源黑体 CN Normal" charset="0"/>
                </a:rPr>
                <a:t>Upgrade </a:t>
              </a:r>
              <a:endParaRPr lang="en-US" altLang="en-US" sz="600" b="1" dirty="0">
                <a:solidFill>
                  <a:srgbClr val="000000"/>
                </a:solidFill>
                <a:latin typeface="Arial" panose="020B0604020202090204" pitchFamily="34" charset="0"/>
                <a:ea typeface="Arial" panose="020B0604020202090204" pitchFamily="34" charset="0"/>
                <a:sym typeface="思源黑体 CN Normal" charset="0"/>
              </a:endParaRPr>
            </a:p>
          </p:txBody>
        </p:sp>
        <p:sp>
          <p:nvSpPr>
            <p:cNvPr id="24" name="矩形 23"/>
            <p:cNvSpPr/>
            <p:nvPr>
              <p:custDataLst>
                <p:tags r:id="rId74"/>
              </p:custDataLst>
            </p:nvPr>
          </p:nvSpPr>
          <p:spPr>
            <a:xfrm>
              <a:off x="14626" y="1378"/>
              <a:ext cx="1419" cy="295"/>
            </a:xfrm>
            <a:prstGeom prst="rect">
              <a:avLst/>
            </a:prstGeom>
          </p:spPr>
          <p:txBody>
            <a:bodyPr>
              <a:spAutoFit/>
            </a:bodyPr>
            <a:p>
              <a:pPr defTabSz="457200">
                <a:lnSpc>
                  <a:spcPct val="150000"/>
                </a:lnSpc>
                <a:buNone/>
              </a:pPr>
              <a:r>
                <a:rPr lang="en-US" altLang="zh-CN" sz="600" b="1" dirty="0">
                  <a:solidFill>
                    <a:srgbClr val="000000"/>
                  </a:solidFill>
                  <a:latin typeface="方正黑体_GBK" pitchFamily="65" charset="-122"/>
                  <a:ea typeface="方正黑体_GBK" pitchFamily="65" charset="-122"/>
                  <a:sym typeface="思源黑体 CN Normal" charset="0"/>
                </a:rPr>
                <a:t>新建 </a:t>
              </a:r>
              <a:r>
                <a:rPr lang="en-US" altLang="en-US" sz="600" b="1" dirty="0">
                  <a:solidFill>
                    <a:srgbClr val="000000"/>
                  </a:solidFill>
                  <a:latin typeface="Arial" panose="020B0604020202090204" pitchFamily="34" charset="0"/>
                  <a:cs typeface="Arial" panose="020B0604020202090204" pitchFamily="34" charset="0"/>
                  <a:sym typeface="思源黑体 CN Normal" charset="0"/>
                </a:rPr>
                <a:t>Newly built </a:t>
              </a:r>
              <a:endParaRPr lang="en-US" altLang="en-US" sz="600" b="1" dirty="0">
                <a:solidFill>
                  <a:srgbClr val="000000"/>
                </a:solidFill>
                <a:latin typeface="Arial" panose="020B0604020202090204" pitchFamily="34" charset="0"/>
                <a:ea typeface="Arial" panose="020B0604020202090204" pitchFamily="34" charset="0"/>
                <a:sym typeface="思源黑体 CN Normal" charset="0"/>
              </a:endParaRPr>
            </a:p>
          </p:txBody>
        </p:sp>
      </p:grpSp>
      <p:sp>
        <p:nvSpPr>
          <p:cNvPr id="49" name="矩形 48"/>
          <p:cNvSpPr/>
          <p:nvPr>
            <p:custDataLst>
              <p:tags r:id="rId75"/>
            </p:custDataLst>
          </p:nvPr>
        </p:nvSpPr>
        <p:spPr>
          <a:xfrm>
            <a:off x="8998903" y="4701858"/>
            <a:ext cx="1646238" cy="1338263"/>
          </a:xfrm>
          <a:prstGeom prst="rect">
            <a:avLst/>
          </a:prstGeom>
        </p:spPr>
        <p:txBody>
          <a:bodyPr>
            <a:spAutoFit/>
          </a:bodyPr>
          <a:p>
            <a:pPr defTabSz="457200">
              <a:lnSpc>
                <a:spcPct val="150000"/>
              </a:lnSpc>
              <a:buNone/>
            </a:pPr>
            <a:r>
              <a:rPr lang="en-US" altLang="zh-CN" sz="900" b="1" dirty="0">
                <a:solidFill>
                  <a:srgbClr val="C00000"/>
                </a:solidFill>
                <a:latin typeface="方正黑体_GBK" pitchFamily="65" charset="-122"/>
                <a:ea typeface="方正黑体_GBK" pitchFamily="65" charset="-122"/>
              </a:rPr>
              <a:t>8 </a:t>
            </a:r>
            <a:r>
              <a:rPr lang="en-US" altLang="zh-CN" sz="800" b="1" dirty="0">
                <a:solidFill>
                  <a:srgbClr val="000000"/>
                </a:solidFill>
                <a:latin typeface="方正黑体_GBK" pitchFamily="65" charset="-122"/>
                <a:ea typeface="方正黑体_GBK" pitchFamily="65" charset="-122"/>
              </a:rPr>
              <a:t>个分系统</a:t>
            </a:r>
            <a:br>
              <a:rPr lang="en-US" altLang="zh-CN" sz="800" b="1" dirty="0">
                <a:solidFill>
                  <a:srgbClr val="000000"/>
                </a:solidFill>
                <a:latin typeface="方正黑体_GBK" pitchFamily="65" charset="-122"/>
                <a:ea typeface="方正黑体_GBK" pitchFamily="65" charset="-122"/>
              </a:rPr>
            </a:br>
            <a:r>
              <a:rPr lang="en-US" altLang="en-US" sz="900" b="1" dirty="0">
                <a:solidFill>
                  <a:srgbClr val="C00000"/>
                </a:solidFill>
                <a:latin typeface="Arial" panose="020B0604020202090204" pitchFamily="34" charset="0"/>
                <a:cs typeface="Arial" panose="020B0604020202090204" pitchFamily="34" charset="0"/>
              </a:rPr>
              <a:t>8</a:t>
            </a:r>
            <a:r>
              <a:rPr lang="en-US" altLang="en-US" sz="800" b="1" dirty="0">
                <a:solidFill>
                  <a:srgbClr val="000000"/>
                </a:solidFill>
                <a:latin typeface="Arial" panose="020B0604020202090204" pitchFamily="34" charset="0"/>
                <a:cs typeface="Arial" panose="020B0604020202090204" pitchFamily="34" charset="0"/>
              </a:rPr>
              <a:t> branch systems </a:t>
            </a:r>
            <a:endParaRPr lang="en-US" altLang="zh-CN" sz="800" b="1" dirty="0">
              <a:solidFill>
                <a:srgbClr val="000000"/>
              </a:solidFill>
              <a:latin typeface="方正黑体_GBK" pitchFamily="65" charset="-122"/>
              <a:ea typeface="方正黑体_GBK" pitchFamily="65" charset="-122"/>
            </a:endParaRPr>
          </a:p>
          <a:p>
            <a:pPr defTabSz="457200">
              <a:lnSpc>
                <a:spcPct val="150000"/>
              </a:lnSpc>
              <a:buNone/>
            </a:pPr>
            <a:r>
              <a:rPr lang="en-US" altLang="zh-CN" sz="900" b="1" dirty="0">
                <a:solidFill>
                  <a:srgbClr val="C00000"/>
                </a:solidFill>
                <a:latin typeface="方正黑体_GBK" pitchFamily="65" charset="-122"/>
                <a:ea typeface="方正黑体_GBK" pitchFamily="65" charset="-122"/>
              </a:rPr>
              <a:t>22 </a:t>
            </a:r>
            <a:r>
              <a:rPr lang="en-US" altLang="zh-CN" sz="800" b="1" dirty="0">
                <a:solidFill>
                  <a:srgbClr val="000000"/>
                </a:solidFill>
                <a:latin typeface="方正黑体_GBK" pitchFamily="65" charset="-122"/>
                <a:ea typeface="方正黑体_GBK" pitchFamily="65" charset="-122"/>
              </a:rPr>
              <a:t>个子系统</a:t>
            </a:r>
            <a:br>
              <a:rPr lang="en-US" altLang="zh-CN" sz="800" b="1" dirty="0">
                <a:solidFill>
                  <a:srgbClr val="000000"/>
                </a:solidFill>
                <a:latin typeface="方正黑体_GBK" pitchFamily="65" charset="-122"/>
                <a:ea typeface="方正黑体_GBK" pitchFamily="65" charset="-122"/>
              </a:rPr>
            </a:br>
            <a:r>
              <a:rPr lang="en-US" altLang="en-US" sz="900" b="1" dirty="0">
                <a:solidFill>
                  <a:srgbClr val="C00000"/>
                </a:solidFill>
                <a:latin typeface="Arial" panose="020B0604020202090204" pitchFamily="34" charset="0"/>
                <a:cs typeface="Arial" panose="020B0604020202090204" pitchFamily="34" charset="0"/>
              </a:rPr>
              <a:t>22 </a:t>
            </a:r>
            <a:r>
              <a:rPr lang="en-US" altLang="en-US" sz="800" b="1" dirty="0">
                <a:solidFill>
                  <a:srgbClr val="000000"/>
                </a:solidFill>
                <a:latin typeface="Arial" panose="020B0604020202090204" pitchFamily="34" charset="0"/>
                <a:cs typeface="Arial" panose="020B0604020202090204" pitchFamily="34" charset="0"/>
              </a:rPr>
              <a:t>sub-systems </a:t>
            </a:r>
            <a:endParaRPr lang="en-US" altLang="zh-CN" sz="800" b="1" dirty="0">
              <a:solidFill>
                <a:srgbClr val="000000"/>
              </a:solidFill>
              <a:latin typeface="方正黑体_GBK" pitchFamily="65" charset="-122"/>
              <a:ea typeface="方正黑体_GBK" pitchFamily="65" charset="-122"/>
            </a:endParaRPr>
          </a:p>
          <a:p>
            <a:pPr defTabSz="457200">
              <a:lnSpc>
                <a:spcPct val="150000"/>
              </a:lnSpc>
              <a:buNone/>
            </a:pPr>
            <a:r>
              <a:rPr lang="en-US" altLang="zh-CN" sz="900" b="1" dirty="0">
                <a:solidFill>
                  <a:srgbClr val="C00000"/>
                </a:solidFill>
                <a:latin typeface="方正黑体_GBK" pitchFamily="65" charset="-122"/>
                <a:ea typeface="方正黑体_GBK" pitchFamily="65" charset="-122"/>
              </a:rPr>
              <a:t>325 </a:t>
            </a:r>
            <a:r>
              <a:rPr lang="en-US" altLang="zh-CN" sz="800" b="1" dirty="0">
                <a:solidFill>
                  <a:srgbClr val="000000"/>
                </a:solidFill>
                <a:latin typeface="方正黑体_GBK" pitchFamily="65" charset="-122"/>
                <a:ea typeface="方正黑体_GBK" pitchFamily="65" charset="-122"/>
              </a:rPr>
              <a:t>个功能模块</a:t>
            </a:r>
            <a:br>
              <a:rPr lang="en-US" altLang="zh-CN" sz="800" b="1" dirty="0">
                <a:solidFill>
                  <a:srgbClr val="000000"/>
                </a:solidFill>
                <a:latin typeface="方正黑体_GBK" pitchFamily="65" charset="-122"/>
                <a:ea typeface="方正黑体_GBK" pitchFamily="65" charset="-122"/>
              </a:rPr>
            </a:br>
            <a:r>
              <a:rPr lang="en-US" altLang="en-US" sz="900" b="1" dirty="0">
                <a:solidFill>
                  <a:srgbClr val="C00000"/>
                </a:solidFill>
                <a:latin typeface="Arial" panose="020B0604020202090204" pitchFamily="34" charset="0"/>
                <a:cs typeface="Arial" panose="020B0604020202090204" pitchFamily="34" charset="0"/>
              </a:rPr>
              <a:t>325</a:t>
            </a:r>
            <a:r>
              <a:rPr lang="en-US" altLang="en-US" sz="800" b="1" dirty="0">
                <a:solidFill>
                  <a:srgbClr val="000000"/>
                </a:solidFill>
                <a:latin typeface="Arial" panose="020B0604020202090204" pitchFamily="34" charset="0"/>
                <a:cs typeface="Arial" panose="020B0604020202090204" pitchFamily="34" charset="0"/>
              </a:rPr>
              <a:t> functional modules </a:t>
            </a:r>
            <a:endParaRPr lang="en-US" altLang="en-US" sz="800" b="1" dirty="0">
              <a:solidFill>
                <a:srgbClr val="000000"/>
              </a:solidFill>
              <a:latin typeface="Arial" panose="020B0604020202090204" pitchFamily="34" charset="0"/>
              <a:ea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04</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61" name="文本框 13"/>
          <p:cNvSpPr txBox="1"/>
          <p:nvPr/>
        </p:nvSpPr>
        <p:spPr>
          <a:xfrm flipH="1">
            <a:off x="3634740" y="4004310"/>
            <a:ext cx="4689475" cy="942340"/>
          </a:xfrm>
          <a:prstGeom prst="rect">
            <a:avLst/>
          </a:prstGeom>
          <a:noFill/>
        </p:spPr>
        <p:txBody>
          <a:bodyPr wrap="square" rtlCol="0">
            <a:noAutofit/>
          </a:bodyPr>
          <a:p>
            <a:pPr defTabSz="628650">
              <a:lnSpc>
                <a:spcPct val="150000"/>
              </a:lnSpc>
              <a:defRPr/>
            </a:pPr>
            <a:r>
              <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rPr>
              <a:t>Challenges and Next Steps</a:t>
            </a:r>
            <a:endPar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bldLst>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37902" name="文本框 5"/>
          <p:cNvSpPr txBox="1"/>
          <p:nvPr/>
        </p:nvSpPr>
        <p:spPr>
          <a:xfrm>
            <a:off x="382905" y="1025525"/>
            <a:ext cx="76454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 Challenges</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37893" name="Bullet1"/>
          <p:cNvSpPr/>
          <p:nvPr/>
        </p:nvSpPr>
        <p:spPr>
          <a:xfrm>
            <a:off x="382588" y="1878013"/>
            <a:ext cx="3190875" cy="368300"/>
          </a:xfrm>
          <a:prstGeom prst="rect">
            <a:avLst/>
          </a:prstGeom>
          <a:noFill/>
          <a:ln w="9525">
            <a:noFill/>
          </a:ln>
        </p:spPr>
        <p:txBody>
          <a:bodyPr anchor="b" anchorCtr="0">
            <a:spAutoFit/>
          </a:bodyPr>
          <a:p>
            <a:r>
              <a:rPr lang="en-US" altLang="en-US" b="1" dirty="0">
                <a:latin typeface="Arial" panose="020B0604020202090204" pitchFamily="34" charset="0"/>
                <a:cs typeface="Arial" panose="020B0604020202090204" pitchFamily="34" charset="0"/>
              </a:rPr>
              <a:t>1. Increased disaster risks</a:t>
            </a:r>
            <a:r>
              <a:rPr lang="en-US" altLang="en-US" dirty="0">
                <a:latin typeface="Arial" panose="020B0604020202090204" pitchFamily="34" charset="0"/>
                <a:cs typeface="Arial" panose="020B0604020202090204" pitchFamily="34" charset="0"/>
              </a:rPr>
              <a:t> </a:t>
            </a:r>
            <a:endParaRPr lang="en-US" altLang="en-US" dirty="0">
              <a:latin typeface="Arial" panose="020B0604020202090204" pitchFamily="34" charset="0"/>
              <a:ea typeface="Arial" panose="020B0604020202090204" pitchFamily="34" charset="0"/>
            </a:endParaRPr>
          </a:p>
        </p:txBody>
      </p:sp>
      <p:sp>
        <p:nvSpPr>
          <p:cNvPr id="37892" name="Text1"/>
          <p:cNvSpPr txBox="1"/>
          <p:nvPr/>
        </p:nvSpPr>
        <p:spPr>
          <a:xfrm>
            <a:off x="382588" y="2246313"/>
            <a:ext cx="3265487" cy="1600200"/>
          </a:xfrm>
          <a:prstGeom prst="rect">
            <a:avLst/>
          </a:prstGeom>
          <a:noFill/>
          <a:ln w="9525">
            <a:noFill/>
          </a:ln>
        </p:spPr>
        <p:txBody>
          <a:bodyPr>
            <a:spAutoFit/>
          </a:bodyPr>
          <a:p>
            <a:pPr algn="just"/>
            <a:r>
              <a:rPr lang="en-US" altLang="en-US" sz="1400" dirty="0">
                <a:solidFill>
                  <a:srgbClr val="000000"/>
                </a:solidFill>
                <a:latin typeface="Arial" panose="020B0604020202090204" pitchFamily="34" charset="0"/>
                <a:cs typeface="Arial" panose="020B0604020202090204" pitchFamily="34" charset="0"/>
              </a:rPr>
              <a:t>In the context of global climate change, there has been an increase in the number of extreme weather and climate events, an increase in the risk of disasters, and a growing spatio-temporal uncertainty and complexity in the occurrence of disasters. </a:t>
            </a:r>
            <a:endParaRPr lang="en-US" altLang="en-US" sz="1400" dirty="0">
              <a:solidFill>
                <a:srgbClr val="000000"/>
              </a:solidFill>
              <a:latin typeface="Arial" panose="020B0604020202090204" pitchFamily="34" charset="0"/>
              <a:ea typeface="Arial" panose="020B0604020202090204" pitchFamily="34" charset="0"/>
            </a:endParaRPr>
          </a:p>
        </p:txBody>
      </p:sp>
      <p:sp>
        <p:nvSpPr>
          <p:cNvPr id="31" name="椭圆 30"/>
          <p:cNvSpPr/>
          <p:nvPr/>
        </p:nvSpPr>
        <p:spPr>
          <a:xfrm>
            <a:off x="3732213" y="1749425"/>
            <a:ext cx="627063" cy="628650"/>
          </a:xfrm>
          <a:prstGeom prst="ellipse">
            <a:avLst/>
          </a:prstGeom>
          <a:gradFill flip="none" rotWithShape="1">
            <a:gsLst>
              <a:gs pos="0">
                <a:srgbClr val="4472C4">
                  <a:lumMod val="50000"/>
                </a:srgbClr>
              </a:gs>
              <a:gs pos="54000">
                <a:srgbClr val="054C8D"/>
              </a:gs>
              <a:gs pos="100000">
                <a:srgbClr val="4472C4">
                  <a:lumMod val="60000"/>
                  <a:lumOff val="40000"/>
                </a:srgbClr>
              </a:gs>
            </a:gsLst>
            <a:lin ang="0" scaled="0"/>
            <a:tileRect/>
          </a:gradFill>
          <a:ln w="38100">
            <a:solidFill>
              <a:sysClr val="window" lastClr="FFFFFF"/>
            </a:solid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grpSp>
        <p:nvGrpSpPr>
          <p:cNvPr id="37891" name="组合 59"/>
          <p:cNvGrpSpPr/>
          <p:nvPr/>
        </p:nvGrpSpPr>
        <p:grpSpPr>
          <a:xfrm>
            <a:off x="4533900" y="1025525"/>
            <a:ext cx="3471863" cy="3208338"/>
            <a:chOff x="4112508" y="1692230"/>
            <a:chExt cx="4201181" cy="4080306"/>
          </a:xfrm>
        </p:grpSpPr>
        <p:sp>
          <p:nvSpPr>
            <p:cNvPr id="5" name="任意形状 4"/>
            <p:cNvSpPr/>
            <p:nvPr/>
          </p:nvSpPr>
          <p:spPr bwMode="auto">
            <a:xfrm>
              <a:off x="6740407" y="1692230"/>
              <a:ext cx="1050776" cy="1213392"/>
            </a:xfrm>
            <a:custGeom>
              <a:avLst/>
              <a:gdLst>
                <a:gd name="T0" fmla="*/ 287 w 574"/>
                <a:gd name="T1" fmla="*/ 0 h 662"/>
                <a:gd name="T2" fmla="*/ 574 w 574"/>
                <a:gd name="T3" fmla="*/ 143 h 662"/>
                <a:gd name="T4" fmla="*/ 574 w 574"/>
                <a:gd name="T5" fmla="*/ 519 h 662"/>
                <a:gd name="T6" fmla="*/ 287 w 574"/>
                <a:gd name="T7" fmla="*/ 662 h 662"/>
                <a:gd name="T8" fmla="*/ 0 w 574"/>
                <a:gd name="T9" fmla="*/ 519 h 662"/>
                <a:gd name="T10" fmla="*/ 0 w 574"/>
                <a:gd name="T11" fmla="*/ 143 h 662"/>
                <a:gd name="T12" fmla="*/ 287 w 574"/>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4" h="662">
                  <a:moveTo>
                    <a:pt x="287" y="0"/>
                  </a:moveTo>
                  <a:lnTo>
                    <a:pt x="574" y="143"/>
                  </a:lnTo>
                  <a:lnTo>
                    <a:pt x="574" y="519"/>
                  </a:lnTo>
                  <a:lnTo>
                    <a:pt x="287" y="662"/>
                  </a:lnTo>
                  <a:lnTo>
                    <a:pt x="0" y="519"/>
                  </a:lnTo>
                  <a:lnTo>
                    <a:pt x="0" y="143"/>
                  </a:lnTo>
                  <a:lnTo>
                    <a:pt x="287" y="0"/>
                  </a:lnTo>
                  <a:close/>
                </a:path>
              </a:pathLst>
            </a:custGeom>
            <a:blipFill>
              <a:blip r:embed="rId2" cstate="print"/>
              <a:stretch>
                <a:fillRect/>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2" name="任意形状 11"/>
            <p:cNvSpPr/>
            <p:nvPr/>
          </p:nvSpPr>
          <p:spPr bwMode="auto">
            <a:xfrm>
              <a:off x="5689233" y="1692230"/>
              <a:ext cx="1051248" cy="1212415"/>
            </a:xfrm>
            <a:custGeom>
              <a:avLst/>
              <a:gdLst>
                <a:gd name="T0" fmla="*/ 287 w 574"/>
                <a:gd name="T1" fmla="*/ 0 h 662"/>
                <a:gd name="T2" fmla="*/ 574 w 574"/>
                <a:gd name="T3" fmla="*/ 143 h 662"/>
                <a:gd name="T4" fmla="*/ 574 w 574"/>
                <a:gd name="T5" fmla="*/ 519 h 662"/>
                <a:gd name="T6" fmla="*/ 287 w 574"/>
                <a:gd name="T7" fmla="*/ 662 h 662"/>
                <a:gd name="T8" fmla="*/ 0 w 574"/>
                <a:gd name="T9" fmla="*/ 519 h 662"/>
                <a:gd name="T10" fmla="*/ 0 w 574"/>
                <a:gd name="T11" fmla="*/ 143 h 662"/>
                <a:gd name="T12" fmla="*/ 287 w 574"/>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4" h="662">
                  <a:moveTo>
                    <a:pt x="287" y="0"/>
                  </a:moveTo>
                  <a:lnTo>
                    <a:pt x="574" y="143"/>
                  </a:lnTo>
                  <a:lnTo>
                    <a:pt x="574" y="519"/>
                  </a:lnTo>
                  <a:lnTo>
                    <a:pt x="287" y="662"/>
                  </a:lnTo>
                  <a:lnTo>
                    <a:pt x="0" y="519"/>
                  </a:lnTo>
                  <a:lnTo>
                    <a:pt x="0" y="143"/>
                  </a:lnTo>
                  <a:lnTo>
                    <a:pt x="287" y="0"/>
                  </a:lnTo>
                  <a:close/>
                </a:path>
              </a:pathLst>
            </a:custGeom>
            <a:blipFill>
              <a:blip r:embed="rId3" cstate="print"/>
              <a:stretch>
                <a:fillRect l="-36498" r="-36498"/>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3" name="任意形状 12"/>
            <p:cNvSpPr/>
            <p:nvPr/>
          </p:nvSpPr>
          <p:spPr bwMode="auto">
            <a:xfrm>
              <a:off x="4112508" y="2647196"/>
              <a:ext cx="1050776" cy="1211372"/>
            </a:xfrm>
            <a:custGeom>
              <a:avLst/>
              <a:gdLst>
                <a:gd name="T0" fmla="*/ 287 w 574"/>
                <a:gd name="T1" fmla="*/ 0 h 662"/>
                <a:gd name="T2" fmla="*/ 574 w 574"/>
                <a:gd name="T3" fmla="*/ 143 h 662"/>
                <a:gd name="T4" fmla="*/ 574 w 574"/>
                <a:gd name="T5" fmla="*/ 519 h 662"/>
                <a:gd name="T6" fmla="*/ 287 w 574"/>
                <a:gd name="T7" fmla="*/ 662 h 662"/>
                <a:gd name="T8" fmla="*/ 0 w 574"/>
                <a:gd name="T9" fmla="*/ 519 h 662"/>
                <a:gd name="T10" fmla="*/ 0 w 574"/>
                <a:gd name="T11" fmla="*/ 143 h 662"/>
                <a:gd name="T12" fmla="*/ 287 w 574"/>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4" h="662">
                  <a:moveTo>
                    <a:pt x="287" y="0"/>
                  </a:moveTo>
                  <a:lnTo>
                    <a:pt x="574" y="143"/>
                  </a:lnTo>
                  <a:lnTo>
                    <a:pt x="574" y="519"/>
                  </a:lnTo>
                  <a:lnTo>
                    <a:pt x="287" y="662"/>
                  </a:lnTo>
                  <a:lnTo>
                    <a:pt x="0" y="519"/>
                  </a:lnTo>
                  <a:lnTo>
                    <a:pt x="0" y="143"/>
                  </a:lnTo>
                  <a:lnTo>
                    <a:pt x="287" y="0"/>
                  </a:lnTo>
                  <a:close/>
                </a:path>
              </a:pathLst>
            </a:custGeom>
            <a:blipFill>
              <a:blip r:embed="rId4" cstate="print"/>
              <a:stretch>
                <a:fillRect/>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4" name="任意形状 13"/>
            <p:cNvSpPr/>
            <p:nvPr/>
          </p:nvSpPr>
          <p:spPr bwMode="auto">
            <a:xfrm>
              <a:off x="5163284" y="2647196"/>
              <a:ext cx="1050775" cy="1211372"/>
            </a:xfrm>
            <a:custGeom>
              <a:avLst/>
              <a:gdLst>
                <a:gd name="T0" fmla="*/ 287 w 574"/>
                <a:gd name="T1" fmla="*/ 0 h 662"/>
                <a:gd name="T2" fmla="*/ 574 w 574"/>
                <a:gd name="T3" fmla="*/ 143 h 662"/>
                <a:gd name="T4" fmla="*/ 574 w 574"/>
                <a:gd name="T5" fmla="*/ 519 h 662"/>
                <a:gd name="T6" fmla="*/ 287 w 574"/>
                <a:gd name="T7" fmla="*/ 662 h 662"/>
                <a:gd name="T8" fmla="*/ 0 w 574"/>
                <a:gd name="T9" fmla="*/ 519 h 662"/>
                <a:gd name="T10" fmla="*/ 0 w 574"/>
                <a:gd name="T11" fmla="*/ 143 h 662"/>
                <a:gd name="T12" fmla="*/ 287 w 574"/>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4" h="662">
                  <a:moveTo>
                    <a:pt x="287" y="0"/>
                  </a:moveTo>
                  <a:lnTo>
                    <a:pt x="574" y="143"/>
                  </a:lnTo>
                  <a:lnTo>
                    <a:pt x="574" y="519"/>
                  </a:lnTo>
                  <a:lnTo>
                    <a:pt x="287" y="662"/>
                  </a:lnTo>
                  <a:lnTo>
                    <a:pt x="0" y="519"/>
                  </a:lnTo>
                  <a:lnTo>
                    <a:pt x="0" y="143"/>
                  </a:lnTo>
                  <a:lnTo>
                    <a:pt x="287" y="0"/>
                  </a:lnTo>
                  <a:close/>
                </a:path>
              </a:pathLst>
            </a:custGeom>
            <a:blipFill>
              <a:blip r:embed="rId5" cstate="print"/>
              <a:stretch>
                <a:fillRect/>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5" name="任意形状 14"/>
            <p:cNvSpPr/>
            <p:nvPr/>
          </p:nvSpPr>
          <p:spPr bwMode="auto">
            <a:xfrm>
              <a:off x="5689233" y="3600446"/>
              <a:ext cx="1051248" cy="1212415"/>
            </a:xfrm>
            <a:custGeom>
              <a:avLst/>
              <a:gdLst>
                <a:gd name="T0" fmla="*/ 287 w 574"/>
                <a:gd name="T1" fmla="*/ 0 h 662"/>
                <a:gd name="T2" fmla="*/ 574 w 574"/>
                <a:gd name="T3" fmla="*/ 143 h 662"/>
                <a:gd name="T4" fmla="*/ 574 w 574"/>
                <a:gd name="T5" fmla="*/ 519 h 662"/>
                <a:gd name="T6" fmla="*/ 287 w 574"/>
                <a:gd name="T7" fmla="*/ 662 h 662"/>
                <a:gd name="T8" fmla="*/ 0 w 574"/>
                <a:gd name="T9" fmla="*/ 519 h 662"/>
                <a:gd name="T10" fmla="*/ 0 w 574"/>
                <a:gd name="T11" fmla="*/ 143 h 662"/>
                <a:gd name="T12" fmla="*/ 287 w 574"/>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4" h="662">
                  <a:moveTo>
                    <a:pt x="287" y="0"/>
                  </a:moveTo>
                  <a:lnTo>
                    <a:pt x="574" y="143"/>
                  </a:lnTo>
                  <a:lnTo>
                    <a:pt x="574" y="519"/>
                  </a:lnTo>
                  <a:lnTo>
                    <a:pt x="287" y="662"/>
                  </a:lnTo>
                  <a:lnTo>
                    <a:pt x="0" y="519"/>
                  </a:lnTo>
                  <a:lnTo>
                    <a:pt x="0" y="143"/>
                  </a:lnTo>
                  <a:lnTo>
                    <a:pt x="287" y="0"/>
                  </a:lnTo>
                  <a:close/>
                </a:path>
              </a:pathLst>
            </a:custGeom>
            <a:blipFill>
              <a:blip r:embed="rId6" cstate="print"/>
              <a:stretch>
                <a:fillRect t="-15030" b="-15030"/>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7" name="任意形状 16"/>
            <p:cNvSpPr/>
            <p:nvPr/>
          </p:nvSpPr>
          <p:spPr bwMode="auto">
            <a:xfrm>
              <a:off x="6740407" y="3600142"/>
              <a:ext cx="1043092" cy="1213391"/>
            </a:xfrm>
            <a:custGeom>
              <a:avLst/>
              <a:gdLst>
                <a:gd name="T0" fmla="*/ 285 w 570"/>
                <a:gd name="T1" fmla="*/ 0 h 662"/>
                <a:gd name="T2" fmla="*/ 570 w 570"/>
                <a:gd name="T3" fmla="*/ 142 h 662"/>
                <a:gd name="T4" fmla="*/ 570 w 570"/>
                <a:gd name="T5" fmla="*/ 520 h 662"/>
                <a:gd name="T6" fmla="*/ 285 w 570"/>
                <a:gd name="T7" fmla="*/ 662 h 662"/>
                <a:gd name="T8" fmla="*/ 0 w 570"/>
                <a:gd name="T9" fmla="*/ 520 h 662"/>
                <a:gd name="T10" fmla="*/ 0 w 570"/>
                <a:gd name="T11" fmla="*/ 142 h 662"/>
                <a:gd name="T12" fmla="*/ 285 w 570"/>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570" h="662">
                  <a:moveTo>
                    <a:pt x="285" y="0"/>
                  </a:moveTo>
                  <a:lnTo>
                    <a:pt x="570" y="142"/>
                  </a:lnTo>
                  <a:lnTo>
                    <a:pt x="570" y="520"/>
                  </a:lnTo>
                  <a:lnTo>
                    <a:pt x="285" y="662"/>
                  </a:lnTo>
                  <a:lnTo>
                    <a:pt x="0" y="520"/>
                  </a:lnTo>
                  <a:lnTo>
                    <a:pt x="0" y="142"/>
                  </a:lnTo>
                  <a:lnTo>
                    <a:pt x="285" y="0"/>
                  </a:lnTo>
                  <a:close/>
                </a:path>
              </a:pathLst>
            </a:custGeom>
            <a:blipFill>
              <a:blip r:embed="rId7" cstate="print"/>
              <a:stretch>
                <a:fillRect/>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8" name="任意形状 17"/>
            <p:cNvSpPr/>
            <p:nvPr/>
          </p:nvSpPr>
          <p:spPr bwMode="auto">
            <a:xfrm>
              <a:off x="7262441" y="4552796"/>
              <a:ext cx="1051248" cy="1219740"/>
            </a:xfrm>
            <a:custGeom>
              <a:avLst/>
              <a:gdLst>
                <a:gd name="T0" fmla="*/ 287 w 574"/>
                <a:gd name="T1" fmla="*/ 0 h 666"/>
                <a:gd name="T2" fmla="*/ 574 w 574"/>
                <a:gd name="T3" fmla="*/ 143 h 666"/>
                <a:gd name="T4" fmla="*/ 574 w 574"/>
                <a:gd name="T5" fmla="*/ 523 h 666"/>
                <a:gd name="T6" fmla="*/ 287 w 574"/>
                <a:gd name="T7" fmla="*/ 666 h 666"/>
                <a:gd name="T8" fmla="*/ 0 w 574"/>
                <a:gd name="T9" fmla="*/ 523 h 666"/>
                <a:gd name="T10" fmla="*/ 0 w 574"/>
                <a:gd name="T11" fmla="*/ 143 h 666"/>
                <a:gd name="T12" fmla="*/ 287 w 574"/>
                <a:gd name="T13" fmla="*/ 0 h 666"/>
              </a:gdLst>
              <a:ahLst/>
              <a:cxnLst>
                <a:cxn ang="0">
                  <a:pos x="T0" y="T1"/>
                </a:cxn>
                <a:cxn ang="0">
                  <a:pos x="T2" y="T3"/>
                </a:cxn>
                <a:cxn ang="0">
                  <a:pos x="T4" y="T5"/>
                </a:cxn>
                <a:cxn ang="0">
                  <a:pos x="T6" y="T7"/>
                </a:cxn>
                <a:cxn ang="0">
                  <a:pos x="T8" y="T9"/>
                </a:cxn>
                <a:cxn ang="0">
                  <a:pos x="T10" y="T11"/>
                </a:cxn>
                <a:cxn ang="0">
                  <a:pos x="T12" y="T13"/>
                </a:cxn>
              </a:cxnLst>
              <a:rect l="0" t="0" r="r" b="b"/>
              <a:pathLst>
                <a:path w="574" h="666">
                  <a:moveTo>
                    <a:pt x="287" y="0"/>
                  </a:moveTo>
                  <a:lnTo>
                    <a:pt x="574" y="143"/>
                  </a:lnTo>
                  <a:lnTo>
                    <a:pt x="574" y="523"/>
                  </a:lnTo>
                  <a:lnTo>
                    <a:pt x="287" y="666"/>
                  </a:lnTo>
                  <a:lnTo>
                    <a:pt x="0" y="523"/>
                  </a:lnTo>
                  <a:lnTo>
                    <a:pt x="0" y="143"/>
                  </a:lnTo>
                  <a:lnTo>
                    <a:pt x="287" y="0"/>
                  </a:lnTo>
                  <a:close/>
                </a:path>
              </a:pathLst>
            </a:custGeom>
            <a:blipFill>
              <a:blip r:embed="rId8" cstate="print"/>
              <a:stretch>
                <a:fillRect l="-55480" r="-55480"/>
              </a:stretch>
            </a:blip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grpSp>
      <p:sp>
        <p:nvSpPr>
          <p:cNvPr id="43" name="椭圆 42"/>
          <p:cNvSpPr/>
          <p:nvPr/>
        </p:nvSpPr>
        <p:spPr>
          <a:xfrm>
            <a:off x="6284913" y="3429000"/>
            <a:ext cx="628650" cy="628650"/>
          </a:xfrm>
          <a:prstGeom prst="ellipse">
            <a:avLst/>
          </a:prstGeom>
          <a:gradFill flip="none" rotWithShape="1">
            <a:gsLst>
              <a:gs pos="0">
                <a:srgbClr val="4472C4">
                  <a:lumMod val="50000"/>
                </a:srgbClr>
              </a:gs>
              <a:gs pos="54000">
                <a:srgbClr val="054C8D"/>
              </a:gs>
              <a:gs pos="100000">
                <a:srgbClr val="4472C4">
                  <a:lumMod val="60000"/>
                  <a:lumOff val="40000"/>
                </a:srgbClr>
              </a:gs>
            </a:gsLst>
            <a:lin ang="0" scaled="0"/>
            <a:tileRect/>
          </a:gradFill>
          <a:ln w="38100">
            <a:solidFill>
              <a:sysClr val="window" lastClr="FFFFFF"/>
            </a:solid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23" name="椭圆 22"/>
          <p:cNvSpPr/>
          <p:nvPr/>
        </p:nvSpPr>
        <p:spPr>
          <a:xfrm>
            <a:off x="7994650" y="1377950"/>
            <a:ext cx="628650" cy="628650"/>
          </a:xfrm>
          <a:prstGeom prst="ellipse">
            <a:avLst/>
          </a:prstGeom>
          <a:gradFill flip="none" rotWithShape="1">
            <a:gsLst>
              <a:gs pos="0">
                <a:srgbClr val="4472C4">
                  <a:lumMod val="50000"/>
                </a:srgbClr>
              </a:gs>
              <a:gs pos="54000">
                <a:srgbClr val="054C8D"/>
              </a:gs>
              <a:gs pos="100000">
                <a:srgbClr val="4472C4">
                  <a:lumMod val="60000"/>
                  <a:lumOff val="40000"/>
                </a:srgbClr>
              </a:gs>
            </a:gsLst>
            <a:lin ang="0" scaled="0"/>
            <a:tileRect/>
          </a:gradFill>
          <a:ln w="38100">
            <a:solidFill>
              <a:sysClr val="window" lastClr="FFFFFF"/>
            </a:solidFill>
          </a:ln>
        </p:spPr>
        <p:style>
          <a:lnRef idx="2">
            <a:sysClr val="window" lastClr="FFFFFF">
              <a:hueOff val="0"/>
              <a:satOff val="0"/>
              <a:lumOff val="0"/>
              <a:alphaOff val="0"/>
            </a:sysClr>
          </a:lnRef>
          <a:fillRef idx="1">
            <a:scrgbClr r="0" g="0" b="0"/>
          </a:fillRef>
          <a:effectRef idx="0">
            <a:srgbClr val="ED7D31">
              <a:hueOff val="0"/>
              <a:satOff val="0"/>
              <a:lumOff val="0"/>
              <a:alphaOff val="0"/>
            </a:srgbClr>
          </a:effectRef>
          <a:fontRef idx="minor">
            <a:sysClr val="window" lastClr="FFFFFF"/>
          </a:fontRef>
        </p:style>
        <p:txBody>
          <a:bodyPr anchor="ctr"/>
          <a:lstStyle>
            <a:defPPr>
              <a:defRPr lang="zh-CN"/>
            </a:defPPr>
            <a:lvl1pPr marL="0" algn="l" defTabSz="914400" rtl="0" eaLnBrk="1" latinLnBrk="0" hangingPunct="1">
              <a:defRPr sz="1800" kern="1200">
                <a:solidFill>
                  <a:srgbClr val="FFFFFF"/>
                </a:solidFill>
                <a:latin typeface="Arial" panose="020B0604020202090204"/>
                <a:ea typeface="思源黑体 CN Normal" charset="0"/>
                <a:cs typeface="+mn-ea"/>
              </a:defRPr>
            </a:lvl1pPr>
            <a:lvl2pPr marL="457200" algn="l" defTabSz="914400" rtl="0" eaLnBrk="1" latinLnBrk="0" hangingPunct="1">
              <a:defRPr sz="1800" kern="1200">
                <a:solidFill>
                  <a:srgbClr val="FFFFFF"/>
                </a:solidFill>
                <a:latin typeface="Arial" panose="020B0604020202090204"/>
                <a:ea typeface="思源黑体 CN Normal" charset="0"/>
                <a:cs typeface="+mn-ea"/>
              </a:defRPr>
            </a:lvl2pPr>
            <a:lvl3pPr marL="914400" algn="l" defTabSz="914400" rtl="0" eaLnBrk="1" latinLnBrk="0" hangingPunct="1">
              <a:defRPr sz="1800" kern="1200">
                <a:solidFill>
                  <a:srgbClr val="FFFFFF"/>
                </a:solidFill>
                <a:latin typeface="Arial" panose="020B0604020202090204"/>
                <a:ea typeface="思源黑体 CN Normal" charset="0"/>
                <a:cs typeface="+mn-ea"/>
              </a:defRPr>
            </a:lvl3pPr>
            <a:lvl4pPr marL="1371600" algn="l" defTabSz="914400" rtl="0" eaLnBrk="1" latinLnBrk="0" hangingPunct="1">
              <a:defRPr sz="1800" kern="1200">
                <a:solidFill>
                  <a:srgbClr val="FFFFFF"/>
                </a:solidFill>
                <a:latin typeface="Arial" panose="020B0604020202090204"/>
                <a:ea typeface="思源黑体 CN Normal" charset="0"/>
                <a:cs typeface="+mn-ea"/>
              </a:defRPr>
            </a:lvl4pPr>
            <a:lvl5pPr marL="1828800" algn="l" defTabSz="914400" rtl="0" eaLnBrk="1" latinLnBrk="0" hangingPunct="1">
              <a:defRPr sz="1800" kern="1200">
                <a:solidFill>
                  <a:srgbClr val="FFFFFF"/>
                </a:solidFill>
                <a:latin typeface="Arial" panose="020B0604020202090204"/>
                <a:ea typeface="思源黑体 CN Normal" charset="0"/>
                <a:cs typeface="+mn-ea"/>
              </a:defRPr>
            </a:lvl5pPr>
            <a:lvl6pPr marL="2286000" algn="l" defTabSz="914400" rtl="0" eaLnBrk="1" latinLnBrk="0" hangingPunct="1">
              <a:defRPr sz="1800" kern="1200">
                <a:solidFill>
                  <a:srgbClr val="FFFFFF"/>
                </a:solidFill>
                <a:latin typeface="Arial" panose="020B0604020202090204"/>
                <a:ea typeface="思源黑体 CN Normal" charset="0"/>
                <a:cs typeface="+mn-ea"/>
              </a:defRPr>
            </a:lvl6pPr>
            <a:lvl7pPr marL="2743200" algn="l" defTabSz="914400" rtl="0" eaLnBrk="1" latinLnBrk="0" hangingPunct="1">
              <a:defRPr sz="1800" kern="1200">
                <a:solidFill>
                  <a:srgbClr val="FFFFFF"/>
                </a:solidFill>
                <a:latin typeface="Arial" panose="020B0604020202090204"/>
                <a:ea typeface="思源黑体 CN Normal" charset="0"/>
                <a:cs typeface="+mn-ea"/>
              </a:defRPr>
            </a:lvl7pPr>
            <a:lvl8pPr marL="3200400" algn="l" defTabSz="914400" rtl="0" eaLnBrk="1" latinLnBrk="0" hangingPunct="1">
              <a:defRPr sz="1800" kern="1200">
                <a:solidFill>
                  <a:srgbClr val="FFFFFF"/>
                </a:solidFill>
                <a:latin typeface="Arial" panose="020B0604020202090204"/>
                <a:ea typeface="思源黑体 CN Normal" charset="0"/>
                <a:cs typeface="+mn-ea"/>
              </a:defRPr>
            </a:lvl8pPr>
            <a:lvl9pPr marL="3657600" algn="l" defTabSz="914400" rtl="0" eaLnBrk="1" latinLnBrk="0" hangingPunct="1">
              <a:defRPr sz="1800" kern="1200">
                <a:solidFill>
                  <a:srgbClr val="FFFFFF"/>
                </a:solidFill>
                <a:latin typeface="Arial" panose="020B0604020202090204"/>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900" b="1" i="0" u="none" strike="noStrike" kern="1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37899" name="Bullet3"/>
          <p:cNvSpPr/>
          <p:nvPr/>
        </p:nvSpPr>
        <p:spPr>
          <a:xfrm>
            <a:off x="8556625" y="1335088"/>
            <a:ext cx="3792538" cy="644525"/>
          </a:xfrm>
          <a:prstGeom prst="rect">
            <a:avLst/>
          </a:prstGeom>
          <a:noFill/>
          <a:ln w="9525">
            <a:noFill/>
          </a:ln>
        </p:spPr>
        <p:txBody>
          <a:bodyPr anchor="b" anchorCtr="0">
            <a:spAutoFit/>
          </a:bodyPr>
          <a:p>
            <a:r>
              <a:rPr lang="en-US" altLang="en-US" b="1" dirty="0">
                <a:latin typeface="Arial" panose="020B0604020202090204" pitchFamily="34" charset="0"/>
                <a:cs typeface="Arial" panose="020B0604020202090204" pitchFamily="34" charset="0"/>
              </a:rPr>
              <a:t>2. Integration of new technologies to be strengthened</a:t>
            </a:r>
            <a:r>
              <a:rPr lang="en-US" altLang="en-US" dirty="0">
                <a:latin typeface="Arial" panose="020B0604020202090204" pitchFamily="34" charset="0"/>
                <a:cs typeface="Arial" panose="020B0604020202090204" pitchFamily="34" charset="0"/>
              </a:rPr>
              <a:t> </a:t>
            </a:r>
            <a:endParaRPr lang="en-US" altLang="en-US" dirty="0">
              <a:latin typeface="Arial" panose="020B0604020202090204" pitchFamily="34" charset="0"/>
              <a:ea typeface="Arial" panose="020B0604020202090204" pitchFamily="34" charset="0"/>
            </a:endParaRPr>
          </a:p>
        </p:txBody>
      </p:sp>
      <p:sp>
        <p:nvSpPr>
          <p:cNvPr id="37898" name="Text3"/>
          <p:cNvSpPr txBox="1"/>
          <p:nvPr/>
        </p:nvSpPr>
        <p:spPr>
          <a:xfrm>
            <a:off x="8623300" y="2036763"/>
            <a:ext cx="3502025" cy="1384300"/>
          </a:xfrm>
          <a:prstGeom prst="rect">
            <a:avLst/>
          </a:prstGeom>
          <a:noFill/>
          <a:ln w="9525">
            <a:noFill/>
          </a:ln>
        </p:spPr>
        <p:txBody>
          <a:bodyPr>
            <a:spAutoFit/>
          </a:bodyPr>
          <a:p>
            <a:pPr algn="just"/>
            <a:r>
              <a:rPr lang="en-US" altLang="en-US" sz="1400" dirty="0">
                <a:solidFill>
                  <a:srgbClr val="000000"/>
                </a:solidFill>
                <a:latin typeface="Arial" panose="020B0604020202090204" pitchFamily="34" charset="0"/>
                <a:cs typeface="Arial" panose="020B0604020202090204" pitchFamily="34" charset="0"/>
              </a:rPr>
              <a:t>The application of new technologies such as satellite remote sensing, big data, cloud computing and intelligent interconnections in integrated early warning has yet to be further integrated and strengthened. </a:t>
            </a:r>
            <a:endParaRPr lang="en-US" altLang="en-US" sz="1400" dirty="0">
              <a:solidFill>
                <a:srgbClr val="000000"/>
              </a:solidFill>
              <a:latin typeface="Arial" panose="020B0604020202090204" pitchFamily="34" charset="0"/>
              <a:ea typeface="Arial" panose="020B0604020202090204" pitchFamily="34" charset="0"/>
            </a:endParaRPr>
          </a:p>
        </p:txBody>
      </p:sp>
      <p:sp>
        <p:nvSpPr>
          <p:cNvPr id="37896" name="Bullet2"/>
          <p:cNvSpPr/>
          <p:nvPr/>
        </p:nvSpPr>
        <p:spPr>
          <a:xfrm>
            <a:off x="3343275" y="4143375"/>
            <a:ext cx="4826000" cy="644525"/>
          </a:xfrm>
          <a:prstGeom prst="rect">
            <a:avLst/>
          </a:prstGeom>
          <a:noFill/>
          <a:ln w="9525">
            <a:noFill/>
          </a:ln>
        </p:spPr>
        <p:txBody>
          <a:bodyPr anchor="b" anchorCtr="0">
            <a:spAutoFit/>
          </a:bodyPr>
          <a:p>
            <a:r>
              <a:rPr lang="en-US" altLang="en-US" b="1" dirty="0">
                <a:latin typeface="Arial" panose="020B0604020202090204" pitchFamily="34" charset="0"/>
                <a:cs typeface="Arial" panose="020B0604020202090204" pitchFamily="34" charset="0"/>
              </a:rPr>
              <a:t>3. Operational capacity for disaster risk monitoring yet to be improved</a:t>
            </a:r>
            <a:r>
              <a:rPr lang="en-US" altLang="en-US" dirty="0">
                <a:latin typeface="Arial" panose="020B0604020202090204" pitchFamily="34" charset="0"/>
                <a:cs typeface="Arial" panose="020B0604020202090204" pitchFamily="34" charset="0"/>
              </a:rPr>
              <a:t> </a:t>
            </a:r>
            <a:endParaRPr lang="en-US" altLang="en-US" dirty="0">
              <a:latin typeface="Arial" panose="020B0604020202090204" pitchFamily="34" charset="0"/>
              <a:ea typeface="Arial" panose="020B0604020202090204" pitchFamily="34" charset="0"/>
            </a:endParaRPr>
          </a:p>
        </p:txBody>
      </p:sp>
      <p:sp>
        <p:nvSpPr>
          <p:cNvPr id="37895" name="Text2"/>
          <p:cNvSpPr txBox="1"/>
          <p:nvPr/>
        </p:nvSpPr>
        <p:spPr>
          <a:xfrm>
            <a:off x="3251200" y="4870450"/>
            <a:ext cx="5011738" cy="1168400"/>
          </a:xfrm>
          <a:prstGeom prst="rect">
            <a:avLst/>
          </a:prstGeom>
          <a:noFill/>
          <a:ln w="9525">
            <a:noFill/>
          </a:ln>
        </p:spPr>
        <p:txBody>
          <a:bodyPr>
            <a:spAutoFit/>
          </a:bodyPr>
          <a:p>
            <a:pPr algn="just"/>
            <a:r>
              <a:rPr lang="en-US" altLang="en-US" sz="1400" dirty="0">
                <a:solidFill>
                  <a:srgbClr val="000000"/>
                </a:solidFill>
                <a:latin typeface="Arial" panose="020B0604020202090204" pitchFamily="34" charset="0"/>
                <a:cs typeface="Arial" panose="020B0604020202090204" pitchFamily="34" charset="0"/>
              </a:rPr>
              <a:t>Information sharing across sectors and levels needs to be further strengthened, operational capacity for disaster risk monitoring needs to be improved, and risk assessment models and thresholds for early warning standards need to be further studied. </a:t>
            </a:r>
            <a:endParaRPr lang="en-US" altLang="en-US" sz="1400" dirty="0">
              <a:solidFill>
                <a:srgbClr val="000000"/>
              </a:solidFill>
              <a:latin typeface="Arial" panose="020B0604020202090204" pitchFamily="34" charset="0"/>
              <a:ea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61" name="文本框 13"/>
          <p:cNvSpPr txBox="1"/>
          <p:nvPr/>
        </p:nvSpPr>
        <p:spPr>
          <a:xfrm flipH="1">
            <a:off x="2769235" y="4004310"/>
            <a:ext cx="7118985" cy="1780540"/>
          </a:xfrm>
          <a:prstGeom prst="rect">
            <a:avLst/>
          </a:prstGeom>
          <a:noFill/>
        </p:spPr>
        <p:txBody>
          <a:bodyPr wrap="square" rtlCol="0">
            <a:noAutofit/>
          </a:bodyPr>
          <a:p>
            <a:pPr algn="ctr" defTabSz="628650">
              <a:lnSpc>
                <a:spcPct val="150000"/>
              </a:lnSpc>
              <a:defRPr/>
            </a:pPr>
            <a:r>
              <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rPr>
              <a:t>Integrated Monitoring and Early Warning System for Natural Disasters in China </a:t>
            </a:r>
            <a:endParaRPr lang="en-US" altLang="zh-CN" sz="2800" kern="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bldLst>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38943" name="文本框 48"/>
          <p:cNvSpPr txBox="1"/>
          <p:nvPr/>
        </p:nvSpPr>
        <p:spPr>
          <a:xfrm>
            <a:off x="457200" y="1146175"/>
            <a:ext cx="76454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(ii) Next Steps</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38926" name="文本框 24"/>
          <p:cNvSpPr txBox="1"/>
          <p:nvPr/>
        </p:nvSpPr>
        <p:spPr>
          <a:xfrm>
            <a:off x="212725" y="2068513"/>
            <a:ext cx="3394075" cy="954087"/>
          </a:xfrm>
          <a:prstGeom prst="rect">
            <a:avLst/>
          </a:prstGeom>
          <a:solidFill>
            <a:sysClr val="window" lastClr="FFFFFF"/>
          </a:solidFill>
          <a:ln w="9525">
            <a:noFill/>
          </a:ln>
        </p:spPr>
        <p:txBody>
          <a:bodyPr>
            <a:spAutoFit/>
          </a:bodyPr>
          <a:p>
            <a:pPr algn="ctr"/>
            <a:r>
              <a:rPr lang="en-US" altLang="en-US" sz="1400" b="1" dirty="0">
                <a:solidFill>
                  <a:srgbClr val="000000"/>
                </a:solidFill>
                <a:latin typeface="Arial" panose="020B0604020202090204" pitchFamily="34" charset="0"/>
                <a:cs typeface="Arial" panose="020B0604020202090204" pitchFamily="34" charset="0"/>
              </a:rPr>
              <a:t>From monitoring and early warning of disaster-causing factors</a:t>
            </a:r>
            <a:r>
              <a:rPr lang="en-US" altLang="en-US" sz="1400" dirty="0">
                <a:solidFill>
                  <a:srgbClr val="000000"/>
                </a:solidFill>
                <a:latin typeface="Arial" panose="020B0604020202090204" pitchFamily="34" charset="0"/>
                <a:cs typeface="Arial" panose="020B0604020202090204" pitchFamily="34" charset="0"/>
              </a:rPr>
              <a:t> </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a:r>
              <a:rPr lang="en-US" altLang="en-US" sz="1400" b="1" dirty="0">
                <a:solidFill>
                  <a:srgbClr val="000000"/>
                </a:solidFill>
                <a:latin typeface="Arial" panose="020B0604020202090204" pitchFamily="34" charset="0"/>
                <a:cs typeface="Arial" panose="020B0604020202090204" pitchFamily="34" charset="0"/>
              </a:rPr>
              <a:t>to monitoring and early warning of disaster risk losses</a:t>
            </a:r>
            <a:r>
              <a:rPr lang="en-US" altLang="en-US" sz="1400" dirty="0">
                <a:solidFill>
                  <a:srgbClr val="000000"/>
                </a:solidFill>
                <a:latin typeface="Arial" panose="020B0604020202090204" pitchFamily="34" charset="0"/>
                <a:cs typeface="Arial" panose="020B0604020202090204" pitchFamily="34" charset="0"/>
              </a:rPr>
              <a:t> </a:t>
            </a:r>
            <a:endParaRPr lang="en-US" altLang="en-US" sz="1400" dirty="0">
              <a:solidFill>
                <a:srgbClr val="000000"/>
              </a:solidFill>
              <a:latin typeface="Arial" panose="020B0604020202090204" pitchFamily="34" charset="0"/>
              <a:ea typeface="Arial" panose="020B0604020202090204" pitchFamily="34" charset="0"/>
            </a:endParaRPr>
          </a:p>
        </p:txBody>
      </p:sp>
      <p:grpSp>
        <p:nvGrpSpPr>
          <p:cNvPr id="38929" name="组合 9"/>
          <p:cNvGrpSpPr/>
          <p:nvPr/>
        </p:nvGrpSpPr>
        <p:grpSpPr>
          <a:xfrm>
            <a:off x="403225" y="2776538"/>
            <a:ext cx="2847975" cy="479425"/>
            <a:chOff x="1150828" y="3932937"/>
            <a:chExt cx="1803948" cy="479258"/>
          </a:xfrm>
        </p:grpSpPr>
        <p:sp>
          <p:nvSpPr>
            <p:cNvPr id="14" name="椭圆 13"/>
            <p:cNvSpPr/>
            <p:nvPr/>
          </p:nvSpPr>
          <p:spPr bwMode="auto">
            <a:xfrm>
              <a:off x="1150828" y="3932937"/>
              <a:ext cx="1803948" cy="479258"/>
            </a:xfrm>
            <a:prstGeom prst="ellipse">
              <a:avLst/>
            </a:prstGeom>
            <a:gradFill>
              <a:gsLst>
                <a:gs pos="20000">
                  <a:srgbClr val="0050B0">
                    <a:alpha val="0"/>
                  </a:srgbClr>
                </a:gs>
                <a:gs pos="100000">
                  <a:srgbClr val="00B0F0">
                    <a:alpha val="32000"/>
                  </a:srgbClr>
                </a:gs>
              </a:gsLst>
              <a:lin ang="5400000" scaled="1"/>
            </a:gradFill>
            <a:ln w="3175" cap="flat" cmpd="sng" algn="ctr">
              <a:gradFill>
                <a:gsLst>
                  <a:gs pos="20000">
                    <a:srgbClr val="0050B0">
                      <a:alpha val="0"/>
                    </a:srgbClr>
                  </a:gs>
                  <a:gs pos="100000">
                    <a:srgbClr val="00B0F0"/>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nvGrpSpPr>
            <p:cNvPr id="38972" name="组合 14"/>
            <p:cNvGrpSpPr/>
            <p:nvPr/>
          </p:nvGrpSpPr>
          <p:grpSpPr>
            <a:xfrm>
              <a:off x="1457432" y="4008077"/>
              <a:ext cx="1170305" cy="211455"/>
              <a:chOff x="2741" y="7096"/>
              <a:chExt cx="1843" cy="333"/>
            </a:xfrm>
          </p:grpSpPr>
          <p:sp>
            <p:nvSpPr>
              <p:cNvPr id="18" name="椭圆 17"/>
              <p:cNvSpPr/>
              <p:nvPr/>
            </p:nvSpPr>
            <p:spPr bwMode="auto">
              <a:xfrm>
                <a:off x="2741" y="7132"/>
                <a:ext cx="1843" cy="297"/>
              </a:xfrm>
              <a:prstGeom prst="ellipse">
                <a:avLst/>
              </a:prstGeom>
              <a:noFill/>
              <a:ln w="3175" cap="flat" cmpd="sng" algn="ctr">
                <a:gradFill>
                  <a:gsLst>
                    <a:gs pos="20000">
                      <a:srgbClr val="0050B0">
                        <a:alpha val="0"/>
                      </a:srgbClr>
                    </a:gs>
                    <a:gs pos="100000">
                      <a:sysClr val="window" lastClr="FFFFFF"/>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sp>
            <p:nvSpPr>
              <p:cNvPr id="19" name="椭圆 18"/>
              <p:cNvSpPr/>
              <p:nvPr/>
            </p:nvSpPr>
            <p:spPr bwMode="auto">
              <a:xfrm>
                <a:off x="2853" y="7096"/>
                <a:ext cx="1620" cy="267"/>
              </a:xfrm>
              <a:prstGeom prst="ellipse">
                <a:avLst/>
              </a:prstGeom>
              <a:gradFill>
                <a:gsLst>
                  <a:gs pos="0">
                    <a:srgbClr val="006BFF">
                      <a:alpha val="0"/>
                    </a:srgbClr>
                  </a:gs>
                  <a:gs pos="100000">
                    <a:srgbClr val="16D1FF">
                      <a:alpha val="71000"/>
                    </a:srgbClr>
                  </a:gs>
                </a:gsLst>
                <a:lin ang="5400000" scaled="1"/>
              </a:gradFill>
              <a:ln w="12700" cap="flat" cmpd="sng" algn="ctr">
                <a:gradFill>
                  <a:gsLst>
                    <a:gs pos="0">
                      <a:srgbClr val="0050B0">
                        <a:lumMod val="5000"/>
                        <a:lumOff val="95000"/>
                      </a:srgbClr>
                    </a:gs>
                    <a:gs pos="0">
                      <a:srgbClr val="014FBB">
                        <a:alpha val="0"/>
                      </a:srgbClr>
                    </a:gs>
                    <a:gs pos="100000">
                      <a:srgbClr val="45C9FF"/>
                    </a:gs>
                  </a:gsLst>
                  <a:lin ang="5400000" scaled="1"/>
                </a:gradFill>
                <a:prstDash val="solid"/>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sp>
          <p:nvSpPr>
            <p:cNvPr id="38973" name="文本框 62"/>
            <p:cNvSpPr txBox="1"/>
            <p:nvPr/>
          </p:nvSpPr>
          <p:spPr>
            <a:xfrm>
              <a:off x="1613637" y="3961266"/>
              <a:ext cx="857898" cy="229750"/>
            </a:xfrm>
            <a:prstGeom prst="rect">
              <a:avLst/>
            </a:prstGeom>
            <a:noFill/>
            <a:ln w="9525">
              <a:noFill/>
            </a:ln>
          </p:spPr>
          <p:txBody>
            <a:bodyPr>
              <a:spAutoFit/>
            </a:bodyPr>
            <a:p>
              <a:pPr algn="ctr" defTabSz="457200"/>
              <a:endParaRPr lang="zh-CN" altLang="en-US" sz="900" b="1" dirty="0">
                <a:solidFill>
                  <a:srgbClr val="064699"/>
                </a:solidFill>
                <a:latin typeface="微软雅黑" panose="020B0503020204020204" pitchFamily="34" charset="-122"/>
                <a:ea typeface="微软雅黑" panose="020B0503020204020204" pitchFamily="34" charset="-122"/>
                <a:sym typeface="思源黑体 CN Normal" charset="0"/>
              </a:endParaRPr>
            </a:p>
          </p:txBody>
        </p:sp>
      </p:grpSp>
      <p:sp>
        <p:nvSpPr>
          <p:cNvPr id="12" name="文本框 11"/>
          <p:cNvSpPr txBox="1"/>
          <p:nvPr/>
        </p:nvSpPr>
        <p:spPr>
          <a:xfrm>
            <a:off x="4996680" y="1597957"/>
            <a:ext cx="2090066" cy="528046"/>
          </a:xfrm>
          <a:prstGeom prst="rect">
            <a:avLst/>
          </a:prstGeom>
          <a:solidFill>
            <a:srgbClr val="4472C4">
              <a:lumMod val="75000"/>
            </a:srgbClr>
          </a:solidFill>
          <a:ln w="12700" cap="sq">
            <a:noFill/>
            <a:prstDash val="solid"/>
            <a:round/>
            <a:headEnd type="none" w="sm" len="sm"/>
            <a:tailEnd type="none" w="sm" len="sm"/>
          </a:ln>
          <a:effectLst/>
        </p:spPr>
        <p:txBody>
          <a:bodyPr anchor="ctr" anchorCtr="1"/>
          <a:lstStyle>
            <a:defPPr>
              <a:defRPr lang="zh-CN"/>
            </a:defPPr>
            <a:lvl1pPr algn="ctr" defTabSz="1425575">
              <a:defRPr sz="1200" b="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marL="0" marR="0" lvl="0" indent="0" algn="ctr" defTabSz="1425575" rtl="0" eaLnBrk="1" fontAlgn="auto"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Three shifts</a:t>
            </a:r>
            <a:r>
              <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思源黑体 CN Normal" charset="0"/>
              <a:sym typeface="微软雅黑" panose="020B0503020204020204" pitchFamily="34" charset="-122"/>
            </a:endParaRPr>
          </a:p>
        </p:txBody>
      </p:sp>
      <p:sp>
        <p:nvSpPr>
          <p:cNvPr id="5" name="加号 4"/>
          <p:cNvSpPr/>
          <p:nvPr>
            <p:custDataLst>
              <p:tags r:id="rId2"/>
            </p:custDataLst>
          </p:nvPr>
        </p:nvSpPr>
        <p:spPr>
          <a:xfrm>
            <a:off x="7702550" y="2268538"/>
            <a:ext cx="638175" cy="536575"/>
          </a:xfrm>
          <a:prstGeom prst="mathPlus">
            <a:avLst/>
          </a:prstGeom>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38927" name="文本框 25"/>
          <p:cNvSpPr txBox="1"/>
          <p:nvPr/>
        </p:nvSpPr>
        <p:spPr>
          <a:xfrm>
            <a:off x="4370388" y="2082800"/>
            <a:ext cx="3257550" cy="954088"/>
          </a:xfrm>
          <a:prstGeom prst="rect">
            <a:avLst/>
          </a:prstGeom>
          <a:solidFill>
            <a:sysClr val="window" lastClr="FFFFFF"/>
          </a:solidFill>
          <a:ln w="9525">
            <a:noFill/>
          </a:ln>
        </p:spPr>
        <p:txBody>
          <a:bodyPr>
            <a:spAutoFit/>
          </a:bodyPr>
          <a:p>
            <a:pPr algn="ctr"/>
            <a:r>
              <a:rPr lang="en-US" altLang="en-US" sz="1400" b="1" dirty="0">
                <a:solidFill>
                  <a:srgbClr val="000000"/>
                </a:solidFill>
                <a:latin typeface="Arial" panose="020B0604020202090204" pitchFamily="34" charset="0"/>
                <a:cs typeface="Arial" panose="020B0604020202090204" pitchFamily="34" charset="0"/>
              </a:rPr>
              <a:t>From single-hazard monitoring and early warning</a:t>
            </a:r>
            <a:r>
              <a:rPr lang="en-US" altLang="en-US" sz="1400" dirty="0">
                <a:solidFill>
                  <a:srgbClr val="000000"/>
                </a:solidFill>
                <a:latin typeface="Arial" panose="020B0604020202090204" pitchFamily="34" charset="0"/>
                <a:cs typeface="Arial" panose="020B0604020202090204" pitchFamily="34" charset="0"/>
              </a:rPr>
              <a:t> </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a:r>
              <a:rPr lang="en-US" altLang="en-US" sz="1400" b="1" dirty="0">
                <a:solidFill>
                  <a:srgbClr val="000000"/>
                </a:solidFill>
                <a:latin typeface="Arial" panose="020B0604020202090204" pitchFamily="34" charset="0"/>
                <a:cs typeface="Arial" panose="020B0604020202090204" pitchFamily="34" charset="0"/>
              </a:rPr>
              <a:t>to multi-hazard and disaster chain monitoring and early warning</a:t>
            </a:r>
            <a:r>
              <a:rPr lang="en-US" altLang="en-US" sz="1400" dirty="0">
                <a:solidFill>
                  <a:srgbClr val="000000"/>
                </a:solidFill>
                <a:latin typeface="Arial" panose="020B0604020202090204" pitchFamily="34" charset="0"/>
                <a:cs typeface="Arial" panose="020B0604020202090204" pitchFamily="34" charset="0"/>
              </a:rPr>
              <a:t> </a:t>
            </a:r>
            <a:endParaRPr lang="en-US" altLang="en-US" sz="1400" dirty="0">
              <a:solidFill>
                <a:srgbClr val="000000"/>
              </a:solidFill>
              <a:latin typeface="Arial" panose="020B0604020202090204" pitchFamily="34" charset="0"/>
              <a:ea typeface="Arial" panose="020B0604020202090204" pitchFamily="34" charset="0"/>
            </a:endParaRPr>
          </a:p>
        </p:txBody>
      </p:sp>
      <p:sp>
        <p:nvSpPr>
          <p:cNvPr id="2" name="加号 1"/>
          <p:cNvSpPr/>
          <p:nvPr/>
        </p:nvSpPr>
        <p:spPr>
          <a:xfrm>
            <a:off x="3529013" y="2209800"/>
            <a:ext cx="638175" cy="536575"/>
          </a:xfrm>
          <a:prstGeom prst="mathPlus">
            <a:avLst/>
          </a:prstGeom>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8930" name="组合 20"/>
          <p:cNvGrpSpPr/>
          <p:nvPr/>
        </p:nvGrpSpPr>
        <p:grpSpPr>
          <a:xfrm>
            <a:off x="4575175" y="2767013"/>
            <a:ext cx="2847975" cy="479425"/>
            <a:chOff x="1150828" y="3932937"/>
            <a:chExt cx="1803948" cy="479258"/>
          </a:xfrm>
        </p:grpSpPr>
        <p:sp>
          <p:nvSpPr>
            <p:cNvPr id="23" name="椭圆 22"/>
            <p:cNvSpPr/>
            <p:nvPr/>
          </p:nvSpPr>
          <p:spPr bwMode="auto">
            <a:xfrm>
              <a:off x="1150828" y="3932937"/>
              <a:ext cx="1803948" cy="479258"/>
            </a:xfrm>
            <a:prstGeom prst="ellipse">
              <a:avLst/>
            </a:prstGeom>
            <a:gradFill>
              <a:gsLst>
                <a:gs pos="20000">
                  <a:srgbClr val="0050B0">
                    <a:alpha val="0"/>
                  </a:srgbClr>
                </a:gs>
                <a:gs pos="100000">
                  <a:srgbClr val="00B0F0">
                    <a:alpha val="32000"/>
                  </a:srgbClr>
                </a:gs>
              </a:gsLst>
              <a:lin ang="5400000" scaled="1"/>
            </a:gradFill>
            <a:ln w="3175" cap="flat" cmpd="sng" algn="ctr">
              <a:gradFill>
                <a:gsLst>
                  <a:gs pos="20000">
                    <a:srgbClr val="0050B0">
                      <a:alpha val="0"/>
                    </a:srgbClr>
                  </a:gs>
                  <a:gs pos="100000">
                    <a:srgbClr val="00B0F0"/>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nvGrpSpPr>
            <p:cNvPr id="38961" name="组合 27"/>
            <p:cNvGrpSpPr/>
            <p:nvPr/>
          </p:nvGrpSpPr>
          <p:grpSpPr>
            <a:xfrm>
              <a:off x="1457432" y="4008077"/>
              <a:ext cx="1170305" cy="211455"/>
              <a:chOff x="2741" y="7096"/>
              <a:chExt cx="1843" cy="333"/>
            </a:xfrm>
          </p:grpSpPr>
          <p:sp>
            <p:nvSpPr>
              <p:cNvPr id="30" name="椭圆 29"/>
              <p:cNvSpPr/>
              <p:nvPr/>
            </p:nvSpPr>
            <p:spPr bwMode="auto">
              <a:xfrm>
                <a:off x="2741" y="7132"/>
                <a:ext cx="1843" cy="297"/>
              </a:xfrm>
              <a:prstGeom prst="ellipse">
                <a:avLst/>
              </a:prstGeom>
              <a:noFill/>
              <a:ln w="3175" cap="flat" cmpd="sng" algn="ctr">
                <a:gradFill>
                  <a:gsLst>
                    <a:gs pos="20000">
                      <a:srgbClr val="0050B0">
                        <a:alpha val="0"/>
                      </a:srgbClr>
                    </a:gs>
                    <a:gs pos="100000">
                      <a:sysClr val="window" lastClr="FFFFFF"/>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sp>
            <p:nvSpPr>
              <p:cNvPr id="31" name="椭圆 30"/>
              <p:cNvSpPr/>
              <p:nvPr/>
            </p:nvSpPr>
            <p:spPr bwMode="auto">
              <a:xfrm>
                <a:off x="2853" y="7096"/>
                <a:ext cx="1620" cy="267"/>
              </a:xfrm>
              <a:prstGeom prst="ellipse">
                <a:avLst/>
              </a:prstGeom>
              <a:gradFill>
                <a:gsLst>
                  <a:gs pos="0">
                    <a:srgbClr val="006BFF">
                      <a:alpha val="0"/>
                    </a:srgbClr>
                  </a:gs>
                  <a:gs pos="100000">
                    <a:srgbClr val="16D1FF">
                      <a:alpha val="71000"/>
                    </a:srgbClr>
                  </a:gs>
                </a:gsLst>
                <a:lin ang="5400000" scaled="1"/>
              </a:gradFill>
              <a:ln w="12700" cap="flat" cmpd="sng" algn="ctr">
                <a:gradFill>
                  <a:gsLst>
                    <a:gs pos="0">
                      <a:srgbClr val="0050B0">
                        <a:lumMod val="5000"/>
                        <a:lumOff val="95000"/>
                      </a:srgbClr>
                    </a:gs>
                    <a:gs pos="0">
                      <a:srgbClr val="014FBB">
                        <a:alpha val="0"/>
                      </a:srgbClr>
                    </a:gs>
                    <a:gs pos="100000">
                      <a:srgbClr val="45C9FF"/>
                    </a:gs>
                  </a:gsLst>
                  <a:lin ang="5400000" scaled="1"/>
                </a:gradFill>
                <a:prstDash val="solid"/>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sp>
          <p:nvSpPr>
            <p:cNvPr id="38962" name="文本框 62"/>
            <p:cNvSpPr txBox="1"/>
            <p:nvPr/>
          </p:nvSpPr>
          <p:spPr>
            <a:xfrm>
              <a:off x="1613637" y="3961266"/>
              <a:ext cx="857898" cy="229750"/>
            </a:xfrm>
            <a:prstGeom prst="rect">
              <a:avLst/>
            </a:prstGeom>
            <a:noFill/>
            <a:ln w="9525">
              <a:noFill/>
            </a:ln>
          </p:spPr>
          <p:txBody>
            <a:bodyPr>
              <a:spAutoFit/>
            </a:bodyPr>
            <a:p>
              <a:pPr algn="ctr" defTabSz="457200"/>
              <a:endParaRPr lang="zh-CN" altLang="en-US" sz="900" b="1" dirty="0">
                <a:solidFill>
                  <a:srgbClr val="064699"/>
                </a:solidFill>
                <a:latin typeface="微软雅黑" panose="020B0503020204020204" pitchFamily="34" charset="-122"/>
                <a:ea typeface="微软雅黑" panose="020B0503020204020204" pitchFamily="34" charset="-122"/>
                <a:sym typeface="思源黑体 CN Normal" charset="0"/>
              </a:endParaRPr>
            </a:p>
          </p:txBody>
        </p:sp>
      </p:grpSp>
      <p:sp>
        <p:nvSpPr>
          <p:cNvPr id="4" name="下箭头 3"/>
          <p:cNvSpPr/>
          <p:nvPr/>
        </p:nvSpPr>
        <p:spPr>
          <a:xfrm>
            <a:off x="5734050" y="3349625"/>
            <a:ext cx="596900" cy="608013"/>
          </a:xfrm>
          <a:prstGeom prst="downArrow">
            <a:avLst/>
          </a:prstGeom>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grpSp>
        <p:nvGrpSpPr>
          <p:cNvPr id="38931" name="组合 31"/>
          <p:cNvGrpSpPr/>
          <p:nvPr/>
        </p:nvGrpSpPr>
        <p:grpSpPr>
          <a:xfrm>
            <a:off x="8775700" y="2767013"/>
            <a:ext cx="2847975" cy="479425"/>
            <a:chOff x="1150828" y="3932937"/>
            <a:chExt cx="1803948" cy="479258"/>
          </a:xfrm>
        </p:grpSpPr>
        <p:sp>
          <p:nvSpPr>
            <p:cNvPr id="33" name="椭圆 32"/>
            <p:cNvSpPr/>
            <p:nvPr/>
          </p:nvSpPr>
          <p:spPr bwMode="auto">
            <a:xfrm>
              <a:off x="1150828" y="3932937"/>
              <a:ext cx="1803948" cy="479258"/>
            </a:xfrm>
            <a:prstGeom prst="ellipse">
              <a:avLst/>
            </a:prstGeom>
            <a:gradFill>
              <a:gsLst>
                <a:gs pos="20000">
                  <a:srgbClr val="0050B0">
                    <a:alpha val="0"/>
                  </a:srgbClr>
                </a:gs>
                <a:gs pos="100000">
                  <a:srgbClr val="00B0F0">
                    <a:alpha val="32000"/>
                  </a:srgbClr>
                </a:gs>
              </a:gsLst>
              <a:lin ang="5400000" scaled="1"/>
            </a:gradFill>
            <a:ln w="3175" cap="flat" cmpd="sng" algn="ctr">
              <a:gradFill>
                <a:gsLst>
                  <a:gs pos="20000">
                    <a:srgbClr val="0050B0">
                      <a:alpha val="0"/>
                    </a:srgbClr>
                  </a:gs>
                  <a:gs pos="100000">
                    <a:srgbClr val="00B0F0"/>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nvGrpSpPr>
            <p:cNvPr id="38950" name="组合 33"/>
            <p:cNvGrpSpPr/>
            <p:nvPr/>
          </p:nvGrpSpPr>
          <p:grpSpPr>
            <a:xfrm>
              <a:off x="1457432" y="4008077"/>
              <a:ext cx="1170305" cy="211455"/>
              <a:chOff x="2741" y="7096"/>
              <a:chExt cx="1843" cy="333"/>
            </a:xfrm>
          </p:grpSpPr>
          <p:sp>
            <p:nvSpPr>
              <p:cNvPr id="36" name="椭圆 35"/>
              <p:cNvSpPr/>
              <p:nvPr/>
            </p:nvSpPr>
            <p:spPr bwMode="auto">
              <a:xfrm>
                <a:off x="2741" y="7132"/>
                <a:ext cx="1843" cy="297"/>
              </a:xfrm>
              <a:prstGeom prst="ellipse">
                <a:avLst/>
              </a:prstGeom>
              <a:noFill/>
              <a:ln w="3175" cap="flat" cmpd="sng" algn="ctr">
                <a:gradFill>
                  <a:gsLst>
                    <a:gs pos="20000">
                      <a:srgbClr val="0050B0">
                        <a:alpha val="0"/>
                      </a:srgbClr>
                    </a:gs>
                    <a:gs pos="100000">
                      <a:sysClr val="window" lastClr="FFFFFF"/>
                    </a:gs>
                  </a:gsLst>
                  <a:lin ang="5400000" scaled="1"/>
                </a:gradFill>
                <a:prstDash val="dash"/>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sp>
            <p:nvSpPr>
              <p:cNvPr id="37" name="椭圆 36"/>
              <p:cNvSpPr/>
              <p:nvPr/>
            </p:nvSpPr>
            <p:spPr bwMode="auto">
              <a:xfrm>
                <a:off x="2853" y="7096"/>
                <a:ext cx="1620" cy="267"/>
              </a:xfrm>
              <a:prstGeom prst="ellipse">
                <a:avLst/>
              </a:prstGeom>
              <a:gradFill>
                <a:gsLst>
                  <a:gs pos="0">
                    <a:srgbClr val="006BFF">
                      <a:alpha val="0"/>
                    </a:srgbClr>
                  </a:gs>
                  <a:gs pos="100000">
                    <a:srgbClr val="16D1FF">
                      <a:alpha val="71000"/>
                    </a:srgbClr>
                  </a:gs>
                </a:gsLst>
                <a:lin ang="5400000" scaled="1"/>
              </a:gradFill>
              <a:ln w="12700" cap="flat" cmpd="sng" algn="ctr">
                <a:gradFill>
                  <a:gsLst>
                    <a:gs pos="0">
                      <a:srgbClr val="0050B0">
                        <a:lumMod val="5000"/>
                        <a:lumOff val="95000"/>
                      </a:srgbClr>
                    </a:gs>
                    <a:gs pos="0">
                      <a:srgbClr val="014FBB">
                        <a:alpha val="0"/>
                      </a:srgbClr>
                    </a:gs>
                    <a:gs pos="100000">
                      <a:srgbClr val="45C9FF"/>
                    </a:gs>
                  </a:gsLst>
                  <a:lin ang="5400000" scaled="1"/>
                </a:gradFill>
                <a:prstDash val="solid"/>
                <a:miter lim="800000"/>
              </a:ln>
              <a:effectLst/>
            </p:spPr>
            <p:txBody>
              <a:bodyPr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1">
                  <a:ln>
                    <a:noFill/>
                  </a:ln>
                  <a:solidFill>
                    <a:srgbClr val="0050B0"/>
                  </a:solidFill>
                  <a:effectLst/>
                  <a:uLnTx/>
                  <a:uFillTx/>
                  <a:latin typeface="微软雅黑" panose="020B0503020204020204" pitchFamily="34" charset="-122"/>
                  <a:ea typeface="微软雅黑" panose="020B0503020204020204" pitchFamily="34" charset="-122"/>
                  <a:cs typeface="+mn-ea"/>
                </a:endParaRPr>
              </a:p>
            </p:txBody>
          </p:sp>
        </p:grpSp>
        <p:sp>
          <p:nvSpPr>
            <p:cNvPr id="38951" name="文本框 62"/>
            <p:cNvSpPr txBox="1"/>
            <p:nvPr/>
          </p:nvSpPr>
          <p:spPr>
            <a:xfrm>
              <a:off x="1613637" y="3961266"/>
              <a:ext cx="857898" cy="229750"/>
            </a:xfrm>
            <a:prstGeom prst="rect">
              <a:avLst/>
            </a:prstGeom>
            <a:noFill/>
            <a:ln w="9525">
              <a:noFill/>
            </a:ln>
          </p:spPr>
          <p:txBody>
            <a:bodyPr>
              <a:spAutoFit/>
            </a:bodyPr>
            <a:p>
              <a:pPr algn="ctr" defTabSz="457200"/>
              <a:endParaRPr lang="zh-CN" altLang="en-US" sz="900" b="1" dirty="0">
                <a:solidFill>
                  <a:srgbClr val="064699"/>
                </a:solidFill>
                <a:latin typeface="微软雅黑" panose="020B0503020204020204" pitchFamily="34" charset="-122"/>
                <a:ea typeface="微软雅黑" panose="020B0503020204020204" pitchFamily="34" charset="-122"/>
                <a:sym typeface="思源黑体 CN Normal" charset="0"/>
              </a:endParaRPr>
            </a:p>
          </p:txBody>
        </p:sp>
      </p:grpSp>
      <p:sp>
        <p:nvSpPr>
          <p:cNvPr id="38928" name="文本框 26"/>
          <p:cNvSpPr txBox="1"/>
          <p:nvPr/>
        </p:nvSpPr>
        <p:spPr>
          <a:xfrm>
            <a:off x="8548688" y="2224088"/>
            <a:ext cx="3348037" cy="522287"/>
          </a:xfrm>
          <a:prstGeom prst="rect">
            <a:avLst/>
          </a:prstGeom>
          <a:solidFill>
            <a:sysClr val="window" lastClr="FFFFFF"/>
          </a:solidFill>
          <a:ln w="9525">
            <a:noFill/>
          </a:ln>
        </p:spPr>
        <p:txBody>
          <a:bodyPr>
            <a:spAutoFit/>
          </a:bodyPr>
          <a:p>
            <a:pPr algn="ctr"/>
            <a:r>
              <a:rPr lang="en-US" altLang="en-US" sz="1400" b="1" dirty="0">
                <a:solidFill>
                  <a:srgbClr val="000000"/>
                </a:solidFill>
                <a:latin typeface="Arial" panose="020B0604020202090204" pitchFamily="34" charset="0"/>
                <a:cs typeface="Arial" panose="020B0604020202090204" pitchFamily="34" charset="0"/>
              </a:rPr>
              <a:t>From monitoring and early warning</a:t>
            </a:r>
            <a:r>
              <a:rPr lang="en-US" altLang="en-US" sz="1400" dirty="0">
                <a:solidFill>
                  <a:srgbClr val="000000"/>
                </a:solidFill>
                <a:latin typeface="Arial" panose="020B0604020202090204" pitchFamily="34" charset="0"/>
                <a:cs typeface="Arial" panose="020B0604020202090204" pitchFamily="34" charset="0"/>
              </a:rPr>
              <a:t> </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a:r>
              <a:rPr lang="en-US" altLang="en-US" sz="1400" b="1" dirty="0">
                <a:solidFill>
                  <a:srgbClr val="000000"/>
                </a:solidFill>
                <a:latin typeface="Arial" panose="020B0604020202090204" pitchFamily="34" charset="0"/>
                <a:cs typeface="Arial" panose="020B0604020202090204" pitchFamily="34" charset="0"/>
              </a:rPr>
              <a:t>to early warning response</a:t>
            </a:r>
            <a:r>
              <a:rPr lang="en-US" altLang="en-US" sz="1400" dirty="0">
                <a:solidFill>
                  <a:srgbClr val="000000"/>
                </a:solidFill>
                <a:latin typeface="Arial" panose="020B0604020202090204" pitchFamily="34" charset="0"/>
                <a:cs typeface="Arial" panose="020B0604020202090204" pitchFamily="34" charset="0"/>
              </a:rPr>
              <a:t> </a:t>
            </a:r>
            <a:endParaRPr lang="en-US" altLang="en-US" sz="1400" dirty="0">
              <a:solidFill>
                <a:srgbClr val="000000"/>
              </a:solidFill>
              <a:latin typeface="Arial" panose="020B0604020202090204" pitchFamily="34" charset="0"/>
              <a:ea typeface="Arial" panose="020B0604020202090204" pitchFamily="34" charset="0"/>
            </a:endParaRPr>
          </a:p>
        </p:txBody>
      </p:sp>
      <p:sp>
        <p:nvSpPr>
          <p:cNvPr id="11" name="文本框 10"/>
          <p:cNvSpPr txBox="1"/>
          <p:nvPr/>
        </p:nvSpPr>
        <p:spPr>
          <a:xfrm>
            <a:off x="4953969" y="4046309"/>
            <a:ext cx="2090066" cy="533946"/>
          </a:xfrm>
          <a:prstGeom prst="rect">
            <a:avLst/>
          </a:prstGeom>
          <a:solidFill>
            <a:srgbClr val="4472C4">
              <a:lumMod val="75000"/>
            </a:srgbClr>
          </a:solidFill>
          <a:ln w="12700" cap="sq">
            <a:noFill/>
            <a:prstDash val="solid"/>
            <a:round/>
            <a:headEnd type="none" w="sm" len="sm"/>
            <a:tailEnd type="none" w="sm" len="sm"/>
          </a:ln>
          <a:effectLst/>
        </p:spPr>
        <p:txBody>
          <a:bodyPr anchor="ctr" anchorCtr="1"/>
          <a:lstStyle>
            <a:defPPr>
              <a:defRPr lang="zh-CN"/>
            </a:defPPr>
            <a:lvl1pPr algn="ctr" defTabSz="1425575">
              <a:defRPr sz="1200" b="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marL="0" marR="0" lvl="0" indent="0" algn="ctr" defTabSz="1425575" rtl="0" eaLnBrk="1" fontAlgn="auto"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Four initiatives</a:t>
            </a:r>
            <a:r>
              <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en-US" sz="2000" b="0" i="0" u="none" strike="noStrike" kern="1200" cap="none" spc="0" normalizeH="0" baseline="0" noProof="1">
              <a:ln w="19050">
                <a:noFill/>
              </a:ln>
              <a:gradFill>
                <a:gsLst>
                  <a:gs pos="100000">
                    <a:srgbClr val="E9BE61"/>
                  </a:gs>
                  <a:gs pos="49000">
                    <a:srgbClr val="FEEFAC"/>
                  </a:gs>
                </a:gsLst>
                <a:lin ang="5400000" scaled="0"/>
              </a:gradFill>
              <a:effectLst>
                <a:outerShdw blurRad="38100" dist="38100" dir="2700000" algn="tl">
                  <a:srgbClr val="000000">
                    <a:alpha val="43137"/>
                  </a:srgbClr>
                </a:outerShdw>
              </a:effectLst>
              <a:uLnTx/>
              <a:uFillTx/>
              <a:latin typeface="Arial" panose="020B0604020202090204"/>
              <a:ea typeface="Arial" panose="020B0604020202090204"/>
              <a:cs typeface="思源黑体 CN Normal" charset="0"/>
              <a:sym typeface="微软雅黑" panose="020B0503020204020204" pitchFamily="34" charset="-122"/>
            </a:endParaRPr>
          </a:p>
        </p:txBody>
      </p:sp>
      <p:sp>
        <p:nvSpPr>
          <p:cNvPr id="44" name="矩形 43"/>
          <p:cNvSpPr/>
          <p:nvPr/>
        </p:nvSpPr>
        <p:spPr>
          <a:xfrm>
            <a:off x="425450" y="4802188"/>
            <a:ext cx="2727325" cy="646112"/>
          </a:xfrm>
          <a:prstGeom prst="rect">
            <a:avLst/>
          </a:prstGeom>
          <a:gradFill>
            <a:gsLst>
              <a:gs pos="43000">
                <a:sysClr val="window" lastClr="FFFFFF">
                  <a:alpha val="0"/>
                </a:sysClr>
              </a:gs>
              <a:gs pos="1000">
                <a:srgbClr val="0050B0">
                  <a:alpha val="34000"/>
                </a:srgbClr>
              </a:gs>
            </a:gsLst>
            <a:lin ang="5400000" scaled="1"/>
          </a:gradFill>
          <a:ln w="6350">
            <a:noFill/>
            <a:prstDash val="sysDash"/>
          </a:ln>
        </p:spPr>
        <p:style>
          <a:lnRef idx="2">
            <a:srgbClr val="5B9BD5">
              <a:shade val="50000"/>
            </a:srgbClr>
          </a:lnRef>
          <a:fillRef idx="1">
            <a:srgbClr val="5B9BD5"/>
          </a:fillRef>
          <a:effectRef idx="0">
            <a:srgbClr val="5B9BD5"/>
          </a:effectRef>
          <a:fontRef idx="minor">
            <a:sysClr val="window" lastClr="FFFFFF"/>
          </a:fontRef>
        </p:style>
        <p:txBody>
          <a:bodyPr lIns="121807" tIns="60904" rIns="121807" bIns="60904"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思源黑体 CN Normal" charset="0"/>
                <a:ea typeface="思源黑体 CN Normal" charset="0"/>
                <a:cs typeface="+mn-ea"/>
              </a:defRPr>
            </a:lvl1pPr>
            <a:lvl2pPr marL="457200" algn="l" defTabSz="914400" rtl="0" eaLnBrk="1" latinLnBrk="0" hangingPunct="1">
              <a:defRPr sz="1800" kern="1200">
                <a:solidFill>
                  <a:sysClr val="window" lastClr="FFFFFF"/>
                </a:solidFill>
                <a:latin typeface="思源黑体 CN Normal" charset="0"/>
                <a:ea typeface="思源黑体 CN Normal" charset="0"/>
                <a:cs typeface="+mn-ea"/>
              </a:defRPr>
            </a:lvl2pPr>
            <a:lvl3pPr marL="914400" algn="l" defTabSz="914400" rtl="0" eaLnBrk="1" latinLnBrk="0" hangingPunct="1">
              <a:defRPr sz="1800" kern="1200">
                <a:solidFill>
                  <a:sysClr val="window" lastClr="FFFFFF"/>
                </a:solidFill>
                <a:latin typeface="思源黑体 CN Normal" charset="0"/>
                <a:ea typeface="思源黑体 CN Normal" charset="0"/>
                <a:cs typeface="+mn-ea"/>
              </a:defRPr>
            </a:lvl3pPr>
            <a:lvl4pPr marL="1371600" algn="l" defTabSz="914400" rtl="0" eaLnBrk="1" latinLnBrk="0" hangingPunct="1">
              <a:defRPr sz="1800" kern="1200">
                <a:solidFill>
                  <a:sysClr val="window" lastClr="FFFFFF"/>
                </a:solidFill>
                <a:latin typeface="思源黑体 CN Normal" charset="0"/>
                <a:ea typeface="思源黑体 CN Normal" charset="0"/>
                <a:cs typeface="+mn-ea"/>
              </a:defRPr>
            </a:lvl4pPr>
            <a:lvl5pPr marL="1828800" algn="l" defTabSz="914400" rtl="0" eaLnBrk="1" latinLnBrk="0" hangingPunct="1">
              <a:defRPr sz="1800" kern="1200">
                <a:solidFill>
                  <a:sysClr val="window" lastClr="FFFFFF"/>
                </a:solidFill>
                <a:latin typeface="思源黑体 CN Normal" charset="0"/>
                <a:ea typeface="思源黑体 CN Normal" charset="0"/>
                <a:cs typeface="+mn-ea"/>
              </a:defRPr>
            </a:lvl5pPr>
            <a:lvl6pPr marL="2286000" algn="l" defTabSz="914400" rtl="0" eaLnBrk="1" latinLnBrk="0" hangingPunct="1">
              <a:defRPr sz="1800" kern="1200">
                <a:solidFill>
                  <a:sysClr val="window" lastClr="FFFFFF"/>
                </a:solidFill>
                <a:latin typeface="思源黑体 CN Normal" charset="0"/>
                <a:ea typeface="思源黑体 CN Normal" charset="0"/>
                <a:cs typeface="+mn-ea"/>
              </a:defRPr>
            </a:lvl6pPr>
            <a:lvl7pPr marL="2743200" algn="l" defTabSz="914400" rtl="0" eaLnBrk="1" latinLnBrk="0" hangingPunct="1">
              <a:defRPr sz="1800" kern="1200">
                <a:solidFill>
                  <a:sysClr val="window" lastClr="FFFFFF"/>
                </a:solidFill>
                <a:latin typeface="思源黑体 CN Normal" charset="0"/>
                <a:ea typeface="思源黑体 CN Normal" charset="0"/>
                <a:cs typeface="+mn-ea"/>
              </a:defRPr>
            </a:lvl7pPr>
            <a:lvl8pPr marL="3200400" algn="l" defTabSz="914400" rtl="0" eaLnBrk="1" latinLnBrk="0" hangingPunct="1">
              <a:defRPr sz="1800" kern="1200">
                <a:solidFill>
                  <a:sysClr val="window" lastClr="FFFFFF"/>
                </a:solidFill>
                <a:latin typeface="思源黑体 CN Normal" charset="0"/>
                <a:ea typeface="思源黑体 CN Normal" charset="0"/>
                <a:cs typeface="+mn-ea"/>
              </a:defRPr>
            </a:lvl8pPr>
            <a:lvl9pPr marL="3657600" algn="l" defTabSz="914400" rtl="0" eaLnBrk="1" latinLnBrk="0" hangingPunct="1">
              <a:defRPr sz="1800" kern="1200">
                <a:solidFill>
                  <a:sysClr val="window" lastClr="FFFFFF"/>
                </a:solidFill>
                <a:latin typeface="思源黑体 CN Normal" charset="0"/>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8938" name="文本框 42"/>
          <p:cNvSpPr txBox="1"/>
          <p:nvPr/>
        </p:nvSpPr>
        <p:spPr>
          <a:xfrm>
            <a:off x="3368675" y="4810125"/>
            <a:ext cx="2571750" cy="830263"/>
          </a:xfrm>
          <a:prstGeom prst="rect">
            <a:avLst/>
          </a:prstGeom>
          <a:noFill/>
          <a:ln w="9525">
            <a:noFill/>
          </a:ln>
        </p:spPr>
        <p:txBody>
          <a:bodyPr>
            <a:spAutoFit/>
          </a:bodyPr>
          <a:p>
            <a:pPr algn="ctr"/>
            <a:r>
              <a:rPr lang="en-US" altLang="en-US" sz="1200" b="1" dirty="0">
                <a:latin typeface="Arial" panose="020B0604020202090204" pitchFamily="34" charset="0"/>
                <a:cs typeface="Arial" panose="020B0604020202090204" pitchFamily="34" charset="0"/>
              </a:rPr>
              <a:t>Developed the </a:t>
            </a:r>
            <a:r>
              <a:rPr lang="en-US" altLang="en-US" sz="1200" b="1" i="1" dirty="0">
                <a:latin typeface="Arial" panose="020B0604020202090204" pitchFamily="34" charset="0"/>
                <a:cs typeface="Arial" panose="020B0604020202090204" pitchFamily="34" charset="0"/>
              </a:rPr>
              <a:t>Risk Monitoring and Early Warning Response Grading Standards</a:t>
            </a:r>
            <a:r>
              <a:rPr lang="en-US" altLang="en-US" sz="1200" dirty="0">
                <a:latin typeface="Arial" panose="020B0604020202090204" pitchFamily="34" charset="0"/>
                <a:cs typeface="Arial" panose="020B0604020202090204" pitchFamily="34" charset="0"/>
              </a:rPr>
              <a:t> </a:t>
            </a:r>
            <a:endParaRPr lang="en-US" altLang="zh-CN" sz="1200" b="1" dirty="0">
              <a:latin typeface="微软雅黑" panose="020B0503020204020204" pitchFamily="34" charset="-122"/>
              <a:ea typeface="微软雅黑" panose="020B0503020204020204" pitchFamily="34" charset="-122"/>
            </a:endParaRPr>
          </a:p>
          <a:p>
            <a:pPr algn="ctr"/>
            <a:r>
              <a:rPr lang="en-US" altLang="en-US" sz="1200" dirty="0">
                <a:latin typeface="Arial" panose="020B0604020202090204" pitchFamily="34" charset="0"/>
                <a:cs typeface="Arial" panose="020B0604020202090204" pitchFamily="34" charset="0"/>
              </a:rPr>
              <a:t> </a:t>
            </a:r>
            <a:endParaRPr lang="en-US" altLang="en-US" sz="1200" dirty="0">
              <a:latin typeface="Arial" panose="020B0604020202090204" pitchFamily="34" charset="0"/>
              <a:ea typeface="Arial" panose="020B0604020202090204" pitchFamily="34" charset="0"/>
            </a:endParaRPr>
          </a:p>
        </p:txBody>
      </p:sp>
      <p:sp>
        <p:nvSpPr>
          <p:cNvPr id="45" name="矩形 44"/>
          <p:cNvSpPr/>
          <p:nvPr/>
        </p:nvSpPr>
        <p:spPr>
          <a:xfrm>
            <a:off x="3368675" y="4805363"/>
            <a:ext cx="2571750" cy="1301750"/>
          </a:xfrm>
          <a:prstGeom prst="rect">
            <a:avLst/>
          </a:prstGeom>
          <a:gradFill>
            <a:gsLst>
              <a:gs pos="43000">
                <a:sysClr val="window" lastClr="FFFFFF">
                  <a:alpha val="0"/>
                </a:sysClr>
              </a:gs>
              <a:gs pos="1000">
                <a:srgbClr val="0050B0">
                  <a:alpha val="34000"/>
                </a:srgbClr>
              </a:gs>
            </a:gsLst>
            <a:lin ang="5400000" scaled="1"/>
          </a:gradFill>
          <a:ln w="6350">
            <a:noFill/>
            <a:prstDash val="sysDash"/>
          </a:ln>
        </p:spPr>
        <p:style>
          <a:lnRef idx="2">
            <a:srgbClr val="5B9BD5">
              <a:shade val="50000"/>
            </a:srgbClr>
          </a:lnRef>
          <a:fillRef idx="1">
            <a:srgbClr val="5B9BD5"/>
          </a:fillRef>
          <a:effectRef idx="0">
            <a:srgbClr val="5B9BD5"/>
          </a:effectRef>
          <a:fontRef idx="minor">
            <a:sysClr val="window" lastClr="FFFFFF"/>
          </a:fontRef>
        </p:style>
        <p:txBody>
          <a:bodyPr lIns="121807" tIns="60904" rIns="121807" bIns="60904"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思源黑体 CN Normal" charset="0"/>
                <a:ea typeface="思源黑体 CN Normal" charset="0"/>
                <a:cs typeface="+mn-ea"/>
              </a:defRPr>
            </a:lvl1pPr>
            <a:lvl2pPr marL="457200" algn="l" defTabSz="914400" rtl="0" eaLnBrk="1" latinLnBrk="0" hangingPunct="1">
              <a:defRPr sz="1800" kern="1200">
                <a:solidFill>
                  <a:sysClr val="window" lastClr="FFFFFF"/>
                </a:solidFill>
                <a:latin typeface="思源黑体 CN Normal" charset="0"/>
                <a:ea typeface="思源黑体 CN Normal" charset="0"/>
                <a:cs typeface="+mn-ea"/>
              </a:defRPr>
            </a:lvl2pPr>
            <a:lvl3pPr marL="914400" algn="l" defTabSz="914400" rtl="0" eaLnBrk="1" latinLnBrk="0" hangingPunct="1">
              <a:defRPr sz="1800" kern="1200">
                <a:solidFill>
                  <a:sysClr val="window" lastClr="FFFFFF"/>
                </a:solidFill>
                <a:latin typeface="思源黑体 CN Normal" charset="0"/>
                <a:ea typeface="思源黑体 CN Normal" charset="0"/>
                <a:cs typeface="+mn-ea"/>
              </a:defRPr>
            </a:lvl3pPr>
            <a:lvl4pPr marL="1371600" algn="l" defTabSz="914400" rtl="0" eaLnBrk="1" latinLnBrk="0" hangingPunct="1">
              <a:defRPr sz="1800" kern="1200">
                <a:solidFill>
                  <a:sysClr val="window" lastClr="FFFFFF"/>
                </a:solidFill>
                <a:latin typeface="思源黑体 CN Normal" charset="0"/>
                <a:ea typeface="思源黑体 CN Normal" charset="0"/>
                <a:cs typeface="+mn-ea"/>
              </a:defRPr>
            </a:lvl4pPr>
            <a:lvl5pPr marL="1828800" algn="l" defTabSz="914400" rtl="0" eaLnBrk="1" latinLnBrk="0" hangingPunct="1">
              <a:defRPr sz="1800" kern="1200">
                <a:solidFill>
                  <a:sysClr val="window" lastClr="FFFFFF"/>
                </a:solidFill>
                <a:latin typeface="思源黑体 CN Normal" charset="0"/>
                <a:ea typeface="思源黑体 CN Normal" charset="0"/>
                <a:cs typeface="+mn-ea"/>
              </a:defRPr>
            </a:lvl5pPr>
            <a:lvl6pPr marL="2286000" algn="l" defTabSz="914400" rtl="0" eaLnBrk="1" latinLnBrk="0" hangingPunct="1">
              <a:defRPr sz="1800" kern="1200">
                <a:solidFill>
                  <a:sysClr val="window" lastClr="FFFFFF"/>
                </a:solidFill>
                <a:latin typeface="思源黑体 CN Normal" charset="0"/>
                <a:ea typeface="思源黑体 CN Normal" charset="0"/>
                <a:cs typeface="+mn-ea"/>
              </a:defRPr>
            </a:lvl6pPr>
            <a:lvl7pPr marL="2743200" algn="l" defTabSz="914400" rtl="0" eaLnBrk="1" latinLnBrk="0" hangingPunct="1">
              <a:defRPr sz="1800" kern="1200">
                <a:solidFill>
                  <a:sysClr val="window" lastClr="FFFFFF"/>
                </a:solidFill>
                <a:latin typeface="思源黑体 CN Normal" charset="0"/>
                <a:ea typeface="思源黑体 CN Normal" charset="0"/>
                <a:cs typeface="+mn-ea"/>
              </a:defRPr>
            </a:lvl7pPr>
            <a:lvl8pPr marL="3200400" algn="l" defTabSz="914400" rtl="0" eaLnBrk="1" latinLnBrk="0" hangingPunct="1">
              <a:defRPr sz="1800" kern="1200">
                <a:solidFill>
                  <a:sysClr val="window" lastClr="FFFFFF"/>
                </a:solidFill>
                <a:latin typeface="思源黑体 CN Normal" charset="0"/>
                <a:ea typeface="思源黑体 CN Normal" charset="0"/>
                <a:cs typeface="+mn-ea"/>
              </a:defRPr>
            </a:lvl8pPr>
            <a:lvl9pPr marL="3657600" algn="l" defTabSz="914400" rtl="0" eaLnBrk="1" latinLnBrk="0" hangingPunct="1">
              <a:defRPr sz="1800" kern="1200">
                <a:solidFill>
                  <a:sysClr val="window" lastClr="FFFFFF"/>
                </a:solidFill>
                <a:latin typeface="思源黑体 CN Normal" charset="0"/>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8935" name="文本框 38"/>
          <p:cNvSpPr txBox="1"/>
          <p:nvPr/>
        </p:nvSpPr>
        <p:spPr>
          <a:xfrm>
            <a:off x="333375" y="4816475"/>
            <a:ext cx="2819400" cy="1200150"/>
          </a:xfrm>
          <a:prstGeom prst="rect">
            <a:avLst/>
          </a:prstGeom>
          <a:noFill/>
          <a:ln w="9525">
            <a:noFill/>
          </a:ln>
        </p:spPr>
        <p:txBody>
          <a:bodyPr>
            <a:spAutoFit/>
          </a:bodyPr>
          <a:p>
            <a:pPr algn="ctr"/>
            <a:r>
              <a:rPr lang="en-US" altLang="en-US" sz="1200" b="1" dirty="0">
                <a:solidFill>
                  <a:srgbClr val="000000"/>
                </a:solidFill>
                <a:latin typeface="Arial" panose="020B0604020202090204" pitchFamily="34" charset="0"/>
                <a:cs typeface="Arial" panose="020B0604020202090204" pitchFamily="34" charset="0"/>
              </a:rPr>
              <a:t>Drafted and issued the </a:t>
            </a:r>
            <a:r>
              <a:rPr lang="en-US" altLang="en-US" sz="1200" b="1" i="1" dirty="0">
                <a:solidFill>
                  <a:srgbClr val="000000"/>
                </a:solidFill>
                <a:latin typeface="Arial" panose="020B0604020202090204" pitchFamily="34" charset="0"/>
                <a:cs typeface="Arial" panose="020B0604020202090204" pitchFamily="34" charset="0"/>
              </a:rPr>
              <a:t>Measures for the Administration of Integrated Risk Monitoring and Early Warning of Natural Disasters</a:t>
            </a:r>
            <a:r>
              <a:rPr lang="en-US" altLang="en-US" sz="1200" dirty="0">
                <a:solidFill>
                  <a:srgbClr val="000000"/>
                </a:solidFill>
                <a:latin typeface="Arial" panose="020B0604020202090204" pitchFamily="34" charset="0"/>
                <a:cs typeface="Arial" panose="020B0604020202090204" pitchFamily="34" charset="0"/>
              </a:rPr>
              <a:t> </a:t>
            </a:r>
            <a:endParaRPr lang="en-US" altLang="zh-CN" sz="1200" b="1" dirty="0">
              <a:solidFill>
                <a:srgbClr val="000000"/>
              </a:solidFill>
              <a:latin typeface="微软雅黑" panose="020B0503020204020204" pitchFamily="34" charset="-122"/>
              <a:ea typeface="微软雅黑" panose="020B0503020204020204" pitchFamily="34" charset="-122"/>
            </a:endParaRPr>
          </a:p>
          <a:p>
            <a:pPr algn="ctr"/>
            <a:endParaRPr lang="en-US" altLang="zh-CN" sz="1200" b="1" dirty="0">
              <a:solidFill>
                <a:srgbClr val="000000"/>
              </a:solidFill>
              <a:latin typeface="微软雅黑" panose="020B0503020204020204" pitchFamily="34" charset="-122"/>
              <a:ea typeface="微软雅黑" panose="020B0503020204020204" pitchFamily="34" charset="-122"/>
            </a:endParaRPr>
          </a:p>
          <a:p>
            <a:pPr algn="ct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38937" name="文本框 41"/>
          <p:cNvSpPr txBox="1"/>
          <p:nvPr/>
        </p:nvSpPr>
        <p:spPr>
          <a:xfrm>
            <a:off x="6169025" y="4794250"/>
            <a:ext cx="2727325" cy="830263"/>
          </a:xfrm>
          <a:prstGeom prst="rect">
            <a:avLst/>
          </a:prstGeom>
          <a:noFill/>
          <a:ln w="9525">
            <a:noFill/>
          </a:ln>
        </p:spPr>
        <p:txBody>
          <a:bodyPr>
            <a:spAutoFit/>
          </a:bodyPr>
          <a:p>
            <a:pPr algn="ctr"/>
            <a:r>
              <a:rPr lang="en-US" altLang="en-US" sz="1200" b="1" dirty="0">
                <a:latin typeface="Arial" panose="020B0604020202090204" pitchFamily="34" charset="0"/>
                <a:cs typeface="Arial" panose="020B0604020202090204" pitchFamily="34" charset="0"/>
              </a:rPr>
              <a:t>Built a national platform for integrated risk monitoring and early warning of natural disasters </a:t>
            </a:r>
            <a:r>
              <a:rPr lang="en-US" altLang="en-US" sz="1200" dirty="0">
                <a:latin typeface="Arial" panose="020B0604020202090204" pitchFamily="34" charset="0"/>
                <a:cs typeface="Arial" panose="020B0604020202090204" pitchFamily="34" charset="0"/>
              </a:rPr>
              <a:t> </a:t>
            </a:r>
            <a:endParaRPr lang="en-US" altLang="zh-CN" sz="1200" b="1" dirty="0">
              <a:latin typeface="微软雅黑" panose="020B0503020204020204" pitchFamily="34" charset="-122"/>
              <a:ea typeface="微软雅黑" panose="020B0503020204020204" pitchFamily="34" charset="-122"/>
            </a:endParaRPr>
          </a:p>
          <a:p>
            <a:pPr algn="ctr"/>
            <a:r>
              <a:rPr lang="en-US" altLang="en-US" sz="1200" dirty="0">
                <a:latin typeface="Arial" panose="020B0604020202090204" pitchFamily="34" charset="0"/>
                <a:cs typeface="Arial" panose="020B0604020202090204" pitchFamily="34" charset="0"/>
              </a:rPr>
              <a:t> </a:t>
            </a:r>
            <a:endParaRPr lang="en-US" altLang="en-US" sz="1200" dirty="0">
              <a:latin typeface="Arial" panose="020B0604020202090204" pitchFamily="34" charset="0"/>
              <a:ea typeface="Arial" panose="020B0604020202090204" pitchFamily="34" charset="0"/>
            </a:endParaRPr>
          </a:p>
        </p:txBody>
      </p:sp>
      <p:sp>
        <p:nvSpPr>
          <p:cNvPr id="46" name="矩形 45"/>
          <p:cNvSpPr/>
          <p:nvPr/>
        </p:nvSpPr>
        <p:spPr>
          <a:xfrm>
            <a:off x="6167438" y="4805363"/>
            <a:ext cx="2728912" cy="1301750"/>
          </a:xfrm>
          <a:prstGeom prst="rect">
            <a:avLst/>
          </a:prstGeom>
          <a:gradFill>
            <a:gsLst>
              <a:gs pos="43000">
                <a:sysClr val="window" lastClr="FFFFFF">
                  <a:alpha val="0"/>
                </a:sysClr>
              </a:gs>
              <a:gs pos="1000">
                <a:srgbClr val="0050B0">
                  <a:alpha val="34000"/>
                </a:srgbClr>
              </a:gs>
            </a:gsLst>
            <a:lin ang="5400000" scaled="1"/>
          </a:gradFill>
          <a:ln w="6350">
            <a:noFill/>
            <a:prstDash val="sysDash"/>
          </a:ln>
        </p:spPr>
        <p:style>
          <a:lnRef idx="2">
            <a:srgbClr val="5B9BD5">
              <a:shade val="50000"/>
            </a:srgbClr>
          </a:lnRef>
          <a:fillRef idx="1">
            <a:srgbClr val="5B9BD5"/>
          </a:fillRef>
          <a:effectRef idx="0">
            <a:srgbClr val="5B9BD5"/>
          </a:effectRef>
          <a:fontRef idx="minor">
            <a:sysClr val="window" lastClr="FFFFFF"/>
          </a:fontRef>
        </p:style>
        <p:txBody>
          <a:bodyPr lIns="121807" tIns="60904" rIns="121807" bIns="60904"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思源黑体 CN Normal" charset="0"/>
                <a:ea typeface="思源黑体 CN Normal" charset="0"/>
                <a:cs typeface="+mn-ea"/>
              </a:defRPr>
            </a:lvl1pPr>
            <a:lvl2pPr marL="457200" algn="l" defTabSz="914400" rtl="0" eaLnBrk="1" latinLnBrk="0" hangingPunct="1">
              <a:defRPr sz="1800" kern="1200">
                <a:solidFill>
                  <a:sysClr val="window" lastClr="FFFFFF"/>
                </a:solidFill>
                <a:latin typeface="思源黑体 CN Normal" charset="0"/>
                <a:ea typeface="思源黑体 CN Normal" charset="0"/>
                <a:cs typeface="+mn-ea"/>
              </a:defRPr>
            </a:lvl2pPr>
            <a:lvl3pPr marL="914400" algn="l" defTabSz="914400" rtl="0" eaLnBrk="1" latinLnBrk="0" hangingPunct="1">
              <a:defRPr sz="1800" kern="1200">
                <a:solidFill>
                  <a:sysClr val="window" lastClr="FFFFFF"/>
                </a:solidFill>
                <a:latin typeface="思源黑体 CN Normal" charset="0"/>
                <a:ea typeface="思源黑体 CN Normal" charset="0"/>
                <a:cs typeface="+mn-ea"/>
              </a:defRPr>
            </a:lvl3pPr>
            <a:lvl4pPr marL="1371600" algn="l" defTabSz="914400" rtl="0" eaLnBrk="1" latinLnBrk="0" hangingPunct="1">
              <a:defRPr sz="1800" kern="1200">
                <a:solidFill>
                  <a:sysClr val="window" lastClr="FFFFFF"/>
                </a:solidFill>
                <a:latin typeface="思源黑体 CN Normal" charset="0"/>
                <a:ea typeface="思源黑体 CN Normal" charset="0"/>
                <a:cs typeface="+mn-ea"/>
              </a:defRPr>
            </a:lvl4pPr>
            <a:lvl5pPr marL="1828800" algn="l" defTabSz="914400" rtl="0" eaLnBrk="1" latinLnBrk="0" hangingPunct="1">
              <a:defRPr sz="1800" kern="1200">
                <a:solidFill>
                  <a:sysClr val="window" lastClr="FFFFFF"/>
                </a:solidFill>
                <a:latin typeface="思源黑体 CN Normal" charset="0"/>
                <a:ea typeface="思源黑体 CN Normal" charset="0"/>
                <a:cs typeface="+mn-ea"/>
              </a:defRPr>
            </a:lvl5pPr>
            <a:lvl6pPr marL="2286000" algn="l" defTabSz="914400" rtl="0" eaLnBrk="1" latinLnBrk="0" hangingPunct="1">
              <a:defRPr sz="1800" kern="1200">
                <a:solidFill>
                  <a:sysClr val="window" lastClr="FFFFFF"/>
                </a:solidFill>
                <a:latin typeface="思源黑体 CN Normal" charset="0"/>
                <a:ea typeface="思源黑体 CN Normal" charset="0"/>
                <a:cs typeface="+mn-ea"/>
              </a:defRPr>
            </a:lvl6pPr>
            <a:lvl7pPr marL="2743200" algn="l" defTabSz="914400" rtl="0" eaLnBrk="1" latinLnBrk="0" hangingPunct="1">
              <a:defRPr sz="1800" kern="1200">
                <a:solidFill>
                  <a:sysClr val="window" lastClr="FFFFFF"/>
                </a:solidFill>
                <a:latin typeface="思源黑体 CN Normal" charset="0"/>
                <a:ea typeface="思源黑体 CN Normal" charset="0"/>
                <a:cs typeface="+mn-ea"/>
              </a:defRPr>
            </a:lvl7pPr>
            <a:lvl8pPr marL="3200400" algn="l" defTabSz="914400" rtl="0" eaLnBrk="1" latinLnBrk="0" hangingPunct="1">
              <a:defRPr sz="1800" kern="1200">
                <a:solidFill>
                  <a:sysClr val="window" lastClr="FFFFFF"/>
                </a:solidFill>
                <a:latin typeface="思源黑体 CN Normal" charset="0"/>
                <a:ea typeface="思源黑体 CN Normal" charset="0"/>
                <a:cs typeface="+mn-ea"/>
              </a:defRPr>
            </a:lvl8pPr>
            <a:lvl9pPr marL="3657600" algn="l" defTabSz="914400" rtl="0" eaLnBrk="1" latinLnBrk="0" hangingPunct="1">
              <a:defRPr sz="1800" kern="1200">
                <a:solidFill>
                  <a:sysClr val="window" lastClr="FFFFFF"/>
                </a:solidFill>
                <a:latin typeface="思源黑体 CN Normal" charset="0"/>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8936" name="文本框 40"/>
          <p:cNvSpPr txBox="1"/>
          <p:nvPr/>
        </p:nvSpPr>
        <p:spPr>
          <a:xfrm>
            <a:off x="9169400" y="4770438"/>
            <a:ext cx="2727325" cy="1014412"/>
          </a:xfrm>
          <a:prstGeom prst="rect">
            <a:avLst/>
          </a:prstGeom>
          <a:noFill/>
          <a:ln w="9525">
            <a:noFill/>
          </a:ln>
        </p:spPr>
        <p:txBody>
          <a:bodyPr>
            <a:spAutoFit/>
          </a:bodyPr>
          <a:p>
            <a:pPr algn="ctr"/>
            <a:r>
              <a:rPr lang="en-US" altLang="en-US" sz="1200" b="1" dirty="0">
                <a:solidFill>
                  <a:srgbClr val="000000"/>
                </a:solidFill>
                <a:latin typeface="Arial" panose="020B0604020202090204" pitchFamily="34" charset="0"/>
                <a:cs typeface="Arial" panose="020B0604020202090204" pitchFamily="34" charset="0"/>
              </a:rPr>
              <a:t>Implementated the departmental information sharing and early warning response linkage mechanisms</a:t>
            </a:r>
            <a:r>
              <a:rPr lang="en-US" altLang="en-US" sz="1200" dirty="0">
                <a:solidFill>
                  <a:srgbClr val="000000"/>
                </a:solidFill>
                <a:latin typeface="Arial" panose="020B0604020202090204" pitchFamily="34" charset="0"/>
                <a:cs typeface="Arial" panose="020B0604020202090204" pitchFamily="34" charset="0"/>
              </a:rPr>
              <a:t> </a:t>
            </a:r>
            <a:endParaRPr lang="en-US" altLang="zh-CN" sz="1200" b="1" dirty="0">
              <a:solidFill>
                <a:srgbClr val="000000"/>
              </a:solidFill>
              <a:latin typeface="微软雅黑" panose="020B0503020204020204" pitchFamily="34" charset="-122"/>
              <a:ea typeface="微软雅黑" panose="020B0503020204020204" pitchFamily="34" charset="-122"/>
            </a:endParaRPr>
          </a:p>
          <a:p>
            <a:pPr algn="ct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47" name="矩形 46"/>
          <p:cNvSpPr/>
          <p:nvPr/>
        </p:nvSpPr>
        <p:spPr>
          <a:xfrm>
            <a:off x="9169400" y="4794250"/>
            <a:ext cx="2727325" cy="1300163"/>
          </a:xfrm>
          <a:prstGeom prst="rect">
            <a:avLst/>
          </a:prstGeom>
          <a:gradFill>
            <a:gsLst>
              <a:gs pos="43000">
                <a:sysClr val="window" lastClr="FFFFFF">
                  <a:alpha val="0"/>
                </a:sysClr>
              </a:gs>
              <a:gs pos="1000">
                <a:srgbClr val="0050B0">
                  <a:alpha val="34000"/>
                </a:srgbClr>
              </a:gs>
            </a:gsLst>
            <a:lin ang="5400000" scaled="1"/>
          </a:gradFill>
          <a:ln w="6350">
            <a:noFill/>
            <a:prstDash val="sysDash"/>
          </a:ln>
        </p:spPr>
        <p:style>
          <a:lnRef idx="2">
            <a:srgbClr val="5B9BD5">
              <a:shade val="50000"/>
            </a:srgbClr>
          </a:lnRef>
          <a:fillRef idx="1">
            <a:srgbClr val="5B9BD5"/>
          </a:fillRef>
          <a:effectRef idx="0">
            <a:srgbClr val="5B9BD5"/>
          </a:effectRef>
          <a:fontRef idx="minor">
            <a:sysClr val="window" lastClr="FFFFFF"/>
          </a:fontRef>
        </p:style>
        <p:txBody>
          <a:bodyPr lIns="121807" tIns="60904" rIns="121807" bIns="60904"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思源黑体 CN Normal" charset="0"/>
                <a:ea typeface="思源黑体 CN Normal" charset="0"/>
                <a:cs typeface="+mn-ea"/>
              </a:defRPr>
            </a:lvl1pPr>
            <a:lvl2pPr marL="457200" algn="l" defTabSz="914400" rtl="0" eaLnBrk="1" latinLnBrk="0" hangingPunct="1">
              <a:defRPr sz="1800" kern="1200">
                <a:solidFill>
                  <a:sysClr val="window" lastClr="FFFFFF"/>
                </a:solidFill>
                <a:latin typeface="思源黑体 CN Normal" charset="0"/>
                <a:ea typeface="思源黑体 CN Normal" charset="0"/>
                <a:cs typeface="+mn-ea"/>
              </a:defRPr>
            </a:lvl2pPr>
            <a:lvl3pPr marL="914400" algn="l" defTabSz="914400" rtl="0" eaLnBrk="1" latinLnBrk="0" hangingPunct="1">
              <a:defRPr sz="1800" kern="1200">
                <a:solidFill>
                  <a:sysClr val="window" lastClr="FFFFFF"/>
                </a:solidFill>
                <a:latin typeface="思源黑体 CN Normal" charset="0"/>
                <a:ea typeface="思源黑体 CN Normal" charset="0"/>
                <a:cs typeface="+mn-ea"/>
              </a:defRPr>
            </a:lvl3pPr>
            <a:lvl4pPr marL="1371600" algn="l" defTabSz="914400" rtl="0" eaLnBrk="1" latinLnBrk="0" hangingPunct="1">
              <a:defRPr sz="1800" kern="1200">
                <a:solidFill>
                  <a:sysClr val="window" lastClr="FFFFFF"/>
                </a:solidFill>
                <a:latin typeface="思源黑体 CN Normal" charset="0"/>
                <a:ea typeface="思源黑体 CN Normal" charset="0"/>
                <a:cs typeface="+mn-ea"/>
              </a:defRPr>
            </a:lvl4pPr>
            <a:lvl5pPr marL="1828800" algn="l" defTabSz="914400" rtl="0" eaLnBrk="1" latinLnBrk="0" hangingPunct="1">
              <a:defRPr sz="1800" kern="1200">
                <a:solidFill>
                  <a:sysClr val="window" lastClr="FFFFFF"/>
                </a:solidFill>
                <a:latin typeface="思源黑体 CN Normal" charset="0"/>
                <a:ea typeface="思源黑体 CN Normal" charset="0"/>
                <a:cs typeface="+mn-ea"/>
              </a:defRPr>
            </a:lvl5pPr>
            <a:lvl6pPr marL="2286000" algn="l" defTabSz="914400" rtl="0" eaLnBrk="1" latinLnBrk="0" hangingPunct="1">
              <a:defRPr sz="1800" kern="1200">
                <a:solidFill>
                  <a:sysClr val="window" lastClr="FFFFFF"/>
                </a:solidFill>
                <a:latin typeface="思源黑体 CN Normal" charset="0"/>
                <a:ea typeface="思源黑体 CN Normal" charset="0"/>
                <a:cs typeface="+mn-ea"/>
              </a:defRPr>
            </a:lvl6pPr>
            <a:lvl7pPr marL="2743200" algn="l" defTabSz="914400" rtl="0" eaLnBrk="1" latinLnBrk="0" hangingPunct="1">
              <a:defRPr sz="1800" kern="1200">
                <a:solidFill>
                  <a:sysClr val="window" lastClr="FFFFFF"/>
                </a:solidFill>
                <a:latin typeface="思源黑体 CN Normal" charset="0"/>
                <a:ea typeface="思源黑体 CN Normal" charset="0"/>
                <a:cs typeface="+mn-ea"/>
              </a:defRPr>
            </a:lvl7pPr>
            <a:lvl8pPr marL="3200400" algn="l" defTabSz="914400" rtl="0" eaLnBrk="1" latinLnBrk="0" hangingPunct="1">
              <a:defRPr sz="1800" kern="1200">
                <a:solidFill>
                  <a:sysClr val="window" lastClr="FFFFFF"/>
                </a:solidFill>
                <a:latin typeface="思源黑体 CN Normal" charset="0"/>
                <a:ea typeface="思源黑体 CN Normal" charset="0"/>
                <a:cs typeface="+mn-ea"/>
              </a:defRPr>
            </a:lvl8pPr>
            <a:lvl9pPr marL="3657600" algn="l" defTabSz="914400" rtl="0" eaLnBrk="1" latinLnBrk="0" hangingPunct="1">
              <a:defRPr sz="1800" kern="1200">
                <a:solidFill>
                  <a:sysClr val="window" lastClr="FFFFFF"/>
                </a:solidFill>
                <a:latin typeface="思源黑体 CN Normal" charset="0"/>
                <a:ea typeface="思源黑体 CN Normal" charset="0"/>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8" name="梯形 37"/>
          <p:cNvSpPr/>
          <p:nvPr/>
        </p:nvSpPr>
        <p:spPr bwMode="auto">
          <a:xfrm>
            <a:off x="110192" y="5461512"/>
            <a:ext cx="11971616" cy="920542"/>
          </a:xfrm>
          <a:prstGeom prst="trapezoid">
            <a:avLst>
              <a:gd name="adj" fmla="val 381142"/>
            </a:avLst>
          </a:prstGeom>
          <a:gradFill>
            <a:gsLst>
              <a:gs pos="9000">
                <a:sysClr val="window" lastClr="FFFFFF">
                  <a:alpha val="0"/>
                </a:sysClr>
              </a:gs>
              <a:gs pos="100000">
                <a:srgbClr val="0050B0">
                  <a:alpha val="70000"/>
                </a:srgbClr>
              </a:gs>
            </a:gsLst>
            <a:lin ang="5400000" scaled="1"/>
          </a:gradFill>
          <a:ln w="9525" cap="flat" cmpd="sng" algn="ctr">
            <a:gradFill>
              <a:gsLst>
                <a:gs pos="10000">
                  <a:sysClr val="window" lastClr="FFFFFF">
                    <a:alpha val="0"/>
                  </a:sysClr>
                </a:gs>
                <a:gs pos="100000">
                  <a:sysClr val="window" lastClr="FFFFFF">
                    <a:lumMod val="95000"/>
                  </a:sysClr>
                </a:gs>
              </a:gsLst>
              <a:lin ang="5400000" scaled="1"/>
            </a:gradFill>
            <a:prstDash val="solid"/>
            <a:round/>
            <a:headEnd type="none" w="med" len="med"/>
            <a:tailEnd type="none" w="med" len="med"/>
          </a:ln>
          <a:effectLst/>
        </p:spPr>
        <p:txBody>
          <a:bodyPr wrap="none" anchor="ctr"/>
          <a:lstStyle>
            <a:defPPr>
              <a:defRPr lang="zh-CN"/>
            </a:defPPr>
            <a:lvl1pPr marL="0" algn="l" defTabSz="685800" rtl="0" eaLnBrk="1" latinLnBrk="0" hangingPunct="1">
              <a:defRPr sz="1400" kern="1200">
                <a:solidFill>
                  <a:sysClr val="windowText" lastClr="000000"/>
                </a:solidFill>
                <a:latin typeface="思源黑体 CN Normal" charset="0"/>
                <a:ea typeface="思源黑体 CN Normal" charset="0"/>
                <a:cs typeface="+mn-ea"/>
              </a:defRPr>
            </a:lvl1pPr>
            <a:lvl2pPr marL="342900" algn="l" defTabSz="685800" rtl="0" eaLnBrk="1" latinLnBrk="0" hangingPunct="1">
              <a:defRPr sz="1400" kern="1200">
                <a:solidFill>
                  <a:sysClr val="windowText" lastClr="000000"/>
                </a:solidFill>
                <a:latin typeface="思源黑体 CN Normal" charset="0"/>
                <a:ea typeface="思源黑体 CN Normal" charset="0"/>
                <a:cs typeface="+mn-ea"/>
              </a:defRPr>
            </a:lvl2pPr>
            <a:lvl3pPr marL="685800" algn="l" defTabSz="685800" rtl="0" eaLnBrk="1" latinLnBrk="0" hangingPunct="1">
              <a:defRPr sz="1400" kern="1200">
                <a:solidFill>
                  <a:sysClr val="windowText" lastClr="000000"/>
                </a:solidFill>
                <a:latin typeface="思源黑体 CN Normal" charset="0"/>
                <a:ea typeface="思源黑体 CN Normal" charset="0"/>
                <a:cs typeface="+mn-ea"/>
              </a:defRPr>
            </a:lvl3pPr>
            <a:lvl4pPr marL="1028700" algn="l" defTabSz="685800" rtl="0" eaLnBrk="1" latinLnBrk="0" hangingPunct="1">
              <a:defRPr sz="1400" kern="1200">
                <a:solidFill>
                  <a:sysClr val="windowText" lastClr="000000"/>
                </a:solidFill>
                <a:latin typeface="思源黑体 CN Normal" charset="0"/>
                <a:ea typeface="思源黑体 CN Normal" charset="0"/>
                <a:cs typeface="+mn-ea"/>
              </a:defRPr>
            </a:lvl4pPr>
            <a:lvl5pPr marL="1371600" algn="l" defTabSz="685800" rtl="0" eaLnBrk="1" latinLnBrk="0" hangingPunct="1">
              <a:defRPr sz="1400" kern="1200">
                <a:solidFill>
                  <a:sysClr val="windowText" lastClr="000000"/>
                </a:solidFill>
                <a:latin typeface="思源黑体 CN Normal" charset="0"/>
                <a:ea typeface="思源黑体 CN Normal" charset="0"/>
                <a:cs typeface="+mn-ea"/>
              </a:defRPr>
            </a:lvl5pPr>
            <a:lvl6pPr marL="1714500" algn="l" defTabSz="685800" rtl="0" eaLnBrk="1" latinLnBrk="0" hangingPunct="1">
              <a:defRPr sz="1400" kern="1200">
                <a:solidFill>
                  <a:sysClr val="windowText" lastClr="000000"/>
                </a:solidFill>
                <a:latin typeface="思源黑体 CN Normal" charset="0"/>
                <a:ea typeface="思源黑体 CN Normal" charset="0"/>
                <a:cs typeface="+mn-ea"/>
              </a:defRPr>
            </a:lvl6pPr>
            <a:lvl7pPr marL="2057400" algn="l" defTabSz="685800" rtl="0" eaLnBrk="1" latinLnBrk="0" hangingPunct="1">
              <a:defRPr sz="1400" kern="1200">
                <a:solidFill>
                  <a:sysClr val="windowText" lastClr="000000"/>
                </a:solidFill>
                <a:latin typeface="思源黑体 CN Normal" charset="0"/>
                <a:ea typeface="思源黑体 CN Normal" charset="0"/>
                <a:cs typeface="+mn-ea"/>
              </a:defRPr>
            </a:lvl7pPr>
            <a:lvl8pPr marL="2400300" algn="l" defTabSz="685800" rtl="0" eaLnBrk="1" latinLnBrk="0" hangingPunct="1">
              <a:defRPr sz="1400" kern="1200">
                <a:solidFill>
                  <a:sysClr val="windowText" lastClr="000000"/>
                </a:solidFill>
                <a:latin typeface="思源黑体 CN Normal" charset="0"/>
                <a:ea typeface="思源黑体 CN Normal" charset="0"/>
                <a:cs typeface="+mn-ea"/>
              </a:defRPr>
            </a:lvl8pPr>
            <a:lvl9pPr marL="2743200" algn="l" defTabSz="685800" rtl="0" eaLnBrk="1" latinLnBrk="0" hangingPunct="1">
              <a:defRPr sz="1400" kern="1200">
                <a:solidFill>
                  <a:sysClr val="windowText" lastClr="000000"/>
                </a:solidFill>
                <a:latin typeface="思源黑体 CN Normal" charset="0"/>
                <a:ea typeface="思源黑体 CN Normal" charset="0"/>
                <a:cs typeface="+mn-ea"/>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1" i="0" u="none" strike="noStrike" kern="0" cap="none" spc="0" normalizeH="0" baseline="0" noProof="1">
              <a:ln>
                <a:noFill/>
              </a:ln>
              <a:solidFill>
                <a:prstClr val="black"/>
              </a:solidFill>
              <a:effectLst/>
              <a:uLnTx/>
              <a:uFillTx/>
              <a:latin typeface="Arial" panose="020B0604020202090204" pitchFamily="34" charset="0"/>
              <a:ea typeface="宋体" pitchFamily="2"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3185148" y="2840180"/>
              <a:ext cx="4780343" cy="104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stStyle>
            <a:p>
              <a:pPr algn="ctr">
                <a:lnSpc>
                  <a:spcPct val="120000"/>
                </a:lnSpc>
              </a:pPr>
              <a:r>
                <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804030504040204" charset="0"/>
                  <a:cs typeface="Open Sans" panose="020B0606030504020204" pitchFamily="34" charset="0"/>
                </a:rPr>
                <a:t>Thank You</a:t>
              </a:r>
              <a:endPar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804030504040204" charset="0"/>
                <a:cs typeface="Open Sans" panose="020B0606030504020204" pitchFamily="34" charset="0"/>
              </a:endParaRPr>
            </a:p>
          </p:txBody>
        </p:sp>
      </p:gr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sp>
        <p:nvSpPr>
          <p:cNvPr id="29" name="等腰三角形 28"/>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6" name="图片 5"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913" y="5250474"/>
            <a:ext cx="6004618" cy="1645936"/>
          </a:xfrm>
          <a:prstGeom prst="rect">
            <a:avLst/>
          </a:prstGeom>
        </p:spPr>
      </p:pic>
      <p:pic>
        <p:nvPicPr>
          <p:cNvPr id="7" name="图片 6" descr="QR 代码&#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321" y="1584878"/>
            <a:ext cx="1500704" cy="15156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pic>
        <p:nvPicPr>
          <p:cNvPr id="13314" name="图片 49"/>
          <p:cNvPicPr>
            <a:picLocks noChangeAspect="1"/>
          </p:cNvPicPr>
          <p:nvPr/>
        </p:nvPicPr>
        <p:blipFill>
          <a:blip r:embed="rId2"/>
          <a:srcRect t="22832" b="13229"/>
          <a:stretch>
            <a:fillRect/>
          </a:stretch>
        </p:blipFill>
        <p:spPr>
          <a:xfrm>
            <a:off x="0" y="1710055"/>
            <a:ext cx="12192000" cy="5197475"/>
          </a:xfrm>
          <a:prstGeom prst="rect">
            <a:avLst/>
          </a:prstGeom>
          <a:noFill/>
          <a:ln w="9525">
            <a:noFill/>
          </a:ln>
        </p:spPr>
      </p:pic>
      <p:sp>
        <p:nvSpPr>
          <p:cNvPr id="39" name="矩形 38"/>
          <p:cNvSpPr/>
          <p:nvPr/>
        </p:nvSpPr>
        <p:spPr>
          <a:xfrm>
            <a:off x="2921000" y="1710055"/>
            <a:ext cx="9271000" cy="5197475"/>
          </a:xfrm>
          <a:prstGeom prst="rect">
            <a:avLst/>
          </a:prstGeom>
          <a:gradFill>
            <a:gsLst>
              <a:gs pos="0">
                <a:srgbClr val="4472C4">
                  <a:lumMod val="60000"/>
                  <a:lumOff val="40000"/>
                  <a:alpha val="2000"/>
                </a:srgbClr>
              </a:gs>
              <a:gs pos="100000">
                <a:srgbClr val="2F5EB0"/>
              </a:gs>
            </a:gsLst>
            <a:lin ang="138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7" name="矩形 6"/>
          <p:cNvSpPr>
            <a:spLocks noChangeAspect="1"/>
          </p:cNvSpPr>
          <p:nvPr/>
        </p:nvSpPr>
        <p:spPr>
          <a:xfrm>
            <a:off x="2921000" y="1710055"/>
            <a:ext cx="9174163" cy="1076325"/>
          </a:xfrm>
          <a:prstGeom prst="rect">
            <a:avLst/>
          </a:prstGeom>
          <a:noFill/>
          <a:ln>
            <a:noFill/>
          </a:ln>
        </p:spPr>
        <p:style>
          <a:lnRef idx="2">
            <a:srgbClr val="5B9BD5">
              <a:shade val="50000"/>
            </a:srgbClr>
          </a:lnRef>
          <a:fillRef idx="1">
            <a:srgbClr val="5B9BD5"/>
          </a:fillRef>
          <a:effectRef idx="0">
            <a:srgbClr val="5B9BD5"/>
          </a:effectRef>
          <a:fontRef idx="minor">
            <a:sysClr val="window" lastClr="FFFFFF"/>
          </a:fontRef>
        </p:style>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3200" b="1" i="0" u="none" strike="noStrike" kern="1200" cap="none" spc="0" normalizeH="0" baseline="0" noProof="1">
                <a:ln>
                  <a:noFill/>
                </a:ln>
                <a:solidFill>
                  <a:srgbClr val="FFFF00"/>
                </a:solidFill>
                <a:effectLst/>
                <a:uLnTx/>
                <a:uFillTx/>
                <a:latin typeface="Arial" panose="020B0604020202090204"/>
                <a:ea typeface="Arial" panose="020B0604020202090204"/>
                <a:cs typeface="+mn-ea"/>
              </a:rPr>
              <a:t>Integrated Monitoring and Early Warning System for Natural Disasters in China</a:t>
            </a:r>
            <a:r>
              <a:rPr kumimoji="0" lang="en-US" altLang="en-US" sz="3200" b="0" i="0" u="none" strike="noStrike" kern="1200" cap="none" spc="0" normalizeH="0" baseline="0" noProof="1">
                <a:ln>
                  <a:noFill/>
                </a:ln>
                <a:solidFill>
                  <a:srgbClr val="FFFF00"/>
                </a:solidFill>
                <a:effectLst/>
                <a:uLnTx/>
                <a:uFillTx/>
                <a:latin typeface="Arial" panose="020B0604020202090204"/>
                <a:ea typeface="Arial" panose="020B0604020202090204"/>
                <a:cs typeface="+mn-ea"/>
              </a:rPr>
              <a:t> </a:t>
            </a:r>
            <a:endParaRPr kumimoji="0" lang="en-US" altLang="en-US" sz="3200" b="0" i="0" u="none" strike="noStrike" kern="1200" cap="none" spc="0" normalizeH="0" baseline="0" noProof="1">
              <a:ln>
                <a:noFill/>
              </a:ln>
              <a:solidFill>
                <a:srgbClr val="FFFF00"/>
              </a:solidFill>
              <a:effectLst/>
              <a:uLnTx/>
              <a:uFillTx/>
              <a:latin typeface="Arial" panose="020B0604020202090204"/>
              <a:ea typeface="Arial" panose="020B0604020202090204"/>
              <a:cs typeface="+mn-ea"/>
            </a:endParaRPr>
          </a:p>
        </p:txBody>
      </p:sp>
      <p:cxnSp>
        <p:nvCxnSpPr>
          <p:cNvPr id="38" name="直接连接符 14"/>
          <p:cNvCxnSpPr/>
          <p:nvPr/>
        </p:nvCxnSpPr>
        <p:spPr>
          <a:xfrm>
            <a:off x="2921000" y="2881313"/>
            <a:ext cx="9271000" cy="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37" name="矩形 36"/>
          <p:cNvSpPr/>
          <p:nvPr/>
        </p:nvSpPr>
        <p:spPr>
          <a:xfrm>
            <a:off x="3505200" y="3636963"/>
            <a:ext cx="8399463" cy="2676525"/>
          </a:xfrm>
          <a:prstGeom prst="rect">
            <a:avLst/>
          </a:prstGeom>
        </p:spPr>
        <p:txBody>
          <a:bodyPr>
            <a:spAutoFit/>
          </a:bodyPr>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1">
                <a:ln>
                  <a:noFill/>
                </a:ln>
                <a:solidFill>
                  <a:srgbClr val="FF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Define</a:t>
            </a:r>
            <a:r>
              <a:rPr kumimoji="0" lang="en-US" altLang="en-US" sz="2400" b="1" i="0" u="none" strike="noStrike" kern="1200" cap="none" spc="0" normalizeH="0" baseline="0" noProof="1">
                <a:ln>
                  <a:noFill/>
                </a:ln>
                <a:solidFill>
                  <a:srgbClr val="C0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r>
              <a:rPr kumimoji="0" lang="en-US" altLang="en-US" sz="2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mechanisms: building a working mechanism for categorised monitoring and graded early warning</a:t>
            </a:r>
            <a:r>
              <a:rPr kumimoji="0" lang="en-US" altLang="en-US" sz="1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zh-CN" sz="1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思源黑体 CN Normal" charset="0"/>
              <a:sym typeface="微软雅黑" panose="020B0503020204020204" pitchFamily="34" charset="-122"/>
            </a:endParaRPr>
          </a:p>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1">
                <a:ln>
                  <a:noFill/>
                </a:ln>
                <a:solidFill>
                  <a:srgbClr val="FF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Push forward</a:t>
            </a:r>
            <a:r>
              <a:rPr kumimoji="0" lang="en-US" altLang="en-US" sz="2400" b="1" i="0" u="none" strike="noStrike" kern="1200" cap="none" spc="0" normalizeH="0" baseline="0" noProof="1">
                <a:ln>
                  <a:noFill/>
                </a:ln>
                <a:solidFill>
                  <a:srgbClr val="C0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r>
              <a:rPr kumimoji="0" lang="en-US" altLang="en-US" sz="2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work: carrying out integrated monitoring and early warning of natural disasters</a:t>
            </a:r>
            <a:r>
              <a:rPr kumimoji="0" lang="en-US" altLang="en-US" sz="1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zh-CN" sz="1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思源黑体 CN Normal" charset="0"/>
              <a:sym typeface="微软雅黑" panose="020B0503020204020204" pitchFamily="34" charset="-122"/>
            </a:endParaRPr>
          </a:p>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1">
                <a:ln>
                  <a:noFill/>
                </a:ln>
                <a:solidFill>
                  <a:srgbClr val="FF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Build</a:t>
            </a:r>
            <a:r>
              <a:rPr kumimoji="0" lang="en-US" altLang="en-US" sz="2400" b="1" i="0" u="none" strike="noStrike" kern="1200" cap="none" spc="0" normalizeH="0" baseline="0" noProof="1">
                <a:ln>
                  <a:noFill/>
                </a:ln>
                <a:solidFill>
                  <a:srgbClr val="C0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r>
              <a:rPr kumimoji="0" lang="en-US" altLang="en-US" sz="2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capacity: strengthening capacity building for integrated monitoring and early warning of natural disasters</a:t>
            </a:r>
            <a:r>
              <a:rPr kumimoji="0" lang="en-US" altLang="en-US" sz="1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en-US" sz="1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4340" name="文本框 2"/>
          <p:cNvSpPr txBox="1"/>
          <p:nvPr/>
        </p:nvSpPr>
        <p:spPr>
          <a:xfrm>
            <a:off x="457200" y="1019175"/>
            <a:ext cx="11337925" cy="368300"/>
          </a:xfrm>
          <a:prstGeom prst="rect">
            <a:avLst/>
          </a:prstGeom>
          <a:noFill/>
          <a:ln w="9525">
            <a:noFill/>
          </a:ln>
        </p:spPr>
        <p:txBody>
          <a:bodyPr>
            <a:spAutoFit/>
          </a:bodyPr>
          <a:p>
            <a:r>
              <a:rPr lang="en-US" altLang="en-US" b="1" dirty="0">
                <a:solidFill>
                  <a:srgbClr val="C00000"/>
                </a:solidFill>
                <a:latin typeface="Arial" panose="020B0604020202090204" pitchFamily="34" charset="0"/>
                <a:cs typeface="Arial" panose="020B0604020202090204" pitchFamily="34" charset="0"/>
              </a:rPr>
              <a:t>(i) Building a Sound Working Mechanism for Categorised Monitoring and Graded Early Warning</a:t>
            </a:r>
            <a:r>
              <a:rPr lang="en-US" altLang="en-US" dirty="0">
                <a:solidFill>
                  <a:srgbClr val="C00000"/>
                </a:solidFill>
                <a:latin typeface="Arial" panose="020B0604020202090204" pitchFamily="34" charset="0"/>
                <a:cs typeface="Arial" panose="020B0604020202090204" pitchFamily="34" charset="0"/>
              </a:rPr>
              <a:t> </a:t>
            </a:r>
            <a:endParaRPr lang="en-US" altLang="en-US" dirty="0">
              <a:solidFill>
                <a:srgbClr val="C00000"/>
              </a:solidFill>
              <a:latin typeface="Arial" panose="020B0604020202090204" pitchFamily="34" charset="0"/>
              <a:ea typeface="Arial" panose="020B0604020202090204" pitchFamily="34" charset="0"/>
            </a:endParaRPr>
          </a:p>
        </p:txBody>
      </p:sp>
      <p:sp>
        <p:nvSpPr>
          <p:cNvPr id="14369" name="文本框 41"/>
          <p:cNvSpPr txBox="1"/>
          <p:nvPr/>
        </p:nvSpPr>
        <p:spPr>
          <a:xfrm>
            <a:off x="2238375" y="1614805"/>
            <a:ext cx="7513638" cy="584200"/>
          </a:xfrm>
          <a:prstGeom prst="rect">
            <a:avLst/>
          </a:prstGeom>
          <a:noFill/>
          <a:ln w="9525">
            <a:noFill/>
          </a:ln>
        </p:spPr>
        <p:txBody>
          <a:bodyPr>
            <a:spAutoFit/>
          </a:bodyPr>
          <a:p>
            <a:pPr algn="ctr"/>
            <a:r>
              <a:rPr lang="en-US" altLang="en-US" sz="1600" b="1" dirty="0">
                <a:solidFill>
                  <a:srgbClr val="002060"/>
                </a:solidFill>
                <a:latin typeface="Arial" panose="020B0604020202090204" pitchFamily="34" charset="0"/>
                <a:cs typeface="Arial" panose="020B0604020202090204" pitchFamily="34" charset="0"/>
              </a:rPr>
              <a:t>Categorised monitoring and graded early warning system for natural disasters in China</a:t>
            </a:r>
            <a:r>
              <a:rPr lang="en-US" altLang="en-US" sz="1600" dirty="0">
                <a:solidFill>
                  <a:srgbClr val="002060"/>
                </a:solidFill>
                <a:latin typeface="Arial" panose="020B0604020202090204" pitchFamily="34" charset="0"/>
                <a:cs typeface="Arial" panose="020B0604020202090204" pitchFamily="34" charset="0"/>
              </a:rPr>
              <a:t> </a:t>
            </a:r>
            <a:endParaRPr lang="en-US" altLang="en-US" sz="1600" dirty="0">
              <a:solidFill>
                <a:srgbClr val="002060"/>
              </a:solidFill>
              <a:latin typeface="Arial" panose="020B0604020202090204" pitchFamily="34" charset="0"/>
              <a:ea typeface="Arial" panose="020B0604020202090204" pitchFamily="34" charset="0"/>
            </a:endParaRPr>
          </a:p>
        </p:txBody>
      </p:sp>
      <p:sp>
        <p:nvSpPr>
          <p:cNvPr id="17" name="任意多边形: 形状 14"/>
          <p:cNvSpPr/>
          <p:nvPr/>
        </p:nvSpPr>
        <p:spPr>
          <a:xfrm>
            <a:off x="2098675" y="2333625"/>
            <a:ext cx="1962150" cy="2179638"/>
          </a:xfrm>
          <a:custGeom>
            <a:avLst/>
            <a:gdLst>
              <a:gd name="connsiteX0" fmla="*/ 0 w 1666168"/>
              <a:gd name="connsiteY0" fmla="*/ 0 h 2460679"/>
              <a:gd name="connsiteX1" fmla="*/ 16720 w 1666168"/>
              <a:gd name="connsiteY1" fmla="*/ 1781 h 2460679"/>
              <a:gd name="connsiteX2" fmla="*/ 1557900 w 1666168"/>
              <a:gd name="connsiteY2" fmla="*/ 99835 h 2460679"/>
              <a:gd name="connsiteX3" fmla="*/ 1666168 w 1666168"/>
              <a:gd name="connsiteY3" fmla="*/ 102863 h 2460679"/>
              <a:gd name="connsiteX4" fmla="*/ 1666168 w 1666168"/>
              <a:gd name="connsiteY4" fmla="*/ 2339853 h 2460679"/>
              <a:gd name="connsiteX5" fmla="*/ 1557900 w 1666168"/>
              <a:gd name="connsiteY5" fmla="*/ 2343410 h 2460679"/>
              <a:gd name="connsiteX6" fmla="*/ 16720 w 1666168"/>
              <a:gd name="connsiteY6" fmla="*/ 2458587 h 2460679"/>
              <a:gd name="connsiteX7" fmla="*/ 0 w 1666168"/>
              <a:gd name="connsiteY7" fmla="*/ 2460679 h 2460679"/>
              <a:gd name="connsiteX8" fmla="*/ 0 w 1666168"/>
              <a:gd name="connsiteY8" fmla="*/ 0 h 24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168" h="2460679">
                <a:moveTo>
                  <a:pt x="0" y="0"/>
                </a:moveTo>
                <a:lnTo>
                  <a:pt x="16720" y="1781"/>
                </a:lnTo>
                <a:cubicBezTo>
                  <a:pt x="478006" y="47297"/>
                  <a:pt x="998543" y="80976"/>
                  <a:pt x="1557900" y="99835"/>
                </a:cubicBezTo>
                <a:lnTo>
                  <a:pt x="1666168" y="102863"/>
                </a:lnTo>
                <a:lnTo>
                  <a:pt x="1666168" y="2339853"/>
                </a:lnTo>
                <a:lnTo>
                  <a:pt x="1557900" y="2343410"/>
                </a:lnTo>
                <a:cubicBezTo>
                  <a:pt x="998543" y="2365562"/>
                  <a:pt x="478006" y="2405123"/>
                  <a:pt x="16720" y="2458587"/>
                </a:cubicBezTo>
                <a:lnTo>
                  <a:pt x="0" y="2460679"/>
                </a:lnTo>
                <a:lnTo>
                  <a:pt x="0" y="0"/>
                </a:lnTo>
                <a:close/>
              </a:path>
            </a:pathLst>
          </a:custGeom>
          <a:blipFill>
            <a:blip r:embed="rId2" cstate="print"/>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4" name="任意多边形: 形状 10"/>
          <p:cNvSpPr/>
          <p:nvPr/>
        </p:nvSpPr>
        <p:spPr>
          <a:xfrm>
            <a:off x="10215563" y="2198688"/>
            <a:ext cx="1958975" cy="2833687"/>
          </a:xfrm>
          <a:custGeom>
            <a:avLst/>
            <a:gdLst>
              <a:gd name="connsiteX0" fmla="*/ 1662629 w 1662629"/>
              <a:gd name="connsiteY0" fmla="*/ 0 h 3200398"/>
              <a:gd name="connsiteX1" fmla="*/ 1662629 w 1662629"/>
              <a:gd name="connsiteY1" fmla="*/ 3200398 h 3200398"/>
              <a:gd name="connsiteX2" fmla="*/ 1550411 w 1662629"/>
              <a:gd name="connsiteY2" fmla="*/ 3147797 h 3200398"/>
              <a:gd name="connsiteX3" fmla="*/ 144467 w 1662629"/>
              <a:gd name="connsiteY3" fmla="*/ 2832465 h 3200398"/>
              <a:gd name="connsiteX4" fmla="*/ 0 w 1662629"/>
              <a:gd name="connsiteY4" fmla="*/ 2814390 h 3200398"/>
              <a:gd name="connsiteX5" fmla="*/ 0 w 1662629"/>
              <a:gd name="connsiteY5" fmla="*/ 328622 h 3200398"/>
              <a:gd name="connsiteX6" fmla="*/ 144467 w 1662629"/>
              <a:gd name="connsiteY6" fmla="*/ 313234 h 3200398"/>
              <a:gd name="connsiteX7" fmla="*/ 1550411 w 1662629"/>
              <a:gd name="connsiteY7" fmla="*/ 44780 h 3200398"/>
              <a:gd name="connsiteX8" fmla="*/ 1662629 w 1662629"/>
              <a:gd name="connsiteY8" fmla="*/ 0 h 320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629" h="3200398">
                <a:moveTo>
                  <a:pt x="1662629" y="0"/>
                </a:moveTo>
                <a:lnTo>
                  <a:pt x="1662629" y="3200398"/>
                </a:lnTo>
                <a:lnTo>
                  <a:pt x="1550411" y="3147797"/>
                </a:lnTo>
                <a:cubicBezTo>
                  <a:pt x="1243277" y="3023221"/>
                  <a:pt x="755942" y="2914904"/>
                  <a:pt x="144467" y="2832465"/>
                </a:cubicBezTo>
                <a:lnTo>
                  <a:pt x="0" y="2814390"/>
                </a:lnTo>
                <a:lnTo>
                  <a:pt x="0" y="328622"/>
                </a:lnTo>
                <a:lnTo>
                  <a:pt x="144467" y="313234"/>
                </a:lnTo>
                <a:cubicBezTo>
                  <a:pt x="755942" y="243050"/>
                  <a:pt x="1243277" y="150837"/>
                  <a:pt x="1550411" y="44780"/>
                </a:cubicBezTo>
                <a:lnTo>
                  <a:pt x="1662629" y="0"/>
                </a:lnTo>
                <a:close/>
              </a:path>
            </a:pathLst>
          </a:custGeom>
          <a:gradFill>
            <a:gsLst>
              <a:gs pos="35000">
                <a:srgbClr val="4472C4">
                  <a:lumMod val="75000"/>
                  <a:alpha val="0"/>
                </a:srgbClr>
              </a:gs>
              <a:gs pos="100000">
                <a:srgbClr val="4472C4">
                  <a:lumMod val="75000"/>
                </a:srgbClr>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4" name="椭圆 3"/>
          <p:cNvSpPr/>
          <p:nvPr/>
        </p:nvSpPr>
        <p:spPr>
          <a:xfrm>
            <a:off x="1972668" y="4092688"/>
            <a:ext cx="8171870" cy="1928037"/>
          </a:xfrm>
          <a:prstGeom prst="ellipse">
            <a:avLst/>
          </a:prstGeom>
          <a:solidFill>
            <a:srgbClr val="4472C4">
              <a:lumMod val="75000"/>
              <a:alpha val="37000"/>
            </a:srgbClr>
          </a:solidFill>
          <a:ln>
            <a:noFill/>
          </a:ln>
          <a:scene3d>
            <a:camera prst="orthographicFront">
              <a:rot lat="18299988" lon="0" rev="0"/>
            </a:camera>
            <a:lightRig rig="balanced" dir="t"/>
          </a:scene3d>
          <a:sp3d prstMaterial="matte">
            <a:bevelT w="19050" h="19050"/>
          </a:sp3d>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6" name="椭圆 5"/>
          <p:cNvSpPr/>
          <p:nvPr/>
        </p:nvSpPr>
        <p:spPr>
          <a:xfrm>
            <a:off x="906000" y="4021477"/>
            <a:ext cx="10305206" cy="2431370"/>
          </a:xfrm>
          <a:prstGeom prst="ellipse">
            <a:avLst/>
          </a:prstGeom>
          <a:noFill/>
          <a:ln w="12700">
            <a:gradFill>
              <a:gsLst>
                <a:gs pos="0">
                  <a:srgbClr val="4472C4">
                    <a:lumMod val="75000"/>
                    <a:alpha val="0"/>
                  </a:srgbClr>
                </a:gs>
                <a:gs pos="100000">
                  <a:srgbClr val="4472C4">
                    <a:lumMod val="75000"/>
                  </a:srgbClr>
                </a:gs>
              </a:gsLst>
              <a:lin ang="5400000" scaled="1"/>
            </a:gradFill>
          </a:ln>
          <a:scene3d>
            <a:camera prst="orthographicFront">
              <a:rot lat="18299988" lon="0" rev="0"/>
            </a:camera>
            <a:lightRig rig="balanced" dir="t"/>
          </a:scene3d>
          <a:sp3d prstMaterial="matte">
            <a:bevelT w="19050" h="19050"/>
          </a:sp3d>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nvGrpSpPr>
          <p:cNvPr id="14363" name="组合 19"/>
          <p:cNvGrpSpPr/>
          <p:nvPr/>
        </p:nvGrpSpPr>
        <p:grpSpPr>
          <a:xfrm>
            <a:off x="12700" y="5303838"/>
            <a:ext cx="2074863" cy="674687"/>
            <a:chOff x="505871" y="5171392"/>
            <a:chExt cx="2074545" cy="675005"/>
          </a:xfrm>
        </p:grpSpPr>
        <p:sp>
          <p:nvSpPr>
            <p:cNvPr id="21" name="椭圆 20"/>
            <p:cNvSpPr>
              <a:spLocks noChangeAspect="1"/>
            </p:cNvSpPr>
            <p:nvPr/>
          </p:nvSpPr>
          <p:spPr>
            <a:xfrm>
              <a:off x="1486796" y="5171392"/>
              <a:ext cx="239676" cy="238237"/>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2" name="椭圆 21"/>
            <p:cNvSpPr/>
            <p:nvPr/>
          </p:nvSpPr>
          <p:spPr>
            <a:xfrm>
              <a:off x="1524890" y="5209510"/>
              <a:ext cx="163488" cy="163589"/>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3" name="文本框 22"/>
            <p:cNvSpPr txBox="1"/>
            <p:nvPr/>
          </p:nvSpPr>
          <p:spPr>
            <a:xfrm>
              <a:off x="505871" y="5447747"/>
              <a:ext cx="2074545" cy="398650"/>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Meteorological disaster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120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grpSp>
        <p:nvGrpSpPr>
          <p:cNvPr id="14364" name="组合 23"/>
          <p:cNvGrpSpPr/>
          <p:nvPr/>
        </p:nvGrpSpPr>
        <p:grpSpPr>
          <a:xfrm>
            <a:off x="1971675" y="5737225"/>
            <a:ext cx="1993900" cy="666750"/>
            <a:chOff x="2515400" y="5418869"/>
            <a:chExt cx="1993265" cy="668020"/>
          </a:xfrm>
        </p:grpSpPr>
        <p:grpSp>
          <p:nvGrpSpPr>
            <p:cNvPr id="14387" name="组合 24"/>
            <p:cNvGrpSpPr/>
            <p:nvPr/>
          </p:nvGrpSpPr>
          <p:grpSpPr>
            <a:xfrm>
              <a:off x="3534341" y="5418869"/>
              <a:ext cx="238676" cy="238676"/>
              <a:chOff x="1902204" y="5901872"/>
              <a:chExt cx="288000" cy="288000"/>
            </a:xfrm>
          </p:grpSpPr>
          <p:sp>
            <p:nvSpPr>
              <p:cNvPr id="27" name="椭圆 26"/>
              <p:cNvSpPr>
                <a:spLocks noChangeAspect="1"/>
              </p:cNvSpPr>
              <p:nvPr/>
            </p:nvSpPr>
            <p:spPr>
              <a:xfrm>
                <a:off x="1902094" y="5901872"/>
                <a:ext cx="287244" cy="287883"/>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8" name="椭圆 27"/>
              <p:cNvSpPr/>
              <p:nvPr/>
            </p:nvSpPr>
            <p:spPr>
              <a:xfrm>
                <a:off x="1948053" y="5947933"/>
                <a:ext cx="195326" cy="195760"/>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sp>
          <p:nvSpPr>
            <p:cNvPr id="26" name="文本框 25"/>
            <p:cNvSpPr txBox="1"/>
            <p:nvPr/>
          </p:nvSpPr>
          <p:spPr>
            <a:xfrm>
              <a:off x="2515400" y="5687668"/>
              <a:ext cx="1993265" cy="399221"/>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Drought and flood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120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grpSp>
        <p:nvGrpSpPr>
          <p:cNvPr id="14367" name="组合 37"/>
          <p:cNvGrpSpPr/>
          <p:nvPr/>
        </p:nvGrpSpPr>
        <p:grpSpPr>
          <a:xfrm>
            <a:off x="3965575" y="5810250"/>
            <a:ext cx="2022475" cy="557213"/>
            <a:chOff x="4992758" y="5486577"/>
            <a:chExt cx="2023110" cy="556895"/>
          </a:xfrm>
        </p:grpSpPr>
        <p:sp>
          <p:nvSpPr>
            <p:cNvPr id="39" name="椭圆 38"/>
            <p:cNvSpPr>
              <a:spLocks noChangeAspect="1"/>
            </p:cNvSpPr>
            <p:nvPr/>
          </p:nvSpPr>
          <p:spPr>
            <a:xfrm>
              <a:off x="5888389" y="5486577"/>
              <a:ext cx="238200" cy="237989"/>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40" name="椭圆 39"/>
            <p:cNvSpPr/>
            <p:nvPr/>
          </p:nvSpPr>
          <p:spPr>
            <a:xfrm>
              <a:off x="5924914" y="5524655"/>
              <a:ext cx="163563" cy="163420"/>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7" name="文本框 6"/>
            <p:cNvSpPr txBox="1"/>
            <p:nvPr/>
          </p:nvSpPr>
          <p:spPr>
            <a:xfrm>
              <a:off x="4992758" y="5645236"/>
              <a:ext cx="2023110" cy="398236"/>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Geological disaster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120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grpSp>
        <p:nvGrpSpPr>
          <p:cNvPr id="14373" name="组合 44"/>
          <p:cNvGrpSpPr/>
          <p:nvPr/>
        </p:nvGrpSpPr>
        <p:grpSpPr>
          <a:xfrm>
            <a:off x="6286500" y="5827713"/>
            <a:ext cx="1725613" cy="585787"/>
            <a:chOff x="5143888" y="5486577"/>
            <a:chExt cx="1726967" cy="585308"/>
          </a:xfrm>
        </p:grpSpPr>
        <p:sp>
          <p:nvSpPr>
            <p:cNvPr id="46" name="椭圆 45"/>
            <p:cNvSpPr>
              <a:spLocks noChangeAspect="1"/>
            </p:cNvSpPr>
            <p:nvPr/>
          </p:nvSpPr>
          <p:spPr>
            <a:xfrm>
              <a:off x="5887421" y="5486577"/>
              <a:ext cx="239901" cy="237930"/>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47" name="椭圆 46"/>
            <p:cNvSpPr/>
            <p:nvPr/>
          </p:nvSpPr>
          <p:spPr>
            <a:xfrm>
              <a:off x="5925551" y="5524646"/>
              <a:ext cx="163641" cy="163378"/>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48" name="文本框 47"/>
            <p:cNvSpPr txBox="1"/>
            <p:nvPr/>
          </p:nvSpPr>
          <p:spPr>
            <a:xfrm>
              <a:off x="5143888" y="5673749"/>
              <a:ext cx="1726967" cy="398136"/>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Earthquake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120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grpSp>
        <p:nvGrpSpPr>
          <p:cNvPr id="14366" name="组合 32"/>
          <p:cNvGrpSpPr/>
          <p:nvPr/>
        </p:nvGrpSpPr>
        <p:grpSpPr>
          <a:xfrm>
            <a:off x="7910513" y="5665788"/>
            <a:ext cx="2197100" cy="668337"/>
            <a:chOff x="6792666" y="5418869"/>
            <a:chExt cx="2197100" cy="668020"/>
          </a:xfrm>
        </p:grpSpPr>
        <p:grpSp>
          <p:nvGrpSpPr>
            <p:cNvPr id="14380" name="组合 33"/>
            <p:cNvGrpSpPr/>
            <p:nvPr/>
          </p:nvGrpSpPr>
          <p:grpSpPr>
            <a:xfrm>
              <a:off x="8006714" y="5418869"/>
              <a:ext cx="238676" cy="238676"/>
              <a:chOff x="1902204" y="5901872"/>
              <a:chExt cx="288000" cy="288000"/>
            </a:xfrm>
          </p:grpSpPr>
          <p:sp>
            <p:nvSpPr>
              <p:cNvPr id="36" name="椭圆 35"/>
              <p:cNvSpPr>
                <a:spLocks noChangeAspect="1"/>
              </p:cNvSpPr>
              <p:nvPr/>
            </p:nvSpPr>
            <p:spPr>
              <a:xfrm>
                <a:off x="1902673" y="5901872"/>
                <a:ext cx="287335" cy="287199"/>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7" name="椭圆 36"/>
              <p:cNvSpPr/>
              <p:nvPr/>
            </p:nvSpPr>
            <p:spPr>
              <a:xfrm>
                <a:off x="1948647" y="5947824"/>
                <a:ext cx="195388" cy="195295"/>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sp>
          <p:nvSpPr>
            <p:cNvPr id="35" name="文本框 34"/>
            <p:cNvSpPr txBox="1"/>
            <p:nvPr/>
          </p:nvSpPr>
          <p:spPr>
            <a:xfrm>
              <a:off x="6792666" y="5688616"/>
              <a:ext cx="2197100" cy="398273"/>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Forestry and grassland disaster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grpSp>
        <p:nvGrpSpPr>
          <p:cNvPr id="14365" name="组合 28"/>
          <p:cNvGrpSpPr/>
          <p:nvPr/>
        </p:nvGrpSpPr>
        <p:grpSpPr>
          <a:xfrm>
            <a:off x="9858375" y="5335588"/>
            <a:ext cx="2017713" cy="674687"/>
            <a:chOff x="8900730" y="5171392"/>
            <a:chExt cx="2016760" cy="675005"/>
          </a:xfrm>
        </p:grpSpPr>
        <p:sp>
          <p:nvSpPr>
            <p:cNvPr id="30" name="椭圆 29"/>
            <p:cNvSpPr>
              <a:spLocks noChangeAspect="1"/>
            </p:cNvSpPr>
            <p:nvPr/>
          </p:nvSpPr>
          <p:spPr>
            <a:xfrm>
              <a:off x="9933705" y="5171392"/>
              <a:ext cx="239599" cy="238237"/>
            </a:xfrm>
            <a:prstGeom prst="ellipse">
              <a:avLst/>
            </a:prstGeom>
            <a:solidFill>
              <a:sysClr val="window" lastClr="FFFFFF"/>
            </a:solidFill>
            <a:ln w="6350">
              <a:solidFill>
                <a:srgbClr val="4472C4">
                  <a:lumMod val="75000"/>
                </a:srgbClr>
              </a:solid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1" name="椭圆 30"/>
            <p:cNvSpPr/>
            <p:nvPr/>
          </p:nvSpPr>
          <p:spPr>
            <a:xfrm>
              <a:off x="9971787" y="5209510"/>
              <a:ext cx="163435" cy="163589"/>
            </a:xfrm>
            <a:prstGeom prst="ellipse">
              <a:avLst/>
            </a:prstGeom>
            <a:gradFill>
              <a:gsLst>
                <a:gs pos="0">
                  <a:srgbClr val="4472C4">
                    <a:lumMod val="75000"/>
                  </a:srgbClr>
                </a:gs>
                <a:gs pos="100000">
                  <a:srgbClr val="5B9BD5"/>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32" name="文本框 31"/>
            <p:cNvSpPr txBox="1"/>
            <p:nvPr/>
          </p:nvSpPr>
          <p:spPr>
            <a:xfrm>
              <a:off x="8900730" y="5447747"/>
              <a:ext cx="2016760" cy="398650"/>
            </a:xfrm>
            <a:prstGeom prst="rect">
              <a:avLst/>
            </a:prstGeom>
            <a:noFill/>
          </p:spPr>
          <p:txBody>
            <a:bodyPr>
              <a:spAutoFit/>
            </a:bodyPr>
            <a:p>
              <a:pPr marR="0" algn="ctr" defTabSz="914400" fontAlgn="auto">
                <a:buClrTx/>
                <a:buSzTx/>
                <a:buFontTx/>
                <a:buNone/>
                <a:defRPr/>
              </a:pPr>
              <a:r>
                <a:rPr kumimoji="0" lang="en-US" altLang="en-US" sz="1000" b="1" kern="1200" cap="none" spc="0" normalizeH="0" baseline="0" noProof="1">
                  <a:solidFill>
                    <a:srgbClr val="4472C4">
                      <a:lumMod val="50000"/>
                    </a:srgbClr>
                  </a:solidFill>
                  <a:latin typeface="Arial" panose="020B0604020202090204"/>
                  <a:ea typeface="Arial" panose="020B0604020202090204"/>
                  <a:cs typeface="+mn-ea"/>
                </a:rPr>
                <a:t>Marine disaster monitoring and early warning</a:t>
              </a:r>
              <a:r>
                <a:rPr kumimoji="0" lang="en-US" altLang="en-US" sz="1000" kern="1200" cap="none" spc="0" normalizeH="0" baseline="0" noProof="1">
                  <a:solidFill>
                    <a:srgbClr val="4472C4">
                      <a:lumMod val="50000"/>
                    </a:srgbClr>
                  </a:solidFill>
                  <a:latin typeface="Arial" panose="020B0604020202090204"/>
                  <a:ea typeface="Arial" panose="020B0604020202090204"/>
                  <a:cs typeface="+mn-ea"/>
                </a:rPr>
                <a:t> </a:t>
              </a:r>
              <a:endParaRPr kumimoji="0" lang="en-US" altLang="en-US" sz="1000" kern="1200" cap="none" spc="0" normalizeH="0" baseline="0" noProof="1">
                <a:solidFill>
                  <a:srgbClr val="4472C4">
                    <a:lumMod val="50000"/>
                  </a:srgbClr>
                </a:solidFill>
                <a:latin typeface="Arial" panose="020B0604020202090204"/>
                <a:ea typeface="Arial" panose="020B0604020202090204"/>
                <a:cs typeface="思源黑体 CN Normal" charset="0"/>
              </a:endParaRPr>
            </a:p>
          </p:txBody>
        </p:sp>
      </p:grpSp>
      <p:sp>
        <p:nvSpPr>
          <p:cNvPr id="8" name="任意多边形: 形状 20"/>
          <p:cNvSpPr/>
          <p:nvPr/>
        </p:nvSpPr>
        <p:spPr>
          <a:xfrm>
            <a:off x="4176713" y="2398713"/>
            <a:ext cx="1865312" cy="1976437"/>
          </a:xfrm>
          <a:custGeom>
            <a:avLst/>
            <a:gdLst>
              <a:gd name="connsiteX0" fmla="*/ 1666168 w 1666168"/>
              <a:gd name="connsiteY0" fmla="*/ 0 h 2230832"/>
              <a:gd name="connsiteX1" fmla="*/ 1666168 w 1666168"/>
              <a:gd name="connsiteY1" fmla="*/ 2230832 h 2230832"/>
              <a:gd name="connsiteX2" fmla="*/ 1535565 w 1666168"/>
              <a:gd name="connsiteY2" fmla="*/ 2226541 h 2230832"/>
              <a:gd name="connsiteX3" fmla="*/ 831316 w 1666168"/>
              <a:gd name="connsiteY3" fmla="*/ 2217400 h 2230832"/>
              <a:gd name="connsiteX4" fmla="*/ 127067 w 1666168"/>
              <a:gd name="connsiteY4" fmla="*/ 2226541 h 2230832"/>
              <a:gd name="connsiteX5" fmla="*/ 0 w 1666168"/>
              <a:gd name="connsiteY5" fmla="*/ 2230716 h 2230832"/>
              <a:gd name="connsiteX6" fmla="*/ 0 w 1666168"/>
              <a:gd name="connsiteY6" fmla="*/ 99 h 2230832"/>
              <a:gd name="connsiteX7" fmla="*/ 127067 w 1666168"/>
              <a:gd name="connsiteY7" fmla="*/ 3653 h 2230832"/>
              <a:gd name="connsiteX8" fmla="*/ 831316 w 1666168"/>
              <a:gd name="connsiteY8" fmla="*/ 11435 h 2230832"/>
              <a:gd name="connsiteX9" fmla="*/ 1535565 w 1666168"/>
              <a:gd name="connsiteY9" fmla="*/ 3653 h 2230832"/>
              <a:gd name="connsiteX10" fmla="*/ 1666168 w 1666168"/>
              <a:gd name="connsiteY10" fmla="*/ 0 h 223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168" h="2230832">
                <a:moveTo>
                  <a:pt x="1666168" y="0"/>
                </a:moveTo>
                <a:lnTo>
                  <a:pt x="1666168" y="2230832"/>
                </a:lnTo>
                <a:lnTo>
                  <a:pt x="1535565" y="2226541"/>
                </a:lnTo>
                <a:cubicBezTo>
                  <a:pt x="1305937" y="2220522"/>
                  <a:pt x="1070752" y="2217400"/>
                  <a:pt x="831316" y="2217400"/>
                </a:cubicBezTo>
                <a:cubicBezTo>
                  <a:pt x="591881" y="2217400"/>
                  <a:pt x="356695" y="2220522"/>
                  <a:pt x="127067" y="2226541"/>
                </a:cubicBezTo>
                <a:lnTo>
                  <a:pt x="0" y="2230716"/>
                </a:lnTo>
                <a:lnTo>
                  <a:pt x="0" y="99"/>
                </a:lnTo>
                <a:lnTo>
                  <a:pt x="127067" y="3653"/>
                </a:lnTo>
                <a:cubicBezTo>
                  <a:pt x="356695" y="8777"/>
                  <a:pt x="591881" y="11435"/>
                  <a:pt x="831316" y="11435"/>
                </a:cubicBezTo>
                <a:cubicBezTo>
                  <a:pt x="1070752" y="11435"/>
                  <a:pt x="1305937" y="8777"/>
                  <a:pt x="1535565" y="3653"/>
                </a:cubicBezTo>
                <a:lnTo>
                  <a:pt x="1666168" y="0"/>
                </a:lnTo>
                <a:close/>
              </a:path>
            </a:pathLst>
          </a:custGeom>
          <a:gradFill>
            <a:gsLst>
              <a:gs pos="35000">
                <a:srgbClr val="4472C4">
                  <a:lumMod val="75000"/>
                  <a:alpha val="0"/>
                </a:srgbClr>
              </a:gs>
              <a:gs pos="100000">
                <a:srgbClr val="4472C4">
                  <a:lumMod val="75000"/>
                </a:srgbClr>
              </a:gs>
            </a:gsLst>
            <a:lin ang="5400000" scaled="1"/>
          </a:grad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9" name="任意多边形: 形状 27"/>
          <p:cNvSpPr/>
          <p:nvPr/>
        </p:nvSpPr>
        <p:spPr>
          <a:xfrm>
            <a:off x="11113" y="2155825"/>
            <a:ext cx="1963738" cy="2840038"/>
          </a:xfrm>
          <a:custGeom>
            <a:avLst/>
            <a:gdLst>
              <a:gd name="connsiteX0" fmla="*/ 0 w 1666167"/>
              <a:gd name="connsiteY0" fmla="*/ 0 h 3200400"/>
              <a:gd name="connsiteX1" fmla="*/ 112221 w 1666167"/>
              <a:gd name="connsiteY1" fmla="*/ 44781 h 3200400"/>
              <a:gd name="connsiteX2" fmla="*/ 1518164 w 1666167"/>
              <a:gd name="connsiteY2" fmla="*/ 313235 h 3200400"/>
              <a:gd name="connsiteX3" fmla="*/ 1666167 w 1666167"/>
              <a:gd name="connsiteY3" fmla="*/ 329000 h 3200400"/>
              <a:gd name="connsiteX4" fmla="*/ 1666167 w 1666167"/>
              <a:gd name="connsiteY4" fmla="*/ 2813948 h 3200400"/>
              <a:gd name="connsiteX5" fmla="*/ 1518164 w 1666167"/>
              <a:gd name="connsiteY5" fmla="*/ 2832466 h 3200400"/>
              <a:gd name="connsiteX6" fmla="*/ 112220 w 1666167"/>
              <a:gd name="connsiteY6" fmla="*/ 3147798 h 3200400"/>
              <a:gd name="connsiteX7" fmla="*/ 0 w 1666167"/>
              <a:gd name="connsiteY7" fmla="*/ 3200400 h 3200400"/>
              <a:gd name="connsiteX8" fmla="*/ 0 w 1666167"/>
              <a:gd name="connsiteY8"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167" h="3200400">
                <a:moveTo>
                  <a:pt x="0" y="0"/>
                </a:moveTo>
                <a:lnTo>
                  <a:pt x="112221" y="44781"/>
                </a:lnTo>
                <a:cubicBezTo>
                  <a:pt x="419355" y="150838"/>
                  <a:pt x="906689" y="243051"/>
                  <a:pt x="1518164" y="313235"/>
                </a:cubicBezTo>
                <a:lnTo>
                  <a:pt x="1666167" y="329000"/>
                </a:lnTo>
                <a:lnTo>
                  <a:pt x="1666167" y="2813948"/>
                </a:lnTo>
                <a:lnTo>
                  <a:pt x="1518164" y="2832466"/>
                </a:lnTo>
                <a:cubicBezTo>
                  <a:pt x="906689" y="2914905"/>
                  <a:pt x="419354" y="3023222"/>
                  <a:pt x="112220" y="3147798"/>
                </a:cubicBezTo>
                <a:lnTo>
                  <a:pt x="0" y="3200400"/>
                </a:lnTo>
                <a:lnTo>
                  <a:pt x="0" y="0"/>
                </a:lnTo>
                <a:close/>
              </a:path>
            </a:pathLst>
          </a:custGeom>
          <a:blipFill>
            <a:blip r:embed="rId3" cstate="screen"/>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2" name="任意多边形: 形状 39"/>
          <p:cNvSpPr/>
          <p:nvPr/>
        </p:nvSpPr>
        <p:spPr>
          <a:xfrm>
            <a:off x="4162425" y="2398713"/>
            <a:ext cx="1865313" cy="1979613"/>
          </a:xfrm>
          <a:custGeom>
            <a:avLst/>
            <a:gdLst>
              <a:gd name="connsiteX0" fmla="*/ 1666168 w 1666168"/>
              <a:gd name="connsiteY0" fmla="*/ 0 h 2230832"/>
              <a:gd name="connsiteX1" fmla="*/ 1666168 w 1666168"/>
              <a:gd name="connsiteY1" fmla="*/ 2230832 h 2230832"/>
              <a:gd name="connsiteX2" fmla="*/ 1535565 w 1666168"/>
              <a:gd name="connsiteY2" fmla="*/ 2226541 h 2230832"/>
              <a:gd name="connsiteX3" fmla="*/ 831316 w 1666168"/>
              <a:gd name="connsiteY3" fmla="*/ 2217400 h 2230832"/>
              <a:gd name="connsiteX4" fmla="*/ 127067 w 1666168"/>
              <a:gd name="connsiteY4" fmla="*/ 2226541 h 2230832"/>
              <a:gd name="connsiteX5" fmla="*/ 0 w 1666168"/>
              <a:gd name="connsiteY5" fmla="*/ 2230716 h 2230832"/>
              <a:gd name="connsiteX6" fmla="*/ 0 w 1666168"/>
              <a:gd name="connsiteY6" fmla="*/ 99 h 2230832"/>
              <a:gd name="connsiteX7" fmla="*/ 127067 w 1666168"/>
              <a:gd name="connsiteY7" fmla="*/ 3653 h 2230832"/>
              <a:gd name="connsiteX8" fmla="*/ 831316 w 1666168"/>
              <a:gd name="connsiteY8" fmla="*/ 11435 h 2230832"/>
              <a:gd name="connsiteX9" fmla="*/ 1535565 w 1666168"/>
              <a:gd name="connsiteY9" fmla="*/ 3653 h 2230832"/>
              <a:gd name="connsiteX10" fmla="*/ 1666168 w 1666168"/>
              <a:gd name="connsiteY10" fmla="*/ 0 h 223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168" h="2230832">
                <a:moveTo>
                  <a:pt x="1666168" y="0"/>
                </a:moveTo>
                <a:lnTo>
                  <a:pt x="1666168" y="2230832"/>
                </a:lnTo>
                <a:lnTo>
                  <a:pt x="1535565" y="2226541"/>
                </a:lnTo>
                <a:cubicBezTo>
                  <a:pt x="1305937" y="2220522"/>
                  <a:pt x="1070752" y="2217400"/>
                  <a:pt x="831316" y="2217400"/>
                </a:cubicBezTo>
                <a:cubicBezTo>
                  <a:pt x="591881" y="2217400"/>
                  <a:pt x="356695" y="2220522"/>
                  <a:pt x="127067" y="2226541"/>
                </a:cubicBezTo>
                <a:lnTo>
                  <a:pt x="0" y="2230716"/>
                </a:lnTo>
                <a:lnTo>
                  <a:pt x="0" y="99"/>
                </a:lnTo>
                <a:lnTo>
                  <a:pt x="127067" y="3653"/>
                </a:lnTo>
                <a:cubicBezTo>
                  <a:pt x="356695" y="8777"/>
                  <a:pt x="591881" y="11435"/>
                  <a:pt x="831316" y="11435"/>
                </a:cubicBezTo>
                <a:cubicBezTo>
                  <a:pt x="1070752" y="11435"/>
                  <a:pt x="1305937" y="8777"/>
                  <a:pt x="1535565" y="3653"/>
                </a:cubicBezTo>
                <a:lnTo>
                  <a:pt x="1666168" y="0"/>
                </a:lnTo>
                <a:close/>
              </a:path>
            </a:pathLst>
          </a:custGeom>
          <a:blipFill>
            <a:blip r:embed="rId4" cstate="screen"/>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43" name="任意多边形: 形状 39"/>
          <p:cNvSpPr/>
          <p:nvPr/>
        </p:nvSpPr>
        <p:spPr>
          <a:xfrm>
            <a:off x="6151563" y="2398713"/>
            <a:ext cx="1865313" cy="1979613"/>
          </a:xfrm>
          <a:custGeom>
            <a:avLst/>
            <a:gdLst>
              <a:gd name="connsiteX0" fmla="*/ 1666168 w 1666168"/>
              <a:gd name="connsiteY0" fmla="*/ 0 h 2230832"/>
              <a:gd name="connsiteX1" fmla="*/ 1666168 w 1666168"/>
              <a:gd name="connsiteY1" fmla="*/ 2230832 h 2230832"/>
              <a:gd name="connsiteX2" fmla="*/ 1535565 w 1666168"/>
              <a:gd name="connsiteY2" fmla="*/ 2226541 h 2230832"/>
              <a:gd name="connsiteX3" fmla="*/ 831316 w 1666168"/>
              <a:gd name="connsiteY3" fmla="*/ 2217400 h 2230832"/>
              <a:gd name="connsiteX4" fmla="*/ 127067 w 1666168"/>
              <a:gd name="connsiteY4" fmla="*/ 2226541 h 2230832"/>
              <a:gd name="connsiteX5" fmla="*/ 0 w 1666168"/>
              <a:gd name="connsiteY5" fmla="*/ 2230716 h 2230832"/>
              <a:gd name="connsiteX6" fmla="*/ 0 w 1666168"/>
              <a:gd name="connsiteY6" fmla="*/ 99 h 2230832"/>
              <a:gd name="connsiteX7" fmla="*/ 127067 w 1666168"/>
              <a:gd name="connsiteY7" fmla="*/ 3653 h 2230832"/>
              <a:gd name="connsiteX8" fmla="*/ 831316 w 1666168"/>
              <a:gd name="connsiteY8" fmla="*/ 11435 h 2230832"/>
              <a:gd name="connsiteX9" fmla="*/ 1535565 w 1666168"/>
              <a:gd name="connsiteY9" fmla="*/ 3653 h 2230832"/>
              <a:gd name="connsiteX10" fmla="*/ 1666168 w 1666168"/>
              <a:gd name="connsiteY10" fmla="*/ 0 h 223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168" h="2230832">
                <a:moveTo>
                  <a:pt x="1666168" y="0"/>
                </a:moveTo>
                <a:lnTo>
                  <a:pt x="1666168" y="2230832"/>
                </a:lnTo>
                <a:lnTo>
                  <a:pt x="1535565" y="2226541"/>
                </a:lnTo>
                <a:cubicBezTo>
                  <a:pt x="1305937" y="2220522"/>
                  <a:pt x="1070752" y="2217400"/>
                  <a:pt x="831316" y="2217400"/>
                </a:cubicBezTo>
                <a:cubicBezTo>
                  <a:pt x="591881" y="2217400"/>
                  <a:pt x="356695" y="2220522"/>
                  <a:pt x="127067" y="2226541"/>
                </a:cubicBezTo>
                <a:lnTo>
                  <a:pt x="0" y="2230716"/>
                </a:lnTo>
                <a:lnTo>
                  <a:pt x="0" y="99"/>
                </a:lnTo>
                <a:lnTo>
                  <a:pt x="127067" y="3653"/>
                </a:lnTo>
                <a:cubicBezTo>
                  <a:pt x="356695" y="8777"/>
                  <a:pt x="591881" y="11435"/>
                  <a:pt x="831316" y="11435"/>
                </a:cubicBezTo>
                <a:cubicBezTo>
                  <a:pt x="1070752" y="11435"/>
                  <a:pt x="1305937" y="8777"/>
                  <a:pt x="1535565" y="3653"/>
                </a:cubicBezTo>
                <a:lnTo>
                  <a:pt x="1666168" y="0"/>
                </a:lnTo>
                <a:close/>
              </a:path>
            </a:pathLst>
          </a:custGeom>
          <a:blipFill>
            <a:blip r:embed="rId5" cstate="print"/>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0" name="任意多边形: 形状 37"/>
          <p:cNvSpPr/>
          <p:nvPr/>
        </p:nvSpPr>
        <p:spPr>
          <a:xfrm>
            <a:off x="8129588" y="2341563"/>
            <a:ext cx="1962150" cy="2184400"/>
          </a:xfrm>
          <a:custGeom>
            <a:avLst/>
            <a:gdLst>
              <a:gd name="connsiteX0" fmla="*/ 1666168 w 1666168"/>
              <a:gd name="connsiteY0" fmla="*/ 0 h 2461498"/>
              <a:gd name="connsiteX1" fmla="*/ 1666168 w 1666168"/>
              <a:gd name="connsiteY1" fmla="*/ 2461498 h 2461498"/>
              <a:gd name="connsiteX2" fmla="*/ 1645913 w 1666168"/>
              <a:gd name="connsiteY2" fmla="*/ 2458963 h 2461498"/>
              <a:gd name="connsiteX3" fmla="*/ 104732 w 1666168"/>
              <a:gd name="connsiteY3" fmla="*/ 2343786 h 2461498"/>
              <a:gd name="connsiteX4" fmla="*/ 0 w 1666168"/>
              <a:gd name="connsiteY4" fmla="*/ 2340345 h 2461498"/>
              <a:gd name="connsiteX5" fmla="*/ 0 w 1666168"/>
              <a:gd name="connsiteY5" fmla="*/ 103141 h 2461498"/>
              <a:gd name="connsiteX6" fmla="*/ 104732 w 1666168"/>
              <a:gd name="connsiteY6" fmla="*/ 100211 h 2461498"/>
              <a:gd name="connsiteX7" fmla="*/ 1645913 w 1666168"/>
              <a:gd name="connsiteY7" fmla="*/ 2157 h 2461498"/>
              <a:gd name="connsiteX8" fmla="*/ 1666168 w 1666168"/>
              <a:gd name="connsiteY8" fmla="*/ 0 h 246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168" h="2461498">
                <a:moveTo>
                  <a:pt x="1666168" y="0"/>
                </a:moveTo>
                <a:lnTo>
                  <a:pt x="1666168" y="2461498"/>
                </a:lnTo>
                <a:lnTo>
                  <a:pt x="1645913" y="2458963"/>
                </a:lnTo>
                <a:cubicBezTo>
                  <a:pt x="1184627" y="2405499"/>
                  <a:pt x="664090" y="2365938"/>
                  <a:pt x="104732" y="2343786"/>
                </a:cubicBezTo>
                <a:lnTo>
                  <a:pt x="0" y="2340345"/>
                </a:lnTo>
                <a:lnTo>
                  <a:pt x="0" y="103141"/>
                </a:lnTo>
                <a:lnTo>
                  <a:pt x="104732" y="100211"/>
                </a:lnTo>
                <a:cubicBezTo>
                  <a:pt x="664090" y="81352"/>
                  <a:pt x="1184627" y="47673"/>
                  <a:pt x="1645913" y="2157"/>
                </a:cubicBezTo>
                <a:lnTo>
                  <a:pt x="1666168" y="0"/>
                </a:lnTo>
                <a:close/>
              </a:path>
            </a:pathLst>
          </a:custGeom>
          <a:blipFill>
            <a:blip r:embed="rId6" cstate="print"/>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1" name="任意多边形: 形状 36"/>
          <p:cNvSpPr/>
          <p:nvPr/>
        </p:nvSpPr>
        <p:spPr>
          <a:xfrm>
            <a:off x="10215563" y="2155825"/>
            <a:ext cx="1958975" cy="2840038"/>
          </a:xfrm>
          <a:custGeom>
            <a:avLst/>
            <a:gdLst>
              <a:gd name="connsiteX0" fmla="*/ 1662629 w 1662629"/>
              <a:gd name="connsiteY0" fmla="*/ 0 h 3200398"/>
              <a:gd name="connsiteX1" fmla="*/ 1662629 w 1662629"/>
              <a:gd name="connsiteY1" fmla="*/ 3200398 h 3200398"/>
              <a:gd name="connsiteX2" fmla="*/ 1550411 w 1662629"/>
              <a:gd name="connsiteY2" fmla="*/ 3147797 h 3200398"/>
              <a:gd name="connsiteX3" fmla="*/ 144467 w 1662629"/>
              <a:gd name="connsiteY3" fmla="*/ 2832465 h 3200398"/>
              <a:gd name="connsiteX4" fmla="*/ 0 w 1662629"/>
              <a:gd name="connsiteY4" fmla="*/ 2814390 h 3200398"/>
              <a:gd name="connsiteX5" fmla="*/ 0 w 1662629"/>
              <a:gd name="connsiteY5" fmla="*/ 328622 h 3200398"/>
              <a:gd name="connsiteX6" fmla="*/ 144467 w 1662629"/>
              <a:gd name="connsiteY6" fmla="*/ 313234 h 3200398"/>
              <a:gd name="connsiteX7" fmla="*/ 1550411 w 1662629"/>
              <a:gd name="connsiteY7" fmla="*/ 44780 h 3200398"/>
              <a:gd name="connsiteX8" fmla="*/ 1662629 w 1662629"/>
              <a:gd name="connsiteY8" fmla="*/ 0 h 320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629" h="3200398">
                <a:moveTo>
                  <a:pt x="1662629" y="0"/>
                </a:moveTo>
                <a:lnTo>
                  <a:pt x="1662629" y="3200398"/>
                </a:lnTo>
                <a:lnTo>
                  <a:pt x="1550411" y="3147797"/>
                </a:lnTo>
                <a:cubicBezTo>
                  <a:pt x="1243277" y="3023221"/>
                  <a:pt x="755942" y="2914904"/>
                  <a:pt x="144467" y="2832465"/>
                </a:cubicBezTo>
                <a:lnTo>
                  <a:pt x="0" y="2814390"/>
                </a:lnTo>
                <a:lnTo>
                  <a:pt x="0" y="328622"/>
                </a:lnTo>
                <a:lnTo>
                  <a:pt x="144467" y="313234"/>
                </a:lnTo>
                <a:cubicBezTo>
                  <a:pt x="755942" y="243050"/>
                  <a:pt x="1243277" y="150837"/>
                  <a:pt x="1550411" y="44780"/>
                </a:cubicBezTo>
                <a:lnTo>
                  <a:pt x="1662629" y="0"/>
                </a:lnTo>
                <a:close/>
              </a:path>
            </a:pathLst>
          </a:custGeom>
          <a:blipFill>
            <a:blip r:embed="rId7" cstate="print"/>
            <a:stretch>
              <a:fillRect/>
            </a:stretch>
          </a:blipFill>
          <a:ln>
            <a:noFill/>
          </a:ln>
        </p:spPr>
        <p:style>
          <a:lnRef idx="2">
            <a:srgbClr val="5B9BD5">
              <a:shade val="15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0" name="椭圆 19"/>
          <p:cNvSpPr/>
          <p:nvPr/>
        </p:nvSpPr>
        <p:spPr>
          <a:xfrm>
            <a:off x="3780335" y="4449077"/>
            <a:ext cx="4763529" cy="1086343"/>
          </a:xfrm>
          <a:prstGeom prst="ellipse">
            <a:avLst/>
          </a:prstGeom>
          <a:gradFill>
            <a:gsLst>
              <a:gs pos="0">
                <a:srgbClr val="4472C4">
                  <a:lumMod val="75000"/>
                </a:srgbClr>
              </a:gs>
              <a:gs pos="100000">
                <a:srgbClr val="4472C4">
                  <a:lumMod val="75000"/>
                </a:srgbClr>
              </a:gs>
            </a:gsLst>
            <a:lin ang="5400000" scaled="1"/>
          </a:gradFill>
          <a:ln>
            <a:solidFill>
              <a:srgbClr val="4472C4">
                <a:lumMod val="75000"/>
              </a:srgbClr>
            </a:solidFill>
          </a:ln>
          <a:scene3d>
            <a:camera prst="orthographicFront">
              <a:rot lat="18299988" lon="0" rev="0"/>
            </a:camera>
            <a:lightRig rig="balanced" dir="t"/>
          </a:scene3d>
          <a:sp3d extrusionH="50800" prstMaterial="matte">
            <a:bevelT w="19050" h="19050"/>
          </a:sp3d>
        </p:spPr>
        <p:style>
          <a:lnRef idx="2">
            <a:srgbClr val="5B9BD5">
              <a:shade val="15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24" name="文本框 23"/>
          <p:cNvSpPr txBox="1"/>
          <p:nvPr/>
        </p:nvSpPr>
        <p:spPr>
          <a:xfrm>
            <a:off x="3870325" y="4770438"/>
            <a:ext cx="4483100" cy="584200"/>
          </a:xfrm>
          <a:prstGeom prst="rect">
            <a:avLst/>
          </a:prstGeom>
          <a:noFill/>
        </p:spPr>
        <p:txBody>
          <a:bodyPr>
            <a:spAutoFit/>
          </a:bodyPr>
          <a:p>
            <a:pPr marR="0" algn="ctr" defTabSz="914400" fontAlgn="auto">
              <a:buClrTx/>
              <a:buSzTx/>
              <a:buFontTx/>
              <a:buNone/>
              <a:defRPr/>
            </a:pPr>
            <a:r>
              <a:rPr kumimoji="0" lang="en-US" altLang="en-US" sz="1400" b="1" kern="1200" cap="none" spc="0" normalizeH="0" baseline="0" noProof="1">
                <a:solidFill>
                  <a:prstClr val="white"/>
                </a:solidFill>
                <a:effectLst>
                  <a:outerShdw blurRad="38100" dist="38100" dir="2700000" algn="tl">
                    <a:srgbClr val="000000">
                      <a:alpha val="43137"/>
                    </a:srgbClr>
                  </a:outerShdw>
                </a:effectLst>
                <a:latin typeface="Arial" panose="020B0604020202090204"/>
                <a:ea typeface="Arial" panose="020B0604020202090204"/>
                <a:cs typeface="+mn-ea"/>
              </a:rPr>
              <a:t>Integrated</a:t>
            </a:r>
            <a:r>
              <a:rPr kumimoji="0" lang="en-US" altLang="en-US" sz="1600" b="1" kern="1200" cap="none" spc="0" normalizeH="0" baseline="0" noProof="1">
                <a:solidFill>
                  <a:srgbClr val="FFFF00"/>
                </a:solidFill>
                <a:effectLst>
                  <a:outerShdw blurRad="38100" dist="38100" dir="2700000" algn="tl">
                    <a:srgbClr val="000000">
                      <a:alpha val="43137"/>
                    </a:srgbClr>
                  </a:outerShdw>
                </a:effectLst>
                <a:latin typeface="Arial" panose="020B0604020202090204"/>
                <a:ea typeface="Arial" panose="020B0604020202090204"/>
                <a:cs typeface="+mn-ea"/>
              </a:rPr>
              <a:t> monitoring and early warning of natural disasters</a:t>
            </a:r>
            <a:r>
              <a:rPr kumimoji="0" lang="en-US" altLang="en-US" sz="1400" kern="1200" cap="none" spc="0" normalizeH="0" baseline="0" noProof="1">
                <a:solidFill>
                  <a:prstClr val="white"/>
                </a:solidFill>
                <a:effectLst>
                  <a:outerShdw blurRad="38100" dist="38100" dir="2700000" algn="tl">
                    <a:srgbClr val="000000">
                      <a:alpha val="43137"/>
                    </a:srgbClr>
                  </a:outerShdw>
                </a:effectLst>
                <a:latin typeface="Arial" panose="020B0604020202090204"/>
                <a:ea typeface="Arial" panose="020B0604020202090204"/>
                <a:cs typeface="+mn-ea"/>
              </a:rPr>
              <a:t> </a:t>
            </a:r>
            <a:endParaRPr kumimoji="0" lang="en-US" altLang="en-US" sz="1400" kern="0" cap="none" spc="0" normalizeH="0" baseline="0" noProof="1">
              <a:solidFill>
                <a:prstClr val="white"/>
              </a:solidFill>
              <a:effectLst>
                <a:outerShdw blurRad="38100" dist="38100" dir="2700000" algn="tl">
                  <a:srgbClr val="000000">
                    <a:alpha val="43137"/>
                  </a:srgbClr>
                </a:outerShdw>
              </a:effectLst>
              <a:latin typeface="Arial" panose="020B0604020202090204"/>
              <a:ea typeface="Arial" panose="020B0604020202090204"/>
              <a:cs typeface="思源黑体 CN Normal"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5368" name="文本框 5"/>
          <p:cNvSpPr txBox="1"/>
          <p:nvPr/>
        </p:nvSpPr>
        <p:spPr>
          <a:xfrm>
            <a:off x="457200" y="1073150"/>
            <a:ext cx="11430000"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(ii) Integrated Monitoring and Early Warning of Natural Disasters</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grpSp>
        <p:nvGrpSpPr>
          <p:cNvPr id="15363" name="组合 14"/>
          <p:cNvGrpSpPr/>
          <p:nvPr/>
        </p:nvGrpSpPr>
        <p:grpSpPr>
          <a:xfrm>
            <a:off x="457200" y="1676400"/>
            <a:ext cx="11337925" cy="974725"/>
            <a:chOff x="457200" y="1667591"/>
            <a:chExt cx="11338560" cy="974865"/>
          </a:xfrm>
        </p:grpSpPr>
        <p:sp>
          <p:nvSpPr>
            <p:cNvPr id="5" name="PPT世界 原创出品（www.pptx.cn）-7-1"/>
            <p:cNvSpPr/>
            <p:nvPr/>
          </p:nvSpPr>
          <p:spPr>
            <a:xfrm>
              <a:off x="520704" y="1799373"/>
              <a:ext cx="3373627" cy="712889"/>
            </a:xfrm>
            <a:prstGeom prst="roundRect">
              <a:avLst>
                <a:gd name="adj" fmla="val 8184"/>
              </a:avLst>
            </a:prstGeom>
            <a:gradFill flip="none" rotWithShape="1">
              <a:gsLst>
                <a:gs pos="0">
                  <a:srgbClr val="256AC8">
                    <a:alpha val="83000"/>
                  </a:srgbClr>
                </a:gs>
                <a:gs pos="70000">
                  <a:srgbClr val="254AAA"/>
                </a:gs>
              </a:gsLst>
              <a:lin ang="27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Conducting integrated multi-hazard monitoring</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endParaRPr>
            </a:p>
          </p:txBody>
        </p:sp>
        <p:sp>
          <p:nvSpPr>
            <p:cNvPr id="8" name="PPT世界 原创出品（www.pptx.cn）-7-1"/>
            <p:cNvSpPr/>
            <p:nvPr/>
          </p:nvSpPr>
          <p:spPr>
            <a:xfrm>
              <a:off x="4115005" y="1669179"/>
              <a:ext cx="7680755" cy="973277"/>
            </a:xfrm>
            <a:prstGeom prst="roundRect">
              <a:avLst>
                <a:gd name="adj" fmla="val 2614"/>
              </a:avLst>
            </a:prstGeom>
            <a:gradFill flip="none" rotWithShape="1">
              <a:gsLst>
                <a:gs pos="0">
                  <a:srgbClr val="EDF2FD"/>
                </a:gs>
                <a:gs pos="100000">
                  <a:srgbClr val="EDF2FD">
                    <a:alpha val="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spAutoFit/>
            </a:bodyPr>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Targeting at typhoons, floods, earthquakes, forestry and grassland disasters as well as secondary disasters caused by them, it has carried out the </a:t>
              </a:r>
              <a:r>
                <a:rPr kumimoji="0" lang="en-US" altLang="en-US" sz="140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integrated risk monitoring of multi-hazard disaster chain</a:t>
              </a: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rPr>
                <a:t> by leveraging space-air-ground-human integrated networks, and combining technical, physical and human prevention measures. </a:t>
              </a:r>
              <a:endPar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mn-ea"/>
              </a:endParaRPr>
            </a:p>
          </p:txBody>
        </p:sp>
        <p:sp>
          <p:nvSpPr>
            <p:cNvPr id="10" name="PPT世界 原创出品（www.pptx.cn）-7-5"/>
            <p:cNvSpPr/>
            <p:nvPr/>
          </p:nvSpPr>
          <p:spPr>
            <a:xfrm>
              <a:off x="457200" y="1667591"/>
              <a:ext cx="361970" cy="362002"/>
            </a:xfrm>
            <a:prstGeom prst="ellipse">
              <a:avLst/>
            </a:prstGeom>
            <a:solidFill>
              <a:sysClr val="window" lastClr="FFFFFF">
                <a:alpha val="23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grpSp>
        <p:nvGrpSpPr>
          <p:cNvPr id="15364" name="组合 13"/>
          <p:cNvGrpSpPr/>
          <p:nvPr/>
        </p:nvGrpSpPr>
        <p:grpSpPr>
          <a:xfrm>
            <a:off x="457200" y="2747963"/>
            <a:ext cx="11337925" cy="1192212"/>
            <a:chOff x="457200" y="2738909"/>
            <a:chExt cx="11338560" cy="1192830"/>
          </a:xfrm>
        </p:grpSpPr>
        <p:sp>
          <p:nvSpPr>
            <p:cNvPr id="11" name="PPT世界 原创出品（www.pptx.cn）-7-1"/>
            <p:cNvSpPr/>
            <p:nvPr/>
          </p:nvSpPr>
          <p:spPr>
            <a:xfrm>
              <a:off x="520704" y="2978745"/>
              <a:ext cx="3373627" cy="713157"/>
            </a:xfrm>
            <a:prstGeom prst="roundRect">
              <a:avLst>
                <a:gd name="adj" fmla="val 8184"/>
              </a:avLst>
            </a:prstGeom>
            <a:gradFill flip="none" rotWithShape="1">
              <a:gsLst>
                <a:gs pos="0">
                  <a:srgbClr val="256AC8">
                    <a:alpha val="83000"/>
                  </a:srgbClr>
                </a:gs>
                <a:gs pos="70000">
                  <a:srgbClr val="254AAA"/>
                </a:gs>
              </a:gsLst>
              <a:lin ang="27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Times New Roman" panose="02020503050405090304" pitchFamily="18" charset="0"/>
                </a:rPr>
                <a:t>Establishing a joint disaster risk consultation system</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Times New Roman" panose="02020503050405090304" pitchFamily="18" charset="0"/>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Times New Roman" panose="02020503050405090304" pitchFamily="18" charset="0"/>
              </a:endParaRPr>
            </a:p>
          </p:txBody>
        </p:sp>
        <p:sp>
          <p:nvSpPr>
            <p:cNvPr id="12" name="PPT世界 原创出品（www.pptx.cn）-7-1"/>
            <p:cNvSpPr/>
            <p:nvPr/>
          </p:nvSpPr>
          <p:spPr>
            <a:xfrm>
              <a:off x="4115005" y="2738909"/>
              <a:ext cx="7680755" cy="1192830"/>
            </a:xfrm>
            <a:prstGeom prst="roundRect">
              <a:avLst>
                <a:gd name="adj" fmla="val 2614"/>
              </a:avLst>
            </a:prstGeom>
            <a:gradFill flip="none" rotWithShape="1">
              <a:gsLst>
                <a:gs pos="0">
                  <a:srgbClr val="EDF2FD"/>
                </a:gs>
                <a:gs pos="100000">
                  <a:srgbClr val="EDF2FD">
                    <a:alpha val="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spAutoFit/>
            </a:bodyPr>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It has established a </a:t>
              </a:r>
              <a:r>
                <a:rPr kumimoji="0" lang="en-US" altLang="en-US" sz="140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joint disaster risk consultation system</a:t>
              </a: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 on a annual and monthly basis and for key nodes and major events; organised meteorology, water resources, natural resources, and forestry and grassland departments for regular consultations to identify integrated disaster risks nationwide; and invited departments and local governments to prevent and cope with risks in light of actual conditions. </a:t>
              </a:r>
              <a:endParaRPr kumimoji="0" lang="en-US" altLang="en-US" sz="1400" b="0" i="0" u="none" strike="noStrike" kern="1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endParaRPr>
            </a:p>
          </p:txBody>
        </p:sp>
        <p:sp>
          <p:nvSpPr>
            <p:cNvPr id="13" name="PPT世界 原创出品（www.pptx.cn）-7-5"/>
            <p:cNvSpPr/>
            <p:nvPr/>
          </p:nvSpPr>
          <p:spPr>
            <a:xfrm>
              <a:off x="457200" y="2846915"/>
              <a:ext cx="361970" cy="362138"/>
            </a:xfrm>
            <a:prstGeom prst="ellipse">
              <a:avLst/>
            </a:prstGeom>
            <a:solidFill>
              <a:sysClr val="window" lastClr="FFFFFF">
                <a:alpha val="23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grpSp>
        <p:nvGrpSpPr>
          <p:cNvPr id="15365" name="组合 15"/>
          <p:cNvGrpSpPr/>
          <p:nvPr/>
        </p:nvGrpSpPr>
        <p:grpSpPr>
          <a:xfrm>
            <a:off x="457200" y="4035425"/>
            <a:ext cx="11337925" cy="974725"/>
            <a:chOff x="457200" y="2847323"/>
            <a:chExt cx="11338560" cy="974866"/>
          </a:xfrm>
        </p:grpSpPr>
        <p:sp>
          <p:nvSpPr>
            <p:cNvPr id="17" name="PPT世界 原创出品（www.pptx.cn）-7-1"/>
            <p:cNvSpPr/>
            <p:nvPr/>
          </p:nvSpPr>
          <p:spPr>
            <a:xfrm>
              <a:off x="520704" y="2979105"/>
              <a:ext cx="3373627" cy="712890"/>
            </a:xfrm>
            <a:prstGeom prst="roundRect">
              <a:avLst>
                <a:gd name="adj" fmla="val 8184"/>
              </a:avLst>
            </a:prstGeom>
            <a:gradFill flip="none" rotWithShape="1">
              <a:gsLst>
                <a:gs pos="0">
                  <a:srgbClr val="256AC8">
                    <a:alpha val="83000"/>
                  </a:srgbClr>
                </a:gs>
                <a:gs pos="70000">
                  <a:srgbClr val="254AAA"/>
                </a:gs>
              </a:gsLst>
              <a:lin ang="27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Strengthening disaster early warning decision-making support</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endParaRPr>
            </a:p>
          </p:txBody>
        </p:sp>
        <p:sp>
          <p:nvSpPr>
            <p:cNvPr id="18" name="PPT世界 原创出品（www.pptx.cn）-7-1"/>
            <p:cNvSpPr/>
            <p:nvPr/>
          </p:nvSpPr>
          <p:spPr>
            <a:xfrm>
              <a:off x="4115005" y="2848911"/>
              <a:ext cx="7680755" cy="973278"/>
            </a:xfrm>
            <a:prstGeom prst="roundRect">
              <a:avLst>
                <a:gd name="adj" fmla="val 2614"/>
              </a:avLst>
            </a:prstGeom>
            <a:gradFill flip="none" rotWithShape="1">
              <a:gsLst>
                <a:gs pos="0">
                  <a:srgbClr val="EDF2FD"/>
                </a:gs>
                <a:gs pos="100000">
                  <a:srgbClr val="EDF2FD">
                    <a:alpha val="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spAutoFit/>
            </a:bodyPr>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It has </a:t>
              </a:r>
              <a:r>
                <a:rPr kumimoji="0" lang="en-US" altLang="en-US" sz="1400" b="1"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drafted administrative measures, studied and formulated grading standards, accelerated the R&amp;D of early warning and assessment models</a:t>
              </a:r>
              <a:r>
                <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rPr>
                <a:t>, and, in the event of a major disaster, provided timely decision-making support to the Ministry's leadership and rescue teams, and issued early warning alerts to localities. </a:t>
              </a:r>
              <a:endParaRPr kumimoji="0" lang="en-US" altLang="en-US" sz="1400" b="0" i="0" u="none" strike="noStrike" kern="1200" cap="none" spc="0" normalizeH="0" baseline="0" noProof="1">
                <a:ln>
                  <a:noFill/>
                </a:ln>
                <a:solidFill>
                  <a:sysClr val="windowText" lastClr="000000"/>
                </a:solidFill>
                <a:effectLst/>
                <a:uLnTx/>
                <a:uFillTx/>
                <a:latin typeface="Arial" panose="020B0604020202090204"/>
                <a:ea typeface="Arial" panose="020B0604020202090204"/>
                <a:cs typeface="Times New Roman" panose="02020503050405090304" pitchFamily="18" charset="0"/>
              </a:endParaRPr>
            </a:p>
          </p:txBody>
        </p:sp>
        <p:sp>
          <p:nvSpPr>
            <p:cNvPr id="19" name="PPT世界 原创出品（www.pptx.cn）-7-5"/>
            <p:cNvSpPr/>
            <p:nvPr/>
          </p:nvSpPr>
          <p:spPr>
            <a:xfrm>
              <a:off x="457200" y="2847323"/>
              <a:ext cx="361970" cy="362002"/>
            </a:xfrm>
            <a:prstGeom prst="ellipse">
              <a:avLst/>
            </a:prstGeom>
            <a:solidFill>
              <a:sysClr val="window" lastClr="FFFFFF">
                <a:alpha val="23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grpSp>
        <p:nvGrpSpPr>
          <p:cNvPr id="15366" name="组合 19"/>
          <p:cNvGrpSpPr/>
          <p:nvPr/>
        </p:nvGrpSpPr>
        <p:grpSpPr>
          <a:xfrm>
            <a:off x="520700" y="5214938"/>
            <a:ext cx="11244263" cy="974725"/>
            <a:chOff x="456560" y="2847323"/>
            <a:chExt cx="11339200" cy="974852"/>
          </a:xfrm>
        </p:grpSpPr>
        <p:sp>
          <p:nvSpPr>
            <p:cNvPr id="21" name="PPT世界 原创出品（www.pptx.cn）-7-1"/>
            <p:cNvSpPr/>
            <p:nvPr/>
          </p:nvSpPr>
          <p:spPr>
            <a:xfrm>
              <a:off x="456560" y="2977515"/>
              <a:ext cx="3437140" cy="714468"/>
            </a:xfrm>
            <a:prstGeom prst="roundRect">
              <a:avLst>
                <a:gd name="adj" fmla="val 8184"/>
              </a:avLst>
            </a:prstGeom>
            <a:gradFill flip="none" rotWithShape="1">
              <a:gsLst>
                <a:gs pos="0">
                  <a:srgbClr val="256AC8">
                    <a:alpha val="83000"/>
                  </a:srgbClr>
                </a:gs>
                <a:gs pos="70000">
                  <a:srgbClr val="254AAA"/>
                </a:gs>
              </a:gsLst>
              <a:lin ang="270000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Enhancing the disaster early warning linkage mechanism</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endParaRPr>
            </a:p>
          </p:txBody>
        </p:sp>
        <p:sp>
          <p:nvSpPr>
            <p:cNvPr id="22" name="PPT世界 原创出品（www.pptx.cn）-7-1"/>
            <p:cNvSpPr/>
            <p:nvPr/>
          </p:nvSpPr>
          <p:spPr>
            <a:xfrm>
              <a:off x="4114625" y="2848910"/>
              <a:ext cx="7681135" cy="973265"/>
            </a:xfrm>
            <a:prstGeom prst="roundRect">
              <a:avLst>
                <a:gd name="adj" fmla="val 2614"/>
              </a:avLst>
            </a:prstGeom>
            <a:gradFill flip="none" rotWithShape="1">
              <a:gsLst>
                <a:gs pos="0">
                  <a:srgbClr val="EDF2FD"/>
                </a:gs>
                <a:gs pos="100000">
                  <a:srgbClr val="EDF2FD">
                    <a:alpha val="0"/>
                  </a:srgbClr>
                </a:gs>
              </a:gsLst>
              <a:lin ang="0" scaled="0"/>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spAutoFit/>
            </a:bodyPr>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14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It has formulated and implemented departmental early-warning response linkage plans, and implemented early-warning response action measures such as </a:t>
              </a:r>
              <a:r>
                <a:rPr kumimoji="0" lang="en-US" altLang="en-US" sz="1400" b="1"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early warning of impending disaster and call for response, scientific pre-loading of forces, early evacuation and relocation of people, preparation for material transfers, and adoption of social controls</a:t>
              </a:r>
              <a:r>
                <a:rPr kumimoji="0" lang="en-US" altLang="en-US" sz="14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rPr>
                <a:t>. </a:t>
              </a:r>
              <a:endParaRPr kumimoji="0" lang="en-US" altLang="en-US" sz="1400" b="0" i="0" u="none" strike="noStrike" kern="1200" cap="none" spc="0" normalizeH="0" baseline="0" noProof="1">
                <a:ln>
                  <a:noFill/>
                </a:ln>
                <a:solidFill>
                  <a:srgbClr val="000000"/>
                </a:solidFill>
                <a:effectLst/>
                <a:uLnTx/>
                <a:uFillTx/>
                <a:latin typeface="Arial" panose="020B0604020202090204"/>
                <a:ea typeface="Arial" panose="020B0604020202090204"/>
                <a:cs typeface="Times New Roman" panose="02020503050405090304" pitchFamily="18" charset="0"/>
              </a:endParaRPr>
            </a:p>
          </p:txBody>
        </p:sp>
        <p:sp>
          <p:nvSpPr>
            <p:cNvPr id="23" name="PPT世界 原创出品（www.pptx.cn）-7-5"/>
            <p:cNvSpPr/>
            <p:nvPr/>
          </p:nvSpPr>
          <p:spPr>
            <a:xfrm>
              <a:off x="456560" y="2847323"/>
              <a:ext cx="361804" cy="361997"/>
            </a:xfrm>
            <a:prstGeom prst="ellipse">
              <a:avLst/>
            </a:prstGeom>
            <a:solidFill>
              <a:sysClr val="window" lastClr="FFFFFF">
                <a:alpha val="23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6403" name="文本框 22"/>
          <p:cNvSpPr txBox="1"/>
          <p:nvPr/>
        </p:nvSpPr>
        <p:spPr>
          <a:xfrm>
            <a:off x="457200" y="1025525"/>
            <a:ext cx="11520488" cy="400050"/>
          </a:xfrm>
          <a:prstGeom prst="rect">
            <a:avLst/>
          </a:prstGeom>
          <a:noFill/>
          <a:ln w="9525">
            <a:noFill/>
          </a:ln>
        </p:spPr>
        <p:txBody>
          <a:bodyPr>
            <a:spAutoFit/>
          </a:bodyPr>
          <a:p>
            <a:r>
              <a:rPr lang="en-US" altLang="en-US" sz="2000" b="1" dirty="0">
                <a:solidFill>
                  <a:srgbClr val="C00000"/>
                </a:solidFill>
                <a:latin typeface="Arial" panose="020B0604020202090204" pitchFamily="34" charset="0"/>
                <a:cs typeface="Arial" panose="020B0604020202090204" pitchFamily="34" charset="0"/>
              </a:rPr>
              <a:t>(iii) Capacity Building for Integrated Monitoring and Early Warning of Natural Disasters</a:t>
            </a:r>
            <a:r>
              <a:rPr lang="en-US" altLang="en-US" sz="2000" dirty="0">
                <a:solidFill>
                  <a:srgbClr val="C00000"/>
                </a:solidFill>
                <a:latin typeface="Arial" panose="020B0604020202090204" pitchFamily="34" charset="0"/>
                <a:cs typeface="Arial" panose="020B0604020202090204" pitchFamily="34" charset="0"/>
              </a:rPr>
              <a:t> </a:t>
            </a:r>
            <a:endParaRPr lang="en-US" altLang="en-US" sz="2000" dirty="0">
              <a:solidFill>
                <a:srgbClr val="C00000"/>
              </a:solidFill>
              <a:latin typeface="Arial" panose="020B0604020202090204" pitchFamily="34" charset="0"/>
              <a:ea typeface="Arial" panose="020B0604020202090204" pitchFamily="34" charset="0"/>
            </a:endParaRPr>
          </a:p>
        </p:txBody>
      </p:sp>
      <p:sp>
        <p:nvSpPr>
          <p:cNvPr id="19" name="矩形 18"/>
          <p:cNvSpPr/>
          <p:nvPr/>
        </p:nvSpPr>
        <p:spPr>
          <a:xfrm>
            <a:off x="566738" y="1438275"/>
            <a:ext cx="3192463" cy="579438"/>
          </a:xfrm>
          <a:prstGeom prst="rect">
            <a:avLst/>
          </a:prstGeom>
          <a:gradFill flip="none" rotWithShape="1">
            <a:gsLst>
              <a:gs pos="0">
                <a:srgbClr val="083372"/>
              </a:gs>
              <a:gs pos="46000">
                <a:srgbClr val="0D3E9B"/>
              </a:gs>
            </a:gsLst>
            <a:lin ang="5400000" scaled="1"/>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hangingPunct="1">
              <a:buNone/>
            </a:pPr>
            <a:r>
              <a:rPr lang="en-US" altLang="en-US" b="1"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One center</a:t>
            </a:r>
            <a:r>
              <a:rPr lang="en-US" altLang="en-US"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 </a:t>
            </a:r>
            <a:endParaRPr lang="en-US" altLang="en-US" dirty="0">
              <a:solidFill>
                <a:srgbClr val="FFFFFF"/>
              </a:solidFill>
              <a:effectLst>
                <a:outerShdw blurRad="38100" dist="38100" dir="2700000">
                  <a:srgbClr val="000000"/>
                </a:outerShdw>
              </a:effectLst>
              <a:latin typeface="Arial" panose="020B0604020202090204" pitchFamily="34" charset="0"/>
              <a:ea typeface="Arial" panose="020B0604020202090204" pitchFamily="34" charset="0"/>
            </a:endParaRPr>
          </a:p>
        </p:txBody>
      </p:sp>
      <p:sp>
        <p:nvSpPr>
          <p:cNvPr id="16390" name="PA-矩形 4"/>
          <p:cNvSpPr/>
          <p:nvPr>
            <p:custDataLst>
              <p:tags r:id="rId2"/>
            </p:custDataLst>
          </p:nvPr>
        </p:nvSpPr>
        <p:spPr>
          <a:xfrm>
            <a:off x="519113" y="3255963"/>
            <a:ext cx="3305175" cy="2922587"/>
          </a:xfrm>
          <a:prstGeom prst="rect">
            <a:avLst/>
          </a:prstGeom>
          <a:noFill/>
          <a:ln w="12700">
            <a:solidFill>
              <a:schemeClr val="tx1"/>
            </a:solidFill>
            <a:prstDash val="sysDot"/>
          </a:ln>
        </p:spPr>
        <p:txBody>
          <a:bodyPr/>
          <a:p>
            <a:pPr marL="285750" indent="-285750" algn="just">
              <a:buFont typeface="Wingdings" panose="05000000000000000000" pitchFamily="2" charset="2"/>
              <a:buChar char="Ø"/>
            </a:pPr>
            <a:r>
              <a:rPr lang="en-US" altLang="en-US" sz="1200" b="1" dirty="0">
                <a:solidFill>
                  <a:srgbClr val="000000"/>
                </a:solidFill>
                <a:latin typeface="Arial" panose="020B0604020202090204" pitchFamily="34" charset="0"/>
                <a:cs typeface="Arial" panose="020B0604020202090204" pitchFamily="34" charset="0"/>
              </a:rPr>
              <a:t>Relying on the National Emergency Command Headquarters, a national center for integrated risk monitoring and early warning of natural disasters has been constructed by gathering the strength of experts from support units within and outside the Ministry, domestic research institutes, colleges and universities, and central enterprises, which meets the needs of work scenarios such as on-duty watchkeeping, consultation and scheduling, disaster rehearsal, and exercise and evaluation.</a:t>
            </a:r>
            <a:r>
              <a:rPr lang="en-US" altLang="en-US" sz="1200" dirty="0">
                <a:solidFill>
                  <a:srgbClr val="000000"/>
                </a:solidFill>
                <a:latin typeface="Arial" panose="020B0604020202090204" pitchFamily="34" charset="0"/>
                <a:cs typeface="Arial" panose="020B0604020202090204" pitchFamily="34" charset="0"/>
              </a:rPr>
              <a:t> </a:t>
            </a:r>
            <a:endParaRPr lang="en-US" altLang="en-US" sz="1200" dirty="0">
              <a:solidFill>
                <a:srgbClr val="000000"/>
              </a:solidFill>
              <a:latin typeface="Arial" panose="020B0604020202090204" pitchFamily="34" charset="0"/>
              <a:ea typeface="Arial" panose="020B0604020202090204" pitchFamily="34" charset="0"/>
              <a:sym typeface="思源黑体 CN Normal" charset="0"/>
            </a:endParaRPr>
          </a:p>
        </p:txBody>
      </p:sp>
      <p:sp>
        <p:nvSpPr>
          <p:cNvPr id="20" name="矩形 19"/>
          <p:cNvSpPr/>
          <p:nvPr/>
        </p:nvSpPr>
        <p:spPr>
          <a:xfrm>
            <a:off x="4241800" y="1438275"/>
            <a:ext cx="3692525" cy="579438"/>
          </a:xfrm>
          <a:prstGeom prst="rect">
            <a:avLst/>
          </a:prstGeom>
          <a:gradFill flip="none" rotWithShape="1">
            <a:gsLst>
              <a:gs pos="0">
                <a:srgbClr val="083372"/>
              </a:gs>
              <a:gs pos="46000">
                <a:srgbClr val="0D3E9B"/>
              </a:gs>
            </a:gsLst>
            <a:lin ang="5400000" scaled="1"/>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hangingPunct="1">
              <a:buNone/>
            </a:pPr>
            <a:r>
              <a:rPr lang="en-US" altLang="en-US" b="1"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One platform</a:t>
            </a:r>
            <a:r>
              <a:rPr lang="en-US" altLang="en-US"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 </a:t>
            </a:r>
            <a:endParaRPr lang="en-US" altLang="en-US" dirty="0">
              <a:solidFill>
                <a:srgbClr val="FFFFFF"/>
              </a:solidFill>
              <a:effectLst>
                <a:outerShdw blurRad="38100" dist="38100" dir="2700000">
                  <a:srgbClr val="000000"/>
                </a:outerShdw>
              </a:effectLst>
              <a:latin typeface="Arial" panose="020B0604020202090204" pitchFamily="34" charset="0"/>
              <a:ea typeface="Arial" panose="020B0604020202090204" pitchFamily="34" charset="0"/>
            </a:endParaRPr>
          </a:p>
        </p:txBody>
      </p:sp>
      <p:sp>
        <p:nvSpPr>
          <p:cNvPr id="21" name="矩形 20"/>
          <p:cNvSpPr/>
          <p:nvPr/>
        </p:nvSpPr>
        <p:spPr>
          <a:xfrm>
            <a:off x="8420100" y="1438275"/>
            <a:ext cx="3192463" cy="579438"/>
          </a:xfrm>
          <a:prstGeom prst="rect">
            <a:avLst/>
          </a:prstGeom>
          <a:gradFill flip="none" rotWithShape="1">
            <a:gsLst>
              <a:gs pos="0">
                <a:srgbClr val="083372"/>
              </a:gs>
              <a:gs pos="46000">
                <a:srgbClr val="0D3E9B"/>
              </a:gs>
            </a:gsLst>
            <a:lin ang="5400000" scaled="1"/>
            <a:tileRect/>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ysClr val="windowText" lastClr="000000"/>
                </a:solidFill>
                <a:latin typeface="思源黑体 CN Normal" charset="0"/>
                <a:ea typeface="思源黑体 CN Normal"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思源黑体 CN Normal" charset="0"/>
                <a:ea typeface="思源黑体 CN Normal" charset="0"/>
                <a:cs typeface="+mn-ea"/>
              </a:defRPr>
            </a:lvl5pPr>
          </a:lstStyle>
          <a:p>
            <a:pPr lvl="0" algn="ctr" eaLnBrk="1" hangingPunct="1">
              <a:buNone/>
            </a:pPr>
            <a:r>
              <a:rPr lang="en-US" altLang="en-US" b="1"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One base</a:t>
            </a:r>
            <a:r>
              <a:rPr lang="en-US" altLang="en-US" dirty="0">
                <a:solidFill>
                  <a:srgbClr val="FFFFFF"/>
                </a:solidFill>
                <a:effectLst>
                  <a:outerShdw blurRad="38100" dist="38100" dir="2700000">
                    <a:srgbClr val="000000"/>
                  </a:outerShdw>
                </a:effectLst>
                <a:latin typeface="Arial" panose="020B0604020202090204" pitchFamily="34" charset="0"/>
                <a:cs typeface="Arial" panose="020B0604020202090204" pitchFamily="34" charset="0"/>
              </a:rPr>
              <a:t> </a:t>
            </a:r>
            <a:endParaRPr lang="en-US" altLang="en-US" dirty="0">
              <a:solidFill>
                <a:srgbClr val="FFFFFF"/>
              </a:solidFill>
              <a:effectLst>
                <a:outerShdw blurRad="38100" dist="38100" dir="2700000">
                  <a:srgbClr val="000000"/>
                </a:outerShdw>
              </a:effectLst>
              <a:latin typeface="Arial" panose="020B0604020202090204" pitchFamily="34" charset="0"/>
              <a:ea typeface="Arial" panose="020B0604020202090204" pitchFamily="34" charset="0"/>
            </a:endParaRPr>
          </a:p>
        </p:txBody>
      </p:sp>
      <p:sp>
        <p:nvSpPr>
          <p:cNvPr id="16394" name="PA-矩形 4"/>
          <p:cNvSpPr/>
          <p:nvPr>
            <p:custDataLst>
              <p:tags r:id="rId3"/>
            </p:custDataLst>
          </p:nvPr>
        </p:nvSpPr>
        <p:spPr>
          <a:xfrm>
            <a:off x="4241800" y="3276600"/>
            <a:ext cx="3606800" cy="2901950"/>
          </a:xfrm>
          <a:prstGeom prst="rect">
            <a:avLst/>
          </a:prstGeom>
          <a:noFill/>
          <a:ln w="12700">
            <a:solidFill>
              <a:schemeClr val="tx1"/>
            </a:solidFill>
            <a:prstDash val="sysDot"/>
          </a:ln>
        </p:spPr>
        <p:txBody>
          <a:bodyPr>
            <a:noAutofit/>
          </a:bodyPr>
          <a:p>
            <a:pPr marL="285750" indent="-285750" algn="just">
              <a:buFont typeface="Wingdings" panose="05000000000000000000" pitchFamily="2" charset="2"/>
              <a:buChar char="Ø"/>
            </a:pPr>
            <a:r>
              <a:rPr lang="en-US" altLang="en-US" sz="1200" b="1" dirty="0">
                <a:solidFill>
                  <a:srgbClr val="000000"/>
                </a:solidFill>
                <a:latin typeface="Arial" panose="020B0604020202090204" pitchFamily="34" charset="0"/>
                <a:cs typeface="Arial" panose="020B0604020202090204" pitchFamily="34" charset="0"/>
              </a:rPr>
              <a:t>It has established sound mechanisms for departmental and local information-sharing, reporting of information on disaster risks and hazards, remote sensing monitoring by satellites and drones, integrated consultation and judgement, and early warning and response.</a:t>
            </a:r>
            <a:r>
              <a:rPr lang="en-US" altLang="en-US" sz="1200" dirty="0">
                <a:solidFill>
                  <a:srgbClr val="000000"/>
                </a:solidFill>
                <a:latin typeface="Arial" panose="020B0604020202090204" pitchFamily="34" charset="0"/>
                <a:cs typeface="Arial" panose="020B0604020202090204" pitchFamily="34" charset="0"/>
              </a:rPr>
              <a:t> </a:t>
            </a:r>
            <a:endParaRPr lang="en-US" altLang="zh-CN" sz="1200" b="1" dirty="0">
              <a:solidFill>
                <a:srgbClr val="000000"/>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pPr>
            <a:r>
              <a:rPr lang="en-US" altLang="en-US" sz="1200" b="1" dirty="0">
                <a:solidFill>
                  <a:srgbClr val="000000"/>
                </a:solidFill>
                <a:latin typeface="Arial" panose="020B0604020202090204" pitchFamily="34" charset="0"/>
                <a:cs typeface="Arial" panose="020B0604020202090204" pitchFamily="34" charset="0"/>
              </a:rPr>
              <a:t>The integrated risk monitoring and early-warning system for natural disasters has been improved by integrating with the monitoring and early-warning systems of industry sectors, ministries/departments/bureaus and localities.</a:t>
            </a:r>
            <a:r>
              <a:rPr lang="en-US" altLang="en-US" sz="1200" dirty="0">
                <a:solidFill>
                  <a:srgbClr val="000000"/>
                </a:solidFill>
                <a:latin typeface="Arial" panose="020B0604020202090204" pitchFamily="34" charset="0"/>
                <a:cs typeface="Arial" panose="020B0604020202090204" pitchFamily="34" charset="0"/>
              </a:rPr>
              <a:t> </a:t>
            </a:r>
            <a:endParaRPr lang="en-US" altLang="en-US" sz="1200" dirty="0">
              <a:solidFill>
                <a:srgbClr val="000000"/>
              </a:solidFill>
              <a:latin typeface="Arial" panose="020B0604020202090204" pitchFamily="34" charset="0"/>
              <a:ea typeface="Arial" panose="020B0604020202090204" pitchFamily="34" charset="0"/>
            </a:endParaRPr>
          </a:p>
        </p:txBody>
      </p:sp>
      <p:sp>
        <p:nvSpPr>
          <p:cNvPr id="16398" name="PA-矩形 4"/>
          <p:cNvSpPr/>
          <p:nvPr>
            <p:custDataLst>
              <p:tags r:id="rId4"/>
            </p:custDataLst>
          </p:nvPr>
        </p:nvSpPr>
        <p:spPr>
          <a:xfrm>
            <a:off x="8416925" y="3268980"/>
            <a:ext cx="3249930" cy="2909570"/>
          </a:xfrm>
          <a:prstGeom prst="rect">
            <a:avLst/>
          </a:prstGeom>
          <a:noFill/>
          <a:ln w="12700">
            <a:solidFill>
              <a:schemeClr val="tx1"/>
            </a:solidFill>
            <a:prstDash val="sysDot"/>
          </a:ln>
        </p:spPr>
        <p:txBody>
          <a:bodyPr>
            <a:noAutofit/>
          </a:bodyPr>
          <a:p>
            <a:pPr marL="285750" indent="-285750" algn="just">
              <a:buFont typeface="Wingdings" panose="05000000000000000000" pitchFamily="2" charset="2"/>
              <a:buChar char="Ø"/>
            </a:pPr>
            <a:r>
              <a:rPr lang="en-US" altLang="en-US" sz="1200" b="1" dirty="0">
                <a:solidFill>
                  <a:srgbClr val="000000"/>
                </a:solidFill>
                <a:latin typeface="Arial" panose="020B0604020202090204" pitchFamily="34" charset="0"/>
                <a:cs typeface="Arial" panose="020B0604020202090204" pitchFamily="34" charset="0"/>
              </a:rPr>
              <a:t>It has organised the first national census on the risk of natural disasters, led a number of departments and 32 provincial units and 122 counties and municipalities across the country in successfully completing the  zoning for national risk survey and evaluation, mapping disaster risks and hazards nationwide and capturing the national disaster risk profile.</a:t>
            </a:r>
            <a:r>
              <a:rPr lang="en-US" altLang="en-US" sz="1200" dirty="0">
                <a:solidFill>
                  <a:srgbClr val="000000"/>
                </a:solidFill>
                <a:latin typeface="Arial" panose="020B0604020202090204" pitchFamily="34" charset="0"/>
                <a:cs typeface="Arial" panose="020B0604020202090204" pitchFamily="34" charset="0"/>
                <a:sym typeface="思源黑体 CN Normal" charset="0"/>
              </a:rPr>
              <a:t> </a:t>
            </a:r>
            <a:endParaRPr lang="zh-CN" altLang="en-US" sz="1200" b="1" dirty="0">
              <a:solidFill>
                <a:srgbClr val="000000"/>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5" name="Arrow: Pentagon 2"/>
          <p:cNvSpPr/>
          <p:nvPr/>
        </p:nvSpPr>
        <p:spPr>
          <a:xfrm rot="5400000">
            <a:off x="5508625" y="836930"/>
            <a:ext cx="1158875" cy="3692525"/>
          </a:xfrm>
          <a:prstGeom prst="homePlate">
            <a:avLst/>
          </a:prstGeom>
          <a:gradFill flip="none" rotWithShape="1">
            <a:gsLst>
              <a:gs pos="0">
                <a:srgbClr val="0E59BF"/>
              </a:gs>
              <a:gs pos="85000">
                <a:srgbClr val="0D3E9B"/>
              </a:gs>
            </a:gsLst>
            <a:lin ang="10800000" scaled="1"/>
            <a:tileRect/>
          </a:gradFill>
          <a:ln>
            <a:noFill/>
          </a:ln>
          <a:effectLst>
            <a:outerShdw blurRad="279400" dist="38100" dir="5400000" algn="t" rotWithShape="0">
              <a:prstClr val="black">
                <a:alpha val="22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6" name="Arrow: Pentagon 2"/>
          <p:cNvSpPr/>
          <p:nvPr/>
        </p:nvSpPr>
        <p:spPr>
          <a:xfrm rot="5400000">
            <a:off x="1630045" y="1039495"/>
            <a:ext cx="1049020" cy="3209290"/>
          </a:xfrm>
          <a:prstGeom prst="homePlate">
            <a:avLst/>
          </a:prstGeom>
          <a:gradFill flip="none" rotWithShape="1">
            <a:gsLst>
              <a:gs pos="0">
                <a:srgbClr val="0E59BF"/>
              </a:gs>
              <a:gs pos="85000">
                <a:srgbClr val="0D3E9B"/>
              </a:gs>
            </a:gsLst>
            <a:lin ang="10800000" scaled="1"/>
            <a:tileRect/>
          </a:gradFill>
          <a:ln>
            <a:noFill/>
          </a:ln>
          <a:effectLst>
            <a:outerShdw blurRad="279400" dist="38100" dir="5400000" algn="t" rotWithShape="0">
              <a:prstClr val="black">
                <a:alpha val="22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7" name="Arrow: Pentagon 2"/>
          <p:cNvSpPr/>
          <p:nvPr/>
        </p:nvSpPr>
        <p:spPr>
          <a:xfrm rot="5400000">
            <a:off x="9441815" y="1094740"/>
            <a:ext cx="1143000" cy="3192780"/>
          </a:xfrm>
          <a:prstGeom prst="homePlate">
            <a:avLst/>
          </a:prstGeom>
          <a:gradFill flip="none" rotWithShape="1">
            <a:gsLst>
              <a:gs pos="0">
                <a:srgbClr val="0E59BF"/>
              </a:gs>
              <a:gs pos="85000">
                <a:srgbClr val="0D3E9B"/>
              </a:gs>
            </a:gsLst>
            <a:lin ang="10800000" scaled="1"/>
            <a:tileRect/>
          </a:gradFill>
          <a:ln>
            <a:noFill/>
          </a:ln>
          <a:effectLst>
            <a:outerShdw blurRad="279400" dist="38100" dir="5400000" algn="t" rotWithShape="0">
              <a:prstClr val="black">
                <a:alpha val="22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8" name="矩形 7"/>
          <p:cNvSpPr/>
          <p:nvPr/>
        </p:nvSpPr>
        <p:spPr>
          <a:xfrm>
            <a:off x="494030" y="2042160"/>
            <a:ext cx="3322320" cy="1191260"/>
          </a:xfrm>
          <a:prstGeom prst="rect">
            <a:avLst/>
          </a:prstGeom>
        </p:spPr>
        <p:txBody>
          <a:bodyPr wrap="square">
            <a:noAutofit/>
            <a:scene3d>
              <a:camera prst="orthographicFront"/>
              <a:lightRig rig="threePt" dir="t"/>
            </a:scene3d>
            <a:sp3d contourW="12700"/>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Constructing a national center for integrated risk monitoring and early warning of natural disasters </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zh-CN" sz="16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思源黑体 CN Normal"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endParaRPr>
          </a:p>
        </p:txBody>
      </p:sp>
      <p:sp>
        <p:nvSpPr>
          <p:cNvPr id="10" name="矩形 9"/>
          <p:cNvSpPr/>
          <p:nvPr/>
        </p:nvSpPr>
        <p:spPr>
          <a:xfrm>
            <a:off x="4745451" y="2074779"/>
            <a:ext cx="2717718" cy="1322070"/>
          </a:xfrm>
          <a:prstGeom prst="rect">
            <a:avLst/>
          </a:prstGeom>
        </p:spPr>
        <p:txBody>
          <a:bodyPr>
            <a:spAutoFit/>
            <a:scene3d>
              <a:camera prst="orthographicFront"/>
              <a:lightRig rig="threePt" dir="t"/>
            </a:scene3d>
            <a:sp3d contourW="12700"/>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Building a national platform for integrated disaster monitoring and early warning</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zh-CN" sz="1600" b="1" i="0" u="none" strike="noStrike" kern="120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思源黑体 CN Normal"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endParaRPr>
          </a:p>
        </p:txBody>
      </p:sp>
      <p:sp>
        <p:nvSpPr>
          <p:cNvPr id="17" name="矩形 16"/>
          <p:cNvSpPr/>
          <p:nvPr/>
        </p:nvSpPr>
        <p:spPr>
          <a:xfrm>
            <a:off x="8444778" y="2073106"/>
            <a:ext cx="3155752" cy="829945"/>
          </a:xfrm>
          <a:prstGeom prst="rect">
            <a:avLst/>
          </a:prstGeom>
        </p:spPr>
        <p:txBody>
          <a:bodyPr>
            <a:spAutoFit/>
            <a:scene3d>
              <a:camera prst="orthographicFront"/>
              <a:lightRig rig="threePt" dir="t"/>
            </a:scene3d>
            <a:sp3d contourW="12700"/>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Pushing forward the First National Census on the Risk of Natural Disasters</a:t>
            </a:r>
            <a:r>
              <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mn-ea"/>
              </a:rPr>
              <a:t> </a:t>
            </a:r>
            <a:endParaRPr kumimoji="0" lang="en-US" altLang="en-US" sz="1600" b="0" i="0" u="none" strike="noStrike" kern="1200" cap="none" spc="0" normalizeH="0" baseline="0" noProof="1">
              <a:ln>
                <a:noFill/>
              </a:ln>
              <a:solidFill>
                <a:sysClr val="window" lastClr="FFFFFF"/>
              </a:solidFill>
              <a:effectLst/>
              <a:uLnTx/>
              <a:uFillTx/>
              <a:latin typeface="Arial" panose="020B0604020202090204"/>
              <a:ea typeface="Arial" panose="020B0604020202090204"/>
              <a:cs typeface="思源黑体 CN Normal"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02</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61" name="文本框 13"/>
          <p:cNvSpPr txBox="1"/>
          <p:nvPr/>
        </p:nvSpPr>
        <p:spPr>
          <a:xfrm flipH="1">
            <a:off x="2150110" y="4004310"/>
            <a:ext cx="8355965" cy="1781175"/>
          </a:xfrm>
          <a:prstGeom prst="rect">
            <a:avLst/>
          </a:prstGeom>
          <a:noFill/>
        </p:spPr>
        <p:txBody>
          <a:bodyPr wrap="square" rtlCol="0">
            <a:noAutofit/>
          </a:bodyPr>
          <a:p>
            <a:pPr algn="ctr" defTabSz="628650">
              <a:lnSpc>
                <a:spcPct val="150000"/>
              </a:lnSpc>
              <a:defRPr/>
            </a:pPr>
            <a:r>
              <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rPr>
              <a:t>Effectiveness of Integrated Monitoring and Early Warning of Natural Disasters in Recent Years</a:t>
            </a:r>
            <a:endParaRPr lang="en-US" sz="2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bldLst>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pic>
        <p:nvPicPr>
          <p:cNvPr id="13314" name="图片 49"/>
          <p:cNvPicPr>
            <a:picLocks noChangeAspect="1"/>
          </p:cNvPicPr>
          <p:nvPr/>
        </p:nvPicPr>
        <p:blipFill>
          <a:blip r:embed="rId2"/>
          <a:srcRect t="22832" b="13229"/>
          <a:stretch>
            <a:fillRect/>
          </a:stretch>
        </p:blipFill>
        <p:spPr>
          <a:xfrm>
            <a:off x="0" y="1710055"/>
            <a:ext cx="12192000" cy="5197475"/>
          </a:xfrm>
          <a:prstGeom prst="rect">
            <a:avLst/>
          </a:prstGeom>
          <a:noFill/>
          <a:ln w="9525">
            <a:noFill/>
          </a:ln>
        </p:spPr>
      </p:pic>
      <p:sp>
        <p:nvSpPr>
          <p:cNvPr id="39" name="矩形 38"/>
          <p:cNvSpPr/>
          <p:nvPr/>
        </p:nvSpPr>
        <p:spPr>
          <a:xfrm>
            <a:off x="2921000" y="1710055"/>
            <a:ext cx="9271000" cy="5197475"/>
          </a:xfrm>
          <a:prstGeom prst="rect">
            <a:avLst/>
          </a:prstGeom>
          <a:gradFill>
            <a:gsLst>
              <a:gs pos="0">
                <a:srgbClr val="4472C4">
                  <a:lumMod val="60000"/>
                  <a:lumOff val="40000"/>
                  <a:alpha val="2000"/>
                </a:srgbClr>
              </a:gs>
              <a:gs pos="100000">
                <a:srgbClr val="2F5EB0"/>
              </a:gs>
            </a:gsLst>
            <a:lin ang="138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FFFFFF"/>
              </a:solidFill>
              <a:effectLst/>
              <a:uLnTx/>
              <a:uFillTx/>
              <a:latin typeface="思源黑体 CN Normal" charset="0"/>
              <a:ea typeface="宋体" pitchFamily="2" charset="-122"/>
              <a:cs typeface="+mn-ea"/>
            </a:endParaRPr>
          </a:p>
        </p:txBody>
      </p:sp>
      <p:sp>
        <p:nvSpPr>
          <p:cNvPr id="7" name="矩形 6"/>
          <p:cNvSpPr>
            <a:spLocks noChangeAspect="1"/>
          </p:cNvSpPr>
          <p:nvPr/>
        </p:nvSpPr>
        <p:spPr>
          <a:xfrm>
            <a:off x="2921000" y="1710055"/>
            <a:ext cx="9174163" cy="1014730"/>
          </a:xfrm>
          <a:prstGeom prst="rect">
            <a:avLst/>
          </a:prstGeom>
          <a:noFill/>
          <a:ln>
            <a:noFill/>
          </a:ln>
        </p:spPr>
        <p:style>
          <a:lnRef idx="2">
            <a:srgbClr val="5B9BD5">
              <a:shade val="50000"/>
            </a:srgbClr>
          </a:lnRef>
          <a:fillRef idx="1">
            <a:srgbClr val="5B9BD5"/>
          </a:fillRef>
          <a:effectRef idx="0">
            <a:srgbClr val="5B9BD5"/>
          </a:effectRef>
          <a:fontRef idx="minor">
            <a:sysClr val="window" lastClr="FFFFFF"/>
          </a:fontRef>
        </p:style>
        <p:txBody>
          <a:bodyPr>
            <a:sp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1">
                <a:ln>
                  <a:noFill/>
                </a:ln>
                <a:solidFill>
                  <a:srgbClr val="FFFF00"/>
                </a:solidFill>
                <a:effectLst/>
                <a:uLnTx/>
                <a:uFillTx/>
                <a:latin typeface="Arial" panose="020B0604020202090204"/>
                <a:ea typeface="Arial" panose="020B0604020202090204"/>
                <a:cs typeface="+mn-ea"/>
              </a:rPr>
              <a:t>Effectiveness of Integrated Monitoring and Early Warning of Natural Disasters in Recent Years</a:t>
            </a:r>
            <a:r>
              <a:rPr kumimoji="0" lang="en-US" altLang="en-US" sz="3200" b="0" i="0" u="none" strike="noStrike" kern="1200" cap="none" spc="0" normalizeH="0" baseline="0" noProof="1">
                <a:ln>
                  <a:noFill/>
                </a:ln>
                <a:solidFill>
                  <a:srgbClr val="FFFF00"/>
                </a:solidFill>
                <a:effectLst/>
                <a:uLnTx/>
                <a:uFillTx/>
                <a:latin typeface="Arial" panose="020B0604020202090204"/>
                <a:ea typeface="Arial" panose="020B0604020202090204"/>
                <a:cs typeface="+mn-ea"/>
              </a:rPr>
              <a:t> </a:t>
            </a:r>
            <a:endParaRPr kumimoji="0" lang="en-US" altLang="en-US" sz="3200" b="0" i="0" u="none" strike="noStrike" kern="1200" cap="none" spc="0" normalizeH="0" baseline="0" noProof="1">
              <a:ln>
                <a:noFill/>
              </a:ln>
              <a:solidFill>
                <a:srgbClr val="FFFF00"/>
              </a:solidFill>
              <a:effectLst/>
              <a:uLnTx/>
              <a:uFillTx/>
              <a:latin typeface="Arial" panose="020B0604020202090204"/>
              <a:ea typeface="Arial" panose="020B0604020202090204"/>
              <a:cs typeface="+mn-ea"/>
            </a:endParaRPr>
          </a:p>
        </p:txBody>
      </p:sp>
      <p:cxnSp>
        <p:nvCxnSpPr>
          <p:cNvPr id="38" name="直接连接符 14"/>
          <p:cNvCxnSpPr/>
          <p:nvPr/>
        </p:nvCxnSpPr>
        <p:spPr>
          <a:xfrm>
            <a:off x="2921000" y="2881313"/>
            <a:ext cx="9271000" cy="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37" name="矩形 36"/>
          <p:cNvSpPr/>
          <p:nvPr/>
        </p:nvSpPr>
        <p:spPr>
          <a:xfrm>
            <a:off x="3505200" y="3636963"/>
            <a:ext cx="8399463" cy="1691640"/>
          </a:xfrm>
          <a:prstGeom prst="rect">
            <a:avLst/>
          </a:prstGeom>
        </p:spPr>
        <p:txBody>
          <a:bodyPr>
            <a:spAutoFit/>
          </a:bodyPr>
          <a:p>
            <a:pPr marL="0" marR="0" lvl="0" indent="0" algn="just" defTabSz="914400" rtl="0" eaLnBrk="1" fontAlgn="auto" latinLnBrk="0" hangingPunct="1">
              <a:lnSpc>
                <a:spcPct val="100000"/>
              </a:lnSpc>
              <a:buClrTx/>
              <a:buSzTx/>
              <a:buFontTx/>
              <a:buNone/>
              <a:defRPr/>
            </a:pPr>
            <a:r>
              <a:rPr lang="en-US" altLang="en-US" sz="2800" b="1">
                <a:ln>
                  <a:noFill/>
                </a:ln>
                <a:solidFill>
                  <a:srgbClr val="FF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Exercise</a:t>
            </a:r>
            <a:r>
              <a:rPr lang="en-US" altLang="en-US" b="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r>
              <a:rPr lang="en-US" altLang="en-US" sz="2400" b="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overall leadership: effectiveness of work at the national level</a:t>
            </a:r>
            <a:r>
              <a:rPr lang="en-US" altLang="en-US" sz="2400">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zh-CN" sz="2400" b="1"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思源黑体 CN Normal" charset="0"/>
              <a:sym typeface="微软雅黑" panose="020B0503020204020204" pitchFamily="34" charset="-122"/>
            </a:endParaRPr>
          </a:p>
          <a:p>
            <a:pPr marL="0" marR="0" lvl="0" indent="0" algn="just" defTabSz="914400" rtl="0" eaLnBrk="1" fontAlgn="auto" latinLnBrk="0" hangingPunct="1">
              <a:lnSpc>
                <a:spcPct val="100000"/>
              </a:lnSpc>
              <a:buClrTx/>
              <a:buSzTx/>
              <a:buFontTx/>
              <a:buNone/>
              <a:defRPr/>
            </a:pPr>
            <a:r>
              <a:rPr lang="en-US" altLang="en-US" sz="2800" b="1">
                <a:ln>
                  <a:noFill/>
                </a:ln>
                <a:solidFill>
                  <a:srgbClr val="FF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Focus on</a:t>
            </a:r>
            <a:r>
              <a:rPr lang="en-US" altLang="en-US" sz="2400" b="1">
                <a:ln>
                  <a:noFill/>
                </a:ln>
                <a:solidFill>
                  <a:srgbClr val="C00000"/>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r>
              <a:rPr lang="en-US" altLang="en-US" sz="2400" b="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local levels: effectiveness of work in typical local areas</a:t>
            </a:r>
            <a:r>
              <a:rPr lang="en-US" altLang="en-US" sz="2400">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mn-ea"/>
                <a:sym typeface="微软雅黑" panose="020B0503020204020204" pitchFamily="34" charset="-122"/>
              </a:rPr>
              <a:t> </a:t>
            </a:r>
            <a:endParaRPr kumimoji="0" lang="en-US" altLang="en-US" sz="1800" b="0" i="0" u="none" strike="noStrike" kern="1200" cap="none" spc="0" normalizeH="0" baseline="0" noProof="1">
              <a:ln>
                <a:noFill/>
              </a:ln>
              <a:solidFill>
                <a:sysClr val="window" lastClr="FFFFFF"/>
              </a:solidFill>
              <a:effectLst>
                <a:outerShdw blurRad="50800" dist="38100" dir="2700000" algn="tl" rotWithShape="0">
                  <a:prstClr val="black">
                    <a:alpha val="40000"/>
                  </a:prstClr>
                </a:outerShdw>
              </a:effectLst>
              <a:uLnTx/>
              <a:uFillTx/>
              <a:latin typeface="Arial" panose="020B0604020202090204"/>
              <a:ea typeface="Arial" panose="020B0604020202090204"/>
              <a:cs typeface="思源黑体 CN Normal"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TABLE_ENDDRAG_ORIGIN_RECT" val="1015*213"/>
  <p:tag name="TABLE_ENDDRAG_RECT" val="59*64*1015*213"/>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4_1"/>
  <p:tag name="KSO_WM_UNIT_ID" val="diagram20187873_4*q_h_i*1_4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2_3"/>
  <p:tag name="KSO_WM_UNIT_ID" val="diagram20187873_4*q_h_i*1_2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PA" val="v5.2.11"/>
</p:tagLst>
</file>

<file path=ppt/tags/tag20.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1_3"/>
  <p:tag name="KSO_WM_UNIT_ID" val="diagram20187873_4*q_h_i*1_1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ed5ab230-ed46-40f5-b1b5-a8915c614809"/>
  <p:tag name="COMMONDATA" val="eyJoZGlkIjoiYWUzMTA5NzliNTMwNzdhZDdmZDc4MjY2YjIxMTdkNDEifQ=="/>
</p:tagLst>
</file>

<file path=ppt/tags/tag21.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7"/>
  <p:tag name="KSO_WM_UNIT_ID" val="diagram20187873_4*q_i*1_7"/>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3_3"/>
  <p:tag name="KSO_WM_UNIT_ID" val="diagram20187873_4*q_h_i*1_3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1"/>
  <p:tag name="KSO_WM_UNIT_ID" val="diagram20187873_4*q_i*1_1"/>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2"/>
  <p:tag name="KSO_WM_UNIT_ID" val="diagram20187873_4*q_i*1_2"/>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3"/>
  <p:tag name="KSO_WM_UNIT_ID" val="diagram20187873_4*q_i*1_3"/>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4"/>
  <p:tag name="KSO_WM_UNIT_ID" val="diagram20187873_4*q_i*1_4"/>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5"/>
  <p:tag name="KSO_WM_UNIT_ID" val="diagram20187873_4*q_i*1_5"/>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6"/>
  <p:tag name="KSO_WM_UNIT_ID" val="diagram20187873_4*q_i*1_6"/>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PA" val="v5.2.1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25880</Words>
  <Application>WPS 演示</Application>
  <PresentationFormat>Widescreen</PresentationFormat>
  <Paragraphs>774</Paragraphs>
  <Slides>31</Slides>
  <Notes>4</Notes>
  <HiddenSlides>0</HiddenSlides>
  <MMClips>0</MMClips>
  <ScaleCrop>false</ScaleCrop>
  <HeadingPairs>
    <vt:vector size="6" baseType="variant">
      <vt:variant>
        <vt:lpstr>已用的字体</vt:lpstr>
      </vt:variant>
      <vt:variant>
        <vt:i4>42</vt:i4>
      </vt:variant>
      <vt:variant>
        <vt:lpstr>主题</vt:lpstr>
      </vt:variant>
      <vt:variant>
        <vt:i4>1</vt:i4>
      </vt:variant>
      <vt:variant>
        <vt:lpstr>幻灯片标题</vt:lpstr>
      </vt:variant>
      <vt:variant>
        <vt:i4>31</vt:i4>
      </vt:variant>
    </vt:vector>
  </HeadingPairs>
  <TitlesOfParts>
    <vt:vector size="74" baseType="lpstr">
      <vt:lpstr>Arial</vt:lpstr>
      <vt:lpstr>宋体</vt:lpstr>
      <vt:lpstr>Wingdings</vt:lpstr>
      <vt:lpstr>Open Sans</vt:lpstr>
      <vt:lpstr>Open Sans Regular</vt:lpstr>
      <vt:lpstr>苹方-简</vt:lpstr>
      <vt:lpstr>微软雅黑</vt:lpstr>
      <vt:lpstr>Calibri</vt:lpstr>
      <vt:lpstr>Arial</vt:lpstr>
      <vt:lpstr>Verdana</vt:lpstr>
      <vt:lpstr>等线</vt:lpstr>
      <vt:lpstr>ITC Avant Garde Std XLt</vt:lpstr>
      <vt:lpstr>汉仪旗黑</vt:lpstr>
      <vt:lpstr>宋体</vt:lpstr>
      <vt:lpstr>Arial Unicode MS</vt:lpstr>
      <vt:lpstr>方正兰亭黑简体</vt:lpstr>
      <vt:lpstr>汉仪中黑KW</vt:lpstr>
      <vt:lpstr>Helvetica Neue</vt:lpstr>
      <vt:lpstr>汉仪书宋二KW</vt:lpstr>
      <vt:lpstr>汉仪中等线KW</vt:lpstr>
      <vt:lpstr>ITC Avant Garde Std Md</vt:lpstr>
      <vt:lpstr>思源黑体 CN Normal</vt:lpstr>
      <vt:lpstr>Times New Roman</vt:lpstr>
      <vt:lpstr>U.S. 101</vt:lpstr>
      <vt:lpstr>Roboto</vt:lpstr>
      <vt:lpstr>Open Sans Light</vt:lpstr>
      <vt:lpstr>方正黑体_GBK</vt:lpstr>
      <vt:lpstr>思源黑体 CN Medium</vt:lpstr>
      <vt:lpstr>字魂143号-狂傲行书</vt:lpstr>
      <vt:lpstr>Segoe UI</vt:lpstr>
      <vt:lpstr>黑体</vt:lpstr>
      <vt:lpstr>思源黑体 CN Medium</vt:lpstr>
      <vt:lpstr>思源黑体 CN Normal</vt:lpstr>
      <vt:lpstr>Wingdings</vt:lpstr>
      <vt:lpstr>字魂143号-狂傲行书</vt:lpstr>
      <vt:lpstr>微软雅黑</vt:lpstr>
      <vt:lpstr>方正黑体_GBK</vt:lpstr>
      <vt:lpstr>等线</vt:lpstr>
      <vt:lpstr>黑体</vt:lpstr>
      <vt:lpstr>Times New Roman Regular</vt:lpstr>
      <vt:lpstr>Calibri</vt:lpstr>
      <vt:lpstr>Arial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花生了什么树</cp:lastModifiedBy>
  <cp:revision>52</cp:revision>
  <dcterms:created xsi:type="dcterms:W3CDTF">2023-10-31T03:35:26Z</dcterms:created>
  <dcterms:modified xsi:type="dcterms:W3CDTF">2023-10-31T03:35:26Z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EC6A62FB6111D50224554065BB6D7C94_43</vt:lpwstr>
  </property>
  <property fmtid="{D5CDD505-2E9C-101B-9397-08002B2CF9AE}" pid="3" name="KSOProductBuildVer">
    <vt:lpwstr>2052-6.2.2.8394</vt:lpwstr>
  </property>
</Properties>
</file>