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69" r:id="rId2"/>
    <p:sldId id="281" r:id="rId3"/>
    <p:sldId id="297" r:id="rId4"/>
    <p:sldId id="300" r:id="rId5"/>
    <p:sldId id="299" r:id="rId6"/>
    <p:sldId id="301" r:id="rId7"/>
    <p:sldId id="304" r:id="rId8"/>
    <p:sldId id="305" r:id="rId9"/>
    <p:sldId id="326" r:id="rId10"/>
    <p:sldId id="320" r:id="rId11"/>
    <p:sldId id="321" r:id="rId12"/>
    <p:sldId id="313" r:id="rId13"/>
    <p:sldId id="325" r:id="rId14"/>
    <p:sldId id="328" r:id="rId15"/>
    <p:sldId id="324" r:id="rId16"/>
    <p:sldId id="318" r:id="rId17"/>
    <p:sldId id="333" r:id="rId18"/>
    <p:sldId id="307" r:id="rId19"/>
    <p:sldId id="332" r:id="rId20"/>
    <p:sldId id="296"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9" autoAdjust="0"/>
    <p:restoredTop sz="94603" autoAdjust="0"/>
  </p:normalViewPr>
  <p:slideViewPr>
    <p:cSldViewPr snapToGrid="0">
      <p:cViewPr>
        <p:scale>
          <a:sx n="66" d="100"/>
          <a:sy n="66" d="100"/>
        </p:scale>
        <p:origin x="1038" y="4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295D62F-1C12-4B53-890F-748A6F97AE59}" type="doc">
      <dgm:prSet loTypeId="urn:microsoft.com/office/officeart/2005/8/layout/cycle3#1" loCatId="cycle" qsTypeId="urn:microsoft.com/office/officeart/2005/8/quickstyle/simple1#1" qsCatId="simple" csTypeId="urn:microsoft.com/office/officeart/2005/8/colors/colorful1#1" csCatId="colorful" phldr="1"/>
      <dgm:spPr/>
      <dgm:t>
        <a:bodyPr/>
        <a:lstStyle/>
        <a:p>
          <a:endParaRPr lang="zh-CN" altLang="en-US"/>
        </a:p>
      </dgm:t>
    </dgm:pt>
    <dgm:pt modelId="{8750ADA9-8ABF-4627-BE9C-1F529E8A2666}">
      <dgm:prSet phldrT="[文本]" custT="1"/>
      <dgm:spPr/>
      <dgm:t>
        <a:bodyPr/>
        <a:lstStyle/>
        <a:p>
          <a:r>
            <a:rPr lang="en-US" altLang="zh-CN" sz="2400" b="1" dirty="0"/>
            <a:t>Rice bran protein</a:t>
          </a:r>
          <a:endParaRPr lang="zh-CN" altLang="en-US" sz="2400" b="1" dirty="0"/>
        </a:p>
      </dgm:t>
    </dgm:pt>
    <dgm:pt modelId="{5607E6EC-BAF0-4199-A98B-4AAA823AB335}" type="parTrans" cxnId="{5C10D5D9-1705-4C65-BB24-FC7E48EB564C}">
      <dgm:prSet/>
      <dgm:spPr/>
      <dgm:t>
        <a:bodyPr/>
        <a:lstStyle/>
        <a:p>
          <a:endParaRPr lang="zh-CN" altLang="en-US" sz="2000" b="1"/>
        </a:p>
      </dgm:t>
    </dgm:pt>
    <dgm:pt modelId="{72F002D4-3AB2-4B76-A270-3B7070987A63}" type="sibTrans" cxnId="{5C10D5D9-1705-4C65-BB24-FC7E48EB564C}">
      <dgm:prSet/>
      <dgm:spPr/>
      <dgm:t>
        <a:bodyPr/>
        <a:lstStyle/>
        <a:p>
          <a:endParaRPr lang="zh-CN" altLang="en-US" sz="2000" b="1"/>
        </a:p>
      </dgm:t>
    </dgm:pt>
    <dgm:pt modelId="{28EE1FE8-570C-4294-8282-39163916DC02}">
      <dgm:prSet phldrT="[文本]" custT="1"/>
      <dgm:spPr/>
      <dgm:t>
        <a:bodyPr/>
        <a:lstStyle/>
        <a:p>
          <a:r>
            <a:rPr lang="en-US" altLang="zh-CN" sz="2400" b="1" dirty="0"/>
            <a:t>Dietary fiber</a:t>
          </a:r>
          <a:endParaRPr lang="zh-CN" altLang="en-US" sz="2400" b="1" dirty="0"/>
        </a:p>
      </dgm:t>
    </dgm:pt>
    <dgm:pt modelId="{32218A34-5559-4D6F-A0AA-EF9015DB5BCA}" type="parTrans" cxnId="{7A907565-1253-4AFF-AE94-A1B87804CA33}">
      <dgm:prSet/>
      <dgm:spPr/>
      <dgm:t>
        <a:bodyPr/>
        <a:lstStyle/>
        <a:p>
          <a:endParaRPr lang="zh-CN" altLang="en-US" sz="2000" b="1"/>
        </a:p>
      </dgm:t>
    </dgm:pt>
    <dgm:pt modelId="{33B33C66-D150-4450-AD7A-289C5E296536}" type="sibTrans" cxnId="{7A907565-1253-4AFF-AE94-A1B87804CA33}">
      <dgm:prSet/>
      <dgm:spPr/>
      <dgm:t>
        <a:bodyPr/>
        <a:lstStyle/>
        <a:p>
          <a:endParaRPr lang="zh-CN" altLang="en-US" sz="2000" b="1"/>
        </a:p>
      </dgm:t>
    </dgm:pt>
    <dgm:pt modelId="{A40919A5-2C8B-419E-82BC-99B99FD59113}">
      <dgm:prSet phldrT="[文本]" custT="1"/>
      <dgm:spPr/>
      <dgm:t>
        <a:bodyPr/>
        <a:lstStyle/>
        <a:p>
          <a:r>
            <a:rPr lang="en-US" altLang="zh-CN" sz="2400" b="1" dirty="0"/>
            <a:t>Functional ingredients</a:t>
          </a:r>
          <a:endParaRPr lang="zh-CN" altLang="en-US" sz="2400" b="1" dirty="0"/>
        </a:p>
      </dgm:t>
    </dgm:pt>
    <dgm:pt modelId="{077BA538-AAF1-404A-8F4A-A86F1CB0645C}" type="parTrans" cxnId="{87C5AAE0-CEF7-4190-B066-026004E03FD4}">
      <dgm:prSet/>
      <dgm:spPr/>
      <dgm:t>
        <a:bodyPr/>
        <a:lstStyle/>
        <a:p>
          <a:endParaRPr lang="zh-CN" altLang="en-US" sz="2000" b="1"/>
        </a:p>
      </dgm:t>
    </dgm:pt>
    <dgm:pt modelId="{6945EC26-6F07-49AA-9165-3EA5D7000239}" type="sibTrans" cxnId="{87C5AAE0-CEF7-4190-B066-026004E03FD4}">
      <dgm:prSet/>
      <dgm:spPr/>
      <dgm:t>
        <a:bodyPr/>
        <a:lstStyle/>
        <a:p>
          <a:endParaRPr lang="zh-CN" altLang="en-US" sz="2000" b="1"/>
        </a:p>
      </dgm:t>
    </dgm:pt>
    <dgm:pt modelId="{70DC2893-34E9-41A7-8789-BECF9470323B}">
      <dgm:prSet phldrT="[文本]" custT="1"/>
      <dgm:spPr/>
      <dgm:t>
        <a:bodyPr/>
        <a:lstStyle/>
        <a:p>
          <a:r>
            <a:rPr lang="en-US" altLang="zh-CN" sz="2400" b="1" dirty="0"/>
            <a:t>Minerals</a:t>
          </a:r>
        </a:p>
        <a:p>
          <a:r>
            <a:rPr lang="en-US" altLang="zh-CN" sz="2000" b="1" dirty="0"/>
            <a:t>(K/Ca/Mg/Fe)</a:t>
          </a:r>
          <a:endParaRPr lang="zh-CN" altLang="en-US" sz="2000" b="1" dirty="0"/>
        </a:p>
      </dgm:t>
    </dgm:pt>
    <dgm:pt modelId="{9567386A-E287-4773-8DDF-D5A6AE823FC7}" type="parTrans" cxnId="{63852629-F0CF-4E3E-BF76-3222AFB1FD77}">
      <dgm:prSet/>
      <dgm:spPr/>
      <dgm:t>
        <a:bodyPr/>
        <a:lstStyle/>
        <a:p>
          <a:endParaRPr lang="zh-CN" altLang="en-US" sz="2000" b="1"/>
        </a:p>
      </dgm:t>
    </dgm:pt>
    <dgm:pt modelId="{0731262E-D18A-4161-877E-8C83744AA300}" type="sibTrans" cxnId="{63852629-F0CF-4E3E-BF76-3222AFB1FD77}">
      <dgm:prSet/>
      <dgm:spPr/>
      <dgm:t>
        <a:bodyPr/>
        <a:lstStyle/>
        <a:p>
          <a:endParaRPr lang="zh-CN" altLang="en-US" sz="2000" b="1"/>
        </a:p>
      </dgm:t>
    </dgm:pt>
    <dgm:pt modelId="{E12D43F2-930F-4DFA-ABC6-23525FC7CD9A}">
      <dgm:prSet phldrT="[文本]" custT="1"/>
      <dgm:spPr/>
      <dgm:t>
        <a:bodyPr/>
        <a:lstStyle/>
        <a:p>
          <a:r>
            <a:rPr lang="en-US" altLang="zh-CN" sz="2400" b="1" dirty="0"/>
            <a:t>Rice</a:t>
          </a:r>
        </a:p>
        <a:p>
          <a:r>
            <a:rPr lang="en-US" altLang="zh-CN" sz="2400" b="1" dirty="0"/>
            <a:t> bran oil</a:t>
          </a:r>
          <a:endParaRPr lang="zh-CN" altLang="en-US" sz="2400" b="1" dirty="0"/>
        </a:p>
      </dgm:t>
    </dgm:pt>
    <dgm:pt modelId="{81C98EB4-5E97-4116-A0FF-35C32EAE5235}" type="parTrans" cxnId="{FA4847C1-DFCF-42C6-B067-0AE2F2EBDF55}">
      <dgm:prSet/>
      <dgm:spPr/>
      <dgm:t>
        <a:bodyPr/>
        <a:lstStyle/>
        <a:p>
          <a:endParaRPr lang="zh-CN" altLang="en-US" sz="2000" b="1"/>
        </a:p>
      </dgm:t>
    </dgm:pt>
    <dgm:pt modelId="{A6B18D56-170E-4138-8225-4F0A06ED76EF}" type="sibTrans" cxnId="{FA4847C1-DFCF-42C6-B067-0AE2F2EBDF55}">
      <dgm:prSet/>
      <dgm:spPr/>
      <dgm:t>
        <a:bodyPr/>
        <a:lstStyle/>
        <a:p>
          <a:endParaRPr lang="zh-CN" altLang="en-US" sz="2000" b="1"/>
        </a:p>
      </dgm:t>
    </dgm:pt>
    <dgm:pt modelId="{24991655-24BF-4C72-95C0-A2A175C34ADC}" type="pres">
      <dgm:prSet presAssocID="{3295D62F-1C12-4B53-890F-748A6F97AE59}" presName="Name0" presStyleCnt="0">
        <dgm:presLayoutVars>
          <dgm:dir/>
          <dgm:resizeHandles val="exact"/>
        </dgm:presLayoutVars>
      </dgm:prSet>
      <dgm:spPr/>
    </dgm:pt>
    <dgm:pt modelId="{1C1E4019-FD7C-4D52-9F42-2B85BD07BA2F}" type="pres">
      <dgm:prSet presAssocID="{3295D62F-1C12-4B53-890F-748A6F97AE59}" presName="cycle" presStyleCnt="0"/>
      <dgm:spPr/>
    </dgm:pt>
    <dgm:pt modelId="{EEFD5BF7-494D-475D-9505-971FC968220D}" type="pres">
      <dgm:prSet presAssocID="{8750ADA9-8ABF-4627-BE9C-1F529E8A2666}" presName="nodeFirstNode" presStyleLbl="node1" presStyleIdx="0" presStyleCnt="5">
        <dgm:presLayoutVars>
          <dgm:bulletEnabled val="1"/>
        </dgm:presLayoutVars>
      </dgm:prSet>
      <dgm:spPr/>
    </dgm:pt>
    <dgm:pt modelId="{5CB839F3-F18F-4B16-8A9C-2488D7614949}" type="pres">
      <dgm:prSet presAssocID="{72F002D4-3AB2-4B76-A270-3B7070987A63}" presName="sibTransFirstNode" presStyleLbl="bgShp" presStyleIdx="0" presStyleCnt="1"/>
      <dgm:spPr/>
    </dgm:pt>
    <dgm:pt modelId="{2A751836-36D0-45AB-85D7-9720B94EAD12}" type="pres">
      <dgm:prSet presAssocID="{28EE1FE8-570C-4294-8282-39163916DC02}" presName="nodeFollowingNodes" presStyleLbl="node1" presStyleIdx="1" presStyleCnt="5">
        <dgm:presLayoutVars>
          <dgm:bulletEnabled val="1"/>
        </dgm:presLayoutVars>
      </dgm:prSet>
      <dgm:spPr/>
    </dgm:pt>
    <dgm:pt modelId="{E81D32DE-323F-45D0-B065-46C335D1EF44}" type="pres">
      <dgm:prSet presAssocID="{A40919A5-2C8B-419E-82BC-99B99FD59113}" presName="nodeFollowingNodes" presStyleLbl="node1" presStyleIdx="2" presStyleCnt="5">
        <dgm:presLayoutVars>
          <dgm:bulletEnabled val="1"/>
        </dgm:presLayoutVars>
      </dgm:prSet>
      <dgm:spPr/>
    </dgm:pt>
    <dgm:pt modelId="{85B7860A-7152-4519-A29F-152C652B6A88}" type="pres">
      <dgm:prSet presAssocID="{70DC2893-34E9-41A7-8789-BECF9470323B}" presName="nodeFollowingNodes" presStyleLbl="node1" presStyleIdx="3" presStyleCnt="5">
        <dgm:presLayoutVars>
          <dgm:bulletEnabled val="1"/>
        </dgm:presLayoutVars>
      </dgm:prSet>
      <dgm:spPr/>
    </dgm:pt>
    <dgm:pt modelId="{7E7F333A-88B2-4F25-8BD6-91AE73566E21}" type="pres">
      <dgm:prSet presAssocID="{E12D43F2-930F-4DFA-ABC6-23525FC7CD9A}" presName="nodeFollowingNodes" presStyleLbl="node1" presStyleIdx="4" presStyleCnt="5">
        <dgm:presLayoutVars>
          <dgm:bulletEnabled val="1"/>
        </dgm:presLayoutVars>
      </dgm:prSet>
      <dgm:spPr/>
    </dgm:pt>
  </dgm:ptLst>
  <dgm:cxnLst>
    <dgm:cxn modelId="{63542619-EFA6-4BCF-B6B1-701E2754EAE6}" type="presOf" srcId="{A40919A5-2C8B-419E-82BC-99B99FD59113}" destId="{E81D32DE-323F-45D0-B065-46C335D1EF44}" srcOrd="0" destOrd="0" presId="urn:microsoft.com/office/officeart/2005/8/layout/cycle3#1"/>
    <dgm:cxn modelId="{8C1A2925-A3BB-4BFD-B7AB-CDF99CDAD667}" type="presOf" srcId="{70DC2893-34E9-41A7-8789-BECF9470323B}" destId="{85B7860A-7152-4519-A29F-152C652B6A88}" srcOrd="0" destOrd="0" presId="urn:microsoft.com/office/officeart/2005/8/layout/cycle3#1"/>
    <dgm:cxn modelId="{63852629-F0CF-4E3E-BF76-3222AFB1FD77}" srcId="{3295D62F-1C12-4B53-890F-748A6F97AE59}" destId="{70DC2893-34E9-41A7-8789-BECF9470323B}" srcOrd="3" destOrd="0" parTransId="{9567386A-E287-4773-8DDF-D5A6AE823FC7}" sibTransId="{0731262E-D18A-4161-877E-8C83744AA300}"/>
    <dgm:cxn modelId="{7A907565-1253-4AFF-AE94-A1B87804CA33}" srcId="{3295D62F-1C12-4B53-890F-748A6F97AE59}" destId="{28EE1FE8-570C-4294-8282-39163916DC02}" srcOrd="1" destOrd="0" parTransId="{32218A34-5559-4D6F-A0AA-EF9015DB5BCA}" sibTransId="{33B33C66-D150-4450-AD7A-289C5E296536}"/>
    <dgm:cxn modelId="{8EC9699A-23B3-4C94-B561-B3A57BE2960F}" type="presOf" srcId="{28EE1FE8-570C-4294-8282-39163916DC02}" destId="{2A751836-36D0-45AB-85D7-9720B94EAD12}" srcOrd="0" destOrd="0" presId="urn:microsoft.com/office/officeart/2005/8/layout/cycle3#1"/>
    <dgm:cxn modelId="{63C568AD-AA35-4B91-8987-F31AD3FDF151}" type="presOf" srcId="{72F002D4-3AB2-4B76-A270-3B7070987A63}" destId="{5CB839F3-F18F-4B16-8A9C-2488D7614949}" srcOrd="0" destOrd="0" presId="urn:microsoft.com/office/officeart/2005/8/layout/cycle3#1"/>
    <dgm:cxn modelId="{56707AB7-89AC-4A2A-9394-742D2F1B679C}" type="presOf" srcId="{3295D62F-1C12-4B53-890F-748A6F97AE59}" destId="{24991655-24BF-4C72-95C0-A2A175C34ADC}" srcOrd="0" destOrd="0" presId="urn:microsoft.com/office/officeart/2005/8/layout/cycle3#1"/>
    <dgm:cxn modelId="{FA4847C1-DFCF-42C6-B067-0AE2F2EBDF55}" srcId="{3295D62F-1C12-4B53-890F-748A6F97AE59}" destId="{E12D43F2-930F-4DFA-ABC6-23525FC7CD9A}" srcOrd="4" destOrd="0" parTransId="{81C98EB4-5E97-4116-A0FF-35C32EAE5235}" sibTransId="{A6B18D56-170E-4138-8225-4F0A06ED76EF}"/>
    <dgm:cxn modelId="{A1E022D6-20E3-429E-AE07-DFF4EDFDEF4F}" type="presOf" srcId="{8750ADA9-8ABF-4627-BE9C-1F529E8A2666}" destId="{EEFD5BF7-494D-475D-9505-971FC968220D}" srcOrd="0" destOrd="0" presId="urn:microsoft.com/office/officeart/2005/8/layout/cycle3#1"/>
    <dgm:cxn modelId="{5C10D5D9-1705-4C65-BB24-FC7E48EB564C}" srcId="{3295D62F-1C12-4B53-890F-748A6F97AE59}" destId="{8750ADA9-8ABF-4627-BE9C-1F529E8A2666}" srcOrd="0" destOrd="0" parTransId="{5607E6EC-BAF0-4199-A98B-4AAA823AB335}" sibTransId="{72F002D4-3AB2-4B76-A270-3B7070987A63}"/>
    <dgm:cxn modelId="{87C5AAE0-CEF7-4190-B066-026004E03FD4}" srcId="{3295D62F-1C12-4B53-890F-748A6F97AE59}" destId="{A40919A5-2C8B-419E-82BC-99B99FD59113}" srcOrd="2" destOrd="0" parTransId="{077BA538-AAF1-404A-8F4A-A86F1CB0645C}" sibTransId="{6945EC26-6F07-49AA-9165-3EA5D7000239}"/>
    <dgm:cxn modelId="{8A0BA4E9-75F3-4596-9F7B-FF3675D57EB6}" type="presOf" srcId="{E12D43F2-930F-4DFA-ABC6-23525FC7CD9A}" destId="{7E7F333A-88B2-4F25-8BD6-91AE73566E21}" srcOrd="0" destOrd="0" presId="urn:microsoft.com/office/officeart/2005/8/layout/cycle3#1"/>
    <dgm:cxn modelId="{95220B2C-3AB7-4971-89BF-5C6ACAF69DA4}" type="presParOf" srcId="{24991655-24BF-4C72-95C0-A2A175C34ADC}" destId="{1C1E4019-FD7C-4D52-9F42-2B85BD07BA2F}" srcOrd="0" destOrd="0" presId="urn:microsoft.com/office/officeart/2005/8/layout/cycle3#1"/>
    <dgm:cxn modelId="{14018B9B-82B4-404F-8515-AEC4E0529BDD}" type="presParOf" srcId="{1C1E4019-FD7C-4D52-9F42-2B85BD07BA2F}" destId="{EEFD5BF7-494D-475D-9505-971FC968220D}" srcOrd="0" destOrd="0" presId="urn:microsoft.com/office/officeart/2005/8/layout/cycle3#1"/>
    <dgm:cxn modelId="{EE0B9AA6-1275-424D-A90A-1D5FCD15F520}" type="presParOf" srcId="{1C1E4019-FD7C-4D52-9F42-2B85BD07BA2F}" destId="{5CB839F3-F18F-4B16-8A9C-2488D7614949}" srcOrd="1" destOrd="0" presId="urn:microsoft.com/office/officeart/2005/8/layout/cycle3#1"/>
    <dgm:cxn modelId="{01014013-D834-4F9D-AEC9-FF2ED63B6517}" type="presParOf" srcId="{1C1E4019-FD7C-4D52-9F42-2B85BD07BA2F}" destId="{2A751836-36D0-45AB-85D7-9720B94EAD12}" srcOrd="2" destOrd="0" presId="urn:microsoft.com/office/officeart/2005/8/layout/cycle3#1"/>
    <dgm:cxn modelId="{6ABC1144-33DB-4881-9B70-B65FC130B0B3}" type="presParOf" srcId="{1C1E4019-FD7C-4D52-9F42-2B85BD07BA2F}" destId="{E81D32DE-323F-45D0-B065-46C335D1EF44}" srcOrd="3" destOrd="0" presId="urn:microsoft.com/office/officeart/2005/8/layout/cycle3#1"/>
    <dgm:cxn modelId="{6450A706-A45A-4B4C-805C-DD4CBB6560F8}" type="presParOf" srcId="{1C1E4019-FD7C-4D52-9F42-2B85BD07BA2F}" destId="{85B7860A-7152-4519-A29F-152C652B6A88}" srcOrd="4" destOrd="0" presId="urn:microsoft.com/office/officeart/2005/8/layout/cycle3#1"/>
    <dgm:cxn modelId="{6C3049C7-0680-4C25-AB61-3F8C0C865169}" type="presParOf" srcId="{1C1E4019-FD7C-4D52-9F42-2B85BD07BA2F}" destId="{7E7F333A-88B2-4F25-8BD6-91AE73566E21}" srcOrd="5" destOrd="0" presId="urn:microsoft.com/office/officeart/2005/8/layout/cycle3#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46FFD-56C1-4030-AB2F-C70A5ACE4006}" type="doc">
      <dgm:prSet loTypeId="urn:microsoft.com/office/officeart/2005/8/layout/radial5" loCatId="cycle" qsTypeId="urn:microsoft.com/office/officeart/2005/8/quickstyle/simple1#2" qsCatId="simple" csTypeId="urn:microsoft.com/office/officeart/2005/8/colors/colorful5#1" csCatId="colorful" phldr="1"/>
      <dgm:spPr/>
      <dgm:t>
        <a:bodyPr/>
        <a:lstStyle/>
        <a:p>
          <a:endParaRPr lang="zh-CN" altLang="en-US"/>
        </a:p>
      </dgm:t>
    </dgm:pt>
    <dgm:pt modelId="{52BC157F-E560-4714-B04D-02FF4122C95A}">
      <dgm:prSet phldrT="[文本]" custT="1"/>
      <dgm:spPr/>
      <dgm:t>
        <a:bodyPr/>
        <a:lstStyle/>
        <a:p>
          <a:r>
            <a:rPr lang="en-US" altLang="zh-CN" sz="2800" b="1" dirty="0"/>
            <a:t>Brown rice</a:t>
          </a:r>
          <a:endParaRPr lang="zh-CN" altLang="en-US" sz="2800" b="1" dirty="0"/>
        </a:p>
      </dgm:t>
    </dgm:pt>
    <dgm:pt modelId="{167AE2B0-32D7-48F5-A45E-EC02401A09E4}" type="parTrans" cxnId="{657E4F41-1ED3-4BB1-BB52-48F6253B9063}">
      <dgm:prSet/>
      <dgm:spPr/>
      <dgm:t>
        <a:bodyPr/>
        <a:lstStyle/>
        <a:p>
          <a:endParaRPr lang="zh-CN" altLang="en-US"/>
        </a:p>
      </dgm:t>
    </dgm:pt>
    <dgm:pt modelId="{15DA1308-BFB8-4AEB-8B37-51C1955A9E6D}" type="sibTrans" cxnId="{657E4F41-1ED3-4BB1-BB52-48F6253B9063}">
      <dgm:prSet/>
      <dgm:spPr/>
      <dgm:t>
        <a:bodyPr/>
        <a:lstStyle/>
        <a:p>
          <a:endParaRPr lang="zh-CN" altLang="en-US"/>
        </a:p>
      </dgm:t>
    </dgm:pt>
    <dgm:pt modelId="{AA11BAA5-7891-4B43-BE04-341F23337D55}">
      <dgm:prSet phldrT="[文本]" phldr="1"/>
      <dgm:spPr/>
      <dgm:t>
        <a:bodyPr/>
        <a:lstStyle/>
        <a:p>
          <a:endParaRPr lang="zh-CN" altLang="en-US" dirty="0"/>
        </a:p>
      </dgm:t>
    </dgm:pt>
    <dgm:pt modelId="{47FBA9B6-D82C-4C40-B721-45ED2DB7E720}" type="parTrans" cxnId="{AC4CD25B-E030-463F-97AC-41A0282F9F2E}">
      <dgm:prSet/>
      <dgm:spPr/>
      <dgm:t>
        <a:bodyPr/>
        <a:lstStyle/>
        <a:p>
          <a:endParaRPr lang="zh-CN" altLang="en-US"/>
        </a:p>
      </dgm:t>
    </dgm:pt>
    <dgm:pt modelId="{91858779-C045-478A-900E-98043B287BF2}" type="sibTrans" cxnId="{AC4CD25B-E030-463F-97AC-41A0282F9F2E}">
      <dgm:prSet/>
      <dgm:spPr/>
      <dgm:t>
        <a:bodyPr/>
        <a:lstStyle/>
        <a:p>
          <a:endParaRPr lang="zh-CN" altLang="en-US"/>
        </a:p>
      </dgm:t>
    </dgm:pt>
    <dgm:pt modelId="{8292B47C-043F-4759-84D2-62F3C6E019E1}">
      <dgm:prSet phldrT="[文本]" phldr="1"/>
      <dgm:spPr/>
      <dgm:t>
        <a:bodyPr/>
        <a:lstStyle/>
        <a:p>
          <a:endParaRPr lang="zh-CN" altLang="en-US" dirty="0"/>
        </a:p>
      </dgm:t>
    </dgm:pt>
    <dgm:pt modelId="{3F0CF2F8-11E8-407A-8DC5-C811424AE5F3}" type="parTrans" cxnId="{2EA46446-07D5-41E9-AFCB-F6C418722ED3}">
      <dgm:prSet/>
      <dgm:spPr/>
      <dgm:t>
        <a:bodyPr/>
        <a:lstStyle/>
        <a:p>
          <a:endParaRPr lang="zh-CN" altLang="en-US"/>
        </a:p>
      </dgm:t>
    </dgm:pt>
    <dgm:pt modelId="{3FEBF6FB-B12D-459E-B985-FBE8D3D39D77}" type="sibTrans" cxnId="{2EA46446-07D5-41E9-AFCB-F6C418722ED3}">
      <dgm:prSet/>
      <dgm:spPr/>
      <dgm:t>
        <a:bodyPr/>
        <a:lstStyle/>
        <a:p>
          <a:endParaRPr lang="zh-CN" altLang="en-US"/>
        </a:p>
      </dgm:t>
    </dgm:pt>
    <dgm:pt modelId="{BC5962D2-2ACF-4BE0-9428-93E1B2DE7849}">
      <dgm:prSet phldrT="[文本]" phldr="1"/>
      <dgm:spPr/>
      <dgm:t>
        <a:bodyPr/>
        <a:lstStyle/>
        <a:p>
          <a:endParaRPr lang="zh-CN" altLang="en-US"/>
        </a:p>
      </dgm:t>
    </dgm:pt>
    <dgm:pt modelId="{01A157B0-96F2-4707-A098-BC7D56787139}" type="parTrans" cxnId="{1DE9E4B1-A66F-43FB-9830-6E13E97AE4F7}">
      <dgm:prSet/>
      <dgm:spPr/>
      <dgm:t>
        <a:bodyPr/>
        <a:lstStyle/>
        <a:p>
          <a:endParaRPr lang="zh-CN" altLang="en-US"/>
        </a:p>
      </dgm:t>
    </dgm:pt>
    <dgm:pt modelId="{CBC2BCB6-7E7C-40A4-A44E-FF7B6C1D6125}" type="sibTrans" cxnId="{1DE9E4B1-A66F-43FB-9830-6E13E97AE4F7}">
      <dgm:prSet/>
      <dgm:spPr/>
      <dgm:t>
        <a:bodyPr/>
        <a:lstStyle/>
        <a:p>
          <a:endParaRPr lang="zh-CN" altLang="en-US"/>
        </a:p>
      </dgm:t>
    </dgm:pt>
    <dgm:pt modelId="{95E4C3D3-05D4-4D52-892B-847BF0985723}">
      <dgm:prSet phldrT="[文本]" phldr="1"/>
      <dgm:spPr/>
      <dgm:t>
        <a:bodyPr/>
        <a:lstStyle/>
        <a:p>
          <a:endParaRPr lang="zh-CN" altLang="en-US"/>
        </a:p>
      </dgm:t>
    </dgm:pt>
    <dgm:pt modelId="{49CE4AB6-C827-4E4D-9DD6-EEA8602FFDC1}" type="parTrans" cxnId="{C7923630-BFE0-46BF-8865-5F4A18AE05E2}">
      <dgm:prSet/>
      <dgm:spPr/>
      <dgm:t>
        <a:bodyPr/>
        <a:lstStyle/>
        <a:p>
          <a:endParaRPr lang="zh-CN" altLang="en-US"/>
        </a:p>
      </dgm:t>
    </dgm:pt>
    <dgm:pt modelId="{667A5E2B-E6CF-4A54-9F2F-FC6A90307D1E}" type="sibTrans" cxnId="{C7923630-BFE0-46BF-8865-5F4A18AE05E2}">
      <dgm:prSet/>
      <dgm:spPr/>
      <dgm:t>
        <a:bodyPr/>
        <a:lstStyle/>
        <a:p>
          <a:endParaRPr lang="zh-CN" altLang="en-US"/>
        </a:p>
      </dgm:t>
    </dgm:pt>
    <dgm:pt modelId="{B3AF7B1A-D3CD-4609-A709-6111D0370B98}" type="pres">
      <dgm:prSet presAssocID="{C2946FFD-56C1-4030-AB2F-C70A5ACE4006}" presName="Name0" presStyleCnt="0">
        <dgm:presLayoutVars>
          <dgm:chMax val="1"/>
          <dgm:dir/>
          <dgm:animLvl val="ctr"/>
          <dgm:resizeHandles val="exact"/>
        </dgm:presLayoutVars>
      </dgm:prSet>
      <dgm:spPr/>
    </dgm:pt>
    <dgm:pt modelId="{2FF6DB40-9735-4F4E-B2E9-45ACE220E85C}" type="pres">
      <dgm:prSet presAssocID="{52BC157F-E560-4714-B04D-02FF4122C95A}" presName="centerShape" presStyleLbl="node0" presStyleIdx="0" presStyleCnt="1" custScaleX="127590"/>
      <dgm:spPr/>
    </dgm:pt>
    <dgm:pt modelId="{633346CF-ACF0-4A09-A6A3-63FADFF53C8C}" type="pres">
      <dgm:prSet presAssocID="{47FBA9B6-D82C-4C40-B721-45ED2DB7E720}" presName="parTrans" presStyleLbl="sibTrans2D1" presStyleIdx="0" presStyleCnt="4"/>
      <dgm:spPr/>
    </dgm:pt>
    <dgm:pt modelId="{7F54B9A1-34C1-4F19-A6BE-5536365049AD}" type="pres">
      <dgm:prSet presAssocID="{47FBA9B6-D82C-4C40-B721-45ED2DB7E720}" presName="connectorText" presStyleLbl="sibTrans2D1" presStyleIdx="0" presStyleCnt="4"/>
      <dgm:spPr/>
    </dgm:pt>
    <dgm:pt modelId="{12D92F27-038B-4615-9E55-715273053D6A}" type="pres">
      <dgm:prSet presAssocID="{AA11BAA5-7891-4B43-BE04-341F23337D55}" presName="node" presStyleLbl="node1" presStyleIdx="0" presStyleCnt="4" custScaleX="213124">
        <dgm:presLayoutVars>
          <dgm:bulletEnabled val="1"/>
        </dgm:presLayoutVars>
      </dgm:prSet>
      <dgm:spPr/>
    </dgm:pt>
    <dgm:pt modelId="{A06233B5-41CD-4068-9830-7E1A4AADD9C6}" type="pres">
      <dgm:prSet presAssocID="{3F0CF2F8-11E8-407A-8DC5-C811424AE5F3}" presName="parTrans" presStyleLbl="sibTrans2D1" presStyleIdx="1" presStyleCnt="4"/>
      <dgm:spPr/>
    </dgm:pt>
    <dgm:pt modelId="{8F82EB69-3E7B-4159-8C61-4552E47C056B}" type="pres">
      <dgm:prSet presAssocID="{3F0CF2F8-11E8-407A-8DC5-C811424AE5F3}" presName="connectorText" presStyleLbl="sibTrans2D1" presStyleIdx="1" presStyleCnt="4"/>
      <dgm:spPr/>
    </dgm:pt>
    <dgm:pt modelId="{A2B3E971-06EC-4DB4-80DC-117DED5E955A}" type="pres">
      <dgm:prSet presAssocID="{8292B47C-043F-4759-84D2-62F3C6E019E1}" presName="node" presStyleLbl="node1" presStyleIdx="1" presStyleCnt="4">
        <dgm:presLayoutVars>
          <dgm:bulletEnabled val="1"/>
        </dgm:presLayoutVars>
      </dgm:prSet>
      <dgm:spPr/>
    </dgm:pt>
    <dgm:pt modelId="{EEA66A3A-1C29-4250-9366-A5964BFDD4D2}" type="pres">
      <dgm:prSet presAssocID="{01A157B0-96F2-4707-A098-BC7D56787139}" presName="parTrans" presStyleLbl="sibTrans2D1" presStyleIdx="2" presStyleCnt="4"/>
      <dgm:spPr/>
    </dgm:pt>
    <dgm:pt modelId="{BD2F4A5F-2E1A-46E1-9752-C5CDBBEB8A85}" type="pres">
      <dgm:prSet presAssocID="{01A157B0-96F2-4707-A098-BC7D56787139}" presName="connectorText" presStyleLbl="sibTrans2D1" presStyleIdx="2" presStyleCnt="4"/>
      <dgm:spPr/>
    </dgm:pt>
    <dgm:pt modelId="{040EA07D-EE3C-4EF0-A624-4FA3A13C7069}" type="pres">
      <dgm:prSet presAssocID="{BC5962D2-2ACF-4BE0-9428-93E1B2DE7849}" presName="node" presStyleLbl="node1" presStyleIdx="2" presStyleCnt="4" custScaleX="213124">
        <dgm:presLayoutVars>
          <dgm:bulletEnabled val="1"/>
        </dgm:presLayoutVars>
      </dgm:prSet>
      <dgm:spPr/>
    </dgm:pt>
    <dgm:pt modelId="{91DEEB31-CDA8-4676-8A1D-507F3C603C3C}" type="pres">
      <dgm:prSet presAssocID="{49CE4AB6-C827-4E4D-9DD6-EEA8602FFDC1}" presName="parTrans" presStyleLbl="sibTrans2D1" presStyleIdx="3" presStyleCnt="4"/>
      <dgm:spPr/>
    </dgm:pt>
    <dgm:pt modelId="{22307D9D-BF38-421F-8F7B-650A61A97A30}" type="pres">
      <dgm:prSet presAssocID="{49CE4AB6-C827-4E4D-9DD6-EEA8602FFDC1}" presName="connectorText" presStyleLbl="sibTrans2D1" presStyleIdx="3" presStyleCnt="4"/>
      <dgm:spPr/>
    </dgm:pt>
    <dgm:pt modelId="{F0E9444B-9584-4C5E-ABD2-C0BA326D8C51}" type="pres">
      <dgm:prSet presAssocID="{95E4C3D3-05D4-4D52-892B-847BF0985723}" presName="node" presStyleLbl="node1" presStyleIdx="3" presStyleCnt="4">
        <dgm:presLayoutVars>
          <dgm:bulletEnabled val="1"/>
        </dgm:presLayoutVars>
      </dgm:prSet>
      <dgm:spPr/>
    </dgm:pt>
  </dgm:ptLst>
  <dgm:cxnLst>
    <dgm:cxn modelId="{5493A419-E0A8-4FEC-8403-C591EA6F036D}" type="presOf" srcId="{52BC157F-E560-4714-B04D-02FF4122C95A}" destId="{2FF6DB40-9735-4F4E-B2E9-45ACE220E85C}" srcOrd="0" destOrd="0" presId="urn:microsoft.com/office/officeart/2005/8/layout/radial5"/>
    <dgm:cxn modelId="{D2F9AB2A-B2FA-4363-A8A1-27E6E9C4A4DE}" type="presOf" srcId="{AA11BAA5-7891-4B43-BE04-341F23337D55}" destId="{12D92F27-038B-4615-9E55-715273053D6A}" srcOrd="0" destOrd="0" presId="urn:microsoft.com/office/officeart/2005/8/layout/radial5"/>
    <dgm:cxn modelId="{C7923630-BFE0-46BF-8865-5F4A18AE05E2}" srcId="{52BC157F-E560-4714-B04D-02FF4122C95A}" destId="{95E4C3D3-05D4-4D52-892B-847BF0985723}" srcOrd="3" destOrd="0" parTransId="{49CE4AB6-C827-4E4D-9DD6-EEA8602FFDC1}" sibTransId="{667A5E2B-E6CF-4A54-9F2F-FC6A90307D1E}"/>
    <dgm:cxn modelId="{AC4CD25B-E030-463F-97AC-41A0282F9F2E}" srcId="{52BC157F-E560-4714-B04D-02FF4122C95A}" destId="{AA11BAA5-7891-4B43-BE04-341F23337D55}" srcOrd="0" destOrd="0" parTransId="{47FBA9B6-D82C-4C40-B721-45ED2DB7E720}" sibTransId="{91858779-C045-478A-900E-98043B287BF2}"/>
    <dgm:cxn modelId="{657E4F41-1ED3-4BB1-BB52-48F6253B9063}" srcId="{C2946FFD-56C1-4030-AB2F-C70A5ACE4006}" destId="{52BC157F-E560-4714-B04D-02FF4122C95A}" srcOrd="0" destOrd="0" parTransId="{167AE2B0-32D7-48F5-A45E-EC02401A09E4}" sibTransId="{15DA1308-BFB8-4AEB-8B37-51C1955A9E6D}"/>
    <dgm:cxn modelId="{2EA46446-07D5-41E9-AFCB-F6C418722ED3}" srcId="{52BC157F-E560-4714-B04D-02FF4122C95A}" destId="{8292B47C-043F-4759-84D2-62F3C6E019E1}" srcOrd="1" destOrd="0" parTransId="{3F0CF2F8-11E8-407A-8DC5-C811424AE5F3}" sibTransId="{3FEBF6FB-B12D-459E-B985-FBE8D3D39D77}"/>
    <dgm:cxn modelId="{6BBDEA50-948A-4026-983E-860D457AD90E}" type="presOf" srcId="{8292B47C-043F-4759-84D2-62F3C6E019E1}" destId="{A2B3E971-06EC-4DB4-80DC-117DED5E955A}" srcOrd="0" destOrd="0" presId="urn:microsoft.com/office/officeart/2005/8/layout/radial5"/>
    <dgm:cxn modelId="{902FD38D-B5E8-4E51-BA64-035629F59548}" type="presOf" srcId="{95E4C3D3-05D4-4D52-892B-847BF0985723}" destId="{F0E9444B-9584-4C5E-ABD2-C0BA326D8C51}" srcOrd="0" destOrd="0" presId="urn:microsoft.com/office/officeart/2005/8/layout/radial5"/>
    <dgm:cxn modelId="{F7B26A92-8C2D-4BA2-A549-A3F62FD08AC6}" type="presOf" srcId="{3F0CF2F8-11E8-407A-8DC5-C811424AE5F3}" destId="{8F82EB69-3E7B-4159-8C61-4552E47C056B}" srcOrd="1" destOrd="0" presId="urn:microsoft.com/office/officeart/2005/8/layout/radial5"/>
    <dgm:cxn modelId="{487EAD95-13D2-4C26-AFA3-DD4E420C22AE}" type="presOf" srcId="{47FBA9B6-D82C-4C40-B721-45ED2DB7E720}" destId="{7F54B9A1-34C1-4F19-A6BE-5536365049AD}" srcOrd="1" destOrd="0" presId="urn:microsoft.com/office/officeart/2005/8/layout/radial5"/>
    <dgm:cxn modelId="{13153D9E-AC02-4015-B393-6FAFAD233632}" type="presOf" srcId="{47FBA9B6-D82C-4C40-B721-45ED2DB7E720}" destId="{633346CF-ACF0-4A09-A6A3-63FADFF53C8C}" srcOrd="0" destOrd="0" presId="urn:microsoft.com/office/officeart/2005/8/layout/radial5"/>
    <dgm:cxn modelId="{1DE9E4B1-A66F-43FB-9830-6E13E97AE4F7}" srcId="{52BC157F-E560-4714-B04D-02FF4122C95A}" destId="{BC5962D2-2ACF-4BE0-9428-93E1B2DE7849}" srcOrd="2" destOrd="0" parTransId="{01A157B0-96F2-4707-A098-BC7D56787139}" sibTransId="{CBC2BCB6-7E7C-40A4-A44E-FF7B6C1D6125}"/>
    <dgm:cxn modelId="{F858AFBD-3393-485B-B5F2-9A40B5373219}" type="presOf" srcId="{01A157B0-96F2-4707-A098-BC7D56787139}" destId="{EEA66A3A-1C29-4250-9366-A5964BFDD4D2}" srcOrd="0" destOrd="0" presId="urn:microsoft.com/office/officeart/2005/8/layout/radial5"/>
    <dgm:cxn modelId="{5A3385D4-D8AA-4904-B595-C4A1BA599FC5}" type="presOf" srcId="{49CE4AB6-C827-4E4D-9DD6-EEA8602FFDC1}" destId="{91DEEB31-CDA8-4676-8A1D-507F3C603C3C}" srcOrd="0" destOrd="0" presId="urn:microsoft.com/office/officeart/2005/8/layout/radial5"/>
    <dgm:cxn modelId="{E1BD02E7-D76B-4249-BF02-10000419F270}" type="presOf" srcId="{C2946FFD-56C1-4030-AB2F-C70A5ACE4006}" destId="{B3AF7B1A-D3CD-4609-A709-6111D0370B98}" srcOrd="0" destOrd="0" presId="urn:microsoft.com/office/officeart/2005/8/layout/radial5"/>
    <dgm:cxn modelId="{9076C4E7-69EF-4B5A-893A-219595C11763}" type="presOf" srcId="{49CE4AB6-C827-4E4D-9DD6-EEA8602FFDC1}" destId="{22307D9D-BF38-421F-8F7B-650A61A97A30}" srcOrd="1" destOrd="0" presId="urn:microsoft.com/office/officeart/2005/8/layout/radial5"/>
    <dgm:cxn modelId="{C4F141F1-624E-4990-9FA9-2B91433AF02D}" type="presOf" srcId="{3F0CF2F8-11E8-407A-8DC5-C811424AE5F3}" destId="{A06233B5-41CD-4068-9830-7E1A4AADD9C6}" srcOrd="0" destOrd="0" presId="urn:microsoft.com/office/officeart/2005/8/layout/radial5"/>
    <dgm:cxn modelId="{8A0647F8-595B-43E8-893F-B254C5848DE4}" type="presOf" srcId="{BC5962D2-2ACF-4BE0-9428-93E1B2DE7849}" destId="{040EA07D-EE3C-4EF0-A624-4FA3A13C7069}" srcOrd="0" destOrd="0" presId="urn:microsoft.com/office/officeart/2005/8/layout/radial5"/>
    <dgm:cxn modelId="{3B2506FC-6BDB-4BCA-ABD9-23192968B607}" type="presOf" srcId="{01A157B0-96F2-4707-A098-BC7D56787139}" destId="{BD2F4A5F-2E1A-46E1-9752-C5CDBBEB8A85}" srcOrd="1" destOrd="0" presId="urn:microsoft.com/office/officeart/2005/8/layout/radial5"/>
    <dgm:cxn modelId="{A3A4E64D-2C91-489A-AAA3-52D8E837F1F2}" type="presParOf" srcId="{B3AF7B1A-D3CD-4609-A709-6111D0370B98}" destId="{2FF6DB40-9735-4F4E-B2E9-45ACE220E85C}" srcOrd="0" destOrd="0" presId="urn:microsoft.com/office/officeart/2005/8/layout/radial5"/>
    <dgm:cxn modelId="{E158B3E5-3878-409B-9DA5-8DFB16299CAB}" type="presParOf" srcId="{B3AF7B1A-D3CD-4609-A709-6111D0370B98}" destId="{633346CF-ACF0-4A09-A6A3-63FADFF53C8C}" srcOrd="1" destOrd="0" presId="urn:microsoft.com/office/officeart/2005/8/layout/radial5"/>
    <dgm:cxn modelId="{F6CB2BD7-FEE0-4D0E-AD84-DCFEF2752D0A}" type="presParOf" srcId="{633346CF-ACF0-4A09-A6A3-63FADFF53C8C}" destId="{7F54B9A1-34C1-4F19-A6BE-5536365049AD}" srcOrd="0" destOrd="0" presId="urn:microsoft.com/office/officeart/2005/8/layout/radial5"/>
    <dgm:cxn modelId="{F950DF42-5959-49AC-B4DF-C24CD8559813}" type="presParOf" srcId="{B3AF7B1A-D3CD-4609-A709-6111D0370B98}" destId="{12D92F27-038B-4615-9E55-715273053D6A}" srcOrd="2" destOrd="0" presId="urn:microsoft.com/office/officeart/2005/8/layout/radial5"/>
    <dgm:cxn modelId="{AE50BE01-7142-477D-B9B6-A1E7664F65D1}" type="presParOf" srcId="{B3AF7B1A-D3CD-4609-A709-6111D0370B98}" destId="{A06233B5-41CD-4068-9830-7E1A4AADD9C6}" srcOrd="3" destOrd="0" presId="urn:microsoft.com/office/officeart/2005/8/layout/radial5"/>
    <dgm:cxn modelId="{6C13BF69-6E2E-4AE7-BF62-F9070DDCEEE8}" type="presParOf" srcId="{A06233B5-41CD-4068-9830-7E1A4AADD9C6}" destId="{8F82EB69-3E7B-4159-8C61-4552E47C056B}" srcOrd="0" destOrd="0" presId="urn:microsoft.com/office/officeart/2005/8/layout/radial5"/>
    <dgm:cxn modelId="{95E64BC3-25F6-42C6-8634-1C41BAA7DB57}" type="presParOf" srcId="{B3AF7B1A-D3CD-4609-A709-6111D0370B98}" destId="{A2B3E971-06EC-4DB4-80DC-117DED5E955A}" srcOrd="4" destOrd="0" presId="urn:microsoft.com/office/officeart/2005/8/layout/radial5"/>
    <dgm:cxn modelId="{C9EC0DA9-1DDA-49D5-9B17-515EF61C9202}" type="presParOf" srcId="{B3AF7B1A-D3CD-4609-A709-6111D0370B98}" destId="{EEA66A3A-1C29-4250-9366-A5964BFDD4D2}" srcOrd="5" destOrd="0" presId="urn:microsoft.com/office/officeart/2005/8/layout/radial5"/>
    <dgm:cxn modelId="{C6408C94-BD8C-4911-9D49-C8C66A4A28E2}" type="presParOf" srcId="{EEA66A3A-1C29-4250-9366-A5964BFDD4D2}" destId="{BD2F4A5F-2E1A-46E1-9752-C5CDBBEB8A85}" srcOrd="0" destOrd="0" presId="urn:microsoft.com/office/officeart/2005/8/layout/radial5"/>
    <dgm:cxn modelId="{A368F2B5-0DAF-4635-81B3-83A3C431DA73}" type="presParOf" srcId="{B3AF7B1A-D3CD-4609-A709-6111D0370B98}" destId="{040EA07D-EE3C-4EF0-A624-4FA3A13C7069}" srcOrd="6" destOrd="0" presId="urn:microsoft.com/office/officeart/2005/8/layout/radial5"/>
    <dgm:cxn modelId="{DE4804BB-2ED3-43EA-A443-1670B0C399C4}" type="presParOf" srcId="{B3AF7B1A-D3CD-4609-A709-6111D0370B98}" destId="{91DEEB31-CDA8-4676-8A1D-507F3C603C3C}" srcOrd="7" destOrd="0" presId="urn:microsoft.com/office/officeart/2005/8/layout/radial5"/>
    <dgm:cxn modelId="{C5EB57B1-3F26-47FD-9A7C-974356B51EC0}" type="presParOf" srcId="{91DEEB31-CDA8-4676-8A1D-507F3C603C3C}" destId="{22307D9D-BF38-421F-8F7B-650A61A97A30}" srcOrd="0" destOrd="0" presId="urn:microsoft.com/office/officeart/2005/8/layout/radial5"/>
    <dgm:cxn modelId="{B6186695-5212-4EC2-A358-7C45649EFA5E}" type="presParOf" srcId="{B3AF7B1A-D3CD-4609-A709-6111D0370B98}" destId="{F0E9444B-9584-4C5E-ABD2-C0BA326D8C51}" srcOrd="8" destOrd="0" presId="urn:microsoft.com/office/officeart/2005/8/layout/radial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3295C-E0E2-44D3-BEA0-D49A4A819023}" type="doc">
      <dgm:prSet loTypeId="urn:microsoft.com/office/officeart/2005/8/layout/cycle1" loCatId="cycle" qsTypeId="urn:microsoft.com/office/officeart/2005/8/quickstyle/simple1#3" qsCatId="simple" csTypeId="urn:microsoft.com/office/officeart/2005/8/colors/accent1_2#1" csCatId="accent1" phldr="1"/>
      <dgm:spPr/>
      <dgm:t>
        <a:bodyPr/>
        <a:lstStyle/>
        <a:p>
          <a:endParaRPr lang="zh-CN" altLang="en-US"/>
        </a:p>
      </dgm:t>
    </dgm:pt>
    <dgm:pt modelId="{0E5F6CFE-7669-4D77-AEB1-078FF4C25FC2}">
      <dgm:prSet phldrT="[文本]"/>
      <dgm:spPr/>
      <dgm:t>
        <a:bodyPr/>
        <a:lstStyle/>
        <a:p>
          <a:endParaRPr lang="zh-CN" altLang="en-US" dirty="0"/>
        </a:p>
      </dgm:t>
    </dgm:pt>
    <dgm:pt modelId="{027D605D-FEE2-4A74-BA0A-14D0244252C9}" type="parTrans" cxnId="{86B9AD62-E2F3-4F41-9356-173129591CBD}">
      <dgm:prSet/>
      <dgm:spPr/>
      <dgm:t>
        <a:bodyPr/>
        <a:lstStyle/>
        <a:p>
          <a:endParaRPr lang="zh-CN" altLang="en-US"/>
        </a:p>
      </dgm:t>
    </dgm:pt>
    <dgm:pt modelId="{E33EC364-0BC3-451A-A316-43623075C2C4}" type="sibTrans" cxnId="{86B9AD62-E2F3-4F41-9356-173129591CBD}">
      <dgm:prSet/>
      <dgm:spPr/>
      <dgm:t>
        <a:bodyPr/>
        <a:lstStyle/>
        <a:p>
          <a:endParaRPr lang="zh-CN" altLang="en-US"/>
        </a:p>
      </dgm:t>
    </dgm:pt>
    <dgm:pt modelId="{8DB79787-D653-402B-B503-0B1D86B1C0DF}">
      <dgm:prSet phldrT="[文本]" phldr="1"/>
      <dgm:spPr/>
      <dgm:t>
        <a:bodyPr/>
        <a:lstStyle/>
        <a:p>
          <a:endParaRPr lang="zh-CN" altLang="en-US"/>
        </a:p>
      </dgm:t>
    </dgm:pt>
    <dgm:pt modelId="{67666418-FBB9-4373-8599-2051CB4DF86E}" type="parTrans" cxnId="{0C8C5E6A-6329-4452-A505-04C3ACED26D6}">
      <dgm:prSet/>
      <dgm:spPr/>
      <dgm:t>
        <a:bodyPr/>
        <a:lstStyle/>
        <a:p>
          <a:endParaRPr lang="zh-CN" altLang="en-US"/>
        </a:p>
      </dgm:t>
    </dgm:pt>
    <dgm:pt modelId="{C7CECC47-0904-473F-B4B3-6BE1279B082C}" type="sibTrans" cxnId="{0C8C5E6A-6329-4452-A505-04C3ACED26D6}">
      <dgm:prSet/>
      <dgm:spPr/>
      <dgm:t>
        <a:bodyPr/>
        <a:lstStyle/>
        <a:p>
          <a:endParaRPr lang="zh-CN" altLang="en-US"/>
        </a:p>
      </dgm:t>
    </dgm:pt>
    <dgm:pt modelId="{9A3427A5-71EE-48FD-9DCC-5F1DAB22D402}">
      <dgm:prSet phldrT="[文本]" phldr="1"/>
      <dgm:spPr/>
      <dgm:t>
        <a:bodyPr/>
        <a:lstStyle/>
        <a:p>
          <a:endParaRPr lang="zh-CN" altLang="en-US"/>
        </a:p>
      </dgm:t>
    </dgm:pt>
    <dgm:pt modelId="{FF5D220A-BFA9-4543-840E-B1ACEE89F3C3}" type="parTrans" cxnId="{5613DC92-8ED3-4C59-8217-F0A71AC2DCE3}">
      <dgm:prSet/>
      <dgm:spPr/>
      <dgm:t>
        <a:bodyPr/>
        <a:lstStyle/>
        <a:p>
          <a:endParaRPr lang="zh-CN" altLang="en-US"/>
        </a:p>
      </dgm:t>
    </dgm:pt>
    <dgm:pt modelId="{66454E71-CAC1-48EC-9F2D-A7A48D339696}" type="sibTrans" cxnId="{5613DC92-8ED3-4C59-8217-F0A71AC2DCE3}">
      <dgm:prSet/>
      <dgm:spPr/>
      <dgm:t>
        <a:bodyPr/>
        <a:lstStyle/>
        <a:p>
          <a:endParaRPr lang="zh-CN" altLang="en-US"/>
        </a:p>
      </dgm:t>
    </dgm:pt>
    <dgm:pt modelId="{1E1CF3A4-B06E-4315-B820-B856FEBA056A}">
      <dgm:prSet phldrT="[文本]" phldr="1"/>
      <dgm:spPr/>
      <dgm:t>
        <a:bodyPr/>
        <a:lstStyle/>
        <a:p>
          <a:endParaRPr lang="zh-CN" altLang="en-US" dirty="0"/>
        </a:p>
      </dgm:t>
    </dgm:pt>
    <dgm:pt modelId="{55DFDAF0-7F28-454B-A9FF-2050777E133C}" type="parTrans" cxnId="{CC6A238F-73A5-49C2-AF68-68A14B7D2340}">
      <dgm:prSet/>
      <dgm:spPr/>
      <dgm:t>
        <a:bodyPr/>
        <a:lstStyle/>
        <a:p>
          <a:endParaRPr lang="zh-CN" altLang="en-US"/>
        </a:p>
      </dgm:t>
    </dgm:pt>
    <dgm:pt modelId="{F1CD9A8B-FA49-41C8-9D31-45FD247E94C8}" type="sibTrans" cxnId="{CC6A238F-73A5-49C2-AF68-68A14B7D2340}">
      <dgm:prSet/>
      <dgm:spPr/>
      <dgm:t>
        <a:bodyPr/>
        <a:lstStyle/>
        <a:p>
          <a:endParaRPr lang="zh-CN" altLang="en-US"/>
        </a:p>
      </dgm:t>
    </dgm:pt>
    <dgm:pt modelId="{66B437CF-6C27-4AD6-B027-7C3553434284}">
      <dgm:prSet phldrT="[文本]" phldr="1"/>
      <dgm:spPr/>
      <dgm:t>
        <a:bodyPr/>
        <a:lstStyle/>
        <a:p>
          <a:endParaRPr lang="zh-CN" altLang="en-US" dirty="0"/>
        </a:p>
      </dgm:t>
    </dgm:pt>
    <dgm:pt modelId="{3E8E67F3-3580-48CE-AE11-D736CDED5D5C}" type="parTrans" cxnId="{988AB0DA-BCB2-46F4-B0C0-11FEC3054307}">
      <dgm:prSet/>
      <dgm:spPr/>
      <dgm:t>
        <a:bodyPr/>
        <a:lstStyle/>
        <a:p>
          <a:endParaRPr lang="zh-CN" altLang="en-US"/>
        </a:p>
      </dgm:t>
    </dgm:pt>
    <dgm:pt modelId="{0190BE8C-4120-4519-9246-281809616B0F}" type="sibTrans" cxnId="{988AB0DA-BCB2-46F4-B0C0-11FEC3054307}">
      <dgm:prSet/>
      <dgm:spPr/>
      <dgm:t>
        <a:bodyPr/>
        <a:lstStyle/>
        <a:p>
          <a:endParaRPr lang="zh-CN" altLang="en-US"/>
        </a:p>
      </dgm:t>
    </dgm:pt>
    <dgm:pt modelId="{E50E8990-4756-4E9A-8669-6CDEA0A6A074}" type="pres">
      <dgm:prSet presAssocID="{4103295C-E0E2-44D3-BEA0-D49A4A819023}" presName="cycle" presStyleCnt="0">
        <dgm:presLayoutVars>
          <dgm:dir/>
          <dgm:resizeHandles val="exact"/>
        </dgm:presLayoutVars>
      </dgm:prSet>
      <dgm:spPr/>
    </dgm:pt>
    <dgm:pt modelId="{F1C12133-7ABE-4244-B2E0-60C5EA41F8B9}" type="pres">
      <dgm:prSet presAssocID="{0E5F6CFE-7669-4D77-AEB1-078FF4C25FC2}" presName="dummy" presStyleCnt="0"/>
      <dgm:spPr/>
    </dgm:pt>
    <dgm:pt modelId="{A2B32754-5C8B-4911-909F-849D6ADCE572}" type="pres">
      <dgm:prSet presAssocID="{0E5F6CFE-7669-4D77-AEB1-078FF4C25FC2}" presName="node" presStyleLbl="revTx" presStyleIdx="0" presStyleCnt="5">
        <dgm:presLayoutVars>
          <dgm:bulletEnabled val="1"/>
        </dgm:presLayoutVars>
      </dgm:prSet>
      <dgm:spPr/>
    </dgm:pt>
    <dgm:pt modelId="{DA73551A-B5CE-438C-BEB6-B81478F0F9F3}" type="pres">
      <dgm:prSet presAssocID="{E33EC364-0BC3-451A-A316-43623075C2C4}" presName="sibTrans" presStyleLbl="node1" presStyleIdx="0" presStyleCnt="5"/>
      <dgm:spPr/>
    </dgm:pt>
    <dgm:pt modelId="{AACD3F4B-EF4C-4D6A-AD57-7D2AF4B18DC6}" type="pres">
      <dgm:prSet presAssocID="{8DB79787-D653-402B-B503-0B1D86B1C0DF}" presName="dummy" presStyleCnt="0"/>
      <dgm:spPr/>
    </dgm:pt>
    <dgm:pt modelId="{5C412D52-1DC9-4C1E-8A60-BCFE4A1C6719}" type="pres">
      <dgm:prSet presAssocID="{8DB79787-D653-402B-B503-0B1D86B1C0DF}" presName="node" presStyleLbl="revTx" presStyleIdx="1" presStyleCnt="5">
        <dgm:presLayoutVars>
          <dgm:bulletEnabled val="1"/>
        </dgm:presLayoutVars>
      </dgm:prSet>
      <dgm:spPr/>
    </dgm:pt>
    <dgm:pt modelId="{1E54E4BF-6C42-4AFA-B7E4-3E5196D03D90}" type="pres">
      <dgm:prSet presAssocID="{C7CECC47-0904-473F-B4B3-6BE1279B082C}" presName="sibTrans" presStyleLbl="node1" presStyleIdx="1" presStyleCnt="5"/>
      <dgm:spPr/>
    </dgm:pt>
    <dgm:pt modelId="{CEFE5982-94C5-45BD-B325-171552D3E3F0}" type="pres">
      <dgm:prSet presAssocID="{9A3427A5-71EE-48FD-9DCC-5F1DAB22D402}" presName="dummy" presStyleCnt="0"/>
      <dgm:spPr/>
    </dgm:pt>
    <dgm:pt modelId="{5F6CBE9E-4AB1-447F-A5F1-CFB6E4341CD9}" type="pres">
      <dgm:prSet presAssocID="{9A3427A5-71EE-48FD-9DCC-5F1DAB22D402}" presName="node" presStyleLbl="revTx" presStyleIdx="2" presStyleCnt="5">
        <dgm:presLayoutVars>
          <dgm:bulletEnabled val="1"/>
        </dgm:presLayoutVars>
      </dgm:prSet>
      <dgm:spPr/>
    </dgm:pt>
    <dgm:pt modelId="{C0609CFC-7933-45B1-A9E2-27D2D088FF99}" type="pres">
      <dgm:prSet presAssocID="{66454E71-CAC1-48EC-9F2D-A7A48D339696}" presName="sibTrans" presStyleLbl="node1" presStyleIdx="2" presStyleCnt="5"/>
      <dgm:spPr/>
    </dgm:pt>
    <dgm:pt modelId="{E55BA8D3-0401-4E5A-84CB-91E4B1AFBBB6}" type="pres">
      <dgm:prSet presAssocID="{1E1CF3A4-B06E-4315-B820-B856FEBA056A}" presName="dummy" presStyleCnt="0"/>
      <dgm:spPr/>
    </dgm:pt>
    <dgm:pt modelId="{C71D109F-4802-41D2-AA98-4D75014BCA17}" type="pres">
      <dgm:prSet presAssocID="{1E1CF3A4-B06E-4315-B820-B856FEBA056A}" presName="node" presStyleLbl="revTx" presStyleIdx="3" presStyleCnt="5">
        <dgm:presLayoutVars>
          <dgm:bulletEnabled val="1"/>
        </dgm:presLayoutVars>
      </dgm:prSet>
      <dgm:spPr/>
    </dgm:pt>
    <dgm:pt modelId="{E531AF94-E16E-4DB8-A418-48C435E63A50}" type="pres">
      <dgm:prSet presAssocID="{F1CD9A8B-FA49-41C8-9D31-45FD247E94C8}" presName="sibTrans" presStyleLbl="node1" presStyleIdx="3" presStyleCnt="5"/>
      <dgm:spPr/>
    </dgm:pt>
    <dgm:pt modelId="{123B2C98-690D-400D-B1E0-58D9B6D6005C}" type="pres">
      <dgm:prSet presAssocID="{66B437CF-6C27-4AD6-B027-7C3553434284}" presName="dummy" presStyleCnt="0"/>
      <dgm:spPr/>
    </dgm:pt>
    <dgm:pt modelId="{E224A1AC-82BE-402E-AA51-E4E3F53F7CAC}" type="pres">
      <dgm:prSet presAssocID="{66B437CF-6C27-4AD6-B027-7C3553434284}" presName="node" presStyleLbl="revTx" presStyleIdx="4" presStyleCnt="5">
        <dgm:presLayoutVars>
          <dgm:bulletEnabled val="1"/>
        </dgm:presLayoutVars>
      </dgm:prSet>
      <dgm:spPr/>
    </dgm:pt>
    <dgm:pt modelId="{3AB9E0D5-641C-436E-A817-1A5D66696628}" type="pres">
      <dgm:prSet presAssocID="{0190BE8C-4120-4519-9246-281809616B0F}" presName="sibTrans" presStyleLbl="node1" presStyleIdx="4" presStyleCnt="5"/>
      <dgm:spPr/>
    </dgm:pt>
  </dgm:ptLst>
  <dgm:cxnLst>
    <dgm:cxn modelId="{FA28B534-6B08-4EAE-AA1C-C7B82F9A6AF0}" type="presOf" srcId="{C7CECC47-0904-473F-B4B3-6BE1279B082C}" destId="{1E54E4BF-6C42-4AFA-B7E4-3E5196D03D90}" srcOrd="0" destOrd="0" presId="urn:microsoft.com/office/officeart/2005/8/layout/cycle1"/>
    <dgm:cxn modelId="{70824A36-7C87-45D9-8DD9-62F15897086A}" type="presOf" srcId="{E33EC364-0BC3-451A-A316-43623075C2C4}" destId="{DA73551A-B5CE-438C-BEB6-B81478F0F9F3}" srcOrd="0" destOrd="0" presId="urn:microsoft.com/office/officeart/2005/8/layout/cycle1"/>
    <dgm:cxn modelId="{86B9AD62-E2F3-4F41-9356-173129591CBD}" srcId="{4103295C-E0E2-44D3-BEA0-D49A4A819023}" destId="{0E5F6CFE-7669-4D77-AEB1-078FF4C25FC2}" srcOrd="0" destOrd="0" parTransId="{027D605D-FEE2-4A74-BA0A-14D0244252C9}" sibTransId="{E33EC364-0BC3-451A-A316-43623075C2C4}"/>
    <dgm:cxn modelId="{0C8C5E6A-6329-4452-A505-04C3ACED26D6}" srcId="{4103295C-E0E2-44D3-BEA0-D49A4A819023}" destId="{8DB79787-D653-402B-B503-0B1D86B1C0DF}" srcOrd="1" destOrd="0" parTransId="{67666418-FBB9-4373-8599-2051CB4DF86E}" sibTransId="{C7CECC47-0904-473F-B4B3-6BE1279B082C}"/>
    <dgm:cxn modelId="{35DE044D-9E02-46F0-8725-BE6712AF6A1A}" type="presOf" srcId="{4103295C-E0E2-44D3-BEA0-D49A4A819023}" destId="{E50E8990-4756-4E9A-8669-6CDEA0A6A074}" srcOrd="0" destOrd="0" presId="urn:microsoft.com/office/officeart/2005/8/layout/cycle1"/>
    <dgm:cxn modelId="{0DB00580-20E3-4F7A-9977-2A2C20778656}" type="presOf" srcId="{66B437CF-6C27-4AD6-B027-7C3553434284}" destId="{E224A1AC-82BE-402E-AA51-E4E3F53F7CAC}" srcOrd="0" destOrd="0" presId="urn:microsoft.com/office/officeart/2005/8/layout/cycle1"/>
    <dgm:cxn modelId="{CC6A238F-73A5-49C2-AF68-68A14B7D2340}" srcId="{4103295C-E0E2-44D3-BEA0-D49A4A819023}" destId="{1E1CF3A4-B06E-4315-B820-B856FEBA056A}" srcOrd="3" destOrd="0" parTransId="{55DFDAF0-7F28-454B-A9FF-2050777E133C}" sibTransId="{F1CD9A8B-FA49-41C8-9D31-45FD247E94C8}"/>
    <dgm:cxn modelId="{5613DC92-8ED3-4C59-8217-F0A71AC2DCE3}" srcId="{4103295C-E0E2-44D3-BEA0-D49A4A819023}" destId="{9A3427A5-71EE-48FD-9DCC-5F1DAB22D402}" srcOrd="2" destOrd="0" parTransId="{FF5D220A-BFA9-4543-840E-B1ACEE89F3C3}" sibTransId="{66454E71-CAC1-48EC-9F2D-A7A48D339696}"/>
    <dgm:cxn modelId="{74616D9E-112A-4F0C-B021-7CD4AE9A42D9}" type="presOf" srcId="{8DB79787-D653-402B-B503-0B1D86B1C0DF}" destId="{5C412D52-1DC9-4C1E-8A60-BCFE4A1C6719}" srcOrd="0" destOrd="0" presId="urn:microsoft.com/office/officeart/2005/8/layout/cycle1"/>
    <dgm:cxn modelId="{F5891AC1-D8C2-454A-A4A6-D74B7C3E8A90}" type="presOf" srcId="{0190BE8C-4120-4519-9246-281809616B0F}" destId="{3AB9E0D5-641C-436E-A817-1A5D66696628}" srcOrd="0" destOrd="0" presId="urn:microsoft.com/office/officeart/2005/8/layout/cycle1"/>
    <dgm:cxn modelId="{EAC658C9-E64B-4D9E-A101-1129B1AA0D2C}" type="presOf" srcId="{66454E71-CAC1-48EC-9F2D-A7A48D339696}" destId="{C0609CFC-7933-45B1-A9E2-27D2D088FF99}" srcOrd="0" destOrd="0" presId="urn:microsoft.com/office/officeart/2005/8/layout/cycle1"/>
    <dgm:cxn modelId="{AC6B8CD7-5DA5-4DCF-9AB1-8494C48C8AE9}" type="presOf" srcId="{F1CD9A8B-FA49-41C8-9D31-45FD247E94C8}" destId="{E531AF94-E16E-4DB8-A418-48C435E63A50}" srcOrd="0" destOrd="0" presId="urn:microsoft.com/office/officeart/2005/8/layout/cycle1"/>
    <dgm:cxn modelId="{988AB0DA-BCB2-46F4-B0C0-11FEC3054307}" srcId="{4103295C-E0E2-44D3-BEA0-D49A4A819023}" destId="{66B437CF-6C27-4AD6-B027-7C3553434284}" srcOrd="4" destOrd="0" parTransId="{3E8E67F3-3580-48CE-AE11-D736CDED5D5C}" sibTransId="{0190BE8C-4120-4519-9246-281809616B0F}"/>
    <dgm:cxn modelId="{B1B399E8-6C8C-4243-841D-AFAEDF013DE2}" type="presOf" srcId="{0E5F6CFE-7669-4D77-AEB1-078FF4C25FC2}" destId="{A2B32754-5C8B-4911-909F-849D6ADCE572}" srcOrd="0" destOrd="0" presId="urn:microsoft.com/office/officeart/2005/8/layout/cycle1"/>
    <dgm:cxn modelId="{54E9F0F2-4974-424E-8B48-E0DAF6512342}" type="presOf" srcId="{9A3427A5-71EE-48FD-9DCC-5F1DAB22D402}" destId="{5F6CBE9E-4AB1-447F-A5F1-CFB6E4341CD9}" srcOrd="0" destOrd="0" presId="urn:microsoft.com/office/officeart/2005/8/layout/cycle1"/>
    <dgm:cxn modelId="{33D602FF-4F9C-4419-AD8A-D86633DDD885}" type="presOf" srcId="{1E1CF3A4-B06E-4315-B820-B856FEBA056A}" destId="{C71D109F-4802-41D2-AA98-4D75014BCA17}" srcOrd="0" destOrd="0" presId="urn:microsoft.com/office/officeart/2005/8/layout/cycle1"/>
    <dgm:cxn modelId="{6CBA3B4F-FAFE-4089-A476-D3D27E8F3950}" type="presParOf" srcId="{E50E8990-4756-4E9A-8669-6CDEA0A6A074}" destId="{F1C12133-7ABE-4244-B2E0-60C5EA41F8B9}" srcOrd="0" destOrd="0" presId="urn:microsoft.com/office/officeart/2005/8/layout/cycle1"/>
    <dgm:cxn modelId="{C8AF918C-AE08-45F7-8A2E-7EADB693DF54}" type="presParOf" srcId="{E50E8990-4756-4E9A-8669-6CDEA0A6A074}" destId="{A2B32754-5C8B-4911-909F-849D6ADCE572}" srcOrd="1" destOrd="0" presId="urn:microsoft.com/office/officeart/2005/8/layout/cycle1"/>
    <dgm:cxn modelId="{169476FA-7D60-4E63-AC05-DC6E0C256F50}" type="presParOf" srcId="{E50E8990-4756-4E9A-8669-6CDEA0A6A074}" destId="{DA73551A-B5CE-438C-BEB6-B81478F0F9F3}" srcOrd="2" destOrd="0" presId="urn:microsoft.com/office/officeart/2005/8/layout/cycle1"/>
    <dgm:cxn modelId="{911250D4-AB7E-4835-A8C7-D15B69944A12}" type="presParOf" srcId="{E50E8990-4756-4E9A-8669-6CDEA0A6A074}" destId="{AACD3F4B-EF4C-4D6A-AD57-7D2AF4B18DC6}" srcOrd="3" destOrd="0" presId="urn:microsoft.com/office/officeart/2005/8/layout/cycle1"/>
    <dgm:cxn modelId="{D4C0E161-3C00-45AC-BF0D-CD23B3AA0BC2}" type="presParOf" srcId="{E50E8990-4756-4E9A-8669-6CDEA0A6A074}" destId="{5C412D52-1DC9-4C1E-8A60-BCFE4A1C6719}" srcOrd="4" destOrd="0" presId="urn:microsoft.com/office/officeart/2005/8/layout/cycle1"/>
    <dgm:cxn modelId="{8D29B2C9-6F7D-4D7C-9365-88E7A00D3206}" type="presParOf" srcId="{E50E8990-4756-4E9A-8669-6CDEA0A6A074}" destId="{1E54E4BF-6C42-4AFA-B7E4-3E5196D03D90}" srcOrd="5" destOrd="0" presId="urn:microsoft.com/office/officeart/2005/8/layout/cycle1"/>
    <dgm:cxn modelId="{BD002F53-97A9-49BA-BB4C-9ABDF8F9E16F}" type="presParOf" srcId="{E50E8990-4756-4E9A-8669-6CDEA0A6A074}" destId="{CEFE5982-94C5-45BD-B325-171552D3E3F0}" srcOrd="6" destOrd="0" presId="urn:microsoft.com/office/officeart/2005/8/layout/cycle1"/>
    <dgm:cxn modelId="{5B5B0324-9907-4903-8290-A16A9BBA77AF}" type="presParOf" srcId="{E50E8990-4756-4E9A-8669-6CDEA0A6A074}" destId="{5F6CBE9E-4AB1-447F-A5F1-CFB6E4341CD9}" srcOrd="7" destOrd="0" presId="urn:microsoft.com/office/officeart/2005/8/layout/cycle1"/>
    <dgm:cxn modelId="{EB2FDBA2-CFA3-4501-B059-C8CF63591979}" type="presParOf" srcId="{E50E8990-4756-4E9A-8669-6CDEA0A6A074}" destId="{C0609CFC-7933-45B1-A9E2-27D2D088FF99}" srcOrd="8" destOrd="0" presId="urn:microsoft.com/office/officeart/2005/8/layout/cycle1"/>
    <dgm:cxn modelId="{9B583349-BD73-4567-8E5D-2249F3E95F1F}" type="presParOf" srcId="{E50E8990-4756-4E9A-8669-6CDEA0A6A074}" destId="{E55BA8D3-0401-4E5A-84CB-91E4B1AFBBB6}" srcOrd="9" destOrd="0" presId="urn:microsoft.com/office/officeart/2005/8/layout/cycle1"/>
    <dgm:cxn modelId="{C114574A-5D9B-4455-BE3D-CAF09AA2127E}" type="presParOf" srcId="{E50E8990-4756-4E9A-8669-6CDEA0A6A074}" destId="{C71D109F-4802-41D2-AA98-4D75014BCA17}" srcOrd="10" destOrd="0" presId="urn:microsoft.com/office/officeart/2005/8/layout/cycle1"/>
    <dgm:cxn modelId="{131C2B2A-68ED-42B3-922A-2A5AA5504DE2}" type="presParOf" srcId="{E50E8990-4756-4E9A-8669-6CDEA0A6A074}" destId="{E531AF94-E16E-4DB8-A418-48C435E63A50}" srcOrd="11" destOrd="0" presId="urn:microsoft.com/office/officeart/2005/8/layout/cycle1"/>
    <dgm:cxn modelId="{AB749CE2-21DF-4F68-8A9C-F9629DD3688D}" type="presParOf" srcId="{E50E8990-4756-4E9A-8669-6CDEA0A6A074}" destId="{123B2C98-690D-400D-B1E0-58D9B6D6005C}" srcOrd="12" destOrd="0" presId="urn:microsoft.com/office/officeart/2005/8/layout/cycle1"/>
    <dgm:cxn modelId="{15D258B3-DF67-4CCC-94A3-1C51CBB20642}" type="presParOf" srcId="{E50E8990-4756-4E9A-8669-6CDEA0A6A074}" destId="{E224A1AC-82BE-402E-AA51-E4E3F53F7CAC}" srcOrd="13" destOrd="0" presId="urn:microsoft.com/office/officeart/2005/8/layout/cycle1"/>
    <dgm:cxn modelId="{9BC3BF61-4B38-467C-9496-A865CA168353}" type="presParOf" srcId="{E50E8990-4756-4E9A-8669-6CDEA0A6A074}" destId="{3AB9E0D5-641C-436E-A817-1A5D66696628}" srcOrd="14" destOrd="0" presId="urn:microsoft.com/office/officeart/2005/8/layout/cycle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5D2AA4-42DE-4B05-9A7C-46565A2876DE}" type="doc">
      <dgm:prSet loTypeId="urn:microsoft.com/office/officeart/2009/layout/CircleArrowProcess#1" loCatId="process" qsTypeId="urn:microsoft.com/office/officeart/2005/8/quickstyle/simple1#4" qsCatId="simple" csTypeId="urn:microsoft.com/office/officeart/2005/8/colors/colorful1#2" csCatId="colorful" phldr="1"/>
      <dgm:spPr/>
      <dgm:t>
        <a:bodyPr/>
        <a:lstStyle/>
        <a:p>
          <a:endParaRPr lang="zh-CN" altLang="en-US"/>
        </a:p>
      </dgm:t>
    </dgm:pt>
    <dgm:pt modelId="{671897D8-8F50-401F-B8C4-EE41F44C6E9A}">
      <dgm:prSet phldrT="[文本]"/>
      <dgm:spPr/>
      <dgm:t>
        <a:bodyPr/>
        <a:lstStyle/>
        <a:p>
          <a:pPr>
            <a:buClrTx/>
            <a:buSzTx/>
            <a:buFont typeface="Arial" panose="020B0604020202020204"/>
            <a:buNone/>
          </a:pPr>
          <a:r>
            <a:rPr kumimoji="0" lang="en-US" altLang="zh-CN" b="1" i="0" u="none" strike="noStrike"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full</a:t>
          </a:r>
          <a:endParaRPr lang="zh-CN" altLang="en-US" dirty="0">
            <a:solidFill>
              <a:schemeClr val="tx1"/>
            </a:solidFill>
          </a:endParaRPr>
        </a:p>
      </dgm:t>
    </dgm:pt>
    <dgm:pt modelId="{DC03B06D-F6DC-4AEE-9B9A-17CBCC1A045B}" type="parTrans" cxnId="{BC9E8BB9-535A-48E7-8CD2-7D5AE5EBF089}">
      <dgm:prSet/>
      <dgm:spPr/>
      <dgm:t>
        <a:bodyPr/>
        <a:lstStyle/>
        <a:p>
          <a:endParaRPr lang="zh-CN" altLang="en-US"/>
        </a:p>
      </dgm:t>
    </dgm:pt>
    <dgm:pt modelId="{63C79645-8756-4552-B108-31372A19B51A}" type="sibTrans" cxnId="{BC9E8BB9-535A-48E7-8CD2-7D5AE5EBF089}">
      <dgm:prSet/>
      <dgm:spPr/>
      <dgm:t>
        <a:bodyPr/>
        <a:lstStyle/>
        <a:p>
          <a:endParaRPr lang="zh-CN" altLang="en-US"/>
        </a:p>
      </dgm:t>
    </dgm:pt>
    <dgm:pt modelId="{FE56CFF8-4BC7-40D9-878A-35788D9B761D}">
      <dgm:prSet phldrT="[文本]"/>
      <dgm:spPr/>
      <dgm:t>
        <a:bodyPr/>
        <a:lstStyle/>
        <a:p>
          <a:pPr>
            <a:buClrTx/>
            <a:buSzTx/>
            <a:buFont typeface="Arial" panose="020B0604020202020204"/>
            <a:buNone/>
          </a:pPr>
          <a:r>
            <a:rPr kumimoji="0" lang="en-US" altLang="zh-CN" b="1" i="0" u="none" strike="noStrike"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well</a:t>
          </a:r>
          <a:endParaRPr lang="zh-CN" altLang="en-US" dirty="0">
            <a:solidFill>
              <a:schemeClr val="tx1"/>
            </a:solidFill>
          </a:endParaRPr>
        </a:p>
      </dgm:t>
    </dgm:pt>
    <dgm:pt modelId="{DF8539DC-02A9-461F-8CF3-2CB0692698C5}" type="parTrans" cxnId="{2A8D005D-0575-4845-B900-F3B126F34E5A}">
      <dgm:prSet/>
      <dgm:spPr/>
      <dgm:t>
        <a:bodyPr/>
        <a:lstStyle/>
        <a:p>
          <a:endParaRPr lang="zh-CN" altLang="en-US"/>
        </a:p>
      </dgm:t>
    </dgm:pt>
    <dgm:pt modelId="{93C11699-4E90-414C-BC39-14D6DEB26991}" type="sibTrans" cxnId="{2A8D005D-0575-4845-B900-F3B126F34E5A}">
      <dgm:prSet/>
      <dgm:spPr/>
      <dgm:t>
        <a:bodyPr/>
        <a:lstStyle/>
        <a:p>
          <a:endParaRPr lang="zh-CN" altLang="en-US"/>
        </a:p>
      </dgm:t>
    </dgm:pt>
    <dgm:pt modelId="{CD0E019F-FA08-411C-806E-0AC552EFBA81}">
      <dgm:prSet phldrT="[文本]" custT="1"/>
      <dgm:spPr/>
      <dgm:t>
        <a:bodyPr/>
        <a:lstStyle/>
        <a:p>
          <a:pPr>
            <a:buClrTx/>
            <a:buSzTx/>
            <a:buFont typeface="Arial" panose="020B0604020202020204"/>
            <a:buNone/>
          </a:pPr>
          <a:r>
            <a:rPr kumimoji="0" lang="en-US" altLang="zh-CN" sz="2800" b="1" i="0" u="none" strike="noStrike"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Healthy</a:t>
          </a:r>
          <a:endParaRPr lang="zh-CN" altLang="en-US" sz="2800" dirty="0">
            <a:solidFill>
              <a:schemeClr val="tx1"/>
            </a:solidFill>
          </a:endParaRPr>
        </a:p>
      </dgm:t>
    </dgm:pt>
    <dgm:pt modelId="{686D2E02-0472-4CD6-BAD5-9BC7EF5CC17D}" type="parTrans" cxnId="{74DCB9CB-A996-45D0-8FB4-D88CC2B1FD58}">
      <dgm:prSet/>
      <dgm:spPr/>
      <dgm:t>
        <a:bodyPr/>
        <a:lstStyle/>
        <a:p>
          <a:endParaRPr lang="zh-CN" altLang="en-US"/>
        </a:p>
      </dgm:t>
    </dgm:pt>
    <dgm:pt modelId="{28AB6270-29C5-4871-A259-8AEB31379B4D}" type="sibTrans" cxnId="{74DCB9CB-A996-45D0-8FB4-D88CC2B1FD58}">
      <dgm:prSet/>
      <dgm:spPr/>
      <dgm:t>
        <a:bodyPr/>
        <a:lstStyle/>
        <a:p>
          <a:endParaRPr lang="zh-CN" altLang="en-US"/>
        </a:p>
      </dgm:t>
    </dgm:pt>
    <dgm:pt modelId="{BF4D5FD8-9BD1-4D3F-B351-7609976901B3}" type="pres">
      <dgm:prSet presAssocID="{B15D2AA4-42DE-4B05-9A7C-46565A2876DE}" presName="Name0" presStyleCnt="0">
        <dgm:presLayoutVars>
          <dgm:chMax val="7"/>
          <dgm:chPref val="7"/>
          <dgm:dir/>
          <dgm:animLvl val="lvl"/>
        </dgm:presLayoutVars>
      </dgm:prSet>
      <dgm:spPr/>
    </dgm:pt>
    <dgm:pt modelId="{D40E3F9D-CAE5-4523-8362-FCC1920A899A}" type="pres">
      <dgm:prSet presAssocID="{671897D8-8F50-401F-B8C4-EE41F44C6E9A}" presName="Accent1" presStyleCnt="0"/>
      <dgm:spPr/>
    </dgm:pt>
    <dgm:pt modelId="{B26F6AA0-B24B-40FB-8DEE-6220E1185777}" type="pres">
      <dgm:prSet presAssocID="{671897D8-8F50-401F-B8C4-EE41F44C6E9A}" presName="Accent" presStyleLbl="node1" presStyleIdx="0" presStyleCnt="3"/>
      <dgm:spPr/>
    </dgm:pt>
    <dgm:pt modelId="{3F960D2D-5044-4EDD-B071-97779A9398B2}" type="pres">
      <dgm:prSet presAssocID="{671897D8-8F50-401F-B8C4-EE41F44C6E9A}" presName="Parent1" presStyleLbl="revTx" presStyleIdx="0" presStyleCnt="3">
        <dgm:presLayoutVars>
          <dgm:chMax val="1"/>
          <dgm:chPref val="1"/>
          <dgm:bulletEnabled val="1"/>
        </dgm:presLayoutVars>
      </dgm:prSet>
      <dgm:spPr/>
    </dgm:pt>
    <dgm:pt modelId="{3B2D07B1-8AC2-47C3-81AC-B6CB5A6F5631}" type="pres">
      <dgm:prSet presAssocID="{FE56CFF8-4BC7-40D9-878A-35788D9B761D}" presName="Accent2" presStyleCnt="0"/>
      <dgm:spPr/>
    </dgm:pt>
    <dgm:pt modelId="{C0CAEDAE-5B75-46BD-A108-105DD7DB5FBB}" type="pres">
      <dgm:prSet presAssocID="{FE56CFF8-4BC7-40D9-878A-35788D9B761D}" presName="Accent" presStyleLbl="node1" presStyleIdx="1" presStyleCnt="3"/>
      <dgm:spPr/>
    </dgm:pt>
    <dgm:pt modelId="{E605DB16-8017-4D4B-AE5D-70D4C9A6F20F}" type="pres">
      <dgm:prSet presAssocID="{FE56CFF8-4BC7-40D9-878A-35788D9B761D}" presName="Parent2" presStyleLbl="revTx" presStyleIdx="1" presStyleCnt="3">
        <dgm:presLayoutVars>
          <dgm:chMax val="1"/>
          <dgm:chPref val="1"/>
          <dgm:bulletEnabled val="1"/>
        </dgm:presLayoutVars>
      </dgm:prSet>
      <dgm:spPr/>
    </dgm:pt>
    <dgm:pt modelId="{B90C1F19-A7CB-43B6-8F94-9B0826C5FBA8}" type="pres">
      <dgm:prSet presAssocID="{CD0E019F-FA08-411C-806E-0AC552EFBA81}" presName="Accent3" presStyleCnt="0"/>
      <dgm:spPr/>
    </dgm:pt>
    <dgm:pt modelId="{E903BE70-943F-4EFC-8A9B-2AEEEDF39AE0}" type="pres">
      <dgm:prSet presAssocID="{CD0E019F-FA08-411C-806E-0AC552EFBA81}" presName="Accent" presStyleLbl="node1" presStyleIdx="2" presStyleCnt="3"/>
      <dgm:spPr/>
    </dgm:pt>
    <dgm:pt modelId="{FD061581-D282-4998-A9E7-00B1ABC648BD}" type="pres">
      <dgm:prSet presAssocID="{CD0E019F-FA08-411C-806E-0AC552EFBA81}" presName="Parent3" presStyleLbl="revTx" presStyleIdx="2" presStyleCnt="3" custScaleX="155825">
        <dgm:presLayoutVars>
          <dgm:chMax val="1"/>
          <dgm:chPref val="1"/>
          <dgm:bulletEnabled val="1"/>
        </dgm:presLayoutVars>
      </dgm:prSet>
      <dgm:spPr/>
    </dgm:pt>
  </dgm:ptLst>
  <dgm:cxnLst>
    <dgm:cxn modelId="{E2A5A51F-4E55-458D-8CB5-682983A5F822}" type="presOf" srcId="{671897D8-8F50-401F-B8C4-EE41F44C6E9A}" destId="{3F960D2D-5044-4EDD-B071-97779A9398B2}" srcOrd="0" destOrd="0" presId="urn:microsoft.com/office/officeart/2009/layout/CircleArrowProcess#1"/>
    <dgm:cxn modelId="{2A8D005D-0575-4845-B900-F3B126F34E5A}" srcId="{B15D2AA4-42DE-4B05-9A7C-46565A2876DE}" destId="{FE56CFF8-4BC7-40D9-878A-35788D9B761D}" srcOrd="1" destOrd="0" parTransId="{DF8539DC-02A9-461F-8CF3-2CB0692698C5}" sibTransId="{93C11699-4E90-414C-BC39-14D6DEB26991}"/>
    <dgm:cxn modelId="{6B670B57-7308-49A1-86AB-30BD38A68862}" type="presOf" srcId="{FE56CFF8-4BC7-40D9-878A-35788D9B761D}" destId="{E605DB16-8017-4D4B-AE5D-70D4C9A6F20F}" srcOrd="0" destOrd="0" presId="urn:microsoft.com/office/officeart/2009/layout/CircleArrowProcess#1"/>
    <dgm:cxn modelId="{EDF26B9E-DF31-4E4F-9FB6-6F923F20949A}" type="presOf" srcId="{CD0E019F-FA08-411C-806E-0AC552EFBA81}" destId="{FD061581-D282-4998-A9E7-00B1ABC648BD}" srcOrd="0" destOrd="0" presId="urn:microsoft.com/office/officeart/2009/layout/CircleArrowProcess#1"/>
    <dgm:cxn modelId="{BC9E8BB9-535A-48E7-8CD2-7D5AE5EBF089}" srcId="{B15D2AA4-42DE-4B05-9A7C-46565A2876DE}" destId="{671897D8-8F50-401F-B8C4-EE41F44C6E9A}" srcOrd="0" destOrd="0" parTransId="{DC03B06D-F6DC-4AEE-9B9A-17CBCC1A045B}" sibTransId="{63C79645-8756-4552-B108-31372A19B51A}"/>
    <dgm:cxn modelId="{74DCB9CB-A996-45D0-8FB4-D88CC2B1FD58}" srcId="{B15D2AA4-42DE-4B05-9A7C-46565A2876DE}" destId="{CD0E019F-FA08-411C-806E-0AC552EFBA81}" srcOrd="2" destOrd="0" parTransId="{686D2E02-0472-4CD6-BAD5-9BC7EF5CC17D}" sibTransId="{28AB6270-29C5-4871-A259-8AEB31379B4D}"/>
    <dgm:cxn modelId="{2BB564D1-56F9-4603-829E-A195B44A1912}" type="presOf" srcId="{B15D2AA4-42DE-4B05-9A7C-46565A2876DE}" destId="{BF4D5FD8-9BD1-4D3F-B351-7609976901B3}" srcOrd="0" destOrd="0" presId="urn:microsoft.com/office/officeart/2009/layout/CircleArrowProcess#1"/>
    <dgm:cxn modelId="{54CFA8D9-A591-444D-85DB-C1398F3CA93C}" type="presParOf" srcId="{BF4D5FD8-9BD1-4D3F-B351-7609976901B3}" destId="{D40E3F9D-CAE5-4523-8362-FCC1920A899A}" srcOrd="0" destOrd="0" presId="urn:microsoft.com/office/officeart/2009/layout/CircleArrowProcess#1"/>
    <dgm:cxn modelId="{1A850E87-74E6-404D-BFD6-A2AF0CAA5093}" type="presParOf" srcId="{D40E3F9D-CAE5-4523-8362-FCC1920A899A}" destId="{B26F6AA0-B24B-40FB-8DEE-6220E1185777}" srcOrd="0" destOrd="0" presId="urn:microsoft.com/office/officeart/2009/layout/CircleArrowProcess#1"/>
    <dgm:cxn modelId="{0FEC35A2-4A56-48D9-A680-D82591D9C930}" type="presParOf" srcId="{BF4D5FD8-9BD1-4D3F-B351-7609976901B3}" destId="{3F960D2D-5044-4EDD-B071-97779A9398B2}" srcOrd="1" destOrd="0" presId="urn:microsoft.com/office/officeart/2009/layout/CircleArrowProcess#1"/>
    <dgm:cxn modelId="{006F3227-3FE2-4FE4-8287-1CDA492926BF}" type="presParOf" srcId="{BF4D5FD8-9BD1-4D3F-B351-7609976901B3}" destId="{3B2D07B1-8AC2-47C3-81AC-B6CB5A6F5631}" srcOrd="2" destOrd="0" presId="urn:microsoft.com/office/officeart/2009/layout/CircleArrowProcess#1"/>
    <dgm:cxn modelId="{C8A09BF1-A5AF-4868-A627-9EE9E85F347F}" type="presParOf" srcId="{3B2D07B1-8AC2-47C3-81AC-B6CB5A6F5631}" destId="{C0CAEDAE-5B75-46BD-A108-105DD7DB5FBB}" srcOrd="0" destOrd="0" presId="urn:microsoft.com/office/officeart/2009/layout/CircleArrowProcess#1"/>
    <dgm:cxn modelId="{7E20294E-B65A-4086-B936-100797767572}" type="presParOf" srcId="{BF4D5FD8-9BD1-4D3F-B351-7609976901B3}" destId="{E605DB16-8017-4D4B-AE5D-70D4C9A6F20F}" srcOrd="3" destOrd="0" presId="urn:microsoft.com/office/officeart/2009/layout/CircleArrowProcess#1"/>
    <dgm:cxn modelId="{B61E6701-ACF3-485F-A546-A0F06C7C2454}" type="presParOf" srcId="{BF4D5FD8-9BD1-4D3F-B351-7609976901B3}" destId="{B90C1F19-A7CB-43B6-8F94-9B0826C5FBA8}" srcOrd="4" destOrd="0" presId="urn:microsoft.com/office/officeart/2009/layout/CircleArrowProcess#1"/>
    <dgm:cxn modelId="{15088D89-ACD3-4817-BECC-1D1A43E0E9C7}" type="presParOf" srcId="{B90C1F19-A7CB-43B6-8F94-9B0826C5FBA8}" destId="{E903BE70-943F-4EFC-8A9B-2AEEEDF39AE0}" srcOrd="0" destOrd="0" presId="urn:microsoft.com/office/officeart/2009/layout/CircleArrowProcess#1"/>
    <dgm:cxn modelId="{EBD619C3-E56D-44CC-8C27-5196380D200F}" type="presParOf" srcId="{BF4D5FD8-9BD1-4D3F-B351-7609976901B3}" destId="{FD061581-D282-4998-A9E7-00B1ABC648BD}" srcOrd="5" destOrd="0" presId="urn:microsoft.com/office/officeart/2009/layout/CircleArrow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39F3-F18F-4B16-8A9C-2488D7614949}">
      <dsp:nvSpPr>
        <dsp:cNvPr id="0" name=""/>
        <dsp:cNvSpPr/>
      </dsp:nvSpPr>
      <dsp:spPr>
        <a:xfrm>
          <a:off x="628034" y="-22509"/>
          <a:ext cx="4080572" cy="4080572"/>
        </a:xfrm>
        <a:prstGeom prst="circularArrow">
          <a:avLst>
            <a:gd name="adj1" fmla="val 5544"/>
            <a:gd name="adj2" fmla="val 330680"/>
            <a:gd name="adj3" fmla="val 13842882"/>
            <a:gd name="adj4" fmla="val 1734534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D5BF7-494D-475D-9505-971FC968220D}">
      <dsp:nvSpPr>
        <dsp:cNvPr id="0" name=""/>
        <dsp:cNvSpPr/>
      </dsp:nvSpPr>
      <dsp:spPr bwMode="white">
        <a:xfrm>
          <a:off x="1740662" y="68"/>
          <a:ext cx="1855316" cy="92765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Rice bran protein</a:t>
          </a:r>
          <a:endParaRPr lang="zh-CN" altLang="en-US" sz="2400" b="1" kern="1200" dirty="0"/>
        </a:p>
      </dsp:txBody>
      <dsp:txXfrm>
        <a:off x="1785947" y="45353"/>
        <a:ext cx="1764746" cy="837088"/>
      </dsp:txXfrm>
    </dsp:sp>
    <dsp:sp modelId="{2A751836-36D0-45AB-85D7-9720B94EAD12}">
      <dsp:nvSpPr>
        <dsp:cNvPr id="0" name=""/>
        <dsp:cNvSpPr/>
      </dsp:nvSpPr>
      <dsp:spPr bwMode="white">
        <a:xfrm>
          <a:off x="3395610" y="1202459"/>
          <a:ext cx="1855316" cy="92765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Dietary fiber</a:t>
          </a:r>
          <a:endParaRPr lang="zh-CN" altLang="en-US" sz="2400" b="1" kern="1200" dirty="0"/>
        </a:p>
      </dsp:txBody>
      <dsp:txXfrm>
        <a:off x="3440895" y="1247744"/>
        <a:ext cx="1764746" cy="837088"/>
      </dsp:txXfrm>
    </dsp:sp>
    <dsp:sp modelId="{E81D32DE-323F-45D0-B065-46C335D1EF44}">
      <dsp:nvSpPr>
        <dsp:cNvPr id="0" name=""/>
        <dsp:cNvSpPr/>
      </dsp:nvSpPr>
      <dsp:spPr bwMode="white">
        <a:xfrm>
          <a:off x="2763476" y="3147968"/>
          <a:ext cx="1855316" cy="92765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Functional ingredients</a:t>
          </a:r>
          <a:endParaRPr lang="zh-CN" altLang="en-US" sz="2400" b="1" kern="1200" dirty="0"/>
        </a:p>
      </dsp:txBody>
      <dsp:txXfrm>
        <a:off x="2808761" y="3193253"/>
        <a:ext cx="1764746" cy="837088"/>
      </dsp:txXfrm>
    </dsp:sp>
    <dsp:sp modelId="{85B7860A-7152-4519-A29F-152C652B6A88}">
      <dsp:nvSpPr>
        <dsp:cNvPr id="0" name=""/>
        <dsp:cNvSpPr/>
      </dsp:nvSpPr>
      <dsp:spPr bwMode="white">
        <a:xfrm>
          <a:off x="717847" y="3147968"/>
          <a:ext cx="1855316" cy="92765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Minerals</a:t>
          </a:r>
        </a:p>
        <a:p>
          <a:pPr marL="0" lvl="0" indent="0" algn="ctr" defTabSz="1066800">
            <a:lnSpc>
              <a:spcPct val="90000"/>
            </a:lnSpc>
            <a:spcBef>
              <a:spcPct val="0"/>
            </a:spcBef>
            <a:spcAft>
              <a:spcPct val="35000"/>
            </a:spcAft>
            <a:buNone/>
          </a:pPr>
          <a:r>
            <a:rPr lang="en-US" altLang="zh-CN" sz="2000" b="1" kern="1200" dirty="0"/>
            <a:t>(K/Ca/Mg/Fe)</a:t>
          </a:r>
          <a:endParaRPr lang="zh-CN" altLang="en-US" sz="2000" b="1" kern="1200" dirty="0"/>
        </a:p>
      </dsp:txBody>
      <dsp:txXfrm>
        <a:off x="763132" y="3193253"/>
        <a:ext cx="1764746" cy="837088"/>
      </dsp:txXfrm>
    </dsp:sp>
    <dsp:sp modelId="{7E7F333A-88B2-4F25-8BD6-91AE73566E21}">
      <dsp:nvSpPr>
        <dsp:cNvPr id="0" name=""/>
        <dsp:cNvSpPr/>
      </dsp:nvSpPr>
      <dsp:spPr bwMode="white">
        <a:xfrm>
          <a:off x="85713" y="1202459"/>
          <a:ext cx="1855316" cy="92765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Rice</a:t>
          </a:r>
        </a:p>
        <a:p>
          <a:pPr marL="0" lvl="0" indent="0" algn="ctr" defTabSz="1066800">
            <a:lnSpc>
              <a:spcPct val="90000"/>
            </a:lnSpc>
            <a:spcBef>
              <a:spcPct val="0"/>
            </a:spcBef>
            <a:spcAft>
              <a:spcPct val="35000"/>
            </a:spcAft>
            <a:buNone/>
          </a:pPr>
          <a:r>
            <a:rPr lang="en-US" altLang="zh-CN" sz="2400" b="1" kern="1200" dirty="0"/>
            <a:t> bran oil</a:t>
          </a:r>
          <a:endParaRPr lang="zh-CN" altLang="en-US" sz="2400" b="1" kern="1200" dirty="0"/>
        </a:p>
      </dsp:txBody>
      <dsp:txXfrm>
        <a:off x="130998" y="1247744"/>
        <a:ext cx="1764746" cy="837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6DB40-9735-4F4E-B2E9-45ACE220E85C}">
      <dsp:nvSpPr>
        <dsp:cNvPr id="0" name=""/>
        <dsp:cNvSpPr/>
      </dsp:nvSpPr>
      <dsp:spPr>
        <a:xfrm>
          <a:off x="2540280" y="1764960"/>
          <a:ext cx="1605845" cy="12585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t>Brown rice</a:t>
          </a:r>
          <a:endParaRPr lang="zh-CN" altLang="en-US" sz="2800" b="1" kern="1200" dirty="0"/>
        </a:p>
      </dsp:txBody>
      <dsp:txXfrm>
        <a:off x="2775451" y="1949277"/>
        <a:ext cx="1135503" cy="889964"/>
      </dsp:txXfrm>
    </dsp:sp>
    <dsp:sp modelId="{633346CF-ACF0-4A09-A6A3-63FADFF53C8C}">
      <dsp:nvSpPr>
        <dsp:cNvPr id="0" name=""/>
        <dsp:cNvSpPr/>
      </dsp:nvSpPr>
      <dsp:spPr>
        <a:xfrm rot="16200000">
          <a:off x="3209753" y="1306761"/>
          <a:ext cx="266898" cy="42792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3249788" y="1432381"/>
        <a:ext cx="186829" cy="256753"/>
      </dsp:txXfrm>
    </dsp:sp>
    <dsp:sp modelId="{12D92F27-038B-4615-9E55-715273053D6A}">
      <dsp:nvSpPr>
        <dsp:cNvPr id="0" name=""/>
        <dsp:cNvSpPr/>
      </dsp:nvSpPr>
      <dsp:spPr>
        <a:xfrm>
          <a:off x="2002015" y="2779"/>
          <a:ext cx="2682375" cy="125859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zh-CN" altLang="en-US" sz="4700" kern="1200" dirty="0"/>
        </a:p>
      </dsp:txBody>
      <dsp:txXfrm>
        <a:off x="2394840" y="187096"/>
        <a:ext cx="1896725" cy="889964"/>
      </dsp:txXfrm>
    </dsp:sp>
    <dsp:sp modelId="{A06233B5-41CD-4068-9830-7E1A4AADD9C6}">
      <dsp:nvSpPr>
        <dsp:cNvPr id="0" name=""/>
        <dsp:cNvSpPr/>
      </dsp:nvSpPr>
      <dsp:spPr>
        <a:xfrm>
          <a:off x="4218716" y="2180298"/>
          <a:ext cx="174878" cy="427923"/>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4218716" y="2265883"/>
        <a:ext cx="122415" cy="256753"/>
      </dsp:txXfrm>
    </dsp:sp>
    <dsp:sp modelId="{A2B3E971-06EC-4DB4-80DC-117DED5E955A}">
      <dsp:nvSpPr>
        <dsp:cNvPr id="0" name=""/>
        <dsp:cNvSpPr/>
      </dsp:nvSpPr>
      <dsp:spPr>
        <a:xfrm>
          <a:off x="4476085" y="1764960"/>
          <a:ext cx="1258598" cy="1258598"/>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zh-CN" altLang="en-US" sz="2800" kern="1200" dirty="0"/>
        </a:p>
      </dsp:txBody>
      <dsp:txXfrm>
        <a:off x="4660402" y="1949277"/>
        <a:ext cx="889964" cy="889964"/>
      </dsp:txXfrm>
    </dsp:sp>
    <dsp:sp modelId="{EEA66A3A-1C29-4250-9366-A5964BFDD4D2}">
      <dsp:nvSpPr>
        <dsp:cNvPr id="0" name=""/>
        <dsp:cNvSpPr/>
      </dsp:nvSpPr>
      <dsp:spPr>
        <a:xfrm rot="5400000">
          <a:off x="3209753" y="3053835"/>
          <a:ext cx="266898" cy="427923"/>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3249788" y="3099386"/>
        <a:ext cx="186829" cy="256753"/>
      </dsp:txXfrm>
    </dsp:sp>
    <dsp:sp modelId="{040EA07D-EE3C-4EF0-A624-4FA3A13C7069}">
      <dsp:nvSpPr>
        <dsp:cNvPr id="0" name=""/>
        <dsp:cNvSpPr/>
      </dsp:nvSpPr>
      <dsp:spPr>
        <a:xfrm>
          <a:off x="2002015" y="3527142"/>
          <a:ext cx="2682375" cy="1258598"/>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zh-CN" altLang="en-US" sz="4700" kern="1200"/>
        </a:p>
      </dsp:txBody>
      <dsp:txXfrm>
        <a:off x="2394840" y="3711459"/>
        <a:ext cx="1896725" cy="889964"/>
      </dsp:txXfrm>
    </dsp:sp>
    <dsp:sp modelId="{91DEEB31-CDA8-4676-8A1D-507F3C603C3C}">
      <dsp:nvSpPr>
        <dsp:cNvPr id="0" name=""/>
        <dsp:cNvSpPr/>
      </dsp:nvSpPr>
      <dsp:spPr>
        <a:xfrm rot="10800000">
          <a:off x="2292810" y="2180298"/>
          <a:ext cx="174878" cy="42792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rot="10800000">
        <a:off x="2345273" y="2265883"/>
        <a:ext cx="122415" cy="256753"/>
      </dsp:txXfrm>
    </dsp:sp>
    <dsp:sp modelId="{F0E9444B-9584-4C5E-ABD2-C0BA326D8C51}">
      <dsp:nvSpPr>
        <dsp:cNvPr id="0" name=""/>
        <dsp:cNvSpPr/>
      </dsp:nvSpPr>
      <dsp:spPr>
        <a:xfrm>
          <a:off x="951722" y="1764960"/>
          <a:ext cx="1258598" cy="125859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zh-CN" altLang="en-US" sz="2800" kern="1200"/>
        </a:p>
      </dsp:txBody>
      <dsp:txXfrm>
        <a:off x="1136039" y="1949277"/>
        <a:ext cx="889964" cy="889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32754-5C8B-4911-909F-849D6ADCE572}">
      <dsp:nvSpPr>
        <dsp:cNvPr id="0" name=""/>
        <dsp:cNvSpPr/>
      </dsp:nvSpPr>
      <dsp:spPr bwMode="white">
        <a:xfrm>
          <a:off x="2007772" y="17237"/>
          <a:ext cx="573658" cy="57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p>
      </dsp:txBody>
      <dsp:txXfrm>
        <a:off x="2007772" y="17237"/>
        <a:ext cx="573658" cy="573658"/>
      </dsp:txXfrm>
    </dsp:sp>
    <dsp:sp modelId="{DA73551A-B5CE-438C-BEB6-B81478F0F9F3}">
      <dsp:nvSpPr>
        <dsp:cNvPr id="0" name=""/>
        <dsp:cNvSpPr/>
      </dsp:nvSpPr>
      <dsp:spPr>
        <a:xfrm>
          <a:off x="655872" y="347"/>
          <a:ext cx="2153893" cy="2153893"/>
        </a:xfrm>
        <a:prstGeom prst="circularArrow">
          <a:avLst>
            <a:gd name="adj1" fmla="val 5194"/>
            <a:gd name="adj2" fmla="val 335431"/>
            <a:gd name="adj3" fmla="val 21295206"/>
            <a:gd name="adj4" fmla="val 19764518"/>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12D52-1DC9-4C1E-8A60-BCFE4A1C6719}">
      <dsp:nvSpPr>
        <dsp:cNvPr id="0" name=""/>
        <dsp:cNvSpPr/>
      </dsp:nvSpPr>
      <dsp:spPr bwMode="white">
        <a:xfrm>
          <a:off x="2354973" y="1085811"/>
          <a:ext cx="573658" cy="57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2354973" y="1085811"/>
        <a:ext cx="573658" cy="573658"/>
      </dsp:txXfrm>
    </dsp:sp>
    <dsp:sp modelId="{1E54E4BF-6C42-4AFA-B7E4-3E5196D03D90}">
      <dsp:nvSpPr>
        <dsp:cNvPr id="0" name=""/>
        <dsp:cNvSpPr/>
      </dsp:nvSpPr>
      <dsp:spPr>
        <a:xfrm>
          <a:off x="655872" y="347"/>
          <a:ext cx="2153893" cy="2153893"/>
        </a:xfrm>
        <a:prstGeom prst="circularArrow">
          <a:avLst>
            <a:gd name="adj1" fmla="val 5194"/>
            <a:gd name="adj2" fmla="val 335431"/>
            <a:gd name="adj3" fmla="val 4016734"/>
            <a:gd name="adj4" fmla="val 2251564"/>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CBE9E-4AB1-447F-A5F1-CFB6E4341CD9}">
      <dsp:nvSpPr>
        <dsp:cNvPr id="0" name=""/>
        <dsp:cNvSpPr/>
      </dsp:nvSpPr>
      <dsp:spPr bwMode="white">
        <a:xfrm>
          <a:off x="1445990" y="1746226"/>
          <a:ext cx="573658" cy="57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1445990" y="1746226"/>
        <a:ext cx="573658" cy="573658"/>
      </dsp:txXfrm>
    </dsp:sp>
    <dsp:sp modelId="{C0609CFC-7933-45B1-A9E2-27D2D088FF99}">
      <dsp:nvSpPr>
        <dsp:cNvPr id="0" name=""/>
        <dsp:cNvSpPr/>
      </dsp:nvSpPr>
      <dsp:spPr>
        <a:xfrm>
          <a:off x="655872" y="347"/>
          <a:ext cx="2153893" cy="2153893"/>
        </a:xfrm>
        <a:prstGeom prst="circularArrow">
          <a:avLst>
            <a:gd name="adj1" fmla="val 5194"/>
            <a:gd name="adj2" fmla="val 335431"/>
            <a:gd name="adj3" fmla="val 8213005"/>
            <a:gd name="adj4" fmla="val 6447835"/>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D109F-4802-41D2-AA98-4D75014BCA17}">
      <dsp:nvSpPr>
        <dsp:cNvPr id="0" name=""/>
        <dsp:cNvSpPr/>
      </dsp:nvSpPr>
      <dsp:spPr bwMode="white">
        <a:xfrm>
          <a:off x="537007" y="1085811"/>
          <a:ext cx="573658" cy="57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p>
      </dsp:txBody>
      <dsp:txXfrm>
        <a:off x="537007" y="1085811"/>
        <a:ext cx="573658" cy="573658"/>
      </dsp:txXfrm>
    </dsp:sp>
    <dsp:sp modelId="{E531AF94-E16E-4DB8-A418-48C435E63A50}">
      <dsp:nvSpPr>
        <dsp:cNvPr id="0" name=""/>
        <dsp:cNvSpPr/>
      </dsp:nvSpPr>
      <dsp:spPr>
        <a:xfrm>
          <a:off x="655872" y="347"/>
          <a:ext cx="2153893" cy="2153893"/>
        </a:xfrm>
        <a:prstGeom prst="circularArrow">
          <a:avLst>
            <a:gd name="adj1" fmla="val 5194"/>
            <a:gd name="adj2" fmla="val 335431"/>
            <a:gd name="adj3" fmla="val 12300051"/>
            <a:gd name="adj4" fmla="val 10769363"/>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24A1AC-82BE-402E-AA51-E4E3F53F7CAC}">
      <dsp:nvSpPr>
        <dsp:cNvPr id="0" name=""/>
        <dsp:cNvSpPr/>
      </dsp:nvSpPr>
      <dsp:spPr bwMode="white">
        <a:xfrm>
          <a:off x="884208" y="17237"/>
          <a:ext cx="573658" cy="57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p>
      </dsp:txBody>
      <dsp:txXfrm>
        <a:off x="884208" y="17237"/>
        <a:ext cx="573658" cy="573658"/>
      </dsp:txXfrm>
    </dsp:sp>
    <dsp:sp modelId="{3AB9E0D5-641C-436E-A817-1A5D66696628}">
      <dsp:nvSpPr>
        <dsp:cNvPr id="0" name=""/>
        <dsp:cNvSpPr/>
      </dsp:nvSpPr>
      <dsp:spPr>
        <a:xfrm>
          <a:off x="655872" y="347"/>
          <a:ext cx="2153893" cy="2153893"/>
        </a:xfrm>
        <a:prstGeom prst="circularArrow">
          <a:avLst>
            <a:gd name="adj1" fmla="val 5194"/>
            <a:gd name="adj2" fmla="val 335431"/>
            <a:gd name="adj3" fmla="val 16867716"/>
            <a:gd name="adj4" fmla="val 15196853"/>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F6AA0-B24B-40FB-8DEE-6220E1185777}">
      <dsp:nvSpPr>
        <dsp:cNvPr id="0" name=""/>
        <dsp:cNvSpPr/>
      </dsp:nvSpPr>
      <dsp:spPr>
        <a:xfrm>
          <a:off x="1393019" y="536551"/>
          <a:ext cx="2410734" cy="2411101"/>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60D2D-5044-4EDD-B071-97779A9398B2}">
      <dsp:nvSpPr>
        <dsp:cNvPr id="0" name=""/>
        <dsp:cNvSpPr/>
      </dsp:nvSpPr>
      <dsp:spPr>
        <a:xfrm>
          <a:off x="1925871" y="1407032"/>
          <a:ext cx="1339598" cy="66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ClrTx/>
            <a:buSzTx/>
            <a:buFont typeface="Arial" panose="020B0604020202020204"/>
            <a:buNone/>
          </a:pPr>
          <a:r>
            <a:rPr kumimoji="0" lang="en-US" altLang="zh-CN"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full</a:t>
          </a:r>
          <a:endParaRPr lang="zh-CN" altLang="en-US" sz="2600" kern="1200" dirty="0">
            <a:solidFill>
              <a:schemeClr val="tx1"/>
            </a:solidFill>
          </a:endParaRPr>
        </a:p>
      </dsp:txBody>
      <dsp:txXfrm>
        <a:off x="1925871" y="1407032"/>
        <a:ext cx="1339598" cy="669639"/>
      </dsp:txXfrm>
    </dsp:sp>
    <dsp:sp modelId="{C0CAEDAE-5B75-46BD-A108-105DD7DB5FBB}">
      <dsp:nvSpPr>
        <dsp:cNvPr id="0" name=""/>
        <dsp:cNvSpPr/>
      </dsp:nvSpPr>
      <dsp:spPr>
        <a:xfrm>
          <a:off x="723446" y="1921908"/>
          <a:ext cx="2410734" cy="2411101"/>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5DB16-8017-4D4B-AE5D-70D4C9A6F20F}">
      <dsp:nvSpPr>
        <dsp:cNvPr id="0" name=""/>
        <dsp:cNvSpPr/>
      </dsp:nvSpPr>
      <dsp:spPr>
        <a:xfrm>
          <a:off x="1259014" y="2800402"/>
          <a:ext cx="1339598" cy="66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ClrTx/>
            <a:buSzTx/>
            <a:buFont typeface="Arial" panose="020B0604020202020204"/>
            <a:buNone/>
          </a:pPr>
          <a:r>
            <a:rPr kumimoji="0" lang="en-US" altLang="zh-CN"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well</a:t>
          </a:r>
          <a:endParaRPr lang="zh-CN" altLang="en-US" sz="2600" kern="1200" dirty="0">
            <a:solidFill>
              <a:schemeClr val="tx1"/>
            </a:solidFill>
          </a:endParaRPr>
        </a:p>
      </dsp:txBody>
      <dsp:txXfrm>
        <a:off x="1259014" y="2800402"/>
        <a:ext cx="1339598" cy="669639"/>
      </dsp:txXfrm>
    </dsp:sp>
    <dsp:sp modelId="{E903BE70-943F-4EFC-8A9B-2AEEEDF39AE0}">
      <dsp:nvSpPr>
        <dsp:cNvPr id="0" name=""/>
        <dsp:cNvSpPr/>
      </dsp:nvSpPr>
      <dsp:spPr>
        <a:xfrm>
          <a:off x="1564600" y="3473046"/>
          <a:ext cx="2071194" cy="2072024"/>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61581-D282-4998-A9E7-00B1ABC648BD}">
      <dsp:nvSpPr>
        <dsp:cNvPr id="0" name=""/>
        <dsp:cNvSpPr/>
      </dsp:nvSpPr>
      <dsp:spPr>
        <a:xfrm>
          <a:off x="1555124" y="4195776"/>
          <a:ext cx="2087429" cy="66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ClrTx/>
            <a:buSzTx/>
            <a:buFont typeface="Arial" panose="020B0604020202020204"/>
            <a:buNone/>
          </a:pPr>
          <a:r>
            <a:rPr kumimoji="0" lang="en-US" altLang="zh-CN"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Eat Healthy</a:t>
          </a:r>
          <a:endParaRPr lang="zh-CN" altLang="en-US" sz="2800" kern="1200" dirty="0">
            <a:solidFill>
              <a:schemeClr val="tx1"/>
            </a:solidFill>
          </a:endParaRPr>
        </a:p>
      </dsp:txBody>
      <dsp:txXfrm>
        <a:off x="1555124" y="4195776"/>
        <a:ext cx="2087429" cy="669639"/>
      </dsp:txXfrm>
    </dsp:sp>
  </dsp:spTree>
</dsp:drawing>
</file>

<file path=ppt/diagrams/layout1.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1">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2DE8DB-904D-46A8-BBE5-2F1E3D2CCCD6}" type="datetimeFigureOut">
              <a:rPr lang="zh-CN" altLang="en-US" smtClean="0"/>
              <a:t>2023/6/19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D1363B-F3E9-48B6-BB9A-0413A82667F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F98D5-FCE8-46E1-A275-75B3C8F4B54D}" type="datetimeFigureOut">
              <a:rPr lang="zh-CN" altLang="en-US" smtClean="0"/>
              <a:t>2023/6/19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3988F-23E2-4D15-8257-2EA8F56F0896}"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1233488"/>
            <a:ext cx="5916613" cy="33289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78FEE09-4F4C-4FBB-B39E-9918D090EE27}" type="slidenum">
              <a:rPr lang="zh-CN" altLang="en-US" smtClean="0"/>
              <a:t>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15</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16</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4</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5</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rPr>
              <a:t>Rice bran is the brown outer layer of rice kernel.</a:t>
            </a:r>
          </a:p>
          <a:p>
            <a:pPr marL="171450" indent="-1714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rPr>
              <a:t>   It contains appreciable quantities of nutrients like protein, fat, and dietary fiber. </a:t>
            </a:r>
          </a:p>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rPr>
              <a:t>It contains substantial amount of minerals like K, Ca, Mg, and Fe. </a:t>
            </a:r>
          </a:p>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rPr>
              <a:t>Functional ingredient: , tocotrienols, and γ -oryzanol</a:t>
            </a:r>
          </a:p>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7</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0" i="0" dirty="0">
                <a:solidFill>
                  <a:srgbClr val="242021"/>
                </a:solidFill>
                <a:effectLst/>
                <a:latin typeface="FZSSJW--GB1-0"/>
              </a:rPr>
              <a:t>留胚米（又称胚芽米）是指通过降低碾磨度</a:t>
            </a:r>
            <a:r>
              <a:rPr lang="en-US" altLang="zh-CN" sz="1800" b="0" i="0" dirty="0">
                <a:solidFill>
                  <a:srgbClr val="242021"/>
                </a:solidFill>
                <a:effectLst/>
                <a:latin typeface="FZSSJW--GB1-0"/>
              </a:rPr>
              <a:t>,</a:t>
            </a:r>
            <a:r>
              <a:rPr lang="zh-CN" altLang="en-US" sz="1800" b="0" i="0" dirty="0">
                <a:solidFill>
                  <a:srgbClr val="242021"/>
                </a:solidFill>
                <a:effectLst/>
                <a:latin typeface="FZSSJW--GB1-0"/>
              </a:rPr>
              <a:t>保留稻米部分糊粉层且胚芽残留率在 </a:t>
            </a:r>
            <a:r>
              <a:rPr lang="en-US" altLang="zh-CN" sz="1800" b="0" i="0" dirty="0">
                <a:solidFill>
                  <a:srgbClr val="242021"/>
                </a:solidFill>
                <a:effectLst/>
                <a:latin typeface="NEU-BZ-Regular"/>
              </a:rPr>
              <a:t>80%</a:t>
            </a:r>
            <a:r>
              <a:rPr lang="zh-CN" altLang="en-US" sz="1800" b="0" i="0" dirty="0">
                <a:solidFill>
                  <a:srgbClr val="242021"/>
                </a:solidFill>
                <a:effectLst/>
                <a:latin typeface="FZSSJW--GB1-0"/>
              </a:rPr>
              <a:t>以上的稻米产品，是应用适度加工技术生产的代表产品。</a:t>
            </a:r>
            <a:r>
              <a:rPr lang="zh-CN" altLang="en-US" dirty="0"/>
              <a:t> </a:t>
            </a:r>
            <a:endParaRPr lang="en-US" altLang="zh-CN" dirty="0"/>
          </a:p>
          <a:p>
            <a:r>
              <a:rPr lang="zh-CN" altLang="en-US" dirty="0"/>
              <a:t>发芽糙米是一类糙米全组分保留的稻米产品，不仅营养零损失还富集具有改善神经功能的生物活性成分</a:t>
            </a:r>
            <a:r>
              <a:rPr lang="en-US" altLang="zh-CN" dirty="0"/>
              <a:t>γ-</a:t>
            </a:r>
            <a:r>
              <a:rPr lang="zh-CN" altLang="en-US" dirty="0"/>
              <a:t>氨基丁酸，在日本等东亚地区市场比较普遍</a:t>
            </a:r>
            <a:r>
              <a:rPr lang="en-US" altLang="zh-CN" dirty="0"/>
              <a:t>.</a:t>
            </a:r>
          </a:p>
          <a:p>
            <a:r>
              <a:rPr lang="zh-CN" altLang="en-US" dirty="0"/>
              <a:t>与普通大米相比，蒸谷米营养价值较高的原因在于，稻米经水热处理后，稻米外层维生素和矿物质等水溶性营养物质会渗透到稻米胚乳内部，再次磨米后，维生素</a:t>
            </a:r>
            <a:r>
              <a:rPr lang="en-US" altLang="zh-CN" dirty="0"/>
              <a:t>B</a:t>
            </a:r>
            <a:r>
              <a:rPr lang="zh-CN" altLang="en-US" dirty="0"/>
              <a:t>族及钙、铁、磷等矿物质含量均能得到不同程度的提高</a:t>
            </a:r>
            <a:endParaRPr lang="en-US" altLang="zh-CN" dirty="0"/>
          </a:p>
          <a:p>
            <a:r>
              <a:rPr lang="zh-CN" altLang="en-US" dirty="0"/>
              <a:t>富营养米是指稻米中某种营养成分显著高于普通米制品的稻米加工产品。与普通大米相比，富营养稻米的特点在于其营养素含量较高。</a:t>
            </a:r>
          </a:p>
        </p:txBody>
      </p:sp>
      <p:sp>
        <p:nvSpPr>
          <p:cNvPr id="4" name="灯片编号占位符 3"/>
          <p:cNvSpPr>
            <a:spLocks noGrp="1"/>
          </p:cNvSpPr>
          <p:nvPr>
            <p:ph type="sldNum" sz="quarter" idx="5"/>
          </p:nvPr>
        </p:nvSpPr>
        <p:spPr/>
        <p:txBody>
          <a:bodyPr/>
          <a:lstStyle/>
          <a:p>
            <a:fld id="{4EF3988F-23E2-4D15-8257-2EA8F56F0896}" type="slidenum">
              <a:rPr lang="zh-CN" altLang="en-US" smtClean="0"/>
              <a:t>8</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nutrition of rice protein is another area that draws attentions of the researchers. Many researchers focused on the bioactivities of rice protein hydrolysates, such as α-Glucosidase and angiotensin converting enzyme (ACE) inhibitory activities, </a:t>
            </a:r>
            <a:r>
              <a:rPr lang="en-US" altLang="zh-CN" dirty="0" err="1"/>
              <a:t>hypoallergenicity</a:t>
            </a:r>
            <a:r>
              <a:rPr lang="en-US" altLang="zh-CN" dirty="0"/>
              <a:t> activities, and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t>
            </a:r>
          </a:p>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12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F3988F-23E2-4D15-8257-2EA8F56F0896}" type="slidenum">
              <a:rPr lang="zh-CN" altLang="en-US" smtClean="0"/>
              <a:t>13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4EF3988F-23E2-4D15-8257-2EA8F56F0896}"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EFC564-FE6D-412F-9DCC-944E47A31D7C}" type="datetime1">
              <a:rPr lang="zh-CN" altLang="en-US" smtClean="0"/>
              <a:t>2023/6/19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0E56CE7-C658-4432-9ABF-745E9C7B9EFC}" type="datetime1">
              <a:rPr lang="zh-CN" altLang="en-US" smtClean="0"/>
              <a:t>2023/6/19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26768A0-008B-40D1-9A72-DF64B073BC41}" type="datetime1">
              <a:rPr lang="zh-CN" altLang="en-US" smtClean="0"/>
              <a:t>2023/6/19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矩形 2"/>
          <p:cNvSpPr/>
          <p:nvPr userDrawn="1"/>
        </p:nvSpPr>
        <p:spPr>
          <a:xfrm>
            <a:off x="10037380" y="133320"/>
            <a:ext cx="1996965" cy="701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053D982-FF10-469F-9AA3-3B7346DB57AF}" type="datetime1">
              <a:rPr lang="zh-CN" altLang="en-US" smtClean="0"/>
              <a:t>2023/6/19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A5C8ED6-C5AB-4814-B921-57D2E8568519}" type="datetime1">
              <a:rPr lang="zh-CN" altLang="en-US" smtClean="0"/>
              <a:t>2023/6/19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B851E03-4DCC-43B6-977A-4C244529EB3D}" type="datetime1">
              <a:rPr lang="zh-CN" altLang="en-US" smtClean="0"/>
              <a:t>2023/6/19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E7FB134-D56F-4FD5-A2D7-409801D071AA}" type="datetime1">
              <a:rPr lang="zh-CN" altLang="en-US" smtClean="0"/>
              <a:t>2023/6/19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0BA76CC-B89D-4694-90DF-E485FCDE8E7E}" type="datetime1">
              <a:rPr lang="zh-CN" altLang="en-US" smtClean="0"/>
              <a:t>2023/6/19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2936A3-50C2-47B8-9AFF-367F88552278}" type="datetime1">
              <a:rPr lang="zh-CN" altLang="en-US" smtClean="0"/>
              <a:t>2023/6/19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0304C8-619E-4AE7-86A7-8386265FD571}" type="datetime1">
              <a:rPr lang="zh-CN" altLang="en-US" smtClean="0"/>
              <a:t>2023/6/19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5BF418-025B-4F15-9EF1-34D12ACDB245}" type="datetime1">
              <a:rPr lang="zh-CN" altLang="en-US" smtClean="0"/>
              <a:t>2023/6/19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B130C-EA50-4951-AA62-203CAA38BFC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8EC71-1C02-44DA-98C5-6913E7F4878C}" type="datetime1">
              <a:rPr lang="zh-CN" altLang="en-US" smtClean="0"/>
              <a:t>2023/6/19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B130C-EA50-4951-AA62-203CAA38BFC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diagramQuickStyle" Target="../diagrams/quickStyle3.xml"/><Relationship Id="rId3" Type="http://schemas.openxmlformats.org/officeDocument/2006/relationships/image" Target="../media/image6.png"/><Relationship Id="rId7" Type="http://schemas.openxmlformats.org/officeDocument/2006/relationships/image" Target="../media/image53.jpeg"/><Relationship Id="rId12" Type="http://schemas.openxmlformats.org/officeDocument/2006/relationships/diagramLayout" Target="../diagrams/layout3.xml"/><Relationship Id="rId2" Type="http://schemas.openxmlformats.org/officeDocument/2006/relationships/notesSlide" Target="../notesSlides/notesSlide7.xml"/><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www.enago.se/index.asp?Page=10" TargetMode="External"/><Relationship Id="rId11" Type="http://schemas.openxmlformats.org/officeDocument/2006/relationships/diagramData" Target="../diagrams/data3.xml"/><Relationship Id="rId5" Type="http://schemas.openxmlformats.org/officeDocument/2006/relationships/image" Target="../media/image52.png"/><Relationship Id="rId15" Type="http://schemas.microsoft.com/office/2007/relationships/diagramDrawing" Target="../diagrams/drawing3.xml"/><Relationship Id="rId10" Type="http://schemas.openxmlformats.org/officeDocument/2006/relationships/image" Target="../media/image56.jpeg"/><Relationship Id="rId4" Type="http://schemas.openxmlformats.org/officeDocument/2006/relationships/image" Target="../media/image7.png"/><Relationship Id="rId9" Type="http://schemas.openxmlformats.org/officeDocument/2006/relationships/image" Target="../media/image55.jpeg"/><Relationship Id="rId14" Type="http://schemas.openxmlformats.org/officeDocument/2006/relationships/diagramColors" Target="../diagrams/colors3.xml"/></Relationships>
</file>

<file path=ppt/slides/_rels/slide13.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tiff"/><Relationship Id="rId4" Type="http://schemas.openxmlformats.org/officeDocument/2006/relationships/image" Target="../media/image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jpeg"/><Relationship Id="rId3" Type="http://schemas.openxmlformats.org/officeDocument/2006/relationships/image" Target="../media/image7.png"/><Relationship Id="rId7" Type="http://schemas.openxmlformats.org/officeDocument/2006/relationships/image" Target="../media/image76.png"/><Relationship Id="rId12"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png"/><Relationship Id="rId7" Type="http://schemas.openxmlformats.org/officeDocument/2006/relationships/image" Target="../media/image85.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tiff"/></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91.jpeg"/><Relationship Id="rId18" Type="http://schemas.openxmlformats.org/officeDocument/2006/relationships/image" Target="../media/image96.png"/><Relationship Id="rId3" Type="http://schemas.openxmlformats.org/officeDocument/2006/relationships/image" Target="../media/image7.png"/><Relationship Id="rId7" Type="http://schemas.openxmlformats.org/officeDocument/2006/relationships/diagramQuickStyle" Target="../diagrams/quickStyle4.xml"/><Relationship Id="rId12" Type="http://schemas.openxmlformats.org/officeDocument/2006/relationships/image" Target="../media/image90.png"/><Relationship Id="rId17" Type="http://schemas.openxmlformats.org/officeDocument/2006/relationships/image" Target="../media/image95.jpeg"/><Relationship Id="rId2" Type="http://schemas.openxmlformats.org/officeDocument/2006/relationships/image" Target="../media/image6.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89.jpeg"/><Relationship Id="rId5" Type="http://schemas.openxmlformats.org/officeDocument/2006/relationships/diagramData" Target="../diagrams/data4.xml"/><Relationship Id="rId15" Type="http://schemas.openxmlformats.org/officeDocument/2006/relationships/image" Target="../media/image93.jpeg"/><Relationship Id="rId10" Type="http://schemas.openxmlformats.org/officeDocument/2006/relationships/image" Target="../media/image88.png"/><Relationship Id="rId19" Type="http://schemas.openxmlformats.org/officeDocument/2006/relationships/image" Target="../media/image97.jpeg"/><Relationship Id="rId4" Type="http://schemas.openxmlformats.org/officeDocument/2006/relationships/image" Target="../media/image87.jpeg"/><Relationship Id="rId9" Type="http://schemas.microsoft.com/office/2007/relationships/diagramDrawing" Target="../diagrams/drawing4.xml"/><Relationship Id="rId14"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1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diagramQuickStyle" Target="../diagrams/quickStyle1.xml"/><Relationship Id="rId2" Type="http://schemas.openxmlformats.org/officeDocument/2006/relationships/notesSlide" Target="../notesSlides/notesSlide5.xml"/><Relationship Id="rId16" Type="http://schemas.openxmlformats.org/officeDocument/2006/relationships/diagramLayout" Target="../diagrams/layout1.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diagramData" Target="../diagrams/data1.xml"/><Relationship Id="rId10" Type="http://schemas.openxmlformats.org/officeDocument/2006/relationships/image" Target="../media/image24.jpeg"/><Relationship Id="rId19"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image" Target="../media/image23.jpe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diagramLayout" Target="../diagrams/layout2.xml"/><Relationship Id="rId3" Type="http://schemas.openxmlformats.org/officeDocument/2006/relationships/image" Target="../media/image7.png"/><Relationship Id="rId7" Type="http://schemas.openxmlformats.org/officeDocument/2006/relationships/image" Target="../media/image39.png"/><Relationship Id="rId12" Type="http://schemas.openxmlformats.org/officeDocument/2006/relationships/diagramData" Target="../diagrams/data2.xml"/><Relationship Id="rId17" Type="http://schemas.openxmlformats.org/officeDocument/2006/relationships/image" Target="../media/image44.png"/><Relationship Id="rId2" Type="http://schemas.openxmlformats.org/officeDocument/2006/relationships/image" Target="../media/image6.png"/><Relationship Id="rId16"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diagramColors" Target="../diagrams/colors2.xml"/><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17"/>
          <a:stretch>
            <a:fillRect/>
          </a:stretch>
        </p:blipFill>
        <p:spPr bwMode="auto">
          <a:xfrm>
            <a:off x="10048876" y="141462"/>
            <a:ext cx="1964870" cy="135106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429078" y="1565410"/>
            <a:ext cx="11333843" cy="1569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800" b="1" i="0" u="none" strike="noStrike" kern="1200" cap="none" spc="0" normalizeH="0" baseline="0" noProof="0" dirty="0">
                <a:ln>
                  <a:noFill/>
                </a:ln>
                <a:solidFill>
                  <a:srgbClr val="00808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Rice Grading for Nutrition from</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800" b="1" i="0" u="none" strike="noStrike" kern="1200" cap="none" spc="0" normalizeH="0" baseline="0" noProof="0" dirty="0">
                <a:ln>
                  <a:noFill/>
                </a:ln>
                <a:solidFill>
                  <a:srgbClr val="00808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 Food Science Perspective</a:t>
            </a:r>
          </a:p>
        </p:txBody>
      </p:sp>
      <p:grpSp>
        <p:nvGrpSpPr>
          <p:cNvPr id="8" name="组合 7"/>
          <p:cNvGrpSpPr>
            <a:grpSpLocks noChangeAspect="1"/>
          </p:cNvGrpSpPr>
          <p:nvPr/>
        </p:nvGrpSpPr>
        <p:grpSpPr>
          <a:xfrm>
            <a:off x="29027" y="3207949"/>
            <a:ext cx="12133943" cy="2423675"/>
            <a:chOff x="-2720" y="3021587"/>
            <a:chExt cx="8640930" cy="1774800"/>
          </a:xfrm>
        </p:grpSpPr>
        <p:pic>
          <p:nvPicPr>
            <p:cNvPr id="13" name="Picture 9" descr="C:\Users\xb2\Desktop\download\p27.jpg"/>
            <p:cNvPicPr>
              <a:picLocks noChangeAspect="1" noChangeArrowheads="1"/>
            </p:cNvPicPr>
            <p:nvPr/>
          </p:nvPicPr>
          <p:blipFill rotWithShape="1">
            <a:blip r:embed="rId3"/>
            <a:srcRect l="11927" r="4862" b="10080"/>
            <a:stretch>
              <a:fillRect/>
            </a:stretch>
          </p:blipFill>
          <p:spPr bwMode="auto">
            <a:xfrm>
              <a:off x="2251175" y="3022570"/>
              <a:ext cx="2047909" cy="1773817"/>
            </a:xfrm>
            <a:prstGeom prst="rect">
              <a:avLst/>
            </a:prstGeom>
            <a:noFill/>
            <a:ln>
              <a:noFill/>
            </a:ln>
          </p:spPr>
        </p:pic>
        <p:pic>
          <p:nvPicPr>
            <p:cNvPr id="15" name="Picture 18" descr="校门（备）"/>
            <p:cNvPicPr>
              <a:picLocks noChangeAspect="1" noChangeArrowheads="1"/>
            </p:cNvPicPr>
            <p:nvPr/>
          </p:nvPicPr>
          <p:blipFill rotWithShape="1">
            <a:blip r:embed="rId4">
              <a:extLst>
                <a:ext uri="{28A0092B-C50C-407E-A947-70E740481C1C}">
                  <a14:useLocalDpi xmlns:a14="http://schemas.microsoft.com/office/drawing/2010/main" val="0"/>
                </a:ext>
              </a:extLst>
            </a:blip>
            <a:srcRect l="1269" t="1262" r="-1"/>
            <a:stretch>
              <a:fillRect/>
            </a:stretch>
          </p:blipFill>
          <p:spPr bwMode="auto">
            <a:xfrm>
              <a:off x="-2720" y="3021587"/>
              <a:ext cx="2253895" cy="17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21136"/>
            <a:stretch>
              <a:fillRect/>
            </a:stretch>
          </p:blipFill>
          <p:spPr bwMode="auto">
            <a:xfrm>
              <a:off x="6542861" y="3021587"/>
              <a:ext cx="2095349" cy="1774800"/>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1"/>
            <p:cNvPicPr>
              <a:picLocks noChangeAspect="1"/>
            </p:cNvPicPr>
            <p:nvPr/>
          </p:nvPicPr>
          <p:blipFill rotWithShape="1">
            <a:blip r:embed="rId6">
              <a:extLst>
                <a:ext uri="{28A0092B-C50C-407E-A947-70E740481C1C}">
                  <a14:useLocalDpi xmlns:a14="http://schemas.microsoft.com/office/drawing/2010/main" val="0"/>
                </a:ext>
              </a:extLst>
            </a:blip>
            <a:srcRect l="75" t="5470" r="13972" b="1596"/>
            <a:stretch>
              <a:fillRect/>
            </a:stretch>
          </p:blipFill>
          <p:spPr bwMode="auto">
            <a:xfrm>
              <a:off x="4298591" y="3021587"/>
              <a:ext cx="2244763" cy="17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530"/>
          <a:stretch>
            <a:fillRect/>
          </a:stretch>
        </p:blipFill>
        <p:spPr bwMode="auto">
          <a:xfrm>
            <a:off x="-2720" y="-4919"/>
            <a:ext cx="955622" cy="11582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771197" y="5740927"/>
            <a:ext cx="9144000" cy="5334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lgn="ctr">
              <a:spcBef>
                <a:spcPct val="50000"/>
              </a:spcBef>
              <a:buNone/>
            </a:pPr>
            <a:r>
              <a:rPr lang="en-US" altLang="zh-CN" b="1" i="1" dirty="0">
                <a:solidFill>
                  <a:schemeClr val="tx2"/>
                </a:solidFill>
                <a:ea typeface="楷体_GB2312" pitchFamily="49" charset="-122"/>
              </a:rPr>
              <a:t>Li Wang   </a:t>
            </a:r>
          </a:p>
        </p:txBody>
      </p:sp>
      <p:sp>
        <p:nvSpPr>
          <p:cNvPr id="5" name="Text Box 14"/>
          <p:cNvSpPr txBox="1">
            <a:spLocks noChangeArrowheads="1"/>
          </p:cNvSpPr>
          <p:nvPr/>
        </p:nvSpPr>
        <p:spPr bwMode="auto">
          <a:xfrm>
            <a:off x="1887311" y="6347206"/>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b="1" i="1" dirty="0">
                <a:solidFill>
                  <a:schemeClr val="accent1">
                    <a:lumMod val="50000"/>
                  </a:schemeClr>
                </a:solidFill>
                <a:latin typeface="Times New Roman" panose="02020603050405020304" pitchFamily="18" charset="0"/>
                <a:ea typeface="楷体_GB2312" pitchFamily="49" charset="-122"/>
                <a:cs typeface="Times New Roman" panose="02020603050405020304" pitchFamily="18" charset="0"/>
              </a:rPr>
              <a:t>Jiangnan University, Wuxi .2023.06.20</a:t>
            </a:r>
            <a:endParaRPr lang="zh-CN" altLang="en-US" b="1" i="1" dirty="0">
              <a:solidFill>
                <a:schemeClr val="accent1">
                  <a:lumMod val="50000"/>
                </a:schemeClr>
              </a:solidFill>
              <a:latin typeface="Times New Roman" panose="02020603050405020304" pitchFamily="18" charset="0"/>
              <a:ea typeface="楷体_GB2312" pitchFamily="49" charset="-122"/>
              <a:cs typeface="Times New Roman" panose="02020603050405020304" pitchFamily="18" charset="0"/>
            </a:endParaRPr>
          </a:p>
        </p:txBody>
      </p:sp>
      <p:pic>
        <p:nvPicPr>
          <p:cNvPr id="6" name="Picture 2" descr="F:\ppt素材\ppt图片\烟大校徽.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90" y="141462"/>
            <a:ext cx="619710" cy="79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11555284" y="6347206"/>
            <a:ext cx="415274" cy="369332"/>
          </a:xfrm>
          <a:prstGeom prst="rect">
            <a:avLst/>
          </a:prstGeom>
          <a:noFill/>
        </p:spPr>
        <p:txBody>
          <a:bodyPr wrap="square" rtlCol="0">
            <a:spAutoFit/>
          </a:bodyPr>
          <a:lstStyle/>
          <a:p>
            <a:r>
              <a:rPr lang="en-US" altLang="zh-CN" dirty="0"/>
              <a:t>1</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starch</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a:stretch>
            <a:fillRect/>
          </a:stretch>
        </p:blipFill>
        <p:spPr>
          <a:xfrm>
            <a:off x="9561769" y="2718217"/>
            <a:ext cx="1994478" cy="3345348"/>
          </a:xfrm>
          <a:prstGeom prst="rect">
            <a:avLst/>
          </a:prstGeom>
        </p:spPr>
      </p:pic>
      <p:sp>
        <p:nvSpPr>
          <p:cNvPr id="11" name="文本框 10"/>
          <p:cNvSpPr txBox="1"/>
          <p:nvPr/>
        </p:nvSpPr>
        <p:spPr>
          <a:xfrm>
            <a:off x="410187" y="6271872"/>
            <a:ext cx="11320826" cy="369332"/>
          </a:xfrm>
          <a:prstGeom prst="rect">
            <a:avLst/>
          </a:prstGeom>
          <a:solidFill>
            <a:schemeClr val="accent1">
              <a:lumMod val="20000"/>
              <a:lumOff val="80000"/>
            </a:schemeClr>
          </a:solidFill>
          <a:ln w="28575">
            <a:noFill/>
          </a:ln>
        </p:spPr>
        <p:txBody>
          <a:bodyPr wrap="square">
            <a:spAutoFit/>
          </a:bodyPr>
          <a:lstStyle>
            <a:defPPr>
              <a:defRPr lang="zh-CN"/>
            </a:defPPr>
            <a:lvl1pPr marL="285750" indent="-285750">
              <a:buFont typeface="Wingdings" panose="05000000000000000000" pitchFamily="2" charset="2"/>
              <a:buChar char="Ø"/>
              <a:defRPr b="1">
                <a:latin typeface="Arial Black" panose="020B0A04020102020204" pitchFamily="34" charset="0"/>
                <a:ea typeface="微软雅黑" panose="020B0503020204020204" pitchFamily="34" charset="-122"/>
                <a:cs typeface="Arial Unicode MS" panose="020B0604020202020204" pitchFamily="34" charset="-122"/>
              </a:defRPr>
            </a:lvl1pPr>
          </a:lstStyle>
          <a:p>
            <a:r>
              <a:rPr lang="en-US" altLang="zh-CN" dirty="0"/>
              <a:t>Rice starch and protein can be successfully separated using this pilot production line.</a:t>
            </a:r>
          </a:p>
        </p:txBody>
      </p:sp>
      <p:cxnSp>
        <p:nvCxnSpPr>
          <p:cNvPr id="12" name="直接连接符 11"/>
          <p:cNvCxnSpPr/>
          <p:nvPr/>
        </p:nvCxnSpPr>
        <p:spPr>
          <a:xfrm>
            <a:off x="119561" y="1011235"/>
            <a:ext cx="1655763"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2" name="图片 51"/>
          <p:cNvPicPr>
            <a:picLocks noChangeAspect="1"/>
          </p:cNvPicPr>
          <p:nvPr/>
        </p:nvPicPr>
        <p:blipFill>
          <a:blip r:embed="rId5"/>
          <a:stretch>
            <a:fillRect/>
          </a:stretch>
        </p:blipFill>
        <p:spPr>
          <a:xfrm>
            <a:off x="479493" y="2718217"/>
            <a:ext cx="7912933" cy="3345348"/>
          </a:xfrm>
          <a:prstGeom prst="rect">
            <a:avLst/>
          </a:prstGeom>
        </p:spPr>
      </p:pic>
      <p:pic>
        <p:nvPicPr>
          <p:cNvPr id="73" name="图片 72"/>
          <p:cNvPicPr>
            <a:picLocks noChangeAspect="1"/>
          </p:cNvPicPr>
          <p:nvPr/>
        </p:nvPicPr>
        <p:blipFill>
          <a:blip r:embed="rId6"/>
          <a:stretch>
            <a:fillRect/>
          </a:stretch>
        </p:blipFill>
        <p:spPr>
          <a:xfrm>
            <a:off x="119562" y="1701629"/>
            <a:ext cx="5576390" cy="495331"/>
          </a:xfrm>
          <a:prstGeom prst="rect">
            <a:avLst/>
          </a:prstGeom>
        </p:spPr>
      </p:pic>
      <p:pic>
        <p:nvPicPr>
          <p:cNvPr id="74" name="图片 73"/>
          <p:cNvPicPr>
            <a:picLocks noChangeAspect="1"/>
          </p:cNvPicPr>
          <p:nvPr/>
        </p:nvPicPr>
        <p:blipFill>
          <a:blip r:embed="rId7"/>
          <a:stretch>
            <a:fillRect/>
          </a:stretch>
        </p:blipFill>
        <p:spPr>
          <a:xfrm>
            <a:off x="6070600" y="1506733"/>
            <a:ext cx="5791201" cy="950856"/>
          </a:xfrm>
          <a:prstGeom prst="rect">
            <a:avLst/>
          </a:prstGeom>
        </p:spPr>
      </p:pic>
      <p:sp>
        <p:nvSpPr>
          <p:cNvPr id="75" name="左大括号 74"/>
          <p:cNvSpPr/>
          <p:nvPr/>
        </p:nvSpPr>
        <p:spPr>
          <a:xfrm>
            <a:off x="5772150" y="1541174"/>
            <a:ext cx="190500" cy="756000"/>
          </a:xfrm>
          <a:prstGeom prst="leftBrac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11656884" y="6347835"/>
            <a:ext cx="636716" cy="369332"/>
          </a:xfrm>
          <a:prstGeom prst="rect">
            <a:avLst/>
          </a:prstGeom>
          <a:noFill/>
        </p:spPr>
        <p:txBody>
          <a:bodyPr wrap="square" rtlCol="0">
            <a:spAutoFit/>
          </a:bodyPr>
          <a:lstStyle/>
          <a:p>
            <a:r>
              <a:rPr lang="en-US" altLang="zh-CN" dirty="0"/>
              <a:t>10</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starch</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a:stretch>
            <a:fillRect/>
          </a:stretch>
        </p:blipFill>
        <p:spPr>
          <a:xfrm>
            <a:off x="395498" y="1977583"/>
            <a:ext cx="3706528" cy="3701696"/>
          </a:xfrm>
          <a:prstGeom prst="rect">
            <a:avLst/>
          </a:prstGeom>
        </p:spPr>
      </p:pic>
      <p:sp>
        <p:nvSpPr>
          <p:cNvPr id="10" name="矩形 9"/>
          <p:cNvSpPr/>
          <p:nvPr/>
        </p:nvSpPr>
        <p:spPr>
          <a:xfrm>
            <a:off x="204293" y="1504804"/>
            <a:ext cx="4296753" cy="446276"/>
          </a:xfrm>
          <a:prstGeom prst="rect">
            <a:avLst/>
          </a:prstGeom>
          <a:solidFill>
            <a:schemeClr val="bg1">
              <a:lumMod val="95000"/>
            </a:schemeClr>
          </a:solidFill>
          <a:ln w="19050">
            <a:noFill/>
            <a:prstDash val="dash"/>
          </a:ln>
        </p:spPr>
        <p:txBody>
          <a:bodyPr wrap="square">
            <a:spAutoFit/>
          </a:bodyPr>
          <a:lstStyle/>
          <a:p>
            <a:pPr algn="ctr" defTabSz="1022350">
              <a:defRPr/>
            </a:pPr>
            <a:r>
              <a:rPr lang="en-US" altLang="zh-CN" sz="2300" b="1" noProof="1">
                <a:solidFill>
                  <a:srgbClr val="FF0000"/>
                </a:solidFill>
                <a:latin typeface="Roboto Slab" charset="0"/>
                <a:sym typeface="Arial" panose="020B0604020202020204" pitchFamily="34" charset="0"/>
              </a:rPr>
              <a:t>Rice starch characteristics</a:t>
            </a:r>
            <a:endParaRPr lang="en-US" altLang="zh-CN" sz="2300" b="1" noProof="1">
              <a:solidFill>
                <a:srgbClr val="FF0000"/>
              </a:solidFill>
              <a:latin typeface="Roboto Slab" charset="0"/>
              <a:ea typeface="Yu Gothic UI Semibold" panose="020B0700000000000000" charset="-128"/>
              <a:sym typeface="Arial" panose="020B0604020202020204" pitchFamily="34" charset="0"/>
            </a:endParaRPr>
          </a:p>
        </p:txBody>
      </p:sp>
      <p:sp>
        <p:nvSpPr>
          <p:cNvPr id="11" name="内容占位符 2"/>
          <p:cNvSpPr txBox="1"/>
          <p:nvPr/>
        </p:nvSpPr>
        <p:spPr bwMode="auto">
          <a:xfrm>
            <a:off x="7894033" y="1692892"/>
            <a:ext cx="3789977" cy="3928172"/>
          </a:xfrm>
          <a:prstGeom prst="rect">
            <a:avLst/>
          </a:prstGeom>
          <a:solidFill>
            <a:schemeClr val="accent3">
              <a:lumMod val="20000"/>
              <a:lumOff val="80000"/>
            </a:schemeClr>
          </a:solidFill>
          <a:ln w="9525">
            <a:noFill/>
            <a:miter lim="800000"/>
          </a:ln>
        </p:spPr>
        <p:txBody>
          <a:bodyPr/>
          <a:lstStyle/>
          <a:p>
            <a:pPr marL="342900" indent="-342900">
              <a:spcBef>
                <a:spcPct val="20000"/>
              </a:spcBef>
              <a:defRPr/>
            </a:pPr>
            <a:endParaRPr lang="en-US" altLang="zh-CN" sz="2000" b="1" dirty="0">
              <a:solidFill>
                <a:srgbClr val="0070C0"/>
              </a:solidFill>
              <a:latin typeface="Roboto Slab" charset="0"/>
              <a:ea typeface="微软雅黑" panose="020B0503020204020204" pitchFamily="34" charset="-122"/>
            </a:endParaRPr>
          </a:p>
          <a:p>
            <a:pPr marL="342900" indent="-342900">
              <a:lnSpc>
                <a:spcPct val="150000"/>
              </a:lnSpc>
              <a:spcBef>
                <a:spcPct val="20000"/>
              </a:spcBef>
              <a:buFontTx/>
              <a:buChar char="•"/>
              <a:defRPr/>
            </a:pPr>
            <a:r>
              <a:rPr lang="en-US" altLang="zh-CN" sz="2000" b="1" dirty="0">
                <a:solidFill>
                  <a:srgbClr val="0070C0"/>
                </a:solidFill>
                <a:latin typeface="Roboto Slab" charset="0"/>
                <a:ea typeface="微软雅黑" panose="020B0503020204020204" pitchFamily="34" charset="-122"/>
              </a:rPr>
              <a:t>High </a:t>
            </a:r>
            <a:r>
              <a:rPr lang="en-US" altLang="zh-CN" sz="2000" b="1" kern="100" dirty="0">
                <a:solidFill>
                  <a:srgbClr val="0070C0"/>
                </a:solidFill>
                <a:latin typeface="Roboto Slab" charset="0"/>
                <a:ea typeface="黑体" panose="02010609060101010101" charset="-122"/>
                <a:cs typeface="Times New Roman" panose="02020603050405020304"/>
              </a:rPr>
              <a:t>Digestibility</a:t>
            </a:r>
          </a:p>
          <a:p>
            <a:pPr marL="342900" indent="-342900">
              <a:lnSpc>
                <a:spcPct val="150000"/>
              </a:lnSpc>
              <a:spcBef>
                <a:spcPct val="20000"/>
              </a:spcBef>
              <a:buFontTx/>
              <a:buChar char="•"/>
              <a:defRPr/>
            </a:pPr>
            <a:r>
              <a:rPr lang="zh-CN" altLang="en-US" sz="2000" b="1" dirty="0">
                <a:solidFill>
                  <a:srgbClr val="0070C0"/>
                </a:solidFill>
                <a:latin typeface="Roboto Slab" charset="0"/>
                <a:ea typeface="微软雅黑" panose="020B0503020204020204" pitchFamily="34" charset="-122"/>
              </a:rPr>
              <a:t>Hypoallergenic</a:t>
            </a:r>
          </a:p>
          <a:p>
            <a:pPr marL="342900" indent="-342900">
              <a:lnSpc>
                <a:spcPct val="150000"/>
              </a:lnSpc>
              <a:spcBef>
                <a:spcPct val="20000"/>
              </a:spcBef>
              <a:buFontTx/>
              <a:buChar char="•"/>
              <a:defRPr/>
            </a:pPr>
            <a:r>
              <a:rPr lang="en-US" altLang="zh-CN" sz="2000" b="1" dirty="0">
                <a:solidFill>
                  <a:srgbClr val="0070C0"/>
                </a:solidFill>
                <a:latin typeface="Roboto Slab" charset="0"/>
                <a:ea typeface="微软雅黑" panose="020B0503020204020204" pitchFamily="34" charset="-122"/>
              </a:rPr>
              <a:t>Thermal stability</a:t>
            </a:r>
          </a:p>
          <a:p>
            <a:pPr marL="342900" indent="-342900">
              <a:lnSpc>
                <a:spcPct val="150000"/>
              </a:lnSpc>
              <a:spcBef>
                <a:spcPct val="20000"/>
              </a:spcBef>
              <a:buFontTx/>
              <a:buChar char="•"/>
              <a:defRPr/>
            </a:pPr>
            <a:r>
              <a:rPr lang="en-US" altLang="zh-CN" sz="2000" b="1" dirty="0">
                <a:solidFill>
                  <a:srgbClr val="0070C0"/>
                </a:solidFill>
                <a:latin typeface="Roboto Slab" charset="0"/>
                <a:ea typeface="微软雅黑" panose="020B0503020204020204" pitchFamily="34" charset="-122"/>
              </a:rPr>
              <a:t>Non GMO</a:t>
            </a:r>
          </a:p>
          <a:p>
            <a:pPr marL="342900" indent="-342900">
              <a:lnSpc>
                <a:spcPct val="150000"/>
              </a:lnSpc>
              <a:spcBef>
                <a:spcPct val="20000"/>
              </a:spcBef>
              <a:buFontTx/>
              <a:buChar char="•"/>
              <a:defRPr/>
            </a:pPr>
            <a:r>
              <a:rPr lang="en-US" altLang="zh-CN" sz="2000" b="1" dirty="0">
                <a:solidFill>
                  <a:srgbClr val="0070C0"/>
                </a:solidFill>
                <a:latin typeface="Roboto Slab" charset="0"/>
                <a:ea typeface="微软雅黑" panose="020B0503020204020204" pitchFamily="34" charset="-122"/>
              </a:rPr>
              <a:t>Small </a:t>
            </a:r>
            <a:r>
              <a:rPr lang="en-US" sz="2000" b="1" dirty="0">
                <a:solidFill>
                  <a:srgbClr val="0070C0"/>
                </a:solidFill>
                <a:latin typeface="Roboto Slab" charset="0"/>
                <a:ea typeface="微软雅黑" panose="020B0503020204020204" pitchFamily="34" charset="-122"/>
              </a:rPr>
              <a:t>granularity</a:t>
            </a:r>
            <a:r>
              <a:rPr lang="en-US" altLang="zh-CN" sz="2000" b="1" dirty="0">
                <a:solidFill>
                  <a:srgbClr val="0070C0"/>
                </a:solidFill>
                <a:latin typeface="Roboto Slab" charset="0"/>
                <a:ea typeface="微软雅黑" panose="020B0503020204020204" pitchFamily="34" charset="-122"/>
              </a:rPr>
              <a:t> size</a:t>
            </a:r>
          </a:p>
          <a:p>
            <a:pPr marL="342900" indent="-342900">
              <a:lnSpc>
                <a:spcPct val="150000"/>
              </a:lnSpc>
              <a:spcBef>
                <a:spcPct val="20000"/>
              </a:spcBef>
              <a:buFontTx/>
              <a:buChar char="•"/>
              <a:defRPr/>
            </a:pPr>
            <a:r>
              <a:rPr lang="en-US" sz="2000" b="1" dirty="0">
                <a:solidFill>
                  <a:srgbClr val="0070C0"/>
                </a:solidFill>
                <a:latin typeface="Roboto Slab" charset="0"/>
                <a:ea typeface="微软雅黑" panose="020B0503020204020204" pitchFamily="34" charset="-122"/>
              </a:rPr>
              <a:t>Specific surface area</a:t>
            </a:r>
            <a:endParaRPr lang="en-US" altLang="zh-CN" sz="2000" b="1" dirty="0">
              <a:solidFill>
                <a:srgbClr val="0070C0"/>
              </a:solidFill>
              <a:latin typeface="Roboto Slab" charset="0"/>
              <a:ea typeface="微软雅黑" panose="020B0503020204020204" pitchFamily="34" charset="-122"/>
            </a:endParaRPr>
          </a:p>
        </p:txBody>
      </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0067" y="1898224"/>
            <a:ext cx="2296845" cy="1530776"/>
          </a:xfrm>
          <a:prstGeom prst="rect">
            <a:avLst/>
          </a:prstGeom>
          <a:ln>
            <a:noFill/>
          </a:ln>
          <a:effectLst>
            <a:softEdge rad="112500"/>
          </a:effectLst>
        </p:spPr>
      </p:pic>
      <p:pic>
        <p:nvPicPr>
          <p:cNvPr id="17" name="图片 16"/>
          <p:cNvPicPr>
            <a:picLocks noChangeAspect="1"/>
          </p:cNvPicPr>
          <p:nvPr/>
        </p:nvPicPr>
        <p:blipFill rotWithShape="1">
          <a:blip r:embed="rId6"/>
          <a:srcRect l="650" t="24670" r="82894" b="51207"/>
          <a:stretch>
            <a:fillRect/>
          </a:stretch>
        </p:blipFill>
        <p:spPr>
          <a:xfrm>
            <a:off x="4890627" y="3630484"/>
            <a:ext cx="2315724" cy="1911852"/>
          </a:xfrm>
          <a:prstGeom prst="rect">
            <a:avLst/>
          </a:prstGeom>
        </p:spPr>
      </p:pic>
      <p:sp>
        <p:nvSpPr>
          <p:cNvPr id="8" name="文本框 7"/>
          <p:cNvSpPr txBox="1"/>
          <p:nvPr/>
        </p:nvSpPr>
        <p:spPr>
          <a:xfrm>
            <a:off x="11555284" y="6347206"/>
            <a:ext cx="636716" cy="369332"/>
          </a:xfrm>
          <a:prstGeom prst="rect">
            <a:avLst/>
          </a:prstGeom>
          <a:noFill/>
        </p:spPr>
        <p:txBody>
          <a:bodyPr wrap="square" rtlCol="0">
            <a:spAutoFit/>
          </a:bodyPr>
          <a:lstStyle/>
          <a:p>
            <a:r>
              <a:rPr lang="en-US" altLang="zh-CN" dirty="0"/>
              <a:t>11</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82815" y="24584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252539"/>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protein</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5"/>
          <a:stretch>
            <a:fillRect/>
          </a:stretch>
        </p:blipFill>
        <p:spPr>
          <a:xfrm>
            <a:off x="947442" y="1611169"/>
            <a:ext cx="3955299" cy="1910120"/>
          </a:xfrm>
          <a:prstGeom prst="rect">
            <a:avLst/>
          </a:prstGeom>
          <a:solidFill>
            <a:schemeClr val="tx2">
              <a:lumMod val="20000"/>
              <a:lumOff val="80000"/>
            </a:schemeClr>
          </a:solidFill>
        </p:spPr>
      </p:pic>
      <p:sp>
        <p:nvSpPr>
          <p:cNvPr id="13" name="内容占位符 2"/>
          <p:cNvSpPr txBox="1"/>
          <p:nvPr/>
        </p:nvSpPr>
        <p:spPr>
          <a:xfrm>
            <a:off x="5567921" y="1818478"/>
            <a:ext cx="5849166" cy="1534335"/>
          </a:xfrm>
          <a:prstGeom prst="rect">
            <a:avLst/>
          </a:prstGeom>
          <a:solidFill>
            <a:schemeClr val="bg2"/>
          </a:solidFill>
          <a:ln w="9525">
            <a:noFill/>
            <a:miter/>
          </a:ln>
        </p:spPr>
        <p:txBody>
          <a:bodyPr/>
          <a:lstStyle/>
          <a:p>
            <a:pPr marL="285750" indent="-285750">
              <a:lnSpc>
                <a:spcPct val="120000"/>
              </a:lnSpc>
              <a:spcBef>
                <a:spcPct val="20000"/>
              </a:spcBef>
              <a:buFont typeface="Wingdings" panose="05000000000000000000" pitchFamily="2" charset="2"/>
              <a:buChar char="u"/>
              <a:defRPr/>
            </a:pPr>
            <a:r>
              <a:rPr lang="en-US" altLang="zh-CN" b="1" kern="100" dirty="0">
                <a:solidFill>
                  <a:srgbClr val="0070C0"/>
                </a:solidFill>
                <a:latin typeface="Roboto Slab" charset="0"/>
                <a:ea typeface="黑体" panose="02010609060101010101" charset="-122"/>
                <a:cs typeface="Times New Roman" panose="02020603050405020304"/>
              </a:rPr>
              <a:t>The amino acid composition is reasonable. </a:t>
            </a:r>
          </a:p>
          <a:p>
            <a:pPr marL="285750" indent="-285750">
              <a:lnSpc>
                <a:spcPct val="120000"/>
              </a:lnSpc>
              <a:spcBef>
                <a:spcPct val="20000"/>
              </a:spcBef>
              <a:buFont typeface="Wingdings" panose="05000000000000000000" pitchFamily="2" charset="2"/>
              <a:buChar char="u"/>
              <a:defRPr/>
            </a:pPr>
            <a:endParaRPr lang="en-US" altLang="zh-CN" b="1" kern="100" dirty="0">
              <a:solidFill>
                <a:srgbClr val="0070C0"/>
              </a:solidFill>
              <a:latin typeface="Roboto Slab" charset="0"/>
              <a:ea typeface="黑体" panose="02010609060101010101" charset="-122"/>
              <a:cs typeface="Times New Roman" panose="02020603050405020304"/>
            </a:endParaRPr>
          </a:p>
          <a:p>
            <a:pPr marL="285750" indent="-285750">
              <a:lnSpc>
                <a:spcPct val="120000"/>
              </a:lnSpc>
              <a:spcBef>
                <a:spcPct val="20000"/>
              </a:spcBef>
              <a:buFont typeface="Wingdings" panose="05000000000000000000" pitchFamily="2" charset="2"/>
              <a:buChar char="u"/>
              <a:defRPr/>
            </a:pPr>
            <a:r>
              <a:rPr lang="en-US" altLang="zh-CN" b="1" kern="100" dirty="0">
                <a:solidFill>
                  <a:srgbClr val="0070C0"/>
                </a:solidFill>
                <a:latin typeface="Roboto Slab" charset="0"/>
                <a:ea typeface="黑体" panose="02010609060101010101" charset="-122"/>
                <a:cs typeface="Times New Roman" panose="02020603050405020304"/>
              </a:rPr>
              <a:t>Essential amino acid content conform to the  suggestion model of FAO/WHO.</a:t>
            </a:r>
          </a:p>
        </p:txBody>
      </p:sp>
      <p:sp>
        <p:nvSpPr>
          <p:cNvPr id="14" name="矩形 13"/>
          <p:cNvSpPr/>
          <p:nvPr/>
        </p:nvSpPr>
        <p:spPr>
          <a:xfrm>
            <a:off x="1538808" y="1237584"/>
            <a:ext cx="3057247" cy="369332"/>
          </a:xfrm>
          <a:prstGeom prst="rect">
            <a:avLst/>
          </a:prstGeom>
        </p:spPr>
        <p:txBody>
          <a:bodyPr wrap="none">
            <a:spAutoFit/>
          </a:bodyPr>
          <a:lstStyle/>
          <a:p>
            <a:pPr defTabSz="1022350">
              <a:defRPr/>
            </a:pPr>
            <a:r>
              <a:rPr lang="en-US" altLang="zh-CN" b="1" noProof="1">
                <a:solidFill>
                  <a:srgbClr val="FF0000"/>
                </a:solidFill>
                <a:latin typeface="Roboto Slab" charset="0"/>
                <a:sym typeface="Arial" panose="020B0604020202020204" pitchFamily="34" charset="0"/>
              </a:rPr>
              <a:t>Rice protein </a:t>
            </a:r>
            <a:r>
              <a:rPr lang="en-US" altLang="zh-CN" noProof="1">
                <a:solidFill>
                  <a:srgbClr val="FF0000"/>
                </a:solidFill>
                <a:latin typeface="Roboto Slab" charset="0"/>
                <a:sym typeface="Arial" panose="020B0604020202020204" pitchFamily="34" charset="0"/>
              </a:rPr>
              <a:t>characteristics</a:t>
            </a:r>
            <a:endParaRPr lang="en-US" altLang="zh-CN" noProof="1">
              <a:solidFill>
                <a:srgbClr val="FF0000"/>
              </a:solidFill>
              <a:latin typeface="Roboto Slab" charset="0"/>
              <a:ea typeface="Yu Gothic UI Semibold" panose="020B0700000000000000" charset="-128"/>
              <a:sym typeface="Arial" panose="020B0604020202020204" pitchFamily="34" charset="0"/>
            </a:endParaRPr>
          </a:p>
        </p:txBody>
      </p:sp>
      <p:pic>
        <p:nvPicPr>
          <p:cNvPr id="17" name="Picture 9" descr="EnaGo välli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94571" y="4577456"/>
            <a:ext cx="1124021" cy="1775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a:off x="5762113" y="4380347"/>
            <a:ext cx="2967014" cy="2273491"/>
            <a:chOff x="495930" y="3857969"/>
            <a:chExt cx="3087720" cy="2461455"/>
          </a:xfrm>
        </p:grpSpPr>
        <p:pic>
          <p:nvPicPr>
            <p:cNvPr id="21" name="Picture 8" descr="http://lib.store.yahoo.net/lib/drclarkstore/fortune.gif"/>
            <p:cNvPicPr>
              <a:picLocks noChangeAspect="1" noChangeArrowheads="1"/>
            </p:cNvPicPr>
            <p:nvPr/>
          </p:nvPicPr>
          <p:blipFill>
            <a:blip r:embed="rId8"/>
            <a:srcRect t="28076" b="20998"/>
            <a:stretch>
              <a:fillRect/>
            </a:stretch>
          </p:blipFill>
          <p:spPr bwMode="auto">
            <a:xfrm>
              <a:off x="495930" y="3857969"/>
              <a:ext cx="1462007" cy="1065540"/>
            </a:xfrm>
            <a:prstGeom prst="rect">
              <a:avLst/>
            </a:prstGeom>
            <a:noFill/>
            <a:ln w="9525">
              <a:noFill/>
              <a:miter lim="800000"/>
              <a:headEnd/>
              <a:tailEnd/>
            </a:ln>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580" y="3859665"/>
              <a:ext cx="1464139" cy="1063844"/>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2692" y="5203885"/>
              <a:ext cx="1577778" cy="1115539"/>
            </a:xfrm>
            <a:prstGeom prst="rect">
              <a:avLst/>
            </a:prstGeom>
          </p:spPr>
        </p:pic>
        <p:sp>
          <p:nvSpPr>
            <p:cNvPr id="24" name="矩形 23"/>
            <p:cNvSpPr/>
            <p:nvPr/>
          </p:nvSpPr>
          <p:spPr>
            <a:xfrm>
              <a:off x="2015592" y="4865331"/>
              <a:ext cx="1568058" cy="338554"/>
            </a:xfrm>
            <a:prstGeom prst="rect">
              <a:avLst/>
            </a:prstGeom>
          </p:spPr>
          <p:txBody>
            <a:bodyPr wrap="none">
              <a:spAutoFit/>
            </a:bodyPr>
            <a:lstStyle/>
            <a:p>
              <a:r>
                <a:rPr lang="en-US" altLang="zh-CN" sz="1600" b="1" dirty="0">
                  <a:solidFill>
                    <a:schemeClr val="dk1"/>
                  </a:solidFill>
                  <a:latin typeface="Times New Roman" panose="02020603050405020304" pitchFamily="18" charset="0"/>
                  <a:cs typeface="Times New Roman" panose="02020603050405020304" pitchFamily="18" charset="0"/>
                </a:rPr>
                <a:t>Hyperlipidemia</a:t>
              </a:r>
            </a:p>
          </p:txBody>
        </p:sp>
      </p:grpSp>
      <p:cxnSp>
        <p:nvCxnSpPr>
          <p:cNvPr id="42" name="直接连接符 41"/>
          <p:cNvCxnSpPr/>
          <p:nvPr/>
        </p:nvCxnSpPr>
        <p:spPr>
          <a:xfrm>
            <a:off x="0" y="3913414"/>
            <a:ext cx="12192000" cy="36000"/>
          </a:xfrm>
          <a:prstGeom prst="line">
            <a:avLst/>
          </a:prstGeom>
          <a:ln w="28575">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0849" y="5332427"/>
            <a:ext cx="3197283" cy="369332"/>
          </a:xfrm>
          <a:prstGeom prst="rect">
            <a:avLst/>
          </a:prstGeom>
          <a:noFill/>
          <a:effectLst>
            <a:reflection blurRad="6350" stA="50000" endA="300" endPos="55000" dir="5400000" sy="-100000" algn="bl" rotWithShape="0"/>
          </a:effectLst>
        </p:spPr>
        <p:txBody>
          <a:bodyPr wrap="square">
            <a:spAutoFit/>
          </a:bodyPr>
          <a:lstStyle>
            <a:defPPr>
              <a:defRPr lang="zh-CN"/>
            </a:defPPr>
            <a:lvl1pPr>
              <a:defRPr b="1"/>
            </a:lvl1pPr>
          </a:lstStyle>
          <a:p>
            <a:r>
              <a:rPr lang="en-US" altLang="zh-CN" dirty="0"/>
              <a:t>Cholesterol Reduction </a:t>
            </a:r>
          </a:p>
        </p:txBody>
      </p:sp>
      <p:sp>
        <p:nvSpPr>
          <p:cNvPr id="10" name="文本框 9"/>
          <p:cNvSpPr txBox="1"/>
          <p:nvPr/>
        </p:nvSpPr>
        <p:spPr>
          <a:xfrm>
            <a:off x="3037412" y="5312016"/>
            <a:ext cx="2655229" cy="369332"/>
          </a:xfrm>
          <a:prstGeom prst="rect">
            <a:avLst/>
          </a:prstGeom>
          <a:noFill/>
          <a:effectLst>
            <a:reflection blurRad="6350" stA="50000" endA="300" endPos="55000" dir="5400000" sy="-100000" algn="bl" rotWithShape="0"/>
          </a:effectLst>
        </p:spPr>
        <p:txBody>
          <a:bodyPr wrap="square">
            <a:spAutoFit/>
          </a:bodyPr>
          <a:lstStyle>
            <a:defPPr>
              <a:defRPr lang="zh-CN"/>
            </a:defPPr>
            <a:lvl1pPr>
              <a:defRPr b="1"/>
            </a:lvl1pPr>
          </a:lstStyle>
          <a:p>
            <a:r>
              <a:rPr lang="en-US" altLang="zh-CN" dirty="0"/>
              <a:t>Anti-diabetes Activities </a:t>
            </a:r>
          </a:p>
        </p:txBody>
      </p:sp>
      <p:sp>
        <p:nvSpPr>
          <p:cNvPr id="16" name="文本框 15"/>
          <p:cNvSpPr txBox="1"/>
          <p:nvPr/>
        </p:nvSpPr>
        <p:spPr>
          <a:xfrm>
            <a:off x="128349" y="4295878"/>
            <a:ext cx="3197283" cy="369332"/>
          </a:xfrm>
          <a:prstGeom prst="rect">
            <a:avLst/>
          </a:prstGeom>
          <a:noFill/>
          <a:effectLst>
            <a:reflection blurRad="6350" stA="50000" endA="300" endPos="55000" dir="5400000" sy="-100000" algn="bl" rotWithShape="0"/>
          </a:effectLst>
        </p:spPr>
        <p:txBody>
          <a:bodyPr wrap="square">
            <a:spAutoFit/>
          </a:bodyPr>
          <a:lstStyle>
            <a:defPPr>
              <a:defRPr lang="zh-CN"/>
            </a:defPPr>
            <a:lvl1pPr>
              <a:defRPr b="1"/>
            </a:lvl1pPr>
          </a:lstStyle>
          <a:p>
            <a:r>
              <a:rPr lang="en-US" altLang="zh-CN" dirty="0"/>
              <a:t>Antioxidative activity</a:t>
            </a:r>
          </a:p>
        </p:txBody>
      </p:sp>
      <p:sp>
        <p:nvSpPr>
          <p:cNvPr id="29" name="文本框 28"/>
          <p:cNvSpPr txBox="1"/>
          <p:nvPr/>
        </p:nvSpPr>
        <p:spPr>
          <a:xfrm>
            <a:off x="2893536" y="4290547"/>
            <a:ext cx="2291336" cy="369332"/>
          </a:xfrm>
          <a:prstGeom prst="rect">
            <a:avLst/>
          </a:prstGeom>
          <a:noFill/>
          <a:effectLst>
            <a:reflection blurRad="6350" stA="50000" endA="300" endPos="55000" dir="5400000" sy="-100000" algn="bl" rotWithShape="0"/>
          </a:effectLst>
        </p:spPr>
        <p:txBody>
          <a:bodyPr wrap="square">
            <a:spAutoFit/>
          </a:bodyPr>
          <a:lstStyle>
            <a:defPPr>
              <a:defRPr lang="zh-CN"/>
            </a:defPPr>
            <a:lvl1pPr>
              <a:defRPr b="1"/>
            </a:lvl1pPr>
          </a:lstStyle>
          <a:p>
            <a:r>
              <a:rPr lang="en-US" altLang="zh-CN" dirty="0" err="1"/>
              <a:t>Hypoallergenicity</a:t>
            </a:r>
            <a:endParaRPr lang="en-US" altLang="zh-CN" dirty="0"/>
          </a:p>
        </p:txBody>
      </p:sp>
      <p:sp>
        <p:nvSpPr>
          <p:cNvPr id="35" name="文本框 34"/>
          <p:cNvSpPr txBox="1"/>
          <p:nvPr/>
        </p:nvSpPr>
        <p:spPr>
          <a:xfrm>
            <a:off x="2076416" y="4850351"/>
            <a:ext cx="1606407" cy="461665"/>
          </a:xfrm>
          <a:prstGeom prst="rect">
            <a:avLst/>
          </a:prstGeom>
          <a:noFill/>
          <a:effectLst>
            <a:reflection blurRad="6350" stA="50000" endA="300" endPos="55000" dir="5400000" sy="-100000" algn="bl" rotWithShape="0"/>
          </a:effectLst>
        </p:spPr>
        <p:txBody>
          <a:bodyPr wrap="square">
            <a:spAutoFit/>
          </a:bodyPr>
          <a:lstStyle/>
          <a:p>
            <a:r>
              <a:rPr lang="en-US" altLang="zh-CN" sz="2400" b="1" dirty="0">
                <a:solidFill>
                  <a:schemeClr val="accent1">
                    <a:lumMod val="50000"/>
                  </a:schemeClr>
                </a:solidFill>
              </a:rPr>
              <a:t>Nutrition </a:t>
            </a:r>
          </a:p>
        </p:txBody>
      </p:sp>
      <p:graphicFrame>
        <p:nvGraphicFramePr>
          <p:cNvPr id="43" name="图示 42"/>
          <p:cNvGraphicFramePr/>
          <p:nvPr/>
        </p:nvGraphicFramePr>
        <p:xfrm>
          <a:off x="976664" y="3974424"/>
          <a:ext cx="3465639" cy="23209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4" name="文本框 43"/>
          <p:cNvSpPr txBox="1"/>
          <p:nvPr/>
        </p:nvSpPr>
        <p:spPr>
          <a:xfrm>
            <a:off x="1438770" y="6081754"/>
            <a:ext cx="3197283" cy="369332"/>
          </a:xfrm>
          <a:prstGeom prst="rect">
            <a:avLst/>
          </a:prstGeom>
          <a:noFill/>
          <a:effectLst>
            <a:reflection blurRad="6350" stA="50000" endA="300" endPos="55000" dir="5400000" sy="-100000" algn="bl" rotWithShape="0"/>
          </a:effectLst>
        </p:spPr>
        <p:txBody>
          <a:bodyPr wrap="square">
            <a:spAutoFit/>
          </a:bodyPr>
          <a:lstStyle>
            <a:defPPr>
              <a:defRPr lang="zh-CN"/>
            </a:defPPr>
            <a:lvl1pPr>
              <a:defRPr b="1"/>
            </a:lvl1pPr>
          </a:lstStyle>
          <a:p>
            <a:r>
              <a:rPr lang="en-US" altLang="zh-CN" dirty="0"/>
              <a:t>Lowering blood pressure</a:t>
            </a:r>
          </a:p>
        </p:txBody>
      </p:sp>
      <p:pic>
        <p:nvPicPr>
          <p:cNvPr id="9" name="图片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49225" y="4427451"/>
            <a:ext cx="1982370" cy="1932183"/>
          </a:xfrm>
          <a:prstGeom prst="rect">
            <a:avLst/>
          </a:prstGeom>
          <a:ln>
            <a:noFill/>
          </a:ln>
          <a:effectLst>
            <a:softEdge rad="112500"/>
          </a:effectLst>
        </p:spPr>
      </p:pic>
      <p:sp>
        <p:nvSpPr>
          <p:cNvPr id="15" name="文本框 14"/>
          <p:cNvSpPr txBox="1"/>
          <p:nvPr/>
        </p:nvSpPr>
        <p:spPr>
          <a:xfrm>
            <a:off x="11555283" y="6347206"/>
            <a:ext cx="683781" cy="369332"/>
          </a:xfrm>
          <a:prstGeom prst="rect">
            <a:avLst/>
          </a:prstGeom>
          <a:noFill/>
        </p:spPr>
        <p:txBody>
          <a:bodyPr wrap="square" rtlCol="0">
            <a:spAutoFit/>
          </a:bodyPr>
          <a:lstStyle/>
          <a:p>
            <a:r>
              <a:rPr lang="en-US" altLang="zh-CN" dirty="0"/>
              <a:t>12</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657159"/>
            <a:ext cx="12195734" cy="393084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8477894" y="2224137"/>
            <a:ext cx="3323564" cy="310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12566" y="2224137"/>
            <a:ext cx="3323564" cy="310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44867" y="2224137"/>
            <a:ext cx="3323564" cy="3103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42471" y="24584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252539"/>
            <a:ext cx="9362394"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protein technology</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0276" y="3813066"/>
            <a:ext cx="2351384" cy="1500482"/>
          </a:xfrm>
          <a:prstGeom prst="rect">
            <a:avLst/>
          </a:prstGeom>
          <a:noFill/>
          <a:ln>
            <a:noFill/>
          </a:ln>
        </p:spPr>
      </p:pic>
      <p:pic>
        <p:nvPicPr>
          <p:cNvPr id="8" name="图片 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867" y="2224137"/>
            <a:ext cx="3325935" cy="137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7"/>
          <a:srcRect l="-889" t="50167" r="1"/>
          <a:stretch>
            <a:fillRect/>
          </a:stretch>
        </p:blipFill>
        <p:spPr>
          <a:xfrm>
            <a:off x="8757207" y="4107604"/>
            <a:ext cx="2610155" cy="1237840"/>
          </a:xfrm>
          <a:prstGeom prst="rect">
            <a:avLst/>
          </a:prstGeom>
          <a:ln>
            <a:noFill/>
          </a:ln>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8282" y="2224137"/>
            <a:ext cx="3001246" cy="1620487"/>
          </a:xfrm>
          <a:prstGeom prst="rect">
            <a:avLst/>
          </a:prstGeom>
        </p:spPr>
      </p:pic>
      <p:pic>
        <p:nvPicPr>
          <p:cNvPr id="12" name="图片 11"/>
          <p:cNvPicPr>
            <a:picLocks noChangeAspect="1"/>
          </p:cNvPicPr>
          <p:nvPr/>
        </p:nvPicPr>
        <p:blipFill>
          <a:blip r:embed="rId9"/>
          <a:stretch>
            <a:fillRect/>
          </a:stretch>
        </p:blipFill>
        <p:spPr>
          <a:xfrm>
            <a:off x="347238" y="3827041"/>
            <a:ext cx="3323564" cy="1500482"/>
          </a:xfrm>
          <a:prstGeom prst="rect">
            <a:avLst/>
          </a:prstGeom>
          <a:ln>
            <a:solidFill>
              <a:schemeClr val="bg1">
                <a:lumMod val="95000"/>
              </a:schemeClr>
            </a:solidFill>
          </a:ln>
        </p:spPr>
      </p:pic>
      <p:pic>
        <p:nvPicPr>
          <p:cNvPr id="13" name="图片 12" descr="C:\Users\HP\Desktop\TOC.tif"/>
          <p:cNvPicPr/>
          <p:nvPr/>
        </p:nvPicPr>
        <p:blipFill rotWithShape="1">
          <a:blip r:embed="rId10" cstate="print">
            <a:extLst>
              <a:ext uri="{28A0092B-C50C-407E-A947-70E740481C1C}">
                <a14:useLocalDpi xmlns:a14="http://schemas.microsoft.com/office/drawing/2010/main" val="0"/>
              </a:ext>
            </a:extLst>
          </a:blip>
          <a:srcRect l="9066" r="9538"/>
          <a:stretch>
            <a:fillRect/>
          </a:stretch>
        </p:blipFill>
        <p:spPr bwMode="auto">
          <a:xfrm>
            <a:off x="8677209" y="2273616"/>
            <a:ext cx="3075416" cy="1744316"/>
          </a:xfrm>
          <a:prstGeom prst="rect">
            <a:avLst/>
          </a:prstGeom>
          <a:noFill/>
          <a:ln>
            <a:noFill/>
          </a:ln>
        </p:spPr>
      </p:pic>
      <p:sp>
        <p:nvSpPr>
          <p:cNvPr id="18" name="文本框 17"/>
          <p:cNvSpPr txBox="1"/>
          <p:nvPr/>
        </p:nvSpPr>
        <p:spPr>
          <a:xfrm>
            <a:off x="740758" y="5924149"/>
            <a:ext cx="10710483" cy="646331"/>
          </a:xfrm>
          <a:prstGeom prst="rect">
            <a:avLst/>
          </a:prstGeom>
          <a:solidFill>
            <a:schemeClr val="accent1">
              <a:lumMod val="20000"/>
              <a:lumOff val="80000"/>
            </a:schemeClr>
          </a:solidFill>
          <a:ln w="28575">
            <a:noFill/>
          </a:ln>
        </p:spPr>
        <p:txBody>
          <a:bodyPr wrap="square">
            <a:spAutoFit/>
          </a:bodyPr>
          <a:lstStyle>
            <a:defPPr>
              <a:defRPr lang="zh-CN"/>
            </a:defPPr>
            <a:lvl1pPr marL="285750" indent="-285750">
              <a:buFont typeface="Wingdings" panose="05000000000000000000" pitchFamily="2" charset="2"/>
              <a:buChar char="Ø"/>
              <a:defRPr b="1">
                <a:latin typeface="Arial Black" panose="020B0A04020102020204" pitchFamily="34" charset="0"/>
                <a:ea typeface="微软雅黑" panose="020B0503020204020204" pitchFamily="34" charset="-122"/>
                <a:cs typeface="Arial Unicode MS" panose="020B0604020202020204" pitchFamily="34" charset="-122"/>
              </a:defRPr>
            </a:lvl1pPr>
          </a:lstStyle>
          <a:p>
            <a:r>
              <a:rPr lang="en-US" altLang="zh-CN" dirty="0"/>
              <a:t>These technologies effectively improve the functional properties of rice protein and expand the application range of rice protein.</a:t>
            </a:r>
          </a:p>
        </p:txBody>
      </p:sp>
      <p:grpSp>
        <p:nvGrpSpPr>
          <p:cNvPr id="19" name="组合 18"/>
          <p:cNvGrpSpPr/>
          <p:nvPr/>
        </p:nvGrpSpPr>
        <p:grpSpPr>
          <a:xfrm>
            <a:off x="415678" y="1528613"/>
            <a:ext cx="2911969" cy="447745"/>
            <a:chOff x="-2344312" y="2261156"/>
            <a:chExt cx="4640370" cy="447745"/>
          </a:xfrm>
        </p:grpSpPr>
        <p:sp>
          <p:nvSpPr>
            <p:cNvPr id="20" name="矩形 19"/>
            <p:cNvSpPr/>
            <p:nvPr/>
          </p:nvSpPr>
          <p:spPr>
            <a:xfrm>
              <a:off x="-1818613" y="2261156"/>
              <a:ext cx="3700739" cy="447745"/>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2344312" y="2287309"/>
              <a:ext cx="4640370"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Electron beam treatment</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p:cNvGrpSpPr/>
          <p:nvPr/>
        </p:nvGrpSpPr>
        <p:grpSpPr>
          <a:xfrm>
            <a:off x="4540491" y="1529191"/>
            <a:ext cx="2911969" cy="447745"/>
            <a:chOff x="-2344312" y="2261156"/>
            <a:chExt cx="4640370" cy="447745"/>
          </a:xfrm>
        </p:grpSpPr>
        <p:sp>
          <p:nvSpPr>
            <p:cNvPr id="24" name="矩形 23"/>
            <p:cNvSpPr/>
            <p:nvPr/>
          </p:nvSpPr>
          <p:spPr>
            <a:xfrm>
              <a:off x="-1818613" y="2261156"/>
              <a:ext cx="3700739" cy="447745"/>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2344312" y="2287309"/>
              <a:ext cx="4640370"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Protein fibrillization</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8529542" y="1522498"/>
            <a:ext cx="2911969" cy="447745"/>
            <a:chOff x="-2344312" y="2261156"/>
            <a:chExt cx="4640370" cy="447745"/>
          </a:xfrm>
        </p:grpSpPr>
        <p:sp>
          <p:nvSpPr>
            <p:cNvPr id="27" name="矩形 26"/>
            <p:cNvSpPr/>
            <p:nvPr/>
          </p:nvSpPr>
          <p:spPr>
            <a:xfrm>
              <a:off x="-1818613" y="2261156"/>
              <a:ext cx="3700739" cy="447745"/>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p:cNvSpPr txBox="1"/>
            <p:nvPr/>
          </p:nvSpPr>
          <p:spPr>
            <a:xfrm>
              <a:off x="-2344312" y="2287309"/>
              <a:ext cx="4640370"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Emulsification</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9" name="文本框 28"/>
          <p:cNvSpPr txBox="1"/>
          <p:nvPr/>
        </p:nvSpPr>
        <p:spPr>
          <a:xfrm>
            <a:off x="11555283" y="6347206"/>
            <a:ext cx="683781" cy="369332"/>
          </a:xfrm>
          <a:prstGeom prst="rect">
            <a:avLst/>
          </a:prstGeom>
          <a:noFill/>
        </p:spPr>
        <p:txBody>
          <a:bodyPr wrap="square" rtlCol="0">
            <a:spAutoFit/>
          </a:bodyPr>
          <a:lstStyle/>
          <a:p>
            <a:r>
              <a:rPr lang="en-US" altLang="zh-CN" dirty="0"/>
              <a:t>13</a:t>
            </a:r>
            <a:endParaRPr lang="zh-CN" altLang="en-US" dirty="0"/>
          </a:p>
        </p:txBody>
      </p:sp>
      <p:sp>
        <p:nvSpPr>
          <p:cNvPr id="11" name="文本框 10"/>
          <p:cNvSpPr txBox="1"/>
          <p:nvPr/>
        </p:nvSpPr>
        <p:spPr>
          <a:xfrm>
            <a:off x="5050276" y="5588001"/>
            <a:ext cx="7289259" cy="338554"/>
          </a:xfrm>
          <a:prstGeom prst="rect">
            <a:avLst/>
          </a:prstGeom>
          <a:noFill/>
        </p:spPr>
        <p:txBody>
          <a:bodyPr wrap="square">
            <a:spAutoFit/>
          </a:bodyPr>
          <a:lstStyle>
            <a:defPPr>
              <a:defRPr lang="zh-CN"/>
            </a:defPPr>
            <a:lvl1pPr>
              <a:defRPr sz="1600" i="1">
                <a:solidFill>
                  <a:srgbClr val="FF0000"/>
                </a:solidFill>
              </a:defRPr>
            </a:lvl1pPr>
          </a:lstStyle>
          <a:p>
            <a:r>
              <a:rPr lang="en-US" altLang="zh-CN" dirty="0"/>
              <a:t>Food Chemistry, 2021, 354, 129554</a:t>
            </a:r>
            <a:r>
              <a:rPr lang="zh-CN" altLang="en-US" dirty="0"/>
              <a:t>；</a:t>
            </a:r>
            <a:r>
              <a:rPr lang="en-US" altLang="zh-CN" dirty="0"/>
              <a:t>Food Chemistry, 2023, 398, 133798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514794"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bran aleurone layer</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p:nvPr/>
        </p:nvPicPr>
        <p:blipFill>
          <a:blip r:embed="rId5"/>
          <a:stretch>
            <a:fillRect/>
          </a:stretch>
        </p:blipFill>
        <p:spPr>
          <a:xfrm>
            <a:off x="171450" y="1384115"/>
            <a:ext cx="2866973" cy="252077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448" y="4262140"/>
            <a:ext cx="2225756" cy="1898650"/>
          </a:xfrm>
          <a:prstGeom prst="ellipse">
            <a:avLst/>
          </a:prstGeom>
          <a:ln>
            <a:noFill/>
          </a:ln>
          <a:effectLst>
            <a:softEdge rad="112500"/>
          </a:effectLst>
        </p:spPr>
      </p:pic>
      <p:sp>
        <p:nvSpPr>
          <p:cNvPr id="9" name="矩形 8"/>
          <p:cNvSpPr/>
          <p:nvPr/>
        </p:nvSpPr>
        <p:spPr>
          <a:xfrm>
            <a:off x="858246" y="6262298"/>
            <a:ext cx="1834156" cy="369332"/>
          </a:xfrm>
          <a:prstGeom prst="rect">
            <a:avLst/>
          </a:prstGeom>
          <a:solidFill>
            <a:schemeClr val="accent6">
              <a:lumMod val="20000"/>
              <a:lumOff val="80000"/>
            </a:schemeClr>
          </a:solidFill>
        </p:spPr>
        <p:txBody>
          <a:bodyPr wrap="none">
            <a:spAutoFit/>
          </a:bodyPr>
          <a:lstStyle/>
          <a:p>
            <a:pPr lvl="0">
              <a:defRPr/>
            </a:pPr>
            <a:r>
              <a:rPr lang="en-US" altLang="zh-CN" b="1" kern="100" dirty="0">
                <a:solidFill>
                  <a:srgbClr val="0070C0"/>
                </a:solidFill>
                <a:latin typeface="Roboto Slab" charset="0"/>
                <a:ea typeface="黑体" panose="02010609060101010101" charset="-122"/>
                <a:cs typeface="Times New Roman" panose="02020603050405020304"/>
              </a:rPr>
              <a:t>aleurone layer </a:t>
            </a:r>
            <a:endParaRPr lang="en-US" altLang="zh-CN" b="1" dirty="0">
              <a:solidFill>
                <a:srgbClr val="FF0000"/>
              </a:solidFill>
              <a:latin typeface="华文宋体" panose="02010600040101010101" charset="-122"/>
              <a:ea typeface="华文宋体" panose="02010600040101010101" charset="-122"/>
            </a:endParaRPr>
          </a:p>
        </p:txBody>
      </p:sp>
      <p:sp>
        <p:nvSpPr>
          <p:cNvPr id="15" name="文本框 14"/>
          <p:cNvSpPr txBox="1"/>
          <p:nvPr/>
        </p:nvSpPr>
        <p:spPr>
          <a:xfrm>
            <a:off x="11555283" y="6347206"/>
            <a:ext cx="683781" cy="369332"/>
          </a:xfrm>
          <a:prstGeom prst="rect">
            <a:avLst/>
          </a:prstGeom>
          <a:noFill/>
        </p:spPr>
        <p:txBody>
          <a:bodyPr wrap="square" rtlCol="0">
            <a:spAutoFit/>
          </a:bodyPr>
          <a:lstStyle/>
          <a:p>
            <a:r>
              <a:rPr lang="en-US" altLang="zh-CN" dirty="0"/>
              <a:t>14</a:t>
            </a:r>
            <a:endParaRPr lang="zh-CN" altLang="en-US" dirty="0"/>
          </a:p>
        </p:txBody>
      </p:sp>
      <p:pic>
        <p:nvPicPr>
          <p:cNvPr id="23" name="图片 22">
            <a:extLst>
              <a:ext uri="{FF2B5EF4-FFF2-40B4-BE49-F238E27FC236}">
                <a16:creationId xmlns:a16="http://schemas.microsoft.com/office/drawing/2014/main" id="{8C34A696-F05D-26FE-ABFF-454F862688B6}"/>
              </a:ext>
            </a:extLst>
          </p:cNvPr>
          <p:cNvPicPr>
            <a:picLocks noChangeAspect="1"/>
          </p:cNvPicPr>
          <p:nvPr/>
        </p:nvPicPr>
        <p:blipFill>
          <a:blip r:embed="rId7"/>
          <a:stretch>
            <a:fillRect/>
          </a:stretch>
        </p:blipFill>
        <p:spPr>
          <a:xfrm>
            <a:off x="3386200" y="1444171"/>
            <a:ext cx="7770338" cy="4903035"/>
          </a:xfrm>
          <a:prstGeom prst="rect">
            <a:avLst/>
          </a:prstGeom>
        </p:spPr>
      </p:pic>
      <p:sp>
        <p:nvSpPr>
          <p:cNvPr id="24" name="矩形 23">
            <a:extLst>
              <a:ext uri="{FF2B5EF4-FFF2-40B4-BE49-F238E27FC236}">
                <a16:creationId xmlns:a16="http://schemas.microsoft.com/office/drawing/2014/main" id="{347F100E-F788-2AF4-CCC9-334B1984BB6F}"/>
              </a:ext>
            </a:extLst>
          </p:cNvPr>
          <p:cNvSpPr/>
          <p:nvPr/>
        </p:nvSpPr>
        <p:spPr>
          <a:xfrm>
            <a:off x="5413829" y="1211943"/>
            <a:ext cx="1618342" cy="521062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485766"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bran aleurone layer</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矩形 50"/>
          <p:cNvSpPr/>
          <p:nvPr/>
        </p:nvSpPr>
        <p:spPr>
          <a:xfrm>
            <a:off x="0" y="1739057"/>
            <a:ext cx="12192000" cy="38413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2" name="组合 51"/>
          <p:cNvGrpSpPr/>
          <p:nvPr/>
        </p:nvGrpSpPr>
        <p:grpSpPr>
          <a:xfrm>
            <a:off x="479493" y="1311455"/>
            <a:ext cx="2911969" cy="447745"/>
            <a:chOff x="-2344312" y="2261156"/>
            <a:chExt cx="4640370" cy="447745"/>
          </a:xfrm>
        </p:grpSpPr>
        <p:sp>
          <p:nvSpPr>
            <p:cNvPr id="53" name="矩形 52"/>
            <p:cNvSpPr/>
            <p:nvPr/>
          </p:nvSpPr>
          <p:spPr>
            <a:xfrm>
              <a:off x="-1818613" y="2261156"/>
              <a:ext cx="3700739" cy="447745"/>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p:cNvSpPr txBox="1"/>
            <p:nvPr/>
          </p:nvSpPr>
          <p:spPr>
            <a:xfrm>
              <a:off x="-2344312" y="2287309"/>
              <a:ext cx="4640370"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Aleurone layer isolation</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5" name="组合 54"/>
          <p:cNvGrpSpPr/>
          <p:nvPr/>
        </p:nvGrpSpPr>
        <p:grpSpPr>
          <a:xfrm>
            <a:off x="9552296" y="1311550"/>
            <a:ext cx="1516617" cy="447745"/>
            <a:chOff x="-1818613" y="2261156"/>
            <a:chExt cx="3700739" cy="447745"/>
          </a:xfrm>
        </p:grpSpPr>
        <p:sp>
          <p:nvSpPr>
            <p:cNvPr id="56" name="矩形 55"/>
            <p:cNvSpPr/>
            <p:nvPr/>
          </p:nvSpPr>
          <p:spPr>
            <a:xfrm>
              <a:off x="-1818613" y="2261156"/>
              <a:ext cx="3700739" cy="447745"/>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文本框 56"/>
            <p:cNvSpPr txBox="1"/>
            <p:nvPr/>
          </p:nvSpPr>
          <p:spPr>
            <a:xfrm>
              <a:off x="-1792435" y="2324051"/>
              <a:ext cx="3655306"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Stability</a:t>
              </a:r>
            </a:p>
          </p:txBody>
        </p:sp>
      </p:grpSp>
      <p:sp>
        <p:nvSpPr>
          <p:cNvPr id="58" name="矩形 57"/>
          <p:cNvSpPr>
            <a:spLocks noChangeAspect="1"/>
          </p:cNvSpPr>
          <p:nvPr/>
        </p:nvSpPr>
        <p:spPr>
          <a:xfrm>
            <a:off x="548787" y="1842122"/>
            <a:ext cx="2902912" cy="350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9" name="图片 58"/>
          <p:cNvPicPr>
            <a:picLocks noChangeAspect="1"/>
          </p:cNvPicPr>
          <p:nvPr/>
        </p:nvPicPr>
        <p:blipFill>
          <a:blip r:embed="rId5"/>
          <a:stretch>
            <a:fillRect/>
          </a:stretch>
        </p:blipFill>
        <p:spPr>
          <a:xfrm>
            <a:off x="704763" y="1895813"/>
            <a:ext cx="2531569" cy="3312453"/>
          </a:xfrm>
          <a:prstGeom prst="rect">
            <a:avLst/>
          </a:prstGeom>
        </p:spPr>
      </p:pic>
      <p:pic>
        <p:nvPicPr>
          <p:cNvPr id="60" name="图片 59"/>
          <p:cNvPicPr>
            <a:picLocks noChangeAspect="1"/>
          </p:cNvPicPr>
          <p:nvPr/>
        </p:nvPicPr>
        <p:blipFill rotWithShape="1">
          <a:blip r:embed="rId6"/>
          <a:srcRect l="-1" r="37492"/>
          <a:stretch>
            <a:fillRect/>
          </a:stretch>
        </p:blipFill>
        <p:spPr>
          <a:xfrm>
            <a:off x="3898314" y="1885852"/>
            <a:ext cx="3795754" cy="3458177"/>
          </a:xfrm>
          <a:prstGeom prst="rect">
            <a:avLst/>
          </a:prstGeom>
        </p:spPr>
      </p:pic>
      <p:grpSp>
        <p:nvGrpSpPr>
          <p:cNvPr id="61" name="组合 60"/>
          <p:cNvGrpSpPr/>
          <p:nvPr/>
        </p:nvGrpSpPr>
        <p:grpSpPr>
          <a:xfrm>
            <a:off x="4602058" y="1311454"/>
            <a:ext cx="2322323" cy="447745"/>
            <a:chOff x="-1818613" y="2261156"/>
            <a:chExt cx="3700739" cy="447745"/>
          </a:xfrm>
        </p:grpSpPr>
        <p:sp>
          <p:nvSpPr>
            <p:cNvPr id="62" name="矩形 61"/>
            <p:cNvSpPr/>
            <p:nvPr/>
          </p:nvSpPr>
          <p:spPr>
            <a:xfrm>
              <a:off x="-1818613" y="2261156"/>
              <a:ext cx="3700739" cy="447745"/>
            </a:xfrm>
            <a:prstGeom prst="rect">
              <a:avLst/>
            </a:prstGeom>
            <a:solidFill>
              <a:srgbClr val="E58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p:cNvSpPr txBox="1"/>
            <p:nvPr/>
          </p:nvSpPr>
          <p:spPr>
            <a:xfrm>
              <a:off x="-1792436" y="2324051"/>
              <a:ext cx="3655307" cy="338554"/>
            </a:xfrm>
            <a:prstGeom prst="rect">
              <a:avLst/>
            </a:prstGeom>
            <a:noFill/>
          </p:spPr>
          <p:txBody>
            <a:bodyPr wrap="square">
              <a:spAutoFit/>
            </a:bodyPr>
            <a:lstStyle/>
            <a:p>
              <a:pPr algn="ct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Pilot production line</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4" name="组合 63"/>
          <p:cNvGrpSpPr/>
          <p:nvPr/>
        </p:nvGrpSpPr>
        <p:grpSpPr>
          <a:xfrm>
            <a:off x="8084458" y="1921990"/>
            <a:ext cx="3717152" cy="3422039"/>
            <a:chOff x="6047694" y="3501426"/>
            <a:chExt cx="3039135" cy="2771018"/>
          </a:xfrm>
        </p:grpSpPr>
        <p:sp>
          <p:nvSpPr>
            <p:cNvPr id="65" name="矩形 64"/>
            <p:cNvSpPr>
              <a:spLocks noChangeAspect="1"/>
            </p:cNvSpPr>
            <p:nvPr/>
          </p:nvSpPr>
          <p:spPr>
            <a:xfrm>
              <a:off x="6047694" y="3501426"/>
              <a:ext cx="3039135" cy="2771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6" name="图片 65"/>
            <p:cNvPicPr>
              <a:picLocks noChangeAspect="1"/>
            </p:cNvPicPr>
            <p:nvPr/>
          </p:nvPicPr>
          <p:blipFill rotWithShape="1">
            <a:blip r:embed="rId7"/>
            <a:srcRect l="77162"/>
            <a:stretch>
              <a:fillRect/>
            </a:stretch>
          </p:blipFill>
          <p:spPr>
            <a:xfrm>
              <a:off x="6219328" y="3601703"/>
              <a:ext cx="2752646" cy="2565405"/>
            </a:xfrm>
            <a:prstGeom prst="rect">
              <a:avLst/>
            </a:prstGeom>
          </p:spPr>
        </p:pic>
      </p:grpSp>
      <p:sp>
        <p:nvSpPr>
          <p:cNvPr id="67" name="矩形 66"/>
          <p:cNvSpPr/>
          <p:nvPr/>
        </p:nvSpPr>
        <p:spPr>
          <a:xfrm>
            <a:off x="8336567" y="2757714"/>
            <a:ext cx="1226457" cy="27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increased</a:t>
            </a:r>
            <a:endParaRPr lang="zh-CN" altLang="en-US" b="1" dirty="0">
              <a:solidFill>
                <a:schemeClr val="accent1">
                  <a:lumMod val="50000"/>
                </a:schemeClr>
              </a:solidFill>
            </a:endParaRPr>
          </a:p>
        </p:txBody>
      </p:sp>
      <p:sp>
        <p:nvSpPr>
          <p:cNvPr id="68" name="矩形 67"/>
          <p:cNvSpPr/>
          <p:nvPr/>
        </p:nvSpPr>
        <p:spPr>
          <a:xfrm>
            <a:off x="9556304" y="2757714"/>
            <a:ext cx="1226457" cy="27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increased</a:t>
            </a:r>
            <a:endParaRPr lang="zh-CN" altLang="en-US" b="1" dirty="0">
              <a:solidFill>
                <a:schemeClr val="accent1">
                  <a:lumMod val="50000"/>
                </a:schemeClr>
              </a:solidFill>
            </a:endParaRPr>
          </a:p>
        </p:txBody>
      </p:sp>
      <p:sp>
        <p:nvSpPr>
          <p:cNvPr id="69" name="矩形 68"/>
          <p:cNvSpPr/>
          <p:nvPr/>
        </p:nvSpPr>
        <p:spPr>
          <a:xfrm>
            <a:off x="10093058" y="2011290"/>
            <a:ext cx="1675039" cy="478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Increased by</a:t>
            </a:r>
          </a:p>
          <a:p>
            <a:pPr algn="ctr"/>
            <a:r>
              <a:rPr lang="en-US" altLang="zh-CN" b="1" dirty="0">
                <a:solidFill>
                  <a:schemeClr val="accent1">
                    <a:lumMod val="50000"/>
                  </a:schemeClr>
                </a:solidFill>
              </a:rPr>
              <a:t>One time</a:t>
            </a:r>
            <a:endParaRPr lang="zh-CN" altLang="en-US" b="1" dirty="0">
              <a:solidFill>
                <a:schemeClr val="accent1">
                  <a:lumMod val="50000"/>
                </a:schemeClr>
              </a:solidFill>
            </a:endParaRPr>
          </a:p>
        </p:txBody>
      </p:sp>
      <p:sp>
        <p:nvSpPr>
          <p:cNvPr id="71" name="矩形 70"/>
          <p:cNvSpPr/>
          <p:nvPr/>
        </p:nvSpPr>
        <p:spPr>
          <a:xfrm>
            <a:off x="479494" y="5842509"/>
            <a:ext cx="10877935" cy="923330"/>
          </a:xfrm>
          <a:prstGeom prst="rect">
            <a:avLst/>
          </a:prstGeom>
          <a:solidFill>
            <a:schemeClr val="accent1">
              <a:lumMod val="20000"/>
              <a:lumOff val="80000"/>
            </a:schemeClr>
          </a:solidFill>
          <a:ln w="28575">
            <a:noFill/>
          </a:ln>
        </p:spPr>
        <p:txBody>
          <a:bodyPr wrap="square">
            <a:spAutoFit/>
          </a:bodyPr>
          <a:lstStyle/>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 Rice bran aleurone layer is rich in minerals, dietary fiber, phenolic acid and other antioxidant active components.</a:t>
            </a:r>
          </a:p>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We explored a technique to improve the stability of the rice aleurone layer.</a:t>
            </a:r>
            <a:endParaRPr lang="zh-CN" altLang="en-US" b="1" dirty="0">
              <a:latin typeface="Arial Black" panose="020B0A04020102020204" pitchFamily="34" charset="0"/>
              <a:ea typeface="微软雅黑" panose="020B0503020204020204" pitchFamily="34" charset="-122"/>
            </a:endParaRPr>
          </a:p>
        </p:txBody>
      </p:sp>
      <p:sp>
        <p:nvSpPr>
          <p:cNvPr id="76" name="矩形 75"/>
          <p:cNvSpPr/>
          <p:nvPr/>
        </p:nvSpPr>
        <p:spPr>
          <a:xfrm>
            <a:off x="8187418" y="1997418"/>
            <a:ext cx="1675039" cy="478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lumMod val="50000"/>
                </a:schemeClr>
              </a:solidFill>
            </a:endParaRPr>
          </a:p>
        </p:txBody>
      </p:sp>
      <p:sp>
        <p:nvSpPr>
          <p:cNvPr id="77" name="矩形 76"/>
          <p:cNvSpPr/>
          <p:nvPr/>
        </p:nvSpPr>
        <p:spPr>
          <a:xfrm>
            <a:off x="8336567" y="4952353"/>
            <a:ext cx="1010634" cy="332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accent1">
                    <a:lumMod val="50000"/>
                  </a:schemeClr>
                </a:solidFill>
              </a:rPr>
              <a:t>Lipase inactivation rate</a:t>
            </a:r>
            <a:endParaRPr lang="zh-CN" altLang="en-US" sz="1000" b="1" dirty="0">
              <a:solidFill>
                <a:schemeClr val="accent1">
                  <a:lumMod val="50000"/>
                </a:schemeClr>
              </a:solidFill>
            </a:endParaRPr>
          </a:p>
        </p:txBody>
      </p:sp>
      <p:sp>
        <p:nvSpPr>
          <p:cNvPr id="79" name="文本框 78"/>
          <p:cNvSpPr txBox="1"/>
          <p:nvPr/>
        </p:nvSpPr>
        <p:spPr>
          <a:xfrm>
            <a:off x="9552296" y="4917367"/>
            <a:ext cx="1226458" cy="42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000" b="1">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Peroxidase inactivation rate</a:t>
            </a:r>
          </a:p>
        </p:txBody>
      </p:sp>
      <p:sp>
        <p:nvSpPr>
          <p:cNvPr id="81" name="文本框 80"/>
          <p:cNvSpPr txBox="1"/>
          <p:nvPr/>
        </p:nvSpPr>
        <p:spPr>
          <a:xfrm>
            <a:off x="10815039" y="4952352"/>
            <a:ext cx="1028755" cy="38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000" b="1">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shelf-life</a:t>
            </a:r>
          </a:p>
        </p:txBody>
      </p:sp>
      <p:sp>
        <p:nvSpPr>
          <p:cNvPr id="7" name="文本框 6"/>
          <p:cNvSpPr txBox="1"/>
          <p:nvPr/>
        </p:nvSpPr>
        <p:spPr>
          <a:xfrm>
            <a:off x="8022436" y="5336587"/>
            <a:ext cx="4141244" cy="338554"/>
          </a:xfrm>
          <a:prstGeom prst="rect">
            <a:avLst/>
          </a:prstGeom>
          <a:noFill/>
        </p:spPr>
        <p:txBody>
          <a:bodyPr wrap="square">
            <a:spAutoFit/>
          </a:bodyPr>
          <a:lstStyle>
            <a:defPPr>
              <a:defRPr lang="zh-CN"/>
            </a:defPPr>
            <a:lvl1pPr>
              <a:defRPr sz="1600" i="1">
                <a:solidFill>
                  <a:srgbClr val="FF0000"/>
                </a:solidFill>
              </a:defRPr>
            </a:lvl1pPr>
          </a:lstStyle>
          <a:p>
            <a:r>
              <a:rPr lang="en-US" altLang="zh-CN" dirty="0"/>
              <a:t>Authorized Patent</a:t>
            </a:r>
            <a:r>
              <a:rPr lang="zh-CN" altLang="en-US" dirty="0"/>
              <a:t>，</a:t>
            </a:r>
            <a:r>
              <a:rPr lang="en-US" altLang="zh-CN" dirty="0"/>
              <a:t>CN201910958800.7</a:t>
            </a:r>
          </a:p>
        </p:txBody>
      </p:sp>
      <p:sp>
        <p:nvSpPr>
          <p:cNvPr id="9" name="文本框 8"/>
          <p:cNvSpPr txBox="1"/>
          <p:nvPr/>
        </p:nvSpPr>
        <p:spPr>
          <a:xfrm>
            <a:off x="11555283" y="6347206"/>
            <a:ext cx="683781" cy="369332"/>
          </a:xfrm>
          <a:prstGeom prst="rect">
            <a:avLst/>
          </a:prstGeom>
          <a:noFill/>
        </p:spPr>
        <p:txBody>
          <a:bodyPr wrap="square" rtlCol="0">
            <a:spAutoFit/>
          </a:bodyPr>
          <a:lstStyle/>
          <a:p>
            <a:r>
              <a:rPr lang="en-US" altLang="zh-CN" dirty="0"/>
              <a:t>15</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506902" y="1364313"/>
            <a:ext cx="11178196" cy="43474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Rice bran dietary fiber</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824184" y="5783758"/>
            <a:ext cx="4591912" cy="369332"/>
          </a:xfrm>
          <a:prstGeom prst="rect">
            <a:avLst/>
          </a:prstGeom>
          <a:solidFill>
            <a:schemeClr val="accent1">
              <a:lumMod val="20000"/>
              <a:lumOff val="80000"/>
            </a:schemeClr>
          </a:solidFill>
          <a:ln w="28575">
            <a:noFill/>
          </a:ln>
        </p:spPr>
        <p:txBody>
          <a:bodyPr wrap="square">
            <a:spAutoFit/>
          </a:bodyPr>
          <a:lstStyle/>
          <a:p>
            <a:pPr algn="ctr"/>
            <a:r>
              <a:rPr lang="en-US" altLang="zh-CN" b="1" dirty="0">
                <a:latin typeface="Arial Black" panose="020B0A04020102020204" pitchFamily="34" charset="0"/>
                <a:ea typeface="微软雅黑" panose="020B0503020204020204" pitchFamily="34" charset="-122"/>
              </a:rPr>
              <a:t>Subcritical water extraction </a:t>
            </a:r>
            <a:endParaRPr lang="zh-CN" altLang="en-US" b="1" dirty="0">
              <a:latin typeface="Arial Black" panose="020B0A04020102020204" pitchFamily="34" charset="0"/>
              <a:ea typeface="微软雅黑" panose="020B0503020204020204" pitchFamily="34" charset="-122"/>
            </a:endParaRPr>
          </a:p>
        </p:txBody>
      </p:sp>
      <p:sp>
        <p:nvSpPr>
          <p:cNvPr id="8" name="文本框 7"/>
          <p:cNvSpPr txBox="1"/>
          <p:nvPr/>
        </p:nvSpPr>
        <p:spPr>
          <a:xfrm>
            <a:off x="6298695" y="6402339"/>
            <a:ext cx="5937850" cy="338554"/>
          </a:xfrm>
          <a:prstGeom prst="rect">
            <a:avLst/>
          </a:prstGeom>
          <a:noFill/>
        </p:spPr>
        <p:txBody>
          <a:bodyPr wrap="square">
            <a:spAutoFit/>
          </a:bodyPr>
          <a:lstStyle>
            <a:defPPr>
              <a:defRPr lang="zh-CN"/>
            </a:defPPr>
            <a:lvl1pPr>
              <a:defRPr sz="1600" i="1">
                <a:solidFill>
                  <a:srgbClr val="FF0000"/>
                </a:solidFill>
              </a:defRPr>
            </a:lvl1pPr>
          </a:lstStyle>
          <a:p>
            <a:r>
              <a:rPr lang="en-US" altLang="zh-CN" dirty="0"/>
              <a:t>LWT, 2021</a:t>
            </a:r>
            <a:r>
              <a:rPr lang="zh-CN" altLang="en-US" dirty="0"/>
              <a:t>；</a:t>
            </a:r>
            <a:r>
              <a:rPr lang="en-US" altLang="zh-CN" dirty="0" err="1"/>
              <a:t>Carbohydr</a:t>
            </a:r>
            <a:r>
              <a:rPr lang="en-US" altLang="zh-CN" dirty="0"/>
              <a:t> </a:t>
            </a:r>
            <a:r>
              <a:rPr lang="en-US" altLang="zh-CN" dirty="0" err="1"/>
              <a:t>Polym</a:t>
            </a:r>
            <a:r>
              <a:rPr lang="en-US" altLang="zh-CN" dirty="0"/>
              <a:t> 2020</a:t>
            </a:r>
            <a:r>
              <a:rPr lang="zh-CN" altLang="en-US" dirty="0"/>
              <a:t>；</a:t>
            </a:r>
            <a:r>
              <a:rPr lang="en-US" altLang="zh-CN" dirty="0"/>
              <a:t>J. Food Science, 2017</a:t>
            </a:r>
          </a:p>
        </p:txBody>
      </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7646"/>
          <a:stretch>
            <a:fillRect/>
          </a:stretch>
        </p:blipFill>
        <p:spPr>
          <a:xfrm>
            <a:off x="824184" y="1706398"/>
            <a:ext cx="4591912" cy="3919941"/>
          </a:xfrm>
          <a:prstGeom prst="rect">
            <a:avLst/>
          </a:prstGeom>
        </p:spPr>
      </p:pic>
      <p:sp>
        <p:nvSpPr>
          <p:cNvPr id="29" name="矩形 28"/>
          <p:cNvSpPr/>
          <p:nvPr/>
        </p:nvSpPr>
        <p:spPr>
          <a:xfrm>
            <a:off x="6298697" y="1706397"/>
            <a:ext cx="5111522" cy="3919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269673" y="1739474"/>
            <a:ext cx="5697656" cy="4166102"/>
            <a:chOff x="6071188" y="3161593"/>
            <a:chExt cx="4209552" cy="3308726"/>
          </a:xfrm>
        </p:grpSpPr>
        <p:pic>
          <p:nvPicPr>
            <p:cNvPr id="12"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138" r="1441" b="15201"/>
            <a:stretch>
              <a:fillRect/>
            </a:stretch>
          </p:blipFill>
          <p:spPr bwMode="auto">
            <a:xfrm>
              <a:off x="6071188" y="4527354"/>
              <a:ext cx="2117627" cy="19429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502966" y="4011781"/>
              <a:ext cx="1777774" cy="2099770"/>
              <a:chOff x="5512597" y="1297899"/>
              <a:chExt cx="3797107" cy="3106661"/>
            </a:xfrm>
          </p:grpSpPr>
          <p:sp>
            <p:nvSpPr>
              <p:cNvPr id="16" name="矩形 15"/>
              <p:cNvSpPr/>
              <p:nvPr/>
            </p:nvSpPr>
            <p:spPr>
              <a:xfrm>
                <a:off x="5961125" y="2372396"/>
                <a:ext cx="970085" cy="1322363"/>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7" name="矩形 16"/>
              <p:cNvSpPr/>
              <p:nvPr/>
            </p:nvSpPr>
            <p:spPr>
              <a:xfrm>
                <a:off x="6613512" y="1894095"/>
                <a:ext cx="970085" cy="1717198"/>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sp>
            <p:nvSpPr>
              <p:cNvPr id="18" name="矩形 17"/>
              <p:cNvSpPr/>
              <p:nvPr/>
            </p:nvSpPr>
            <p:spPr>
              <a:xfrm>
                <a:off x="5665114" y="3607618"/>
                <a:ext cx="2180493" cy="1082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9" name="文本框 18"/>
              <p:cNvSpPr txBox="1"/>
              <p:nvPr/>
            </p:nvSpPr>
            <p:spPr>
              <a:xfrm>
                <a:off x="5512597" y="4079075"/>
                <a:ext cx="3797107" cy="325485"/>
              </a:xfrm>
              <a:prstGeom prst="rect">
                <a:avLst/>
              </a:prstGeom>
              <a:noFill/>
            </p:spPr>
            <p:txBody>
              <a:bodyPr wrap="square" rtlCol="0">
                <a:spAutoFit/>
              </a:bodyPr>
              <a:lstStyle/>
              <a:p>
                <a:r>
                  <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rPr>
                  <a:t>Nanofiber stability</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箭头: 上 20"/>
              <p:cNvSpPr/>
              <p:nvPr/>
            </p:nvSpPr>
            <p:spPr>
              <a:xfrm>
                <a:off x="7076595" y="1409691"/>
                <a:ext cx="266170" cy="333550"/>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solidFill>
                    <a:schemeClr val="accent1">
                      <a:lumMod val="20000"/>
                      <a:lumOff val="80000"/>
                    </a:schemeClr>
                  </a:solidFill>
                </a:endParaRPr>
              </a:p>
            </p:txBody>
          </p:sp>
          <p:sp>
            <p:nvSpPr>
              <p:cNvPr id="22" name="文本框 21"/>
              <p:cNvSpPr txBox="1"/>
              <p:nvPr/>
            </p:nvSpPr>
            <p:spPr>
              <a:xfrm>
                <a:off x="5957967" y="1297899"/>
                <a:ext cx="2906369" cy="760559"/>
              </a:xfrm>
              <a:prstGeom prst="rect">
                <a:avLst/>
              </a:prstGeom>
              <a:noFill/>
            </p:spPr>
            <p:txBody>
              <a:bodyPr wrap="square"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提高</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600" b="1" dirty="0">
                    <a:solidFill>
                      <a:schemeClr val="accent6"/>
                    </a:solidFill>
                    <a:latin typeface="微软雅黑" panose="020B0503020204020204" pitchFamily="34" charset="-122"/>
                    <a:ea typeface="微软雅黑" panose="020B0503020204020204" pitchFamily="34" charset="-122"/>
                    <a:cs typeface="Times New Roman" panose="02020603050405020304" pitchFamily="18" charset="0"/>
                  </a:rPr>
                  <a:t>21</a:t>
                </a:r>
                <a:r>
                  <a:rPr lang="en-US" altLang="zh-CN" sz="16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4" name="Picture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579" b="17833"/>
            <a:stretch>
              <a:fillRect/>
            </a:stretch>
          </p:blipFill>
          <p:spPr bwMode="auto">
            <a:xfrm>
              <a:off x="6092631" y="3161593"/>
              <a:ext cx="2074740" cy="1474152"/>
            </a:xfrm>
            <a:prstGeom prst="rect">
              <a:avLst/>
            </a:prstGeom>
            <a:noFill/>
            <a:extLst>
              <a:ext uri="{909E8E84-426E-40DD-AFC4-6F175D3DCCD1}">
                <a14:hiddenFill xmlns:a14="http://schemas.microsoft.com/office/drawing/2010/main">
                  <a:solidFill>
                    <a:srgbClr val="FFFFFF"/>
                  </a:solidFill>
                </a14:hiddenFill>
              </a:ext>
            </a:extLst>
          </p:spPr>
        </p:pic>
        <p:sp>
          <p:nvSpPr>
            <p:cNvPr id="15" name="椭圆 14"/>
            <p:cNvSpPr/>
            <p:nvPr/>
          </p:nvSpPr>
          <p:spPr>
            <a:xfrm>
              <a:off x="8416414" y="3406145"/>
              <a:ext cx="1351722" cy="2413054"/>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6298695" y="5820772"/>
            <a:ext cx="5111523" cy="369332"/>
          </a:xfrm>
          <a:prstGeom prst="rect">
            <a:avLst/>
          </a:prstGeom>
          <a:solidFill>
            <a:schemeClr val="accent1">
              <a:lumMod val="20000"/>
              <a:lumOff val="80000"/>
            </a:schemeClr>
          </a:solidFill>
          <a:ln w="28575">
            <a:noFill/>
          </a:ln>
        </p:spPr>
        <p:txBody>
          <a:bodyPr wrap="square">
            <a:spAutoFit/>
          </a:bodyPr>
          <a:lstStyle/>
          <a:p>
            <a:pPr algn="ctr"/>
            <a:r>
              <a:rPr lang="en-US" altLang="zh-CN" b="1" dirty="0">
                <a:latin typeface="Arial Black" panose="020B0A04020102020204" pitchFamily="34" charset="0"/>
                <a:ea typeface="微软雅黑" panose="020B0503020204020204" pitchFamily="34" charset="-122"/>
              </a:rPr>
              <a:t>Dynamic high pressure treatment </a:t>
            </a:r>
            <a:endParaRPr lang="zh-CN" altLang="en-US" b="1" dirty="0">
              <a:latin typeface="Arial Black" panose="020B0A04020102020204" pitchFamily="34" charset="0"/>
              <a:ea typeface="微软雅黑" panose="020B0503020204020204" pitchFamily="34" charset="-122"/>
            </a:endParaRPr>
          </a:p>
        </p:txBody>
      </p:sp>
      <p:sp>
        <p:nvSpPr>
          <p:cNvPr id="11" name="文本框 10"/>
          <p:cNvSpPr txBox="1"/>
          <p:nvPr/>
        </p:nvSpPr>
        <p:spPr>
          <a:xfrm>
            <a:off x="11555283" y="6347206"/>
            <a:ext cx="683781" cy="369332"/>
          </a:xfrm>
          <a:prstGeom prst="rect">
            <a:avLst/>
          </a:prstGeom>
          <a:noFill/>
        </p:spPr>
        <p:txBody>
          <a:bodyPr wrap="square" rtlCol="0">
            <a:spAutoFit/>
          </a:bodyPr>
          <a:lstStyle/>
          <a:p>
            <a:r>
              <a:rPr lang="en-US" altLang="zh-CN" dirty="0"/>
              <a:t>16</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Related products</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534347" y="1482566"/>
            <a:ext cx="1512507" cy="2016675"/>
          </a:xfrm>
          <a:prstGeom prst="ellipse">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2076" t="17107" r="26100" b="19874"/>
          <a:stretch>
            <a:fillRect/>
          </a:stretch>
        </p:blipFill>
        <p:spPr>
          <a:xfrm>
            <a:off x="2352807" y="1631677"/>
            <a:ext cx="1413178" cy="1718452"/>
          </a:xfrm>
          <a:prstGeom prst="rect">
            <a:avLst/>
          </a:prstGeom>
        </p:spPr>
      </p:pic>
      <p:pic>
        <p:nvPicPr>
          <p:cNvPr id="9" name="图片 8"/>
          <p:cNvPicPr>
            <a:picLocks noChangeAspect="1"/>
          </p:cNvPicPr>
          <p:nvPr/>
        </p:nvPicPr>
        <p:blipFill>
          <a:blip r:embed="rId6"/>
          <a:stretch>
            <a:fillRect/>
          </a:stretch>
        </p:blipFill>
        <p:spPr>
          <a:xfrm>
            <a:off x="119561" y="4342476"/>
            <a:ext cx="2176376" cy="2183627"/>
          </a:xfrm>
          <a:prstGeom prst="rect">
            <a:avLst/>
          </a:prstGeom>
          <a:ln>
            <a:noFill/>
          </a:ln>
          <a:effectLst>
            <a:softEdge rad="112500"/>
          </a:effectLst>
        </p:spPr>
      </p:pic>
      <p:pic>
        <p:nvPicPr>
          <p:cNvPr id="10" name="图片 9"/>
          <p:cNvPicPr>
            <a:picLocks noChangeAspect="1"/>
          </p:cNvPicPr>
          <p:nvPr/>
        </p:nvPicPr>
        <p:blipFill>
          <a:blip r:embed="rId7"/>
          <a:stretch>
            <a:fillRect/>
          </a:stretch>
        </p:blipFill>
        <p:spPr>
          <a:xfrm>
            <a:off x="2295937" y="4371594"/>
            <a:ext cx="2176376" cy="2154509"/>
          </a:xfrm>
          <a:prstGeom prst="rect">
            <a:avLst/>
          </a:prstGeom>
          <a:ln>
            <a:noFill/>
          </a:ln>
          <a:effectLst>
            <a:softEdge rad="112500"/>
          </a:effectLst>
        </p:spPr>
      </p:pic>
      <p:sp>
        <p:nvSpPr>
          <p:cNvPr id="11" name="矩形 10"/>
          <p:cNvSpPr/>
          <p:nvPr/>
        </p:nvSpPr>
        <p:spPr>
          <a:xfrm>
            <a:off x="1144966" y="3958585"/>
            <a:ext cx="2079792" cy="369332"/>
          </a:xfrm>
          <a:prstGeom prst="rect">
            <a:avLst/>
          </a:prstGeom>
        </p:spPr>
        <p:txBody>
          <a:bodyPr wrap="square">
            <a:spAutoFit/>
          </a:bodyPr>
          <a:lstStyle/>
          <a:p>
            <a:r>
              <a:rPr lang="en-US" altLang="zh-CN" b="1" dirty="0">
                <a:solidFill>
                  <a:srgbClr val="FF0000"/>
                </a:solidFill>
              </a:rPr>
              <a:t>Food ingredients</a:t>
            </a:r>
            <a:endParaRPr lang="zh-CN" altLang="en-US" b="1" dirty="0">
              <a:solidFill>
                <a:srgbClr val="FF0000"/>
              </a:solidFill>
            </a:endParaRPr>
          </a:p>
        </p:txBody>
      </p:sp>
      <p:pic>
        <p:nvPicPr>
          <p:cNvPr id="12" name="图片 11"/>
          <p:cNvPicPr>
            <a:picLocks noChangeAspect="1"/>
          </p:cNvPicPr>
          <p:nvPr/>
        </p:nvPicPr>
        <p:blipFill rotWithShape="1">
          <a:blip r:embed="rId8"/>
          <a:srcRect r="48782"/>
          <a:stretch>
            <a:fillRect/>
          </a:stretch>
        </p:blipFill>
        <p:spPr>
          <a:xfrm>
            <a:off x="8914057" y="4399861"/>
            <a:ext cx="2816504" cy="2040666"/>
          </a:xfrm>
          <a:prstGeom prst="rect">
            <a:avLst/>
          </a:prstGeom>
        </p:spPr>
      </p:pic>
      <p:sp>
        <p:nvSpPr>
          <p:cNvPr id="13" name="矩形 12"/>
          <p:cNvSpPr/>
          <p:nvPr/>
        </p:nvSpPr>
        <p:spPr>
          <a:xfrm>
            <a:off x="9515522" y="3958585"/>
            <a:ext cx="1511025" cy="369332"/>
          </a:xfrm>
          <a:prstGeom prst="rect">
            <a:avLst/>
          </a:prstGeom>
        </p:spPr>
        <p:txBody>
          <a:bodyPr wrap="square">
            <a:spAutoFit/>
          </a:bodyPr>
          <a:lstStyle/>
          <a:p>
            <a:r>
              <a:rPr lang="en-US" altLang="zh-CN" b="1" dirty="0">
                <a:solidFill>
                  <a:srgbClr val="FF0000"/>
                </a:solidFill>
              </a:rPr>
              <a:t>Bakery food</a:t>
            </a:r>
            <a:endParaRPr lang="zh-CN" altLang="en-US" b="1" dirty="0">
              <a:solidFill>
                <a:srgbClr val="FF0000"/>
              </a:solidFill>
            </a:endParaRPr>
          </a:p>
        </p:txBody>
      </p:sp>
      <p:sp>
        <p:nvSpPr>
          <p:cNvPr id="14" name="矩形 13"/>
          <p:cNvSpPr/>
          <p:nvPr/>
        </p:nvSpPr>
        <p:spPr>
          <a:xfrm>
            <a:off x="5214793" y="3958586"/>
            <a:ext cx="3747442" cy="369332"/>
          </a:xfrm>
          <a:prstGeom prst="rect">
            <a:avLst/>
          </a:prstGeom>
        </p:spPr>
        <p:txBody>
          <a:bodyPr wrap="square">
            <a:spAutoFit/>
          </a:bodyPr>
          <a:lstStyle/>
          <a:p>
            <a:r>
              <a:rPr lang="en-US" altLang="zh-CN" b="1" dirty="0">
                <a:solidFill>
                  <a:srgbClr val="FF0000"/>
                </a:solidFill>
              </a:rPr>
              <a:t>Meal substitute powder</a:t>
            </a:r>
            <a:endParaRPr lang="zh-CN" altLang="en-US" b="1" dirty="0">
              <a:solidFill>
                <a:srgbClr val="FF0000"/>
              </a:solidFill>
            </a:endParaRPr>
          </a:p>
        </p:txBody>
      </p:sp>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1168" y="4399861"/>
            <a:ext cx="3738550" cy="2040666"/>
          </a:xfrm>
          <a:prstGeom prst="rect">
            <a:avLst/>
          </a:prstGeom>
          <a:noFill/>
          <a:ln>
            <a:noFill/>
          </a:ln>
        </p:spPr>
      </p:pic>
      <p:pic>
        <p:nvPicPr>
          <p:cNvPr id="16" name="Picture 12" descr="大米蛋白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9041" y="1583810"/>
            <a:ext cx="1317234" cy="174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mag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1583810"/>
            <a:ext cx="1383488" cy="167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http://img4.freemerce.com/c2yhcdX.jpg"/>
          <p:cNvPicPr>
            <a:picLocks noChangeAspect="1" noChangeArrowheads="1"/>
          </p:cNvPicPr>
          <p:nvPr/>
        </p:nvPicPr>
        <p:blipFill rotWithShape="1">
          <a:blip r:embed="rId12">
            <a:extLst>
              <a:ext uri="{28A0092B-C50C-407E-A947-70E740481C1C}">
                <a14:useLocalDpi xmlns:a14="http://schemas.microsoft.com/office/drawing/2010/main" val="0"/>
              </a:ext>
            </a:extLst>
          </a:blip>
          <a:srcRect l="26119" t="1970" r="27313" b="2823"/>
          <a:stretch>
            <a:fillRect/>
          </a:stretch>
        </p:blipFill>
        <p:spPr bwMode="auto">
          <a:xfrm>
            <a:off x="8156954" y="1642117"/>
            <a:ext cx="1369273" cy="1520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rotWithShape="1">
          <a:blip r:embed="rId13" cstate="print">
            <a:extLst>
              <a:ext uri="{28A0092B-C50C-407E-A947-70E740481C1C}">
                <a14:useLocalDpi xmlns:a14="http://schemas.microsoft.com/office/drawing/2010/main" val="0"/>
              </a:ext>
            </a:extLst>
          </a:blip>
          <a:srcRect l="14701" r="13899" b="2351"/>
          <a:stretch>
            <a:fillRect/>
          </a:stretch>
        </p:blipFill>
        <p:spPr>
          <a:xfrm>
            <a:off x="10223304" y="1659516"/>
            <a:ext cx="1434349" cy="1520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矩形 20"/>
          <p:cNvSpPr/>
          <p:nvPr/>
        </p:nvSpPr>
        <p:spPr>
          <a:xfrm>
            <a:off x="1568023" y="1164623"/>
            <a:ext cx="2079792" cy="369332"/>
          </a:xfrm>
          <a:prstGeom prst="rect">
            <a:avLst/>
          </a:prstGeom>
        </p:spPr>
        <p:txBody>
          <a:bodyPr wrap="square">
            <a:spAutoFit/>
          </a:bodyPr>
          <a:lstStyle/>
          <a:p>
            <a:r>
              <a:rPr lang="en-US" altLang="zh-CN" b="1" dirty="0">
                <a:solidFill>
                  <a:srgbClr val="FF0000"/>
                </a:solidFill>
              </a:rPr>
              <a:t>Rice starch</a:t>
            </a:r>
            <a:endParaRPr lang="zh-CN" altLang="en-US" b="1" dirty="0">
              <a:solidFill>
                <a:srgbClr val="FF0000"/>
              </a:solidFill>
            </a:endParaRPr>
          </a:p>
        </p:txBody>
      </p:sp>
      <p:sp>
        <p:nvSpPr>
          <p:cNvPr id="22" name="矩形 21"/>
          <p:cNvSpPr/>
          <p:nvPr/>
        </p:nvSpPr>
        <p:spPr>
          <a:xfrm>
            <a:off x="5119231" y="1169727"/>
            <a:ext cx="2079792" cy="369332"/>
          </a:xfrm>
          <a:prstGeom prst="rect">
            <a:avLst/>
          </a:prstGeom>
        </p:spPr>
        <p:txBody>
          <a:bodyPr wrap="square">
            <a:spAutoFit/>
          </a:bodyPr>
          <a:lstStyle/>
          <a:p>
            <a:r>
              <a:rPr lang="en-US" altLang="zh-CN" b="1" dirty="0">
                <a:solidFill>
                  <a:srgbClr val="FF0000"/>
                </a:solidFill>
              </a:rPr>
              <a:t>Rice protein</a:t>
            </a:r>
            <a:endParaRPr lang="zh-CN" altLang="en-US" b="1" dirty="0">
              <a:solidFill>
                <a:srgbClr val="FF0000"/>
              </a:solidFill>
            </a:endParaRPr>
          </a:p>
        </p:txBody>
      </p:sp>
      <p:sp>
        <p:nvSpPr>
          <p:cNvPr id="23" name="矩形 22"/>
          <p:cNvSpPr/>
          <p:nvPr/>
        </p:nvSpPr>
        <p:spPr>
          <a:xfrm>
            <a:off x="9183408" y="1164623"/>
            <a:ext cx="2079792" cy="369332"/>
          </a:xfrm>
          <a:prstGeom prst="rect">
            <a:avLst/>
          </a:prstGeom>
        </p:spPr>
        <p:txBody>
          <a:bodyPr wrap="square">
            <a:spAutoFit/>
          </a:bodyPr>
          <a:lstStyle/>
          <a:p>
            <a:r>
              <a:rPr lang="en-US" altLang="zh-CN" b="1" dirty="0">
                <a:solidFill>
                  <a:srgbClr val="FF0000"/>
                </a:solidFill>
              </a:rPr>
              <a:t>Rice bran</a:t>
            </a:r>
            <a:endParaRPr lang="zh-CN" altLang="en-US" b="1" dirty="0">
              <a:solidFill>
                <a:srgbClr val="FF0000"/>
              </a:solidFill>
            </a:endParaRPr>
          </a:p>
        </p:txBody>
      </p:sp>
      <p:sp>
        <p:nvSpPr>
          <p:cNvPr id="24" name="文本框 23"/>
          <p:cNvSpPr txBox="1"/>
          <p:nvPr/>
        </p:nvSpPr>
        <p:spPr>
          <a:xfrm>
            <a:off x="11555283" y="6347206"/>
            <a:ext cx="683781" cy="369332"/>
          </a:xfrm>
          <a:prstGeom prst="rect">
            <a:avLst/>
          </a:prstGeom>
          <a:noFill/>
        </p:spPr>
        <p:txBody>
          <a:bodyPr wrap="square" rtlCol="0">
            <a:spAutoFit/>
          </a:bodyPr>
          <a:lstStyle/>
          <a:p>
            <a:r>
              <a:rPr lang="en-US" altLang="zh-CN" dirty="0"/>
              <a:t>17</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3.</a:t>
            </a:r>
            <a:r>
              <a:rPr lang="en-US" altLang="zh-CN" sz="3600" b="1" dirty="0">
                <a:solidFill>
                  <a:schemeClr val="bg1"/>
                </a:solidFill>
                <a:latin typeface="Arial Black" panose="020B0A04020102020204" pitchFamily="34" charset="0"/>
              </a:rPr>
              <a:t> Rice nutrition: </a:t>
            </a:r>
            <a:r>
              <a:rPr lang="en-US" altLang="zh-CN" sz="3600" i="1" dirty="0">
                <a:solidFill>
                  <a:schemeClr val="bg1">
                    <a:lumMod val="95000"/>
                  </a:schemeClr>
                </a:solidFill>
                <a:latin typeface="Imprint MT Shadow" panose="04020605060303030202" pitchFamily="82" charset="0"/>
              </a:rPr>
              <a:t>Black Rice nutrition </a:t>
            </a: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802082" y="6043842"/>
            <a:ext cx="10250422" cy="646331"/>
          </a:xfrm>
          <a:prstGeom prst="rect">
            <a:avLst/>
          </a:prstGeom>
          <a:solidFill>
            <a:schemeClr val="accent1">
              <a:lumMod val="20000"/>
              <a:lumOff val="80000"/>
            </a:schemeClr>
          </a:solidFill>
          <a:ln w="28575">
            <a:noFill/>
          </a:ln>
        </p:spPr>
        <p:txBody>
          <a:bodyPr wrap="square">
            <a:spAutoFit/>
          </a:bodyPr>
          <a:lstStyle/>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Black rice can obviously alleviate colitis caused by DSS.</a:t>
            </a:r>
          </a:p>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Black rice can improve the gut microbiota disorders induced by DSS.</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239" y="1023222"/>
            <a:ext cx="4216332" cy="4545772"/>
          </a:xfrm>
          <a:prstGeom prst="rect">
            <a:avLst/>
          </a:prstGeom>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827" y="1401301"/>
            <a:ext cx="1545428" cy="154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4255" y="1386259"/>
            <a:ext cx="1575045" cy="155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9300" y="1386259"/>
            <a:ext cx="1558123" cy="155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Administrator\Desktop\第二批动物试验\诺禾ZG，KG，HG三个黑米样品类靶向代谢结果\原始数据\Report-X101SC22060569-Z01-J001-B1-42\src\images\analysi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349" y="3562953"/>
            <a:ext cx="5391082" cy="198578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802082" y="2986175"/>
            <a:ext cx="958917" cy="307777"/>
          </a:xfrm>
          <a:prstGeom prst="rect">
            <a:avLst/>
          </a:prstGeom>
        </p:spPr>
        <p:txBody>
          <a:bodyPr wrap="non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Black rice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3722115" y="2986175"/>
            <a:ext cx="1372492" cy="307777"/>
          </a:xfrm>
          <a:prstGeom prst="rect">
            <a:avLst/>
          </a:prstGeom>
        </p:spPr>
        <p:txBody>
          <a:bodyPr wrap="non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Black rice bran</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2101029" y="2986175"/>
            <a:ext cx="1481496" cy="307777"/>
          </a:xfrm>
          <a:prstGeom prst="rect">
            <a:avLst/>
          </a:prstGeom>
        </p:spPr>
        <p:txBody>
          <a:bodyPr wrap="non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Peeled black rice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6635750" y="5534184"/>
            <a:ext cx="6155870" cy="338554"/>
          </a:xfrm>
          <a:prstGeom prst="rect">
            <a:avLst/>
          </a:prstGeom>
          <a:noFill/>
        </p:spPr>
        <p:txBody>
          <a:bodyPr wrap="square">
            <a:spAutoFit/>
          </a:bodyPr>
          <a:lstStyle/>
          <a:p>
            <a:r>
              <a:rPr lang="en-US" altLang="zh-CN" sz="1600" i="1" dirty="0">
                <a:solidFill>
                  <a:srgbClr val="FF0000"/>
                </a:solidFill>
              </a:rPr>
              <a:t>Journal of Nutritional Biochemistry, 2023, 117, 109320</a:t>
            </a:r>
            <a:endParaRPr lang="zh-CN" altLang="en-US" sz="1600" i="1" dirty="0">
              <a:solidFill>
                <a:srgbClr val="FF0000"/>
              </a:solidFill>
            </a:endParaRPr>
          </a:p>
        </p:txBody>
      </p:sp>
      <p:sp>
        <p:nvSpPr>
          <p:cNvPr id="16" name="文本框 15"/>
          <p:cNvSpPr txBox="1"/>
          <p:nvPr/>
        </p:nvSpPr>
        <p:spPr>
          <a:xfrm>
            <a:off x="11606399" y="6367008"/>
            <a:ext cx="683781" cy="369332"/>
          </a:xfrm>
          <a:prstGeom prst="rect">
            <a:avLst/>
          </a:prstGeom>
          <a:noFill/>
        </p:spPr>
        <p:txBody>
          <a:bodyPr wrap="square" rtlCol="0">
            <a:spAutoFit/>
          </a:bodyPr>
          <a:lstStyle/>
          <a:p>
            <a:r>
              <a:rPr lang="en-US" altLang="zh-CN" dirty="0"/>
              <a:t>18</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7677509" y="1633909"/>
            <a:ext cx="4376469" cy="135859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dirty="0">
                <a:solidFill>
                  <a:schemeClr val="bg1">
                    <a:lumMod val="95000"/>
                  </a:schemeClr>
                </a:solidFill>
                <a:latin typeface="Imprint MT Shadow" panose="04020605060303030202" pitchFamily="82" charset="0"/>
              </a:rPr>
              <a:t>Future remarks</a:t>
            </a: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糙米|摄影|静物|上山小火车 - 原创作品 - 站酷 (ZCO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3504" y="3084522"/>
            <a:ext cx="2432649" cy="144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30" name="图示 29"/>
          <p:cNvGraphicFramePr/>
          <p:nvPr>
            <p:extLst>
              <p:ext uri="{D42A27DB-BD31-4B8C-83A1-F6EECF244321}">
                <p14:modId xmlns:p14="http://schemas.microsoft.com/office/powerpoint/2010/main" val="1130124184"/>
              </p:ext>
            </p:extLst>
          </p:nvPr>
        </p:nvGraphicFramePr>
        <p:xfrm>
          <a:off x="-600303" y="690112"/>
          <a:ext cx="4527201" cy="6081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6" name="图片 35"/>
          <p:cNvPicPr>
            <a:picLocks noChangeAspect="1"/>
          </p:cNvPicPr>
          <p:nvPr/>
        </p:nvPicPr>
        <p:blipFill>
          <a:blip r:embed="rId10"/>
          <a:stretch>
            <a:fillRect/>
          </a:stretch>
        </p:blipFill>
        <p:spPr>
          <a:xfrm>
            <a:off x="4093505" y="1270320"/>
            <a:ext cx="2432649" cy="1400056"/>
          </a:xfrm>
          <a:prstGeom prst="rect">
            <a:avLst/>
          </a:prstGeom>
          <a:ln>
            <a:noFill/>
          </a:ln>
          <a:effectLst>
            <a:outerShdw blurRad="292100" dist="139700" dir="2700000" algn="tl" rotWithShape="0">
              <a:srgbClr val="333333">
                <a:alpha val="65000"/>
              </a:srgbClr>
            </a:outerShdw>
          </a:effectLst>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3505" y="5101516"/>
            <a:ext cx="2432649" cy="1364305"/>
          </a:xfrm>
          <a:prstGeom prst="rect">
            <a:avLst/>
          </a:prstGeom>
          <a:ln>
            <a:noFill/>
          </a:ln>
          <a:effectLst>
            <a:outerShdw blurRad="292100" dist="139700" dir="2700000" algn="tl" rotWithShape="0">
              <a:srgbClr val="333333">
                <a:alpha val="65000"/>
              </a:srgbClr>
            </a:outerShdw>
          </a:effectLst>
        </p:spPr>
      </p:pic>
      <p:sp>
        <p:nvSpPr>
          <p:cNvPr id="38" name="文本框 37"/>
          <p:cNvSpPr txBox="1"/>
          <p:nvPr/>
        </p:nvSpPr>
        <p:spPr>
          <a:xfrm>
            <a:off x="4093504" y="6329580"/>
            <a:ext cx="2432649" cy="369332"/>
          </a:xfrm>
          <a:prstGeom prst="rect">
            <a:avLst/>
          </a:prstGeom>
          <a:solidFill>
            <a:schemeClr val="accent6">
              <a:lumMod val="20000"/>
              <a:lumOff val="80000"/>
            </a:schemeClr>
          </a:solidFill>
        </p:spPr>
        <p:txBody>
          <a:bodyPr wrap="square" rtlCol="0">
            <a:spAutoFit/>
          </a:bodyPr>
          <a:lstStyle>
            <a:defPPr>
              <a:defRPr lang="zh-CN"/>
            </a:defPPr>
            <a:lvl1pPr algn="ctr">
              <a:defRPr b="1"/>
            </a:lvl1pPr>
          </a:lstStyle>
          <a:p>
            <a:r>
              <a:rPr lang="en-US" altLang="zh-CN" dirty="0"/>
              <a:t>Rice varieties</a:t>
            </a:r>
            <a:endParaRPr lang="zh-CN" altLang="en-US" dirty="0"/>
          </a:p>
        </p:txBody>
      </p:sp>
      <p:sp>
        <p:nvSpPr>
          <p:cNvPr id="39" name="文本框 38"/>
          <p:cNvSpPr txBox="1"/>
          <p:nvPr/>
        </p:nvSpPr>
        <p:spPr>
          <a:xfrm>
            <a:off x="4093504" y="4499093"/>
            <a:ext cx="2432649" cy="369332"/>
          </a:xfrm>
          <a:prstGeom prst="rect">
            <a:avLst/>
          </a:prstGeom>
          <a:solidFill>
            <a:schemeClr val="accent6">
              <a:lumMod val="20000"/>
              <a:lumOff val="80000"/>
            </a:schemeClr>
          </a:solidFill>
        </p:spPr>
        <p:txBody>
          <a:bodyPr wrap="square" rtlCol="0">
            <a:spAutoFit/>
          </a:bodyPr>
          <a:lstStyle>
            <a:defPPr>
              <a:defRPr lang="zh-CN"/>
            </a:defPPr>
            <a:lvl1pPr>
              <a:defRPr b="1"/>
            </a:lvl1pPr>
          </a:lstStyle>
          <a:p>
            <a:pPr algn="ctr"/>
            <a:r>
              <a:rPr lang="en-US" altLang="zh-CN" dirty="0"/>
              <a:t>Moderate processing</a:t>
            </a:r>
            <a:endParaRPr lang="zh-CN" altLang="en-US" dirty="0"/>
          </a:p>
        </p:txBody>
      </p:sp>
      <p:sp>
        <p:nvSpPr>
          <p:cNvPr id="40" name="文本框 39"/>
          <p:cNvSpPr txBox="1"/>
          <p:nvPr/>
        </p:nvSpPr>
        <p:spPr>
          <a:xfrm>
            <a:off x="4093504" y="2488068"/>
            <a:ext cx="2432649" cy="369332"/>
          </a:xfrm>
          <a:prstGeom prst="rect">
            <a:avLst/>
          </a:prstGeom>
          <a:solidFill>
            <a:schemeClr val="accent6">
              <a:lumMod val="20000"/>
              <a:lumOff val="80000"/>
            </a:schemeClr>
          </a:solidFill>
        </p:spPr>
        <p:txBody>
          <a:bodyPr wrap="square" rtlCol="0">
            <a:spAutoFit/>
          </a:bodyPr>
          <a:lstStyle/>
          <a:p>
            <a:pPr algn="ctr"/>
            <a:r>
              <a:rPr lang="en-US" altLang="zh-CN" b="1" dirty="0"/>
              <a:t>Whole grain</a:t>
            </a:r>
            <a:endParaRPr lang="zh-CN" altLang="en-US" b="1" dirty="0"/>
          </a:p>
        </p:txBody>
      </p:sp>
      <p:pic>
        <p:nvPicPr>
          <p:cNvPr id="41" name="图片 40"/>
          <p:cNvPicPr>
            <a:picLocks noChangeAspect="1"/>
          </p:cNvPicPr>
          <p:nvPr/>
        </p:nvPicPr>
        <p:blipFill>
          <a:blip r:embed="rId12"/>
          <a:stretch>
            <a:fillRect/>
          </a:stretch>
        </p:blipFill>
        <p:spPr>
          <a:xfrm>
            <a:off x="7749968" y="1977734"/>
            <a:ext cx="1378503" cy="833016"/>
          </a:xfrm>
          <a:prstGeom prst="roundRect">
            <a:avLst/>
          </a:prstGeom>
        </p:spPr>
      </p:pic>
      <p:pic>
        <p:nvPicPr>
          <p:cNvPr id="42" name="图片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4008" y="1995473"/>
            <a:ext cx="1378504" cy="827742"/>
          </a:xfrm>
          <a:prstGeom prst="roundRect">
            <a:avLst/>
          </a:prstGeom>
        </p:spPr>
      </p:pic>
      <p:pic>
        <p:nvPicPr>
          <p:cNvPr id="43" name="图片 42"/>
          <p:cNvPicPr>
            <a:picLocks noChangeAspect="1"/>
          </p:cNvPicPr>
          <p:nvPr/>
        </p:nvPicPr>
        <p:blipFill>
          <a:blip r:embed="rId14"/>
          <a:stretch>
            <a:fillRect/>
          </a:stretch>
        </p:blipFill>
        <p:spPr>
          <a:xfrm>
            <a:off x="10673412" y="1977734"/>
            <a:ext cx="1338586" cy="827742"/>
          </a:xfrm>
          <a:prstGeom prst="roundRect">
            <a:avLst/>
          </a:prstGeom>
        </p:spPr>
      </p:pic>
      <p:sp>
        <p:nvSpPr>
          <p:cNvPr id="45" name="文本框 44"/>
          <p:cNvSpPr txBox="1"/>
          <p:nvPr/>
        </p:nvSpPr>
        <p:spPr>
          <a:xfrm>
            <a:off x="8649418" y="1428228"/>
            <a:ext cx="2432649" cy="369332"/>
          </a:xfrm>
          <a:prstGeom prst="rect">
            <a:avLst/>
          </a:prstGeom>
          <a:solidFill>
            <a:schemeClr val="accent4">
              <a:lumMod val="40000"/>
              <a:lumOff val="60000"/>
            </a:schemeClr>
          </a:solidFill>
        </p:spPr>
        <p:txBody>
          <a:bodyPr wrap="square" rtlCol="0">
            <a:spAutoFit/>
          </a:bodyPr>
          <a:lstStyle/>
          <a:p>
            <a:pPr algn="ctr"/>
            <a:r>
              <a:rPr lang="en-US" altLang="zh-CN" b="1" dirty="0"/>
              <a:t>Low GI products</a:t>
            </a:r>
            <a:endParaRPr lang="zh-CN" altLang="en-US" b="1" dirty="0"/>
          </a:p>
        </p:txBody>
      </p:sp>
      <p:sp>
        <p:nvSpPr>
          <p:cNvPr id="47" name="矩形 46"/>
          <p:cNvSpPr/>
          <p:nvPr/>
        </p:nvSpPr>
        <p:spPr>
          <a:xfrm>
            <a:off x="7677509" y="3610408"/>
            <a:ext cx="4376469" cy="28483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8649418" y="3352810"/>
            <a:ext cx="2432649" cy="369332"/>
          </a:xfrm>
          <a:prstGeom prst="rect">
            <a:avLst/>
          </a:prstGeom>
          <a:solidFill>
            <a:schemeClr val="accent4">
              <a:lumMod val="40000"/>
              <a:lumOff val="60000"/>
            </a:schemeClr>
          </a:solidFill>
        </p:spPr>
        <p:txBody>
          <a:bodyPr wrap="square" rtlCol="0">
            <a:spAutoFit/>
          </a:bodyPr>
          <a:lstStyle/>
          <a:p>
            <a:pPr algn="ctr"/>
            <a:r>
              <a:rPr lang="en-US" altLang="zh-CN" b="1" dirty="0"/>
              <a:t>Precision Nutrition</a:t>
            </a:r>
            <a:endParaRPr lang="zh-CN" altLang="en-US" b="1" dirty="0"/>
          </a:p>
        </p:txBody>
      </p:sp>
      <p:pic>
        <p:nvPicPr>
          <p:cNvPr id="52" name="图片 28"/>
          <p:cNvPicPr>
            <a:picLocks noChangeAspect="1"/>
          </p:cNvPicPr>
          <p:nvPr/>
        </p:nvPicPr>
        <p:blipFill>
          <a:blip r:embed="rId15">
            <a:extLst>
              <a:ext uri="{28A0092B-C50C-407E-A947-70E740481C1C}">
                <a14:useLocalDpi xmlns:a14="http://schemas.microsoft.com/office/drawing/2010/main" val="0"/>
              </a:ext>
            </a:extLst>
          </a:blip>
          <a:srcRect b="10471"/>
          <a:stretch>
            <a:fillRect/>
          </a:stretch>
        </p:blipFill>
        <p:spPr bwMode="auto">
          <a:xfrm>
            <a:off x="10240967" y="3868422"/>
            <a:ext cx="124301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矩形 56"/>
          <p:cNvSpPr/>
          <p:nvPr/>
        </p:nvSpPr>
        <p:spPr>
          <a:xfrm>
            <a:off x="8299603" y="3868421"/>
            <a:ext cx="1791522" cy="16445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27329" y="3857795"/>
            <a:ext cx="109378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30"/>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99603" y="5275352"/>
            <a:ext cx="16811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31"/>
          <p:cNvPicPr>
            <a:picLocks noChangeAspect="1"/>
          </p:cNvPicPr>
          <p:nvPr/>
        </p:nvPicPr>
        <p:blipFill>
          <a:blip r:embed="rId18">
            <a:extLst>
              <a:ext uri="{28A0092B-C50C-407E-A947-70E740481C1C}">
                <a14:useLocalDpi xmlns:a14="http://schemas.microsoft.com/office/drawing/2010/main" val="0"/>
              </a:ext>
            </a:extLst>
          </a:blip>
          <a:srcRect l="14841" t="6557" r="16386" b="15948"/>
          <a:stretch>
            <a:fillRect/>
          </a:stretch>
        </p:blipFill>
        <p:spPr bwMode="auto">
          <a:xfrm>
            <a:off x="9962384" y="4957932"/>
            <a:ext cx="15192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29"/>
          <p:cNvPicPr>
            <a:picLocks noChangeAspect="1"/>
          </p:cNvPicPr>
          <p:nvPr/>
        </p:nvPicPr>
        <p:blipFill>
          <a:blip r:embed="rId19" cstate="print">
            <a:extLst>
              <a:ext uri="{28A0092B-C50C-407E-A947-70E740481C1C}">
                <a14:useLocalDpi xmlns:a14="http://schemas.microsoft.com/office/drawing/2010/main" val="0"/>
              </a:ext>
            </a:extLst>
          </a:blip>
          <a:srcRect l="4655" t="5458" r="13487"/>
          <a:stretch>
            <a:fillRect/>
          </a:stretch>
        </p:blipFill>
        <p:spPr bwMode="auto">
          <a:xfrm>
            <a:off x="9402395" y="3868422"/>
            <a:ext cx="8699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箭头: V 形 57"/>
          <p:cNvSpPr/>
          <p:nvPr/>
        </p:nvSpPr>
        <p:spPr>
          <a:xfrm>
            <a:off x="6734870" y="3616906"/>
            <a:ext cx="761419" cy="553921"/>
          </a:xfrm>
          <a:prstGeom prst="chevron">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11606083" y="6458763"/>
            <a:ext cx="683781" cy="369332"/>
          </a:xfrm>
          <a:prstGeom prst="rect">
            <a:avLst/>
          </a:prstGeom>
          <a:noFill/>
        </p:spPr>
        <p:txBody>
          <a:bodyPr wrap="square" rtlCol="0">
            <a:spAutoFit/>
          </a:bodyPr>
          <a:lstStyle/>
          <a:p>
            <a:r>
              <a:rPr lang="en-US" altLang="zh-CN" dirty="0"/>
              <a:t>19</a:t>
            </a:r>
            <a:endParaRPr lang="zh-CN" altLang="en-US" dirty="0"/>
          </a:p>
        </p:txBody>
      </p:sp>
      <p:grpSp>
        <p:nvGrpSpPr>
          <p:cNvPr id="7" name="Group 4">
            <a:extLst>
              <a:ext uri="{FF2B5EF4-FFF2-40B4-BE49-F238E27FC236}">
                <a16:creationId xmlns:a16="http://schemas.microsoft.com/office/drawing/2014/main" id="{EC48569E-3520-780E-95F9-344035ED9A58}"/>
              </a:ext>
            </a:extLst>
          </p:cNvPr>
          <p:cNvGrpSpPr>
            <a:grpSpLocks/>
          </p:cNvGrpSpPr>
          <p:nvPr/>
        </p:nvGrpSpPr>
        <p:grpSpPr bwMode="auto">
          <a:xfrm rot="-5400000">
            <a:off x="971618" y="3389123"/>
            <a:ext cx="5040170" cy="1099110"/>
            <a:chOff x="0" y="0"/>
            <a:chExt cx="2658" cy="98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8" name="Freeform 5">
              <a:extLst>
                <a:ext uri="{FF2B5EF4-FFF2-40B4-BE49-F238E27FC236}">
                  <a16:creationId xmlns:a16="http://schemas.microsoft.com/office/drawing/2014/main" id="{407AB474-D838-5573-8BE3-A9147C4C815E}"/>
                </a:ext>
              </a:extLst>
            </p:cNvPr>
            <p:cNvSpPr>
              <a:spLocks/>
            </p:cNvSpPr>
            <p:nvPr/>
          </p:nvSpPr>
          <p:spPr bwMode="auto">
            <a:xfrm>
              <a:off x="0" y="11"/>
              <a:ext cx="1197" cy="868"/>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w 735"/>
                <a:gd name="T29" fmla="*/ 0 h 532"/>
                <a:gd name="T30" fmla="*/ 735 w 735"/>
                <a:gd name="T3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latin typeface="Times New Roman" panose="02020603050405020304" pitchFamily="18" charset="0"/>
                <a:cs typeface="Times New Roman" panose="02020603050405020304" pitchFamily="18" charset="0"/>
              </a:endParaRPr>
            </a:p>
          </p:txBody>
        </p:sp>
        <p:sp>
          <p:nvSpPr>
            <p:cNvPr id="9" name="Freeform 6">
              <a:extLst>
                <a:ext uri="{FF2B5EF4-FFF2-40B4-BE49-F238E27FC236}">
                  <a16:creationId xmlns:a16="http://schemas.microsoft.com/office/drawing/2014/main" id="{35BBC537-6B0F-5E92-DFD9-A0FAEFD46788}"/>
                </a:ext>
              </a:extLst>
            </p:cNvPr>
            <p:cNvSpPr>
              <a:spLocks/>
            </p:cNvSpPr>
            <p:nvPr/>
          </p:nvSpPr>
          <p:spPr bwMode="auto">
            <a:xfrm>
              <a:off x="1210" y="0"/>
              <a:ext cx="231" cy="984"/>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w 142"/>
                <a:gd name="T17" fmla="*/ 0 h 604"/>
                <a:gd name="T18" fmla="*/ 142 w 142"/>
                <a:gd name="T19" fmla="*/ 604 h 604"/>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142" h="604">
                  <a:moveTo>
                    <a:pt x="37" y="1"/>
                  </a:moveTo>
                  <a:lnTo>
                    <a:pt x="45" y="472"/>
                  </a:lnTo>
                  <a:lnTo>
                    <a:pt x="0" y="474"/>
                  </a:lnTo>
                  <a:lnTo>
                    <a:pt x="72" y="604"/>
                  </a:lnTo>
                  <a:lnTo>
                    <a:pt x="142" y="474"/>
                  </a:lnTo>
                  <a:lnTo>
                    <a:pt x="100" y="474"/>
                  </a:lnTo>
                  <a:lnTo>
                    <a:pt x="99" y="0"/>
                  </a:lnTo>
                  <a:lnTo>
                    <a:pt x="3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AD5D879A-1BB3-AF1C-B0F7-26D0F4D8F592}"/>
                </a:ext>
              </a:extLst>
            </p:cNvPr>
            <p:cNvSpPr>
              <a:spLocks/>
            </p:cNvSpPr>
            <p:nvPr/>
          </p:nvSpPr>
          <p:spPr bwMode="auto">
            <a:xfrm flipH="1">
              <a:off x="1461" y="11"/>
              <a:ext cx="1197" cy="868"/>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w 735"/>
                <a:gd name="T29" fmla="*/ 0 h 532"/>
                <a:gd name="T30" fmla="*/ 735 w 735"/>
                <a:gd name="T3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1676" y="1522630"/>
            <a:ext cx="3404164" cy="3157386"/>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549775" y="2588770"/>
            <a:ext cx="2427512" cy="579665"/>
          </a:xfrm>
          <a:prstGeom prst="rect">
            <a:avLst/>
          </a:prstGeom>
          <a:noFill/>
        </p:spPr>
        <p:txBody>
          <a:bodyPr wrap="square" rtlCol="0" anchor="ctr">
            <a:noAutofit/>
          </a:bodyPr>
          <a:lstStyle/>
          <a:p>
            <a:pPr marL="332105" algn="r"/>
            <a:r>
              <a:rPr lang="en-US" altLang="zh-CN" sz="3600" b="1" dirty="0">
                <a:solidFill>
                  <a:schemeClr val="bg1"/>
                </a:solidFill>
                <a:latin typeface="微软雅黑" panose="020B0503020204020204" pitchFamily="34" charset="-122"/>
                <a:ea typeface="微软雅黑" panose="020B0503020204020204" pitchFamily="34" charset="-122"/>
              </a:rPr>
              <a:t>Outline</a:t>
            </a:r>
          </a:p>
        </p:txBody>
      </p:sp>
      <p:grpSp>
        <p:nvGrpSpPr>
          <p:cNvPr id="5" name="组合 4"/>
          <p:cNvGrpSpPr/>
          <p:nvPr/>
        </p:nvGrpSpPr>
        <p:grpSpPr>
          <a:xfrm>
            <a:off x="4603546" y="1721227"/>
            <a:ext cx="6557940" cy="707886"/>
            <a:chOff x="3403026" y="2436007"/>
            <a:chExt cx="6557940" cy="707886"/>
          </a:xfrm>
        </p:grpSpPr>
        <p:sp>
          <p:nvSpPr>
            <p:cNvPr id="17" name="TextBox 40"/>
            <p:cNvSpPr txBox="1"/>
            <p:nvPr/>
          </p:nvSpPr>
          <p:spPr bwMode="auto">
            <a:xfrm>
              <a:off x="4259638" y="2533033"/>
              <a:ext cx="5701328" cy="584775"/>
            </a:xfrm>
            <a:prstGeom prst="rect">
              <a:avLst/>
            </a:prstGeom>
            <a:noFill/>
          </p:spPr>
          <p:txBody>
            <a:bodyPr wrap="square">
              <a:spAutoFit/>
            </a:bodyPr>
            <a:lstStyle/>
            <a:p>
              <a:pPr>
                <a:defRPr/>
              </a:pPr>
              <a:r>
                <a:rPr lang="en-US" altLang="zh-CN" sz="3200" b="1" i="1" dirty="0">
                  <a:latin typeface="微软雅黑" panose="020B0503020204020204" pitchFamily="34" charset="-122"/>
                  <a:ea typeface="微软雅黑" panose="020B0503020204020204" pitchFamily="34" charset="-122"/>
                </a:rPr>
                <a:t>\Rice introduction</a:t>
              </a:r>
              <a:endParaRPr lang="zh-CN" altLang="en-US" sz="2800" b="1" i="1"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3403026" y="2436007"/>
              <a:ext cx="909621" cy="707886"/>
            </a:xfrm>
            <a:prstGeom prst="rect">
              <a:avLst/>
            </a:prstGeom>
            <a:noFill/>
          </p:spPr>
          <p:txBody>
            <a:bodyPr wrap="square">
              <a:spAutoFit/>
            </a:bodyPr>
            <a:lstStyle>
              <a:defPPr>
                <a:defRPr lang="zh-CN"/>
              </a:defPPr>
              <a:lvl1pPr>
                <a:defRPr sz="3600" b="1">
                  <a:gradFill>
                    <a:gsLst>
                      <a:gs pos="0">
                        <a:srgbClr val="003964"/>
                      </a:gs>
                      <a:gs pos="100000">
                        <a:srgbClr val="003964"/>
                      </a:gs>
                    </a:gsLst>
                    <a:lin ang="5400000" scaled="1"/>
                  </a:gradFill>
                  <a:latin typeface="微软雅黑" panose="020B0503020204020204" pitchFamily="34" charset="-122"/>
                  <a:ea typeface="微软雅黑" panose="020B0503020204020204" pitchFamily="34" charset="-122"/>
                </a:defRPr>
              </a:lvl1pPr>
            </a:lstStyle>
            <a:p>
              <a:r>
                <a:rPr lang="en-US" altLang="zh-CN" sz="4000" i="1" dirty="0">
                  <a:solidFill>
                    <a:srgbClr val="FF9300"/>
                  </a:solidFill>
                  <a:cs typeface="Arial" panose="020B0604020202020204" pitchFamily="34" charset="0"/>
                </a:rPr>
                <a:t>01</a:t>
              </a:r>
              <a:endParaRPr lang="zh-CN" altLang="en-US" sz="4000" i="1" dirty="0">
                <a:solidFill>
                  <a:srgbClr val="003964"/>
                </a:solidFill>
                <a:cs typeface="Arial" panose="020B0604020202020204" pitchFamily="34" charset="0"/>
              </a:endParaRPr>
            </a:p>
          </p:txBody>
        </p:sp>
      </p:grpSp>
      <p:grpSp>
        <p:nvGrpSpPr>
          <p:cNvPr id="7" name="组合 6"/>
          <p:cNvGrpSpPr/>
          <p:nvPr/>
        </p:nvGrpSpPr>
        <p:grpSpPr>
          <a:xfrm>
            <a:off x="4603546" y="2806282"/>
            <a:ext cx="7038679" cy="707886"/>
            <a:chOff x="3403026" y="3143578"/>
            <a:chExt cx="7038679" cy="707886"/>
          </a:xfrm>
        </p:grpSpPr>
        <p:sp>
          <p:nvSpPr>
            <p:cNvPr id="18" name="TextBox 40"/>
            <p:cNvSpPr txBox="1"/>
            <p:nvPr/>
          </p:nvSpPr>
          <p:spPr bwMode="auto">
            <a:xfrm>
              <a:off x="4259639" y="3239387"/>
              <a:ext cx="6182066" cy="584775"/>
            </a:xfrm>
            <a:prstGeom prst="rect">
              <a:avLst/>
            </a:prstGeom>
            <a:noFill/>
          </p:spPr>
          <p:txBody>
            <a:bodyPr wrap="square">
              <a:spAutoFit/>
            </a:bodyPr>
            <a:lstStyle>
              <a:defPPr>
                <a:defRPr lang="zh-CN"/>
              </a:defPPr>
              <a:lvl1pPr>
                <a:defRPr sz="2800">
                  <a:latin typeface="微软雅黑" panose="020B0503020204020204" pitchFamily="34" charset="-122"/>
                  <a:ea typeface="微软雅黑" panose="020B0503020204020204" pitchFamily="34" charset="-122"/>
                </a:defRPr>
              </a:lvl1pPr>
            </a:lstStyle>
            <a:p>
              <a:r>
                <a:rPr lang="en-US" altLang="zh-CN" sz="3200" b="1" i="1" dirty="0"/>
                <a:t>\Rice grading</a:t>
              </a:r>
              <a:endParaRPr lang="zh-CN" altLang="en-US" sz="3200" b="1" i="1" dirty="0"/>
            </a:p>
          </p:txBody>
        </p:sp>
        <p:sp>
          <p:nvSpPr>
            <p:cNvPr id="21" name="文本框 20"/>
            <p:cNvSpPr txBox="1"/>
            <p:nvPr/>
          </p:nvSpPr>
          <p:spPr>
            <a:xfrm>
              <a:off x="3403026" y="3143578"/>
              <a:ext cx="909621" cy="707886"/>
            </a:xfrm>
            <a:prstGeom prst="rect">
              <a:avLst/>
            </a:prstGeom>
            <a:noFill/>
          </p:spPr>
          <p:txBody>
            <a:bodyPr wrap="square">
              <a:spAutoFit/>
            </a:bodyPr>
            <a:lstStyle>
              <a:defPPr>
                <a:defRPr lang="zh-CN"/>
              </a:defPPr>
              <a:lvl1pPr>
                <a:defRPr sz="3600" b="1">
                  <a:gradFill>
                    <a:gsLst>
                      <a:gs pos="0">
                        <a:srgbClr val="003964"/>
                      </a:gs>
                      <a:gs pos="100000">
                        <a:srgbClr val="003964"/>
                      </a:gs>
                    </a:gsLst>
                    <a:lin ang="5400000" scaled="1"/>
                  </a:gradFill>
                  <a:latin typeface="微软雅黑" panose="020B0503020204020204" pitchFamily="34" charset="-122"/>
                  <a:ea typeface="微软雅黑" panose="020B0503020204020204" pitchFamily="34" charset="-122"/>
                </a:defRPr>
              </a:lvl1pPr>
            </a:lstStyle>
            <a:p>
              <a:r>
                <a:rPr lang="en-US" altLang="zh-CN" sz="4000" i="1" dirty="0">
                  <a:solidFill>
                    <a:srgbClr val="FF9300"/>
                  </a:solidFill>
                  <a:cs typeface="Arial" panose="020B0604020202020204" pitchFamily="34" charset="0"/>
                </a:rPr>
                <a:t>02</a:t>
              </a:r>
              <a:endParaRPr lang="zh-CN" altLang="en-US" sz="4000" i="1" dirty="0">
                <a:solidFill>
                  <a:srgbClr val="003964"/>
                </a:solidFill>
                <a:cs typeface="Arial" panose="020B0604020202020204" pitchFamily="34" charset="0"/>
              </a:endParaRPr>
            </a:p>
          </p:txBody>
        </p:sp>
      </p:grpSp>
      <p:grpSp>
        <p:nvGrpSpPr>
          <p:cNvPr id="13" name="组合 12"/>
          <p:cNvGrpSpPr/>
          <p:nvPr/>
        </p:nvGrpSpPr>
        <p:grpSpPr>
          <a:xfrm>
            <a:off x="4603546" y="3805912"/>
            <a:ext cx="4860472" cy="707886"/>
            <a:chOff x="3403026" y="3143578"/>
            <a:chExt cx="4860472" cy="707886"/>
          </a:xfrm>
        </p:grpSpPr>
        <p:sp>
          <p:nvSpPr>
            <p:cNvPr id="19" name="TextBox 40"/>
            <p:cNvSpPr txBox="1"/>
            <p:nvPr/>
          </p:nvSpPr>
          <p:spPr bwMode="auto">
            <a:xfrm>
              <a:off x="4259639" y="3239387"/>
              <a:ext cx="4003859" cy="584775"/>
            </a:xfrm>
            <a:prstGeom prst="rect">
              <a:avLst/>
            </a:prstGeom>
            <a:noFill/>
          </p:spPr>
          <p:txBody>
            <a:bodyPr wrap="square">
              <a:spAutoFit/>
            </a:bodyPr>
            <a:lstStyle/>
            <a:p>
              <a:pPr>
                <a:defRPr/>
              </a:pPr>
              <a:r>
                <a:rPr lang="en-US" altLang="zh-CN" sz="2800" b="1" i="1" dirty="0">
                  <a:latin typeface="微软雅黑" panose="020B0503020204020204" pitchFamily="34" charset="-122"/>
                  <a:ea typeface="微软雅黑" panose="020B0503020204020204" pitchFamily="34" charset="-122"/>
                </a:rPr>
                <a:t>\</a:t>
              </a:r>
              <a:r>
                <a:rPr lang="en-US" altLang="zh-CN" sz="3200" b="1" i="1" dirty="0">
                  <a:latin typeface="微软雅黑" panose="020B0503020204020204" pitchFamily="34" charset="-122"/>
                  <a:ea typeface="微软雅黑" panose="020B0503020204020204" pitchFamily="34" charset="-122"/>
                </a:rPr>
                <a:t>Rice nutrition </a:t>
              </a:r>
              <a:endParaRPr lang="zh-CN" altLang="en-US" sz="3200" b="1" i="1"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3403026" y="3143578"/>
              <a:ext cx="909621" cy="707886"/>
            </a:xfrm>
            <a:prstGeom prst="rect">
              <a:avLst/>
            </a:prstGeom>
            <a:noFill/>
          </p:spPr>
          <p:txBody>
            <a:bodyPr wrap="square">
              <a:spAutoFit/>
            </a:bodyPr>
            <a:lstStyle>
              <a:defPPr>
                <a:defRPr lang="zh-CN"/>
              </a:defPPr>
              <a:lvl1pPr>
                <a:defRPr sz="3600" b="1">
                  <a:gradFill>
                    <a:gsLst>
                      <a:gs pos="0">
                        <a:srgbClr val="003964"/>
                      </a:gs>
                      <a:gs pos="100000">
                        <a:srgbClr val="003964"/>
                      </a:gs>
                    </a:gsLst>
                    <a:lin ang="5400000" scaled="1"/>
                  </a:gradFill>
                  <a:latin typeface="微软雅黑" panose="020B0503020204020204" pitchFamily="34" charset="-122"/>
                  <a:ea typeface="微软雅黑" panose="020B0503020204020204" pitchFamily="34" charset="-122"/>
                </a:defRPr>
              </a:lvl1pPr>
            </a:lstStyle>
            <a:p>
              <a:r>
                <a:rPr lang="en-US" altLang="zh-CN" sz="4000" i="1" dirty="0">
                  <a:solidFill>
                    <a:srgbClr val="FF9300"/>
                  </a:solidFill>
                  <a:cs typeface="Arial" panose="020B0604020202020204" pitchFamily="34" charset="0"/>
                </a:rPr>
                <a:t>03</a:t>
              </a:r>
              <a:endParaRPr lang="zh-CN" altLang="en-US" sz="4000" i="1" dirty="0">
                <a:solidFill>
                  <a:srgbClr val="003964"/>
                </a:solidFill>
                <a:cs typeface="Arial" panose="020B0604020202020204" pitchFamily="34" charset="0"/>
              </a:endParaRPr>
            </a:p>
          </p:txBody>
        </p:sp>
      </p:grpSp>
      <p:sp>
        <p:nvSpPr>
          <p:cNvPr id="2" name="文本框 1"/>
          <p:cNvSpPr txBox="1"/>
          <p:nvPr/>
        </p:nvSpPr>
        <p:spPr>
          <a:xfrm>
            <a:off x="11555284" y="6347206"/>
            <a:ext cx="415274" cy="369332"/>
          </a:xfrm>
          <a:prstGeom prst="rect">
            <a:avLst/>
          </a:prstGeom>
          <a:noFill/>
        </p:spPr>
        <p:txBody>
          <a:bodyPr wrap="square" rtlCol="0">
            <a:spAutoFit/>
          </a:bodyPr>
          <a:lstStyle/>
          <a:p>
            <a:r>
              <a:rPr lang="en-US" altLang="zh-CN" dirty="0"/>
              <a:t>2</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8472488" y="5565776"/>
            <a:ext cx="19431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zh-CN" altLang="en-US" sz="1800" b="1">
                <a:solidFill>
                  <a:schemeClr val="bg1"/>
                </a:solidFill>
                <a:ea typeface="微软雅黑" panose="020B0503020204020204" pitchFamily="34" charset="-122"/>
              </a:rPr>
              <a:t>活性馏分，</a:t>
            </a:r>
            <a:r>
              <a:rPr lang="zh-CN" altLang="en-US" sz="1400" b="1">
                <a:solidFill>
                  <a:schemeClr val="bg1"/>
                </a:solidFill>
                <a:ea typeface="微软雅黑" panose="020B0503020204020204" pitchFamily="34" charset="-122"/>
              </a:rPr>
              <a:t>蛋白含量为</a:t>
            </a:r>
            <a:r>
              <a:rPr lang="en-US" altLang="zh-CN" sz="2000" b="1">
                <a:solidFill>
                  <a:schemeClr val="bg1"/>
                </a:solidFill>
                <a:ea typeface="微软雅黑" panose="020B0503020204020204" pitchFamily="34" charset="-122"/>
              </a:rPr>
              <a:t>32.35%</a:t>
            </a:r>
          </a:p>
        </p:txBody>
      </p:sp>
      <p:sp>
        <p:nvSpPr>
          <p:cNvPr id="43011" name="Rectangle 4"/>
          <p:cNvSpPr>
            <a:spLocks noChangeArrowheads="1"/>
          </p:cNvSpPr>
          <p:nvPr/>
        </p:nvSpPr>
        <p:spPr bwMode="auto">
          <a:xfrm>
            <a:off x="1524001" y="4365626"/>
            <a:ext cx="2124075" cy="249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ea typeface="微软雅黑" panose="020B0503020204020204" pitchFamily="34" charset="-122"/>
            </a:endParaRPr>
          </a:p>
        </p:txBody>
      </p:sp>
      <p:pic>
        <p:nvPicPr>
          <p:cNvPr id="43013" name="Picture 4" descr="工程实验室主楼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7745"/>
            <a:ext cx="121920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矩形 9"/>
          <p:cNvSpPr>
            <a:spLocks noChangeArrowheads="1"/>
          </p:cNvSpPr>
          <p:nvPr/>
        </p:nvSpPr>
        <p:spPr bwMode="auto">
          <a:xfrm>
            <a:off x="1703388" y="1339850"/>
            <a:ext cx="8667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800" b="1" dirty="0">
                <a:solidFill>
                  <a:srgbClr val="C00000"/>
                </a:solidFill>
                <a:ea typeface="黑体" panose="02010609060101010101" charset="-122"/>
              </a:rPr>
              <a:t>Thanks</a:t>
            </a:r>
            <a:endParaRPr lang="zh-CN" altLang="en-US" sz="8000" b="1" dirty="0">
              <a:solidFill>
                <a:srgbClr val="C00000"/>
              </a:solidFill>
              <a:ea typeface="黑体" panose="02010609060101010101" charset="-122"/>
            </a:endParaRPr>
          </a:p>
        </p:txBody>
      </p:sp>
      <p:pic>
        <p:nvPicPr>
          <p:cNvPr id="43015" name="Picture 2" descr="F:\ppt素材\ppt图片\烟大校徽.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5580063"/>
            <a:ext cx="590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descr="G:\work\食品王\年报\江南大学.png"/>
          <p:cNvPicPr>
            <a:picLocks noChangeAspect="1" noChangeArrowheads="1"/>
          </p:cNvPicPr>
          <p:nvPr/>
        </p:nvPicPr>
        <p:blipFill>
          <a:blip r:embed="rId4" cstate="print">
            <a:extLst>
              <a:ext uri="{28A0092B-C50C-407E-A947-70E740481C1C}">
                <a14:useLocalDpi xmlns:a14="http://schemas.microsoft.com/office/drawing/2010/main" val="0"/>
              </a:ext>
            </a:extLst>
          </a:blip>
          <a:srcRect b="38451"/>
          <a:stretch>
            <a:fillRect/>
          </a:stretch>
        </p:blipFill>
        <p:spPr bwMode="auto">
          <a:xfrm>
            <a:off x="4902201" y="5548314"/>
            <a:ext cx="142081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7" name="Group 7"/>
          <p:cNvGrpSpPr/>
          <p:nvPr/>
        </p:nvGrpSpPr>
        <p:grpSpPr bwMode="auto">
          <a:xfrm>
            <a:off x="4800600" y="6381751"/>
            <a:ext cx="2736850" cy="468313"/>
            <a:chOff x="703" y="799"/>
            <a:chExt cx="4289" cy="723"/>
          </a:xfrm>
        </p:grpSpPr>
        <p:pic>
          <p:nvPicPr>
            <p:cNvPr id="43019" name="Picture 8" descr="校训2"/>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03" y="799"/>
              <a:ext cx="2112"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9" descr="校训2"/>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880" y="890"/>
              <a:ext cx="2112" cy="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8" name="文本框 5"/>
          <p:cNvSpPr txBox="1">
            <a:spLocks noChangeArrowheads="1"/>
          </p:cNvSpPr>
          <p:nvPr/>
        </p:nvSpPr>
        <p:spPr bwMode="auto">
          <a:xfrm>
            <a:off x="-168275" y="115888"/>
            <a:ext cx="12458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latin typeface="Roboto Slab" charset="0"/>
                <a:ea typeface="Yu Gothic UI Semibold" panose="020B0700000000000000" charset="-128"/>
              </a:rPr>
              <a:t>Our Motto</a:t>
            </a:r>
            <a:r>
              <a:rPr lang="en-US" altLang="zh-CN" b="1" dirty="0">
                <a:latin typeface="Roboto Slab" charset="0"/>
                <a:ea typeface="Yu Gothic UI Semibold" panose="020B0700000000000000" charset="-128"/>
              </a:rPr>
              <a:t>: </a:t>
            </a:r>
            <a:r>
              <a:rPr lang="zh-CN" altLang="en-US" dirty="0">
                <a:latin typeface="Roboto Slab" charset="0"/>
                <a:ea typeface="Yu Gothic UI Semibold" panose="020B0700000000000000" charset="-128"/>
              </a:rPr>
              <a:t>Learning and Practice to Perfection</a:t>
            </a:r>
          </a:p>
        </p:txBody>
      </p:sp>
      <p:cxnSp>
        <p:nvCxnSpPr>
          <p:cNvPr id="3" name="直接连接符 2"/>
          <p:cNvCxnSpPr/>
          <p:nvPr/>
        </p:nvCxnSpPr>
        <p:spPr>
          <a:xfrm>
            <a:off x="0" y="565505"/>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1663194" y="6363162"/>
            <a:ext cx="683781" cy="369332"/>
          </a:xfrm>
          <a:prstGeom prst="rect">
            <a:avLst/>
          </a:prstGeom>
          <a:noFill/>
        </p:spPr>
        <p:txBody>
          <a:bodyPr wrap="square" rtlCol="0">
            <a:spAutoFit/>
          </a:bodyPr>
          <a:lstStyle/>
          <a:p>
            <a:r>
              <a:rPr lang="en-US" altLang="zh-CN" dirty="0"/>
              <a:t>20</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5609"/>
                                        </p:tgtEl>
                                        <p:attrNameLst>
                                          <p:attrName>style.visibility</p:attrName>
                                        </p:attrNameLst>
                                      </p:cBhvr>
                                      <p:to>
                                        <p:strVal val="visible"/>
                                      </p:to>
                                    </p:set>
                                    <p:anim calcmode="discrete" valueType="clr">
                                      <p:cBhvr override="childStyle">
                                        <p:cTn id="7" dur="500"/>
                                        <p:tgtEl>
                                          <p:spTgt spid="25609"/>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5609"/>
                                        </p:tgtEl>
                                        <p:attrNameLst>
                                          <p:attrName>fillcolor</p:attrName>
                                        </p:attrNameLst>
                                      </p:cBhvr>
                                      <p:tavLst>
                                        <p:tav tm="0">
                                          <p:val>
                                            <p:clrVal>
                                              <a:schemeClr val="accent2"/>
                                            </p:clrVal>
                                          </p:val>
                                        </p:tav>
                                        <p:tav tm="50000">
                                          <p:val>
                                            <p:clrVal>
                                              <a:schemeClr val="hlink"/>
                                            </p:clrVal>
                                          </p:val>
                                        </p:tav>
                                      </p:tavLst>
                                    </p:anim>
                                    <p:set>
                                      <p:cBhvr>
                                        <p:cTn id="9" dur="500"/>
                                        <p:tgtEl>
                                          <p:spTgt spid="256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2" y="306327"/>
            <a:ext cx="10200777"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dirty="0">
                <a:solidFill>
                  <a:schemeClr val="bg1">
                    <a:lumMod val="95000"/>
                  </a:schemeClr>
                </a:solidFill>
                <a:latin typeface="Arial Black" panose="020B0A04020102020204" pitchFamily="34" charset="0"/>
              </a:rPr>
              <a:t>1.</a:t>
            </a:r>
            <a:r>
              <a:rPr lang="zh-CN" altLang="en-US" sz="3600" dirty="0">
                <a:solidFill>
                  <a:schemeClr val="bg1">
                    <a:lumMod val="95000"/>
                  </a:schemeClr>
                </a:solidFill>
                <a:latin typeface="Arial Black" panose="020B0A04020102020204" pitchFamily="34" charset="0"/>
              </a:rPr>
              <a:t> </a:t>
            </a:r>
            <a:r>
              <a:rPr lang="en-US" altLang="zh-CN" sz="3600" dirty="0">
                <a:solidFill>
                  <a:schemeClr val="bg1">
                    <a:lumMod val="95000"/>
                  </a:schemeClr>
                </a:solidFill>
                <a:latin typeface="Arial Black" panose="020B0A04020102020204" pitchFamily="34" charset="0"/>
              </a:rPr>
              <a:t>Rice introduction:  </a:t>
            </a:r>
            <a:r>
              <a:rPr lang="en-US" altLang="zh-CN" sz="3600" i="1" dirty="0">
                <a:solidFill>
                  <a:schemeClr val="bg1">
                    <a:lumMod val="95000"/>
                  </a:schemeClr>
                </a:solidFill>
                <a:latin typeface="Imprint MT Shadow" panose="04020605060303030202" pitchFamily="82" charset="0"/>
              </a:rPr>
              <a:t>Global Rice </a:t>
            </a:r>
            <a:r>
              <a:rPr lang="en-US" altLang="zh-CN" sz="3600" dirty="0">
                <a:solidFill>
                  <a:schemeClr val="bg1">
                    <a:lumMod val="95000"/>
                  </a:schemeClr>
                </a:solidFill>
                <a:latin typeface="Imprint MT Shadow" panose="04020605060303030202" pitchFamily="82" charset="0"/>
              </a:rPr>
              <a:t>production</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stretch>
            <a:fillRect/>
          </a:stretch>
        </p:blipFill>
        <p:spPr>
          <a:xfrm>
            <a:off x="6433117" y="1457980"/>
            <a:ext cx="4478758" cy="2164082"/>
          </a:xfrm>
          <a:prstGeom prst="rect">
            <a:avLst/>
          </a:prstGeom>
        </p:spPr>
      </p:pic>
      <p:pic>
        <p:nvPicPr>
          <p:cNvPr id="13" name="图片 12"/>
          <p:cNvPicPr>
            <a:picLocks noChangeAspect="1"/>
          </p:cNvPicPr>
          <p:nvPr/>
        </p:nvPicPr>
        <p:blipFill rotWithShape="1">
          <a:blip r:embed="rId6"/>
          <a:srcRect t="-6"/>
          <a:stretch>
            <a:fillRect/>
          </a:stretch>
        </p:blipFill>
        <p:spPr>
          <a:xfrm>
            <a:off x="1013179" y="3700452"/>
            <a:ext cx="4461578" cy="2397735"/>
          </a:xfrm>
          <a:prstGeom prst="rect">
            <a:avLst/>
          </a:prstGeom>
          <a:ln>
            <a:solidFill>
              <a:schemeClr val="bg2"/>
            </a:solidFill>
          </a:ln>
        </p:spPr>
      </p:pic>
      <p:pic>
        <p:nvPicPr>
          <p:cNvPr id="17" name="图片 16"/>
          <p:cNvPicPr>
            <a:picLocks noChangeAspect="1"/>
          </p:cNvPicPr>
          <p:nvPr/>
        </p:nvPicPr>
        <p:blipFill>
          <a:blip r:embed="rId7"/>
          <a:stretch>
            <a:fillRect/>
          </a:stretch>
        </p:blipFill>
        <p:spPr>
          <a:xfrm>
            <a:off x="1004589" y="1454968"/>
            <a:ext cx="4478758" cy="2161330"/>
          </a:xfrm>
          <a:prstGeom prst="rect">
            <a:avLst/>
          </a:prstGeom>
          <a:ln>
            <a:solidFill>
              <a:schemeClr val="bg2"/>
            </a:solidFill>
          </a:ln>
        </p:spPr>
      </p:pic>
      <p:sp>
        <p:nvSpPr>
          <p:cNvPr id="20" name="矩形 19"/>
          <p:cNvSpPr/>
          <p:nvPr/>
        </p:nvSpPr>
        <p:spPr>
          <a:xfrm>
            <a:off x="1047700" y="6328118"/>
            <a:ext cx="9766998" cy="369332"/>
          </a:xfrm>
          <a:prstGeom prst="rect">
            <a:avLst/>
          </a:prstGeom>
          <a:solidFill>
            <a:schemeClr val="accent1">
              <a:lumMod val="20000"/>
              <a:lumOff val="80000"/>
            </a:schemeClr>
          </a:solidFill>
          <a:ln w="28575">
            <a:noFill/>
          </a:ln>
        </p:spPr>
        <p:txBody>
          <a:bodyPr wrap="square">
            <a:spAutoFit/>
          </a:bodyPr>
          <a:lstStyle/>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From the data of FAO, the highest production of rice appeared in China</a:t>
            </a:r>
            <a:r>
              <a:rPr lang="en-US" altLang="zh-CN" b="1" dirty="0">
                <a:latin typeface="Arial Black" panose="020B0A04020102020204" pitchFamily="34" charset="0"/>
                <a:ea typeface="微软雅黑" panose="020B0503020204020204" pitchFamily="34" charset="-122"/>
              </a:rPr>
              <a:t>.</a:t>
            </a:r>
            <a:endParaRPr lang="zh-CN" altLang="en-US" b="1" dirty="0">
              <a:latin typeface="Arial Black" panose="020B0A04020102020204" pitchFamily="34" charset="0"/>
              <a:ea typeface="微软雅黑" panose="020B0503020204020204" pitchFamily="34" charset="-122"/>
            </a:endParaRPr>
          </a:p>
        </p:txBody>
      </p:sp>
      <p:sp>
        <p:nvSpPr>
          <p:cNvPr id="21" name="文本框 20"/>
          <p:cNvSpPr txBox="1"/>
          <p:nvPr/>
        </p:nvSpPr>
        <p:spPr>
          <a:xfrm>
            <a:off x="1568023" y="1693166"/>
            <a:ext cx="2226809" cy="369332"/>
          </a:xfrm>
          <a:prstGeom prst="rect">
            <a:avLst/>
          </a:prstGeom>
          <a:noFill/>
        </p:spPr>
        <p:txBody>
          <a:bodyPr wrap="square" rtlCol="0">
            <a:spAutoFit/>
          </a:bodyPr>
          <a:lstStyle/>
          <a:p>
            <a:r>
              <a:rPr lang="en-US" altLang="zh-CN" b="1" dirty="0">
                <a:solidFill>
                  <a:srgbClr val="FF0000"/>
                </a:solidFill>
              </a:rPr>
              <a:t>214 million tons</a:t>
            </a:r>
            <a:endParaRPr lang="zh-CN" altLang="en-US" b="1" dirty="0">
              <a:solidFill>
                <a:srgbClr val="FF0000"/>
              </a:solidFill>
            </a:endParaRPr>
          </a:p>
        </p:txBody>
      </p:sp>
      <p:cxnSp>
        <p:nvCxnSpPr>
          <p:cNvPr id="23" name="直接箭头连接符 22"/>
          <p:cNvCxnSpPr/>
          <p:nvPr/>
        </p:nvCxnSpPr>
        <p:spPr>
          <a:xfrm flipH="1">
            <a:off x="1763486" y="2047277"/>
            <a:ext cx="108177" cy="195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555284" y="6347206"/>
            <a:ext cx="415274" cy="369332"/>
          </a:xfrm>
          <a:prstGeom prst="rect">
            <a:avLst/>
          </a:prstGeom>
          <a:noFill/>
        </p:spPr>
        <p:txBody>
          <a:bodyPr wrap="square" rtlCol="0">
            <a:spAutoFit/>
          </a:bodyPr>
          <a:lstStyle/>
          <a:p>
            <a:r>
              <a:rPr lang="en-US" altLang="zh-CN" dirty="0"/>
              <a:t>3</a:t>
            </a:r>
            <a:endParaRPr lang="zh-CN" alt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0297" y="3705039"/>
            <a:ext cx="4461578" cy="2394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dirty="0">
                <a:solidFill>
                  <a:schemeClr val="bg1">
                    <a:lumMod val="95000"/>
                  </a:schemeClr>
                </a:solidFill>
                <a:latin typeface="Arial Black" panose="020B0A04020102020204" pitchFamily="34" charset="0"/>
              </a:rPr>
              <a:t>1.</a:t>
            </a:r>
            <a:r>
              <a:rPr lang="zh-CN" altLang="en-US" sz="3600" dirty="0">
                <a:solidFill>
                  <a:schemeClr val="bg1">
                    <a:lumMod val="95000"/>
                  </a:schemeClr>
                </a:solidFill>
                <a:latin typeface="Arial Black" panose="020B0A04020102020204" pitchFamily="34" charset="0"/>
              </a:rPr>
              <a:t> </a:t>
            </a:r>
            <a:r>
              <a:rPr lang="en-US" altLang="zh-CN" sz="3600" dirty="0">
                <a:solidFill>
                  <a:schemeClr val="bg1">
                    <a:lumMod val="95000"/>
                  </a:schemeClr>
                </a:solidFill>
                <a:latin typeface="Arial Black" panose="020B0A04020102020204" pitchFamily="34" charset="0"/>
              </a:rPr>
              <a:t>Rice introduction: </a:t>
            </a:r>
            <a:r>
              <a:rPr lang="en-US" altLang="zh-CN" sz="3600" i="1" dirty="0">
                <a:solidFill>
                  <a:schemeClr val="bg1">
                    <a:lumMod val="95000"/>
                  </a:schemeClr>
                </a:solidFill>
                <a:latin typeface="Imprint MT Shadow" panose="04020605060303030202" pitchFamily="82" charset="0"/>
              </a:rPr>
              <a:t>Rice composition</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1929798" y="5818007"/>
            <a:ext cx="8788777" cy="369332"/>
          </a:xfrm>
          <a:prstGeom prst="rect">
            <a:avLst/>
          </a:prstGeom>
          <a:solidFill>
            <a:schemeClr val="accent1">
              <a:lumMod val="20000"/>
              <a:lumOff val="80000"/>
            </a:schemeClr>
          </a:solidFill>
          <a:ln w="28575">
            <a:noFill/>
          </a:ln>
        </p:spPr>
        <p:txBody>
          <a:bodyPr wrap="square">
            <a:spAutoFit/>
          </a:bodyPr>
          <a:lstStyle/>
          <a:p>
            <a:pPr marL="285750" indent="-285750">
              <a:buFont typeface="Wingdings" panose="05000000000000000000" pitchFamily="2" charset="2"/>
              <a:buChar char="Ø"/>
            </a:pP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Rice is mainly comprised of husk,  bran, endosperm and embryo. </a:t>
            </a:r>
          </a:p>
        </p:txBody>
      </p:sp>
      <p:pic>
        <p:nvPicPr>
          <p:cNvPr id="7" name="图片 6"/>
          <p:cNvPicPr>
            <a:picLocks noChangeAspect="1"/>
          </p:cNvPicPr>
          <p:nvPr/>
        </p:nvPicPr>
        <p:blipFill>
          <a:blip r:embed="rId5"/>
          <a:stretch>
            <a:fillRect/>
          </a:stretch>
        </p:blipFill>
        <p:spPr>
          <a:xfrm>
            <a:off x="239946" y="1598962"/>
            <a:ext cx="4950168" cy="3712626"/>
          </a:xfrm>
          <a:prstGeom prst="rect">
            <a:avLst/>
          </a:prstGeom>
        </p:spPr>
      </p:pic>
      <p:graphicFrame>
        <p:nvGraphicFramePr>
          <p:cNvPr id="13" name="表格 13"/>
          <p:cNvGraphicFramePr>
            <a:graphicFrameLocks noGrp="1"/>
          </p:cNvGraphicFramePr>
          <p:nvPr/>
        </p:nvGraphicFramePr>
        <p:xfrm>
          <a:off x="5580503" y="2674570"/>
          <a:ext cx="6461337" cy="1854200"/>
        </p:xfrm>
        <a:graphic>
          <a:graphicData uri="http://schemas.openxmlformats.org/drawingml/2006/table">
            <a:tbl>
              <a:tblPr firstRow="1" bandRow="1">
                <a:tableStyleId>{5C22544A-7EE6-4342-B048-85BDC9FD1C3A}</a:tableStyleId>
              </a:tblPr>
              <a:tblGrid>
                <a:gridCol w="2153779">
                  <a:extLst>
                    <a:ext uri="{9D8B030D-6E8A-4147-A177-3AD203B41FA5}">
                      <a16:colId xmlns:a16="http://schemas.microsoft.com/office/drawing/2014/main" val="20000"/>
                    </a:ext>
                  </a:extLst>
                </a:gridCol>
                <a:gridCol w="1497124">
                  <a:extLst>
                    <a:ext uri="{9D8B030D-6E8A-4147-A177-3AD203B41FA5}">
                      <a16:colId xmlns:a16="http://schemas.microsoft.com/office/drawing/2014/main" val="20001"/>
                    </a:ext>
                  </a:extLst>
                </a:gridCol>
                <a:gridCol w="2810434">
                  <a:extLst>
                    <a:ext uri="{9D8B030D-6E8A-4147-A177-3AD203B41FA5}">
                      <a16:colId xmlns:a16="http://schemas.microsoft.com/office/drawing/2014/main" val="20002"/>
                    </a:ext>
                  </a:extLst>
                </a:gridCol>
              </a:tblGrid>
              <a:tr h="370840">
                <a:tc>
                  <a:txBody>
                    <a:bodyPr/>
                    <a:lstStyle/>
                    <a:p>
                      <a:r>
                        <a:rPr lang="en-US" altLang="zh-CN" dirty="0"/>
                        <a:t>Name of Structure</a:t>
                      </a:r>
                      <a:endParaRPr lang="zh-CN" altLang="en-US" dirty="0"/>
                    </a:p>
                  </a:txBody>
                  <a:tcPr/>
                </a:tc>
                <a:tc>
                  <a:txBody>
                    <a:bodyPr/>
                    <a:lstStyle/>
                    <a:p>
                      <a:r>
                        <a:rPr lang="en-US" altLang="zh-CN" dirty="0"/>
                        <a:t>Proportion</a:t>
                      </a:r>
                      <a:endParaRPr lang="zh-CN" altLang="en-US" dirty="0"/>
                    </a:p>
                  </a:txBody>
                  <a:tcPr/>
                </a:tc>
                <a:tc>
                  <a:txBody>
                    <a:bodyPr/>
                    <a:lstStyle/>
                    <a:p>
                      <a:r>
                        <a:rPr lang="en-US" altLang="zh-CN" dirty="0"/>
                        <a:t>Main nutrients</a:t>
                      </a:r>
                      <a:endParaRPr lang="zh-CN" altLang="en-US" dirty="0"/>
                    </a:p>
                  </a:txBody>
                  <a:tcPr/>
                </a:tc>
                <a:extLst>
                  <a:ext uri="{0D108BD9-81ED-4DB2-BD59-A6C34878D82A}">
                    <a16:rowId xmlns:a16="http://schemas.microsoft.com/office/drawing/2014/main" val="10000"/>
                  </a:ext>
                </a:extLst>
              </a:tr>
              <a:tr h="370840">
                <a:tc>
                  <a:txBody>
                    <a:bodyPr/>
                    <a:lstStyle/>
                    <a:p>
                      <a:r>
                        <a:rPr lang="en-US" altLang="zh-CN" b="1" dirty="0"/>
                        <a:t>Cortices</a:t>
                      </a:r>
                      <a:endParaRPr lang="zh-CN" altLang="en-US" b="1" dirty="0"/>
                    </a:p>
                  </a:txBody>
                  <a:tcPr/>
                </a:tc>
                <a:tc>
                  <a:txBody>
                    <a:bodyPr/>
                    <a:lstStyle/>
                    <a:p>
                      <a:r>
                        <a:rPr lang="en-US" altLang="zh-CN" i="1" dirty="0"/>
                        <a:t>1-2%</a:t>
                      </a:r>
                      <a:endParaRPr lang="zh-CN" altLang="en-US" i="1" dirty="0"/>
                    </a:p>
                  </a:txBody>
                  <a:tcPr/>
                </a:tc>
                <a:tc>
                  <a:txBody>
                    <a:bodyPr/>
                    <a:lstStyle/>
                    <a:p>
                      <a:r>
                        <a:rPr lang="en-US" altLang="zh-CN" dirty="0"/>
                        <a:t>Cellulose, hemicelluloses</a:t>
                      </a:r>
                      <a:endParaRPr lang="zh-CN" altLang="en-US" dirty="0"/>
                    </a:p>
                  </a:txBody>
                  <a:tcPr/>
                </a:tc>
                <a:extLst>
                  <a:ext uri="{0D108BD9-81ED-4DB2-BD59-A6C34878D82A}">
                    <a16:rowId xmlns:a16="http://schemas.microsoft.com/office/drawing/2014/main" val="10001"/>
                  </a:ext>
                </a:extLst>
              </a:tr>
              <a:tr h="370840">
                <a:tc>
                  <a:txBody>
                    <a:bodyPr/>
                    <a:lstStyle/>
                    <a:p>
                      <a:r>
                        <a:rPr lang="en-US" altLang="zh-CN" b="1" dirty="0"/>
                        <a:t>Aleurone layer</a:t>
                      </a:r>
                      <a:endParaRPr lang="zh-CN" altLang="en-US" b="1" dirty="0"/>
                    </a:p>
                  </a:txBody>
                  <a:tcPr/>
                </a:tc>
                <a:tc>
                  <a:txBody>
                    <a:bodyPr/>
                    <a:lstStyle/>
                    <a:p>
                      <a:r>
                        <a:rPr lang="en-US" altLang="zh-CN" i="1" dirty="0"/>
                        <a:t>4-6%</a:t>
                      </a:r>
                      <a:endParaRPr lang="zh-CN" altLang="en-US" i="1" dirty="0"/>
                    </a:p>
                  </a:txBody>
                  <a:tcPr/>
                </a:tc>
                <a:tc>
                  <a:txBody>
                    <a:bodyPr/>
                    <a:lstStyle/>
                    <a:p>
                      <a:r>
                        <a:rPr lang="en-US" altLang="zh-CN" dirty="0"/>
                        <a:t>Fat, protein, cellulose</a:t>
                      </a:r>
                      <a:endParaRPr lang="zh-CN" altLang="en-US" dirty="0"/>
                    </a:p>
                  </a:txBody>
                  <a:tcPr/>
                </a:tc>
                <a:extLst>
                  <a:ext uri="{0D108BD9-81ED-4DB2-BD59-A6C34878D82A}">
                    <a16:rowId xmlns:a16="http://schemas.microsoft.com/office/drawing/2014/main" val="10002"/>
                  </a:ext>
                </a:extLst>
              </a:tr>
              <a:tr h="370840">
                <a:tc>
                  <a:txBody>
                    <a:bodyPr/>
                    <a:lstStyle/>
                    <a:p>
                      <a:r>
                        <a:rPr lang="en-US" altLang="zh-CN" b="1" dirty="0"/>
                        <a:t>Embryo</a:t>
                      </a:r>
                      <a:endParaRPr lang="zh-CN" altLang="en-US" b="1" dirty="0"/>
                    </a:p>
                  </a:txBody>
                  <a:tcPr/>
                </a:tc>
                <a:tc>
                  <a:txBody>
                    <a:bodyPr/>
                    <a:lstStyle/>
                    <a:p>
                      <a:r>
                        <a:rPr lang="en-US" altLang="zh-CN" i="1" dirty="0"/>
                        <a:t>1-2%</a:t>
                      </a:r>
                      <a:endParaRPr lang="zh-CN" altLang="en-US" i="1" dirty="0"/>
                    </a:p>
                  </a:txBody>
                  <a:tcPr/>
                </a:tc>
                <a:tc>
                  <a:txBody>
                    <a:bodyPr/>
                    <a:lstStyle/>
                    <a:p>
                      <a:r>
                        <a:rPr lang="en-US" altLang="zh-CN" dirty="0"/>
                        <a:t>Vitamins, minerals</a:t>
                      </a:r>
                      <a:endParaRPr lang="zh-CN" altLang="en-US" dirty="0"/>
                    </a:p>
                  </a:txBody>
                  <a:tcPr/>
                </a:tc>
                <a:extLst>
                  <a:ext uri="{0D108BD9-81ED-4DB2-BD59-A6C34878D82A}">
                    <a16:rowId xmlns:a16="http://schemas.microsoft.com/office/drawing/2014/main" val="10003"/>
                  </a:ext>
                </a:extLst>
              </a:tr>
              <a:tr h="370840">
                <a:tc>
                  <a:txBody>
                    <a:bodyPr/>
                    <a:lstStyle/>
                    <a:p>
                      <a:r>
                        <a:rPr lang="en-US" altLang="zh-CN" b="1" dirty="0"/>
                        <a:t>Starch endosperm</a:t>
                      </a:r>
                      <a:endParaRPr lang="zh-CN" altLang="en-US" b="1" dirty="0"/>
                    </a:p>
                  </a:txBody>
                  <a:tcPr/>
                </a:tc>
                <a:tc>
                  <a:txBody>
                    <a:bodyPr/>
                    <a:lstStyle/>
                    <a:p>
                      <a:r>
                        <a:rPr lang="en-US" altLang="zh-CN" i="1" dirty="0"/>
                        <a:t>90%</a:t>
                      </a:r>
                      <a:endParaRPr lang="zh-CN" altLang="en-US" i="1" dirty="0"/>
                    </a:p>
                  </a:txBody>
                  <a:tcPr/>
                </a:tc>
                <a:tc>
                  <a:txBody>
                    <a:bodyPr/>
                    <a:lstStyle/>
                    <a:p>
                      <a:r>
                        <a:rPr lang="en-US" altLang="zh-CN" dirty="0"/>
                        <a:t>Starch, protein</a:t>
                      </a:r>
                      <a:endParaRPr lang="zh-CN" altLang="en-US" dirty="0"/>
                    </a:p>
                  </a:txBody>
                  <a:tcPr/>
                </a:tc>
                <a:extLst>
                  <a:ext uri="{0D108BD9-81ED-4DB2-BD59-A6C34878D82A}">
                    <a16:rowId xmlns:a16="http://schemas.microsoft.com/office/drawing/2014/main" val="10004"/>
                  </a:ext>
                </a:extLst>
              </a:tr>
            </a:tbl>
          </a:graphicData>
        </a:graphic>
      </p:graphicFrame>
      <p:sp>
        <p:nvSpPr>
          <p:cNvPr id="14" name="文本框 13"/>
          <p:cNvSpPr txBox="1"/>
          <p:nvPr/>
        </p:nvSpPr>
        <p:spPr>
          <a:xfrm>
            <a:off x="6197508" y="2052029"/>
            <a:ext cx="6281404" cy="369332"/>
          </a:xfrm>
          <a:prstGeom prst="rect">
            <a:avLst/>
          </a:prstGeom>
          <a:noFill/>
        </p:spPr>
        <p:txBody>
          <a:bodyPr wrap="square" rtlCol="0">
            <a:spAutoFit/>
          </a:bodyPr>
          <a:lstStyle/>
          <a:p>
            <a:r>
              <a:rPr lang="en-US" altLang="zh-CN" b="1" dirty="0"/>
              <a:t>The structure and nutritional composition of rice</a:t>
            </a:r>
            <a:endParaRPr lang="zh-CN" altLang="en-US" b="1" dirty="0"/>
          </a:p>
        </p:txBody>
      </p:sp>
      <p:sp>
        <p:nvSpPr>
          <p:cNvPr id="16" name="文本框 15"/>
          <p:cNvSpPr txBox="1"/>
          <p:nvPr/>
        </p:nvSpPr>
        <p:spPr>
          <a:xfrm>
            <a:off x="11555284" y="6347206"/>
            <a:ext cx="415274" cy="369332"/>
          </a:xfrm>
          <a:prstGeom prst="rect">
            <a:avLst/>
          </a:prstGeom>
          <a:noFill/>
        </p:spPr>
        <p:txBody>
          <a:bodyPr wrap="square" rtlCol="0">
            <a:spAutoFit/>
          </a:bodyPr>
          <a:lstStyle/>
          <a:p>
            <a:r>
              <a:rPr lang="en-US" altLang="zh-CN" dirty="0"/>
              <a:t>4</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2.</a:t>
            </a:r>
            <a:r>
              <a:rPr lang="en-US" altLang="zh-CN" sz="3600" b="1" dirty="0">
                <a:solidFill>
                  <a:schemeClr val="bg1"/>
                </a:solidFill>
                <a:latin typeface="Arial Black" panose="020B0A04020102020204" pitchFamily="34" charset="0"/>
              </a:rPr>
              <a:t> Rice grading</a:t>
            </a:r>
            <a:endParaRPr lang="zh-CN" altLang="en-US" sz="3600"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558" y="1524304"/>
            <a:ext cx="6385248" cy="457343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093" y="1733459"/>
            <a:ext cx="2016782" cy="1512587"/>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12719" b="1538"/>
          <a:stretch>
            <a:fillRect/>
          </a:stretch>
        </p:blipFill>
        <p:spPr>
          <a:xfrm>
            <a:off x="8232819" y="2944067"/>
            <a:ext cx="2022204" cy="1733909"/>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4089" y="4207983"/>
            <a:ext cx="2016782" cy="1608108"/>
          </a:xfrm>
          <a:prstGeom prst="rect">
            <a:avLst/>
          </a:prstGeom>
        </p:spPr>
      </p:pic>
      <p:sp>
        <p:nvSpPr>
          <p:cNvPr id="8" name="文本框 7"/>
          <p:cNvSpPr txBox="1"/>
          <p:nvPr/>
        </p:nvSpPr>
        <p:spPr>
          <a:xfrm>
            <a:off x="11555284" y="6347206"/>
            <a:ext cx="415274" cy="369332"/>
          </a:xfrm>
          <a:prstGeom prst="rect">
            <a:avLst/>
          </a:prstGeom>
          <a:noFill/>
        </p:spPr>
        <p:txBody>
          <a:bodyPr wrap="square" rtlCol="0">
            <a:spAutoFit/>
          </a:bodyPr>
          <a:lstStyle/>
          <a:p>
            <a:r>
              <a:rPr lang="en-US" altLang="zh-CN" dirty="0"/>
              <a:t>5</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2.</a:t>
            </a:r>
            <a:r>
              <a:rPr lang="en-US" altLang="zh-CN" sz="3600" b="1" dirty="0">
                <a:solidFill>
                  <a:schemeClr val="bg1"/>
                </a:solidFill>
                <a:latin typeface="Arial Black" panose="020B0A04020102020204" pitchFamily="34" charset="0"/>
              </a:rPr>
              <a:t> Rice grading: </a:t>
            </a:r>
            <a:r>
              <a:rPr lang="en-US" altLang="zh-CN" sz="3600" i="1" dirty="0">
                <a:solidFill>
                  <a:schemeClr val="bg1">
                    <a:lumMod val="95000"/>
                  </a:schemeClr>
                </a:solidFill>
                <a:latin typeface="Imprint MT Shadow" panose="04020605060303030202" pitchFamily="82" charset="0"/>
              </a:rPr>
              <a:t>Rice husk</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562712" y="5905342"/>
            <a:ext cx="11066576" cy="645160"/>
          </a:xfrm>
          <a:prstGeom prst="rect">
            <a:avLst/>
          </a:prstGeom>
          <a:solidFill>
            <a:schemeClr val="accent1">
              <a:lumMod val="20000"/>
              <a:lumOff val="80000"/>
            </a:schemeClr>
          </a:solidFill>
          <a:ln w="28575">
            <a:noFill/>
          </a:ln>
        </p:spPr>
        <p:txBody>
          <a:bodyPr wrap="square">
            <a:spAutoFit/>
          </a:bodyPr>
          <a:lstStyle/>
          <a:p>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Rice husk is composed of organic fibers and inorganic silica, which has been widely used to prepare energy materials, high-purity silica and water glass.</a:t>
            </a:r>
            <a:endParaRPr lang="zh-CN" altLang="en-US" b="1" dirty="0">
              <a:latin typeface="Arial Black" panose="020B0A04020102020204" pitchFamily="34" charset="0"/>
              <a:ea typeface="微软雅黑" panose="020B0503020204020204"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11" y="1551985"/>
            <a:ext cx="5275356" cy="3272369"/>
          </a:xfrm>
          <a:prstGeom prst="rect">
            <a:avLst/>
          </a:prstGeom>
          <a:ln>
            <a:solidFill>
              <a:schemeClr val="tx2">
                <a:lumMod val="20000"/>
                <a:lumOff val="80000"/>
              </a:schemeClr>
            </a:solidFill>
          </a:ln>
        </p:spPr>
      </p:pic>
      <p:sp>
        <p:nvSpPr>
          <p:cNvPr id="8" name="矩形 7"/>
          <p:cNvSpPr/>
          <p:nvPr/>
        </p:nvSpPr>
        <p:spPr>
          <a:xfrm>
            <a:off x="1394880" y="5021784"/>
            <a:ext cx="4123804" cy="338554"/>
          </a:xfrm>
          <a:prstGeom prst="rect">
            <a:avLst/>
          </a:prstGeom>
        </p:spPr>
        <p:txBody>
          <a:bodyPr wrap="square">
            <a:spAutoFit/>
          </a:bodyPr>
          <a:lstStyle/>
          <a:p>
            <a:r>
              <a:rPr lang="en-US" altLang="zh-CN" sz="1600" b="1" dirty="0">
                <a:solidFill>
                  <a:srgbClr val="474747"/>
                </a:solidFill>
                <a:latin typeface="Arial Unicode MS" panose="020B0604020202020204" pitchFamily="34" charset="-122"/>
                <a:ea typeface="Arial Unicode MS" panose="020B0604020202020204" pitchFamily="34" charset="-122"/>
                <a:cs typeface="Arial Unicode MS" panose="020B0604020202020204" pitchFamily="34" charset="-122"/>
              </a:rPr>
              <a:t>Paddy grain and its products after husking</a:t>
            </a:r>
            <a:endParaRPr lang="zh-CN" altLang="en-US" sz="16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935" y="1423919"/>
            <a:ext cx="4909530" cy="3597865"/>
          </a:xfrm>
          <a:prstGeom prst="rect">
            <a:avLst/>
          </a:prstGeom>
          <a:ln>
            <a:noFill/>
          </a:ln>
        </p:spPr>
      </p:pic>
      <p:sp>
        <p:nvSpPr>
          <p:cNvPr id="10" name="矩形 9"/>
          <p:cNvSpPr/>
          <p:nvPr/>
        </p:nvSpPr>
        <p:spPr>
          <a:xfrm>
            <a:off x="7414155" y="5021784"/>
            <a:ext cx="3028393" cy="338554"/>
          </a:xfrm>
          <a:prstGeom prst="rect">
            <a:avLst/>
          </a:prstGeom>
        </p:spPr>
        <p:txBody>
          <a:bodyPr wrap="square">
            <a:spAutoFit/>
          </a:bodyPr>
          <a:lstStyle/>
          <a:p>
            <a:r>
              <a:rPr lang="en-US" altLang="zh-CN" sz="1600" b="1" dirty="0">
                <a:solidFill>
                  <a:srgbClr val="474747"/>
                </a:solidFill>
                <a:latin typeface="Arial Unicode MS" panose="020B0604020202020204" pitchFamily="34" charset="-122"/>
                <a:ea typeface="Arial Unicode MS" panose="020B0604020202020204" pitchFamily="34" charset="-122"/>
                <a:cs typeface="Arial Unicode MS" panose="020B0604020202020204" pitchFamily="34" charset="-122"/>
              </a:rPr>
              <a:t>Options for the use of rice husk</a:t>
            </a:r>
            <a:endParaRPr lang="zh-CN" altLang="en-US" sz="1600" b="1" dirty="0">
              <a:solidFill>
                <a:srgbClr val="4747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文本框 11"/>
          <p:cNvSpPr txBox="1"/>
          <p:nvPr/>
        </p:nvSpPr>
        <p:spPr>
          <a:xfrm>
            <a:off x="11555284" y="6347206"/>
            <a:ext cx="415274" cy="369332"/>
          </a:xfrm>
          <a:prstGeom prst="rect">
            <a:avLst/>
          </a:prstGeom>
          <a:noFill/>
        </p:spPr>
        <p:txBody>
          <a:bodyPr wrap="square" rtlCol="0">
            <a:spAutoFit/>
          </a:bodyPr>
          <a:lstStyle/>
          <a:p>
            <a:r>
              <a:rPr lang="en-US" altLang="zh-CN" dirty="0"/>
              <a:t>6</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2.</a:t>
            </a:r>
            <a:r>
              <a:rPr lang="en-US" altLang="zh-CN" sz="3600" b="1" dirty="0">
                <a:solidFill>
                  <a:schemeClr val="bg1"/>
                </a:solidFill>
                <a:latin typeface="Arial Black" panose="020B0A04020102020204" pitchFamily="34" charset="0"/>
              </a:rPr>
              <a:t> Rice grading: </a:t>
            </a:r>
            <a:r>
              <a:rPr lang="en-US" altLang="zh-CN" sz="3600" i="1" dirty="0">
                <a:solidFill>
                  <a:schemeClr val="bg1">
                    <a:lumMod val="95000"/>
                  </a:schemeClr>
                </a:solidFill>
                <a:latin typeface="Imprint MT Shadow" panose="04020605060303030202" pitchFamily="82" charset="0"/>
              </a:rPr>
              <a:t>Rice bran</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09" y="1340426"/>
            <a:ext cx="1733008" cy="1660680"/>
          </a:xfrm>
          <a:prstGeom prst="rect">
            <a:avLst/>
          </a:prstGeom>
          <a:ln>
            <a:noFill/>
          </a:ln>
          <a:effectLst>
            <a:softEdge rad="112500"/>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24" y="4260125"/>
            <a:ext cx="1218607" cy="1854694"/>
          </a:xfrm>
          <a:prstGeom prst="rect">
            <a:avLst/>
          </a:prstGeom>
          <a:ln>
            <a:noFill/>
          </a:ln>
          <a:effectLst>
            <a:softEdge rad="112500"/>
          </a:effectLst>
        </p:spPr>
      </p:pic>
      <p:sp>
        <p:nvSpPr>
          <p:cNvPr id="9" name="矩形 8"/>
          <p:cNvSpPr/>
          <p:nvPr/>
        </p:nvSpPr>
        <p:spPr>
          <a:xfrm>
            <a:off x="912259" y="2919992"/>
            <a:ext cx="3409909" cy="646331"/>
          </a:xfrm>
          <a:prstGeom prst="rect">
            <a:avLst/>
          </a:prstGeom>
        </p:spPr>
        <p:txBody>
          <a:bodyPr wrap="none">
            <a:spAutoFit/>
          </a:bodyPr>
          <a:lstStyle/>
          <a:p>
            <a:pPr algn="ctr"/>
            <a:r>
              <a:rPr lang="en-US" altLang="zh-CN" b="1" dirty="0"/>
              <a:t>Coarse bran</a:t>
            </a:r>
          </a:p>
          <a:p>
            <a:pPr algn="ctr"/>
            <a:r>
              <a:rPr lang="en-US" altLang="zh-CN" b="1" dirty="0"/>
              <a:t> (from the first whitening step)</a:t>
            </a:r>
            <a:endParaRPr lang="zh-CN" altLang="en-US" b="1" dirty="0"/>
          </a:p>
        </p:txBody>
      </p:sp>
      <p:sp>
        <p:nvSpPr>
          <p:cNvPr id="10" name="矩形 9"/>
          <p:cNvSpPr/>
          <p:nvPr/>
        </p:nvSpPr>
        <p:spPr>
          <a:xfrm>
            <a:off x="63447" y="5924149"/>
            <a:ext cx="2767104" cy="646331"/>
          </a:xfrm>
          <a:prstGeom prst="rect">
            <a:avLst/>
          </a:prstGeom>
        </p:spPr>
        <p:txBody>
          <a:bodyPr wrap="none">
            <a:spAutoFit/>
          </a:bodyPr>
          <a:lstStyle/>
          <a:p>
            <a:pPr algn="ctr"/>
            <a:r>
              <a:rPr lang="en-US" altLang="zh-CN" b="1" dirty="0"/>
              <a:t> Fine bran </a:t>
            </a:r>
          </a:p>
          <a:p>
            <a:pPr algn="ctr"/>
            <a:r>
              <a:rPr lang="en-US" altLang="zh-CN" b="1" dirty="0"/>
              <a:t>(second whitening step) </a:t>
            </a:r>
            <a:endParaRPr lang="zh-CN" altLang="en-US" b="1" dirty="0"/>
          </a:p>
        </p:txBody>
      </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1763" y="4375324"/>
            <a:ext cx="2156657" cy="1617493"/>
          </a:xfrm>
          <a:prstGeom prst="ellipse">
            <a:avLst/>
          </a:prstGeom>
          <a:ln>
            <a:noFill/>
          </a:ln>
          <a:effectLst>
            <a:softEdge rad="112500"/>
          </a:effectLst>
        </p:spPr>
      </p:pic>
      <p:sp>
        <p:nvSpPr>
          <p:cNvPr id="12" name="矩形 11"/>
          <p:cNvSpPr/>
          <p:nvPr/>
        </p:nvSpPr>
        <p:spPr>
          <a:xfrm>
            <a:off x="2660599" y="5924149"/>
            <a:ext cx="2222083" cy="646331"/>
          </a:xfrm>
          <a:prstGeom prst="rect">
            <a:avLst/>
          </a:prstGeom>
        </p:spPr>
        <p:txBody>
          <a:bodyPr wrap="none">
            <a:spAutoFit/>
          </a:bodyPr>
          <a:lstStyle/>
          <a:p>
            <a:pPr algn="ctr"/>
            <a:r>
              <a:rPr lang="en-US" altLang="zh-CN" b="1" dirty="0"/>
              <a:t> Polish bran</a:t>
            </a:r>
          </a:p>
          <a:p>
            <a:pPr algn="ctr"/>
            <a:r>
              <a:rPr lang="en-US" altLang="zh-CN" b="1" dirty="0"/>
              <a:t>(the polishing step)</a:t>
            </a:r>
            <a:endParaRPr lang="zh-CN" altLang="en-US" b="1" dirty="0"/>
          </a:p>
        </p:txBody>
      </p:sp>
      <p:pic>
        <p:nvPicPr>
          <p:cNvPr id="13" name="Picture 15" descr="http://img4.freemerce.com/c2yhcdX.jpg"/>
          <p:cNvPicPr>
            <a:picLocks noChangeAspect="1" noChangeArrowheads="1"/>
          </p:cNvPicPr>
          <p:nvPr/>
        </p:nvPicPr>
        <p:blipFill>
          <a:blip r:embed="rId8">
            <a:extLst>
              <a:ext uri="{28A0092B-C50C-407E-A947-70E740481C1C}">
                <a14:useLocalDpi xmlns:a14="http://schemas.microsoft.com/office/drawing/2010/main" val="0"/>
              </a:ext>
            </a:extLst>
          </a:blip>
          <a:srcRect l="20827" t="1970" r="22667" b="2824"/>
          <a:stretch>
            <a:fillRect/>
          </a:stretch>
        </p:blipFill>
        <p:spPr bwMode="auto">
          <a:xfrm>
            <a:off x="8133481" y="3001106"/>
            <a:ext cx="1096165" cy="14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rotWithShape="1">
          <a:blip r:embed="rId9">
            <a:extLst>
              <a:ext uri="{28A0092B-C50C-407E-A947-70E740481C1C}">
                <a14:useLocalDpi xmlns:a14="http://schemas.microsoft.com/office/drawing/2010/main" val="0"/>
              </a:ext>
            </a:extLst>
          </a:blip>
          <a:srcRect l="49201" t="6167" r="16913" b="5814"/>
          <a:stretch>
            <a:fillRect/>
          </a:stretch>
        </p:blipFill>
        <p:spPr>
          <a:xfrm>
            <a:off x="11145586" y="2399290"/>
            <a:ext cx="1030253" cy="1889023"/>
          </a:xfrm>
          <a:prstGeom prst="rect">
            <a:avLst/>
          </a:prstGeom>
          <a:ln>
            <a:noFill/>
          </a:ln>
          <a:effectLst>
            <a:softEdge rad="112500"/>
          </a:effectLst>
        </p:spPr>
      </p:pic>
      <p:pic>
        <p:nvPicPr>
          <p:cNvPr id="16" name="Picture 11" descr="Rice bran oil capsule"/>
          <p:cNvPicPr>
            <a:picLocks noChangeAspect="1" noChangeArrowheads="1"/>
          </p:cNvPicPr>
          <p:nvPr/>
        </p:nvPicPr>
        <p:blipFill>
          <a:blip r:embed="rId10">
            <a:extLst>
              <a:ext uri="{28A0092B-C50C-407E-A947-70E740481C1C}">
                <a14:useLocalDpi xmlns:a14="http://schemas.microsoft.com/office/drawing/2010/main" val="0"/>
              </a:ext>
            </a:extLst>
          </a:blip>
          <a:srcRect t="1073" r="21497" b="16695"/>
          <a:stretch>
            <a:fillRect/>
          </a:stretch>
        </p:blipFill>
        <p:spPr bwMode="auto">
          <a:xfrm>
            <a:off x="10045077" y="4864548"/>
            <a:ext cx="2074727" cy="1450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rotWithShape="1">
          <a:blip r:embed="rId11">
            <a:extLst>
              <a:ext uri="{28A0092B-C50C-407E-A947-70E740481C1C}">
                <a14:useLocalDpi xmlns:a14="http://schemas.microsoft.com/office/drawing/2010/main" val="0"/>
              </a:ext>
            </a:extLst>
          </a:blip>
          <a:srcRect l="27066" r="33853"/>
          <a:stretch>
            <a:fillRect/>
          </a:stretch>
        </p:blipFill>
        <p:spPr>
          <a:xfrm>
            <a:off x="5236674" y="2461815"/>
            <a:ext cx="727235" cy="1798310"/>
          </a:xfrm>
          <a:prstGeom prst="rect">
            <a:avLst/>
          </a:prstGeom>
          <a:ln>
            <a:noFill/>
          </a:ln>
          <a:effectLst>
            <a:softEdge rad="112500"/>
          </a:effectLst>
        </p:spPr>
      </p:pic>
      <p:sp>
        <p:nvSpPr>
          <p:cNvPr id="18" name="矩形 17"/>
          <p:cNvSpPr/>
          <p:nvPr/>
        </p:nvSpPr>
        <p:spPr>
          <a:xfrm>
            <a:off x="6724510" y="6182187"/>
            <a:ext cx="4182429" cy="400110"/>
          </a:xfrm>
          <a:prstGeom prst="rect">
            <a:avLst/>
          </a:prstGeom>
          <a:solidFill>
            <a:schemeClr val="bg2"/>
          </a:solidFill>
        </p:spPr>
        <p:txBody>
          <a:bodyPr wrap="square">
            <a:spAutoFit/>
          </a:bodyPr>
          <a:lstStyle/>
          <a:p>
            <a:pPr algn="ctr"/>
            <a:r>
              <a:rPr lang="en-US" altLang="zh-CN" sz="2000" b="1" dirty="0"/>
              <a:t>Related products of rice bran</a:t>
            </a:r>
            <a:endParaRPr lang="zh-CN" altLang="en-US" sz="2000" b="1" dirty="0"/>
          </a:p>
        </p:txBody>
      </p:sp>
      <p:sp>
        <p:nvSpPr>
          <p:cNvPr id="19" name="右箭头 41"/>
          <p:cNvSpPr/>
          <p:nvPr/>
        </p:nvSpPr>
        <p:spPr>
          <a:xfrm rot="5400000">
            <a:off x="2188818" y="3669905"/>
            <a:ext cx="613786" cy="406622"/>
          </a:xfrm>
          <a:prstGeom prst="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68152" y="915497"/>
            <a:ext cx="1749034" cy="1596803"/>
          </a:xfrm>
          <a:prstGeom prst="rect">
            <a:avLst/>
          </a:prstGeom>
          <a:ln>
            <a:noFill/>
          </a:ln>
          <a:effectLst>
            <a:softEdge rad="112500"/>
          </a:effectLst>
        </p:spPr>
      </p:pic>
      <p:pic>
        <p:nvPicPr>
          <p:cNvPr id="27" name="图片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1372" y="4299812"/>
            <a:ext cx="1905000" cy="1905000"/>
          </a:xfrm>
          <a:prstGeom prst="rect">
            <a:avLst/>
          </a:prstGeom>
          <a:ln>
            <a:noFill/>
          </a:ln>
          <a:effectLst>
            <a:softEdge rad="112500"/>
          </a:effectLst>
        </p:spPr>
      </p:pic>
      <p:pic>
        <p:nvPicPr>
          <p:cNvPr id="29" name="图片 28"/>
          <p:cNvPicPr>
            <a:picLocks noChangeAspect="1"/>
          </p:cNvPicPr>
          <p:nvPr/>
        </p:nvPicPr>
        <p:blipFill>
          <a:blip r:embed="rId14"/>
          <a:stretch>
            <a:fillRect/>
          </a:stretch>
        </p:blipFill>
        <p:spPr>
          <a:xfrm>
            <a:off x="7016282" y="950095"/>
            <a:ext cx="1354112" cy="1354112"/>
          </a:xfrm>
          <a:prstGeom prst="rect">
            <a:avLst/>
          </a:prstGeom>
          <a:ln>
            <a:noFill/>
          </a:ln>
          <a:effectLst>
            <a:softEdge rad="112500"/>
          </a:effectLst>
        </p:spPr>
      </p:pic>
      <p:graphicFrame>
        <p:nvGraphicFramePr>
          <p:cNvPr id="23" name="图示 22"/>
          <p:cNvGraphicFramePr/>
          <p:nvPr/>
        </p:nvGraphicFramePr>
        <p:xfrm>
          <a:off x="6039964" y="1662944"/>
          <a:ext cx="5336641" cy="40756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0" name="文本框 19"/>
          <p:cNvSpPr txBox="1"/>
          <p:nvPr/>
        </p:nvSpPr>
        <p:spPr>
          <a:xfrm>
            <a:off x="11555284" y="6347206"/>
            <a:ext cx="415274" cy="369332"/>
          </a:xfrm>
          <a:prstGeom prst="rect">
            <a:avLst/>
          </a:prstGeom>
          <a:noFill/>
        </p:spPr>
        <p:txBody>
          <a:bodyPr wrap="square" rtlCol="0">
            <a:spAutoFit/>
          </a:bodyPr>
          <a:lstStyle/>
          <a:p>
            <a:r>
              <a:rPr lang="en-US" altLang="zh-CN" dirty="0"/>
              <a:t>7</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2000"/>
                                        <p:tgtEl>
                                          <p:spTgt spid="25"/>
                                        </p:tgtEl>
                                      </p:cBhvr>
                                    </p:animEffect>
                                  </p:childTnLst>
                                </p:cTn>
                              </p:par>
                              <p:par>
                                <p:cTn id="17" presetID="21"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heel(1)">
                                      <p:cBhvr>
                                        <p:cTn id="19" dur="2000"/>
                                        <p:tgtEl>
                                          <p:spTgt spid="27"/>
                                        </p:tgtEl>
                                      </p:cBhvr>
                                    </p:animEffect>
                                  </p:childTnLst>
                                </p:cTn>
                              </p:par>
                              <p:par>
                                <p:cTn id="20" presetID="21" presetClass="entr" presetSubtype="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2000"/>
                                        <p:tgtEl>
                                          <p:spTgt spid="2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2000"/>
                                        <p:tgtEl>
                                          <p:spTgt spid="23"/>
                                        </p:tgtEl>
                                      </p:cBhvr>
                                    </p:animEffect>
                                  </p:childTnLst>
                                </p:cTn>
                              </p:par>
                              <p:par>
                                <p:cTn id="26" presetID="21"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2.</a:t>
            </a:r>
            <a:r>
              <a:rPr lang="en-US" altLang="zh-CN" sz="3600" b="1" dirty="0">
                <a:solidFill>
                  <a:schemeClr val="bg1"/>
                </a:solidFill>
                <a:latin typeface="Arial Black" panose="020B0A04020102020204" pitchFamily="34" charset="0"/>
              </a:rPr>
              <a:t> Rice grading: </a:t>
            </a:r>
            <a:r>
              <a:rPr lang="en-US" altLang="zh-CN" sz="3600" i="1" dirty="0">
                <a:solidFill>
                  <a:schemeClr val="bg1">
                    <a:lumMod val="95000"/>
                  </a:schemeClr>
                </a:solidFill>
                <a:latin typeface="Imprint MT Shadow" panose="04020605060303030202" pitchFamily="82" charset="0"/>
              </a:rPr>
              <a:t>Milled Rice products</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12228" y="1398675"/>
            <a:ext cx="5062971" cy="369332"/>
          </a:xfrm>
          <a:prstGeom prst="rect">
            <a:avLst/>
          </a:prstGeom>
          <a:solidFill>
            <a:schemeClr val="accent4">
              <a:lumMod val="20000"/>
              <a:lumOff val="80000"/>
            </a:schemeClr>
          </a:solidFill>
          <a:ln w="28575">
            <a:noFill/>
          </a:ln>
        </p:spPr>
        <p:txBody>
          <a:bodyPr wrap="square">
            <a:spAutoFit/>
          </a:bodyPr>
          <a:lstStyle/>
          <a:p>
            <a:pPr algn="ctr"/>
            <a:r>
              <a:rPr lang="en-US" altLang="zh-CN" b="1" dirty="0">
                <a:latin typeface="Arial Black" panose="020B0A04020102020204" pitchFamily="34" charset="0"/>
                <a:ea typeface="微软雅黑" panose="020B0503020204020204" pitchFamily="34" charset="-122"/>
                <a:cs typeface="Arial Unicode MS" panose="020B0604020202020204" pitchFamily="34" charset="-122"/>
              </a:rPr>
              <a:t>Common moderately processed rice</a:t>
            </a:r>
            <a:endParaRPr lang="zh-CN" altLang="en-US" b="1" dirty="0">
              <a:latin typeface="Arial Black" panose="020B0A04020102020204" pitchFamily="34" charset="0"/>
              <a:ea typeface="微软雅黑" panose="020B0503020204020204" pitchFamily="34" charset="-122"/>
            </a:endParaRPr>
          </a:p>
        </p:txBody>
      </p:sp>
      <p:pic>
        <p:nvPicPr>
          <p:cNvPr id="18" name="图片 17"/>
          <p:cNvPicPr>
            <a:picLocks noChangeAspect="1"/>
          </p:cNvPicPr>
          <p:nvPr/>
        </p:nvPicPr>
        <p:blipFill>
          <a:blip r:embed="rId5"/>
          <a:stretch>
            <a:fillRect/>
          </a:stretch>
        </p:blipFill>
        <p:spPr>
          <a:xfrm>
            <a:off x="712228" y="1952673"/>
            <a:ext cx="2338428" cy="1752600"/>
          </a:xfrm>
          <a:prstGeom prst="rect">
            <a:avLst/>
          </a:prstGeom>
        </p:spPr>
      </p:pic>
      <p:pic>
        <p:nvPicPr>
          <p:cNvPr id="19" name="图片 18"/>
          <p:cNvPicPr>
            <a:picLocks noChangeAspect="1"/>
          </p:cNvPicPr>
          <p:nvPr/>
        </p:nvPicPr>
        <p:blipFill rotWithShape="1">
          <a:blip r:embed="rId6"/>
          <a:srcRect l="46319" t="16753" r="638" b="1424"/>
          <a:stretch>
            <a:fillRect/>
          </a:stretch>
        </p:blipFill>
        <p:spPr>
          <a:xfrm>
            <a:off x="810217" y="4450817"/>
            <a:ext cx="2205634" cy="1752600"/>
          </a:xfrm>
          <a:prstGeom prst="rect">
            <a:avLst/>
          </a:prstGeom>
        </p:spPr>
      </p:pic>
      <p:pic>
        <p:nvPicPr>
          <p:cNvPr id="2050" name="Picture 2" descr="这碗米饭，“蒸”的不一样_滁州市人民政府"/>
          <p:cNvPicPr>
            <a:picLocks noChangeAspect="1" noChangeArrowheads="1"/>
          </p:cNvPicPr>
          <p:nvPr/>
        </p:nvPicPr>
        <p:blipFill rotWithShape="1">
          <a:blip r:embed="rId7">
            <a:extLst>
              <a:ext uri="{28A0092B-C50C-407E-A947-70E740481C1C}">
                <a14:useLocalDpi xmlns:a14="http://schemas.microsoft.com/office/drawing/2010/main" val="0"/>
              </a:ext>
            </a:extLst>
          </a:blip>
          <a:srcRect r="24513" b="21858"/>
          <a:stretch>
            <a:fillRect/>
          </a:stretch>
        </p:blipFill>
        <p:spPr bwMode="auto">
          <a:xfrm>
            <a:off x="3299587" y="4450817"/>
            <a:ext cx="2300233" cy="1762534"/>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968" y="1923549"/>
            <a:ext cx="3348927" cy="1942738"/>
          </a:xfrm>
          <a:prstGeom prst="rect">
            <a:avLst/>
          </a:prstGeom>
        </p:spPr>
      </p:pic>
      <p:pic>
        <p:nvPicPr>
          <p:cNvPr id="2052" name="Picture 4" descr="富铁大米-网络电视中心-温州网"/>
          <p:cNvPicPr>
            <a:picLocks noChangeAspect="1" noChangeArrowheads="1"/>
          </p:cNvPicPr>
          <p:nvPr/>
        </p:nvPicPr>
        <p:blipFill rotWithShape="1">
          <a:blip r:embed="rId9">
            <a:extLst>
              <a:ext uri="{28A0092B-C50C-407E-A947-70E740481C1C}">
                <a14:useLocalDpi xmlns:a14="http://schemas.microsoft.com/office/drawing/2010/main" val="0"/>
              </a:ext>
            </a:extLst>
          </a:blip>
          <a:srcRect l="7859" t="15094" r="11886" b="12131"/>
          <a:stretch>
            <a:fillRect/>
          </a:stretch>
        </p:blipFill>
        <p:spPr bwMode="auto">
          <a:xfrm>
            <a:off x="9979291" y="4180968"/>
            <a:ext cx="1632074" cy="1942738"/>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p:cNvPicPr>
            <a:picLocks noChangeAspect="1"/>
          </p:cNvPicPr>
          <p:nvPr/>
        </p:nvPicPr>
        <p:blipFill>
          <a:blip r:embed="rId10"/>
          <a:stretch>
            <a:fillRect/>
          </a:stretch>
        </p:blipFill>
        <p:spPr>
          <a:xfrm>
            <a:off x="6569319" y="4182897"/>
            <a:ext cx="3026906" cy="1942738"/>
          </a:xfrm>
          <a:prstGeom prst="rect">
            <a:avLst/>
          </a:prstGeom>
        </p:spPr>
      </p:pic>
      <p:sp>
        <p:nvSpPr>
          <p:cNvPr id="8" name="文本框 7"/>
          <p:cNvSpPr txBox="1"/>
          <p:nvPr/>
        </p:nvSpPr>
        <p:spPr>
          <a:xfrm>
            <a:off x="617517" y="3697799"/>
            <a:ext cx="2684390" cy="369332"/>
          </a:xfrm>
          <a:prstGeom prst="rect">
            <a:avLst/>
          </a:prstGeom>
          <a:noFill/>
        </p:spPr>
        <p:txBody>
          <a:bodyPr wrap="square">
            <a:spAutoFit/>
          </a:bodyPr>
          <a:lstStyle/>
          <a:p>
            <a:r>
              <a:rPr lang="en-US" altLang="zh-CN" b="1" dirty="0"/>
              <a:t>Germinated brown rice</a:t>
            </a:r>
            <a:endParaRPr lang="zh-CN" altLang="en-US" b="1" dirty="0"/>
          </a:p>
        </p:txBody>
      </p:sp>
      <p:sp>
        <p:nvSpPr>
          <p:cNvPr id="10" name="文本框 9"/>
          <p:cNvSpPr txBox="1"/>
          <p:nvPr/>
        </p:nvSpPr>
        <p:spPr>
          <a:xfrm>
            <a:off x="929770" y="6201148"/>
            <a:ext cx="2251565" cy="369332"/>
          </a:xfrm>
          <a:prstGeom prst="rect">
            <a:avLst/>
          </a:prstGeom>
          <a:noFill/>
        </p:spPr>
        <p:txBody>
          <a:bodyPr wrap="square">
            <a:spAutoFit/>
          </a:bodyPr>
          <a:lstStyle>
            <a:defPPr>
              <a:defRPr lang="zh-CN"/>
            </a:defPPr>
            <a:lvl1pPr>
              <a:defRPr b="1"/>
            </a:lvl1pPr>
          </a:lstStyle>
          <a:p>
            <a:r>
              <a:rPr lang="en-US" altLang="zh-CN" dirty="0"/>
              <a:t>R</a:t>
            </a:r>
            <a:r>
              <a:rPr lang="zh-CN" altLang="en-US" dirty="0"/>
              <a:t>ice </a:t>
            </a:r>
            <a:r>
              <a:rPr lang="en-US" altLang="zh-CN" dirty="0"/>
              <a:t>with</a:t>
            </a:r>
            <a:r>
              <a:rPr lang="zh-CN" altLang="en-US" dirty="0"/>
              <a:t> </a:t>
            </a:r>
            <a:r>
              <a:rPr lang="en-US" altLang="zh-CN" dirty="0"/>
              <a:t>embryo</a:t>
            </a:r>
            <a:endParaRPr lang="zh-CN" altLang="en-US" dirty="0"/>
          </a:p>
        </p:txBody>
      </p:sp>
      <p:sp>
        <p:nvSpPr>
          <p:cNvPr id="12" name="文本框 11"/>
          <p:cNvSpPr txBox="1"/>
          <p:nvPr/>
        </p:nvSpPr>
        <p:spPr>
          <a:xfrm>
            <a:off x="3595743" y="6213351"/>
            <a:ext cx="2042272" cy="369332"/>
          </a:xfrm>
          <a:prstGeom prst="rect">
            <a:avLst/>
          </a:prstGeom>
          <a:noFill/>
        </p:spPr>
        <p:txBody>
          <a:bodyPr wrap="square">
            <a:spAutoFit/>
          </a:bodyPr>
          <a:lstStyle>
            <a:defPPr>
              <a:defRPr lang="zh-CN"/>
            </a:defPPr>
            <a:lvl1pPr>
              <a:defRPr b="1"/>
            </a:lvl1pPr>
          </a:lstStyle>
          <a:p>
            <a:r>
              <a:rPr lang="en-US" altLang="zh-CN" dirty="0"/>
              <a:t>Steamed rice</a:t>
            </a:r>
            <a:endParaRPr lang="zh-CN" altLang="en-US" dirty="0"/>
          </a:p>
        </p:txBody>
      </p:sp>
      <p:sp>
        <p:nvSpPr>
          <p:cNvPr id="14" name="文本框 13"/>
          <p:cNvSpPr txBox="1"/>
          <p:nvPr/>
        </p:nvSpPr>
        <p:spPr>
          <a:xfrm>
            <a:off x="8287119" y="3811636"/>
            <a:ext cx="3384344" cy="369332"/>
          </a:xfrm>
          <a:prstGeom prst="rect">
            <a:avLst/>
          </a:prstGeom>
          <a:noFill/>
        </p:spPr>
        <p:txBody>
          <a:bodyPr wrap="square">
            <a:spAutoFit/>
          </a:bodyPr>
          <a:lstStyle>
            <a:defPPr>
              <a:defRPr lang="zh-CN"/>
            </a:defPPr>
            <a:lvl1pPr>
              <a:defRPr b="1"/>
            </a:lvl1pPr>
          </a:lstStyle>
          <a:p>
            <a:r>
              <a:rPr lang="zh-CN" altLang="en-US"/>
              <a:t>Selenium </a:t>
            </a:r>
            <a:r>
              <a:rPr lang="en-US" altLang="zh-CN" dirty="0"/>
              <a:t>fortified</a:t>
            </a:r>
            <a:r>
              <a:rPr lang="zh-CN" altLang="en-US" dirty="0"/>
              <a:t> rice</a:t>
            </a:r>
          </a:p>
        </p:txBody>
      </p:sp>
      <p:sp>
        <p:nvSpPr>
          <p:cNvPr id="16" name="文本框 15"/>
          <p:cNvSpPr txBox="1"/>
          <p:nvPr/>
        </p:nvSpPr>
        <p:spPr>
          <a:xfrm>
            <a:off x="7017765" y="6201148"/>
            <a:ext cx="2513211" cy="369332"/>
          </a:xfrm>
          <a:prstGeom prst="rect">
            <a:avLst/>
          </a:prstGeom>
          <a:noFill/>
        </p:spPr>
        <p:txBody>
          <a:bodyPr wrap="square">
            <a:spAutoFit/>
          </a:bodyPr>
          <a:lstStyle>
            <a:defPPr>
              <a:defRPr lang="zh-CN"/>
            </a:defPPr>
            <a:lvl1pPr>
              <a:defRPr b="1"/>
            </a:lvl1pPr>
          </a:lstStyle>
          <a:p>
            <a:r>
              <a:rPr lang="en-US" altLang="zh-CN" dirty="0"/>
              <a:t>Zinc fortified rice</a:t>
            </a:r>
            <a:endParaRPr lang="zh-CN" altLang="en-US" dirty="0"/>
          </a:p>
        </p:txBody>
      </p:sp>
      <p:sp>
        <p:nvSpPr>
          <p:cNvPr id="23" name="文本框 22"/>
          <p:cNvSpPr txBox="1"/>
          <p:nvPr/>
        </p:nvSpPr>
        <p:spPr>
          <a:xfrm>
            <a:off x="9697439" y="6235250"/>
            <a:ext cx="2175354" cy="369332"/>
          </a:xfrm>
          <a:prstGeom prst="rect">
            <a:avLst/>
          </a:prstGeom>
          <a:noFill/>
        </p:spPr>
        <p:txBody>
          <a:bodyPr wrap="square">
            <a:spAutoFit/>
          </a:bodyPr>
          <a:lstStyle>
            <a:defPPr>
              <a:defRPr lang="zh-CN"/>
            </a:defPPr>
            <a:lvl1pPr>
              <a:defRPr b="1"/>
            </a:lvl1pPr>
          </a:lstStyle>
          <a:p>
            <a:r>
              <a:rPr lang="zh-CN" altLang="en-US" dirty="0"/>
              <a:t>iron </a:t>
            </a:r>
            <a:r>
              <a:rPr lang="en-US" altLang="zh-CN" dirty="0"/>
              <a:t>fortified</a:t>
            </a:r>
            <a:r>
              <a:rPr lang="zh-CN" altLang="en-US" dirty="0"/>
              <a:t> rice</a:t>
            </a:r>
          </a:p>
        </p:txBody>
      </p:sp>
      <p:sp>
        <p:nvSpPr>
          <p:cNvPr id="27" name="文本框 26"/>
          <p:cNvSpPr txBox="1"/>
          <p:nvPr/>
        </p:nvSpPr>
        <p:spPr>
          <a:xfrm>
            <a:off x="7503986" y="1361286"/>
            <a:ext cx="3348927" cy="369332"/>
          </a:xfrm>
          <a:prstGeom prst="rect">
            <a:avLst/>
          </a:prstGeom>
          <a:solidFill>
            <a:schemeClr val="accent6">
              <a:lumMod val="20000"/>
              <a:lumOff val="80000"/>
            </a:schemeClr>
          </a:solidFill>
          <a:ln w="28575">
            <a:noFill/>
          </a:ln>
        </p:spPr>
        <p:txBody>
          <a:bodyPr wrap="square">
            <a:spAutoFit/>
          </a:bodyPr>
          <a:lstStyle>
            <a:defPPr>
              <a:defRPr lang="zh-CN"/>
            </a:defPPr>
            <a:lvl1pPr>
              <a:defRPr b="1">
                <a:latin typeface="Arial Black" panose="020B0A04020102020204" pitchFamily="34" charset="0"/>
                <a:ea typeface="微软雅黑" panose="020B0503020204020204" pitchFamily="34" charset="-122"/>
                <a:cs typeface="Arial Unicode MS" panose="020B0604020202020204" pitchFamily="34" charset="-122"/>
              </a:defRPr>
            </a:lvl1pPr>
          </a:lstStyle>
          <a:p>
            <a:r>
              <a:rPr lang="en-US" altLang="zh-CN" dirty="0"/>
              <a:t>Nutritional-fortified rice </a:t>
            </a:r>
          </a:p>
        </p:txBody>
      </p:sp>
      <p:pic>
        <p:nvPicPr>
          <p:cNvPr id="32" name="图片 31"/>
          <p:cNvPicPr>
            <a:picLocks noChangeAspect="1"/>
          </p:cNvPicPr>
          <p:nvPr/>
        </p:nvPicPr>
        <p:blipFill rotWithShape="1">
          <a:blip r:embed="rId11"/>
          <a:srcRect l="3589" r="13509"/>
          <a:stretch>
            <a:fillRect/>
          </a:stretch>
        </p:blipFill>
        <p:spPr>
          <a:xfrm>
            <a:off x="3299587" y="1935265"/>
            <a:ext cx="2300232" cy="1762534"/>
          </a:xfrm>
          <a:prstGeom prst="rect">
            <a:avLst/>
          </a:prstGeom>
        </p:spPr>
      </p:pic>
      <p:sp>
        <p:nvSpPr>
          <p:cNvPr id="33" name="文本框 32"/>
          <p:cNvSpPr txBox="1"/>
          <p:nvPr/>
        </p:nvSpPr>
        <p:spPr>
          <a:xfrm>
            <a:off x="3748727" y="3712456"/>
            <a:ext cx="2684390" cy="369332"/>
          </a:xfrm>
          <a:prstGeom prst="rect">
            <a:avLst/>
          </a:prstGeom>
          <a:noFill/>
        </p:spPr>
        <p:txBody>
          <a:bodyPr wrap="square">
            <a:spAutoFit/>
          </a:bodyPr>
          <a:lstStyle/>
          <a:p>
            <a:r>
              <a:rPr lang="en-US" altLang="zh-CN" b="1" dirty="0"/>
              <a:t>Brown rice</a:t>
            </a:r>
            <a:endParaRPr lang="zh-CN" altLang="en-US" b="1" dirty="0"/>
          </a:p>
        </p:txBody>
      </p:sp>
      <p:sp>
        <p:nvSpPr>
          <p:cNvPr id="9" name="文本框 8"/>
          <p:cNvSpPr txBox="1"/>
          <p:nvPr/>
        </p:nvSpPr>
        <p:spPr>
          <a:xfrm>
            <a:off x="11547472" y="6367008"/>
            <a:ext cx="532039" cy="369332"/>
          </a:xfrm>
          <a:prstGeom prst="rect">
            <a:avLst/>
          </a:prstGeom>
          <a:noFill/>
        </p:spPr>
        <p:txBody>
          <a:bodyPr wrap="square" rtlCol="0">
            <a:spAutoFit/>
          </a:bodyPr>
          <a:lstStyle/>
          <a:p>
            <a:r>
              <a:rPr lang="en-US" altLang="zh-CN" dirty="0"/>
              <a:t>8</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pt素材\ppt图片\烟大校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79" y="287520"/>
            <a:ext cx="554844" cy="7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119561" y="1023222"/>
            <a:ext cx="1655763" cy="0"/>
          </a:xfrm>
          <a:prstGeom prst="line">
            <a:avLst/>
          </a:prstGeom>
          <a:noFill/>
          <a:ln w="28575" cap="rnd" cmpd="sng" algn="ctr">
            <a:solidFill>
              <a:sysClr val="windowText" lastClr="000000">
                <a:lumMod val="50000"/>
                <a:lumOff val="50000"/>
              </a:sysClr>
            </a:solidFill>
            <a:prstDash val="sysDot"/>
            <a:miter lim="800000"/>
          </a:ln>
          <a:effectLst/>
        </p:spPr>
      </p:cxnSp>
      <p:sp>
        <p:nvSpPr>
          <p:cNvPr id="4" name="矩形 29"/>
          <p:cNvSpPr>
            <a:spLocks noChangeArrowheads="1"/>
          </p:cNvSpPr>
          <p:nvPr/>
        </p:nvSpPr>
        <p:spPr bwMode="auto">
          <a:xfrm>
            <a:off x="6635750" y="306326"/>
            <a:ext cx="5556250" cy="709674"/>
          </a:xfrm>
          <a:prstGeom prst="rect">
            <a:avLst/>
          </a:prstGeom>
          <a:solidFill>
            <a:srgbClr val="E7E6E6">
              <a:lumMod val="9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 name="矩形 28"/>
          <p:cNvSpPr>
            <a:spLocks noChangeArrowheads="1"/>
          </p:cNvSpPr>
          <p:nvPr/>
        </p:nvSpPr>
        <p:spPr bwMode="auto">
          <a:xfrm>
            <a:off x="1871663" y="306327"/>
            <a:ext cx="9122908" cy="709674"/>
          </a:xfrm>
          <a:prstGeom prst="rect">
            <a:avLst/>
          </a:prstGeom>
          <a:solidFill>
            <a:srgbClr val="5B9BD5">
              <a:lumMod val="5000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3600" b="1" dirty="0">
                <a:solidFill>
                  <a:schemeClr val="bg1"/>
                </a:solidFill>
                <a:latin typeface="Arial Black" panose="020B0A04020102020204" pitchFamily="34" charset="0"/>
                <a:ea typeface="Adobe 黑体 Std R" panose="020B0400000000000000" pitchFamily="34" charset="-122"/>
                <a:cs typeface="Aldhabi" panose="01000000000000000000" pitchFamily="2" charset="-78"/>
              </a:rPr>
              <a:t>2.</a:t>
            </a:r>
            <a:r>
              <a:rPr lang="en-US" altLang="zh-CN" sz="3600" b="1" dirty="0">
                <a:solidFill>
                  <a:schemeClr val="bg1"/>
                </a:solidFill>
                <a:latin typeface="Arial Black" panose="020B0A04020102020204" pitchFamily="34" charset="0"/>
              </a:rPr>
              <a:t> Rice grading: </a:t>
            </a:r>
            <a:r>
              <a:rPr lang="en-US" altLang="zh-CN" sz="3600" i="1" dirty="0">
                <a:solidFill>
                  <a:schemeClr val="bg1">
                    <a:lumMod val="95000"/>
                  </a:schemeClr>
                </a:solidFill>
                <a:latin typeface="Imprint MT Shadow" panose="04020605060303030202" pitchFamily="82" charset="0"/>
              </a:rPr>
              <a:t>Brown rice</a:t>
            </a:r>
            <a:endParaRPr lang="zh-CN" altLang="en-US" sz="3600" i="1" dirty="0">
              <a:solidFill>
                <a:schemeClr val="bg1">
                  <a:lumMod val="95000"/>
                </a:schemeClr>
              </a:solidFill>
              <a:latin typeface="Imprint MT Shadow" panose="04020605060303030202" pitchFamily="82" charset="0"/>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1" y="306326"/>
            <a:ext cx="719864" cy="709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5772205" y="4364908"/>
            <a:ext cx="2064400" cy="1612947"/>
          </a:xfrm>
          <a:prstGeom prst="ellipse">
            <a:avLst/>
          </a:prstGeom>
        </p:spPr>
      </p:pic>
      <p:pic>
        <p:nvPicPr>
          <p:cNvPr id="11" name="图片 10"/>
          <p:cNvPicPr>
            <a:picLocks noChangeAspect="1"/>
          </p:cNvPicPr>
          <p:nvPr/>
        </p:nvPicPr>
        <p:blipFill>
          <a:blip r:embed="rId5"/>
          <a:stretch>
            <a:fillRect/>
          </a:stretch>
        </p:blipFill>
        <p:spPr>
          <a:xfrm>
            <a:off x="5806048" y="1300154"/>
            <a:ext cx="1941023" cy="1996131"/>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3707" y="4178425"/>
            <a:ext cx="1928293" cy="1922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rotWithShape="1">
          <a:blip r:embed="rId7"/>
          <a:srcRect l="9899" t="-396" r="9653" b="396"/>
          <a:stretch>
            <a:fillRect/>
          </a:stretch>
        </p:blipFill>
        <p:spPr>
          <a:xfrm>
            <a:off x="8067622" y="3972787"/>
            <a:ext cx="1751162" cy="21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13"/>
          <p:cNvPicPr>
            <a:picLocks noChangeAspect="1"/>
          </p:cNvPicPr>
          <p:nvPr/>
        </p:nvPicPr>
        <p:blipFill>
          <a:blip r:embed="rId8"/>
          <a:stretch>
            <a:fillRect/>
          </a:stretch>
        </p:blipFill>
        <p:spPr>
          <a:xfrm>
            <a:off x="10699809" y="1233983"/>
            <a:ext cx="1056091" cy="2155585"/>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8756" y="1230640"/>
            <a:ext cx="2300754" cy="2218851"/>
          </a:xfrm>
          <a:prstGeom prst="rect">
            <a:avLst/>
          </a:prstGeom>
        </p:spPr>
      </p:pic>
      <p:sp>
        <p:nvSpPr>
          <p:cNvPr id="16" name="矩形 15"/>
          <p:cNvSpPr/>
          <p:nvPr/>
        </p:nvSpPr>
        <p:spPr>
          <a:xfrm>
            <a:off x="6973131" y="3449188"/>
            <a:ext cx="1904689" cy="369332"/>
          </a:xfrm>
          <a:prstGeom prst="rect">
            <a:avLst/>
          </a:prstGeom>
        </p:spPr>
        <p:txBody>
          <a:bodyPr wrap="none">
            <a:spAutoFit/>
          </a:bodyPr>
          <a:lstStyle/>
          <a:p>
            <a:r>
              <a:rPr lang="en-US" altLang="zh-CN" b="1" dirty="0"/>
              <a:t>Brown rice drink</a:t>
            </a:r>
            <a:endParaRPr lang="zh-CN" altLang="en-US" b="1" dirty="0"/>
          </a:p>
        </p:txBody>
      </p:sp>
      <p:sp>
        <p:nvSpPr>
          <p:cNvPr id="17" name="矩形 16"/>
          <p:cNvSpPr/>
          <p:nvPr/>
        </p:nvSpPr>
        <p:spPr>
          <a:xfrm>
            <a:off x="10538123" y="6081526"/>
            <a:ext cx="1707519" cy="369332"/>
          </a:xfrm>
          <a:prstGeom prst="rect">
            <a:avLst/>
          </a:prstGeom>
        </p:spPr>
        <p:txBody>
          <a:bodyPr wrap="none">
            <a:spAutoFit/>
          </a:bodyPr>
          <a:lstStyle/>
          <a:p>
            <a:r>
              <a:rPr lang="en-US" altLang="zh-CN" b="1" dirty="0"/>
              <a:t>Brown rice roll</a:t>
            </a:r>
            <a:endParaRPr lang="zh-CN" altLang="en-US" b="1" dirty="0"/>
          </a:p>
        </p:txBody>
      </p:sp>
      <p:sp>
        <p:nvSpPr>
          <p:cNvPr id="18" name="矩形 17"/>
          <p:cNvSpPr/>
          <p:nvPr/>
        </p:nvSpPr>
        <p:spPr>
          <a:xfrm>
            <a:off x="8000990" y="6081526"/>
            <a:ext cx="2116285" cy="369332"/>
          </a:xfrm>
          <a:prstGeom prst="rect">
            <a:avLst/>
          </a:prstGeom>
        </p:spPr>
        <p:txBody>
          <a:bodyPr wrap="none">
            <a:spAutoFit/>
          </a:bodyPr>
          <a:lstStyle/>
          <a:p>
            <a:r>
              <a:rPr lang="en-US" altLang="zh-CN" b="1" dirty="0"/>
              <a:t>Brown rice cracker</a:t>
            </a:r>
            <a:endParaRPr lang="zh-CN" altLang="en-US" b="1" dirty="0"/>
          </a:p>
        </p:txBody>
      </p:sp>
      <p:sp>
        <p:nvSpPr>
          <p:cNvPr id="19" name="矩形 18"/>
          <p:cNvSpPr/>
          <p:nvPr/>
        </p:nvSpPr>
        <p:spPr>
          <a:xfrm>
            <a:off x="10395969" y="3449188"/>
            <a:ext cx="1869423" cy="369332"/>
          </a:xfrm>
          <a:prstGeom prst="rect">
            <a:avLst/>
          </a:prstGeom>
        </p:spPr>
        <p:txBody>
          <a:bodyPr wrap="none">
            <a:spAutoFit/>
          </a:bodyPr>
          <a:lstStyle/>
          <a:p>
            <a:r>
              <a:rPr lang="en-US" altLang="zh-CN" b="1" dirty="0"/>
              <a:t>Brown rice flake</a:t>
            </a:r>
            <a:endParaRPr lang="zh-CN" altLang="en-US" b="1" dirty="0"/>
          </a:p>
        </p:txBody>
      </p:sp>
      <p:pic>
        <p:nvPicPr>
          <p:cNvPr id="23" name="图形 22" descr="V 形箭头 纯色填充"/>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49845" y="3502934"/>
            <a:ext cx="914400" cy="914400"/>
          </a:xfrm>
          <a:prstGeom prst="rect">
            <a:avLst/>
          </a:prstGeom>
        </p:spPr>
      </p:pic>
      <p:graphicFrame>
        <p:nvGraphicFramePr>
          <p:cNvPr id="24" name="图示 23"/>
          <p:cNvGraphicFramePr/>
          <p:nvPr/>
        </p:nvGraphicFramePr>
        <p:xfrm>
          <a:off x="-802852" y="1637309"/>
          <a:ext cx="6686406" cy="4788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4" name="矩形 33"/>
          <p:cNvSpPr/>
          <p:nvPr/>
        </p:nvSpPr>
        <p:spPr>
          <a:xfrm>
            <a:off x="5831063" y="6081526"/>
            <a:ext cx="2097049" cy="369332"/>
          </a:xfrm>
          <a:prstGeom prst="rect">
            <a:avLst/>
          </a:prstGeom>
        </p:spPr>
        <p:txBody>
          <a:bodyPr wrap="none">
            <a:spAutoFit/>
          </a:bodyPr>
          <a:lstStyle/>
          <a:p>
            <a:r>
              <a:rPr lang="en-US" altLang="zh-CN" b="1" dirty="0"/>
              <a:t>Brown rice noodle</a:t>
            </a:r>
            <a:endParaRPr lang="zh-CN" altLang="en-US" b="1" dirty="0"/>
          </a:p>
        </p:txBody>
      </p:sp>
      <p:sp>
        <p:nvSpPr>
          <p:cNvPr id="35" name="文本框 34"/>
          <p:cNvSpPr txBox="1"/>
          <p:nvPr/>
        </p:nvSpPr>
        <p:spPr>
          <a:xfrm>
            <a:off x="1591907" y="1755541"/>
            <a:ext cx="2096706" cy="954107"/>
          </a:xfrm>
          <a:prstGeom prst="rect">
            <a:avLst/>
          </a:prstGeom>
          <a:noFill/>
        </p:spPr>
        <p:txBody>
          <a:bodyPr wrap="square" rtlCol="0">
            <a:spAutoFit/>
          </a:bodyPr>
          <a:lstStyle/>
          <a:p>
            <a:r>
              <a:rPr lang="en-US" altLang="zh-CN" sz="2800" b="1" dirty="0"/>
              <a:t>Functional ingredients</a:t>
            </a:r>
          </a:p>
        </p:txBody>
      </p:sp>
      <p:sp>
        <p:nvSpPr>
          <p:cNvPr id="36" name="文本框 35"/>
          <p:cNvSpPr txBox="1"/>
          <p:nvPr/>
        </p:nvSpPr>
        <p:spPr>
          <a:xfrm>
            <a:off x="-300164" y="3589283"/>
            <a:ext cx="2096706" cy="830997"/>
          </a:xfrm>
          <a:prstGeom prst="rect">
            <a:avLst/>
          </a:prstGeom>
          <a:noFill/>
        </p:spPr>
        <p:txBody>
          <a:bodyPr wrap="square" rtlCol="0">
            <a:spAutoFit/>
          </a:bodyPr>
          <a:lstStyle/>
          <a:p>
            <a:pPr algn="ctr"/>
            <a:r>
              <a:rPr lang="en-US" altLang="zh-CN" sz="2400" b="1" dirty="0"/>
              <a:t>Dietary </a:t>
            </a:r>
          </a:p>
          <a:p>
            <a:pPr algn="ctr"/>
            <a:r>
              <a:rPr lang="en-US" altLang="zh-CN" sz="2400" b="1" dirty="0"/>
              <a:t>fiber </a:t>
            </a:r>
          </a:p>
        </p:txBody>
      </p:sp>
      <p:sp>
        <p:nvSpPr>
          <p:cNvPr id="38" name="文本框 37"/>
          <p:cNvSpPr txBox="1"/>
          <p:nvPr/>
        </p:nvSpPr>
        <p:spPr>
          <a:xfrm>
            <a:off x="1199160" y="5220691"/>
            <a:ext cx="2629891" cy="954107"/>
          </a:xfrm>
          <a:prstGeom prst="rect">
            <a:avLst/>
          </a:prstGeom>
          <a:noFill/>
        </p:spPr>
        <p:txBody>
          <a:bodyPr wrap="square" rtlCol="0">
            <a:spAutoFit/>
          </a:bodyPr>
          <a:lstStyle>
            <a:defPPr>
              <a:defRPr lang="zh-CN"/>
            </a:defPPr>
            <a:lvl1pPr>
              <a:defRPr sz="2800" b="1"/>
            </a:lvl1pPr>
          </a:lstStyle>
          <a:p>
            <a:pPr algn="ctr"/>
            <a:r>
              <a:rPr lang="en-US" altLang="zh-CN" dirty="0"/>
              <a:t>Low </a:t>
            </a:r>
          </a:p>
          <a:p>
            <a:pPr algn="ctr"/>
            <a:r>
              <a:rPr lang="en-US" altLang="zh-CN" dirty="0"/>
              <a:t>glycemic index</a:t>
            </a:r>
          </a:p>
        </p:txBody>
      </p:sp>
      <p:sp>
        <p:nvSpPr>
          <p:cNvPr id="39" name="文本框 38"/>
          <p:cNvSpPr txBox="1"/>
          <p:nvPr/>
        </p:nvSpPr>
        <p:spPr>
          <a:xfrm>
            <a:off x="3283284" y="3527044"/>
            <a:ext cx="2096706" cy="830997"/>
          </a:xfrm>
          <a:prstGeom prst="rect">
            <a:avLst/>
          </a:prstGeom>
          <a:noFill/>
        </p:spPr>
        <p:txBody>
          <a:bodyPr wrap="square" rtlCol="0">
            <a:spAutoFit/>
          </a:bodyPr>
          <a:lstStyle/>
          <a:p>
            <a:pPr algn="ctr"/>
            <a:r>
              <a:rPr lang="en-US" altLang="zh-CN" sz="2400" b="1" dirty="0"/>
              <a:t>High</a:t>
            </a:r>
          </a:p>
          <a:p>
            <a:pPr algn="ctr"/>
            <a:r>
              <a:rPr lang="en-US" altLang="zh-CN" sz="2400" b="1" dirty="0"/>
              <a:t>protein</a:t>
            </a:r>
          </a:p>
        </p:txBody>
      </p:sp>
      <p:pic>
        <p:nvPicPr>
          <p:cNvPr id="40" name="图片 39"/>
          <p:cNvPicPr>
            <a:picLocks noChangeAspect="1"/>
          </p:cNvPicPr>
          <p:nvPr/>
        </p:nvPicPr>
        <p:blipFill>
          <a:blip r:embed="rId17"/>
          <a:stretch>
            <a:fillRect/>
          </a:stretch>
        </p:blipFill>
        <p:spPr>
          <a:xfrm rot="16200000">
            <a:off x="1880840" y="3095824"/>
            <a:ext cx="1294016" cy="1941024"/>
          </a:xfrm>
          <a:prstGeom prst="ellipse">
            <a:avLst/>
          </a:prstGeom>
          <a:ln>
            <a:noFill/>
          </a:ln>
          <a:effectLst>
            <a:softEdge rad="112500"/>
          </a:effectLst>
        </p:spPr>
      </p:pic>
      <p:sp>
        <p:nvSpPr>
          <p:cNvPr id="41" name="文本框 40"/>
          <p:cNvSpPr txBox="1"/>
          <p:nvPr/>
        </p:nvSpPr>
        <p:spPr>
          <a:xfrm>
            <a:off x="1460711" y="3492960"/>
            <a:ext cx="2096706" cy="1077218"/>
          </a:xfrm>
          <a:prstGeom prst="rect">
            <a:avLst/>
          </a:prstGeom>
          <a:noFill/>
        </p:spPr>
        <p:txBody>
          <a:bodyPr wrap="square" rtlCol="0">
            <a:spAutoFit/>
          </a:bodyPr>
          <a:lstStyle/>
          <a:p>
            <a:pPr algn="ctr"/>
            <a:r>
              <a:rPr lang="en-US" altLang="zh-CN" sz="3200" b="1" dirty="0">
                <a:solidFill>
                  <a:schemeClr val="bg1"/>
                </a:solidFill>
              </a:rPr>
              <a:t>Brown </a:t>
            </a:r>
          </a:p>
          <a:p>
            <a:pPr algn="ctr"/>
            <a:r>
              <a:rPr lang="en-US" altLang="zh-CN" sz="3200" b="1" dirty="0">
                <a:solidFill>
                  <a:schemeClr val="bg1"/>
                </a:solidFill>
              </a:rPr>
              <a:t>Rice</a:t>
            </a:r>
          </a:p>
        </p:txBody>
      </p:sp>
      <p:sp>
        <p:nvSpPr>
          <p:cNvPr id="8" name="文本框 7"/>
          <p:cNvSpPr txBox="1"/>
          <p:nvPr/>
        </p:nvSpPr>
        <p:spPr>
          <a:xfrm>
            <a:off x="11547472" y="6367008"/>
            <a:ext cx="532039" cy="369332"/>
          </a:xfrm>
          <a:prstGeom prst="rect">
            <a:avLst/>
          </a:prstGeom>
          <a:noFill/>
        </p:spPr>
        <p:txBody>
          <a:bodyPr wrap="square" rtlCol="0">
            <a:spAutoFit/>
          </a:bodyPr>
          <a:lstStyle/>
          <a:p>
            <a:r>
              <a:rPr lang="en-US" altLang="zh-CN" dirty="0"/>
              <a:t>9</a:t>
            </a:r>
            <a:endParaRPr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be9549d3-616f-45b2-a5e1-0a3333acb72b"/>
  <p:tag name="COMMONDATA" val="eyJoZGlkIjoiOTAzZDdmOTJiMDdhN2JjNjc2NjJkYmI5NjU2ZDQ2Yj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954</Words>
  <Application>Microsoft Office PowerPoint</Application>
  <PresentationFormat>宽屏</PresentationFormat>
  <Paragraphs>197</Paragraphs>
  <Slides>20</Slides>
  <Notes>11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20</vt:i4>
      </vt:variant>
    </vt:vector>
  </HeadingPairs>
  <TitlesOfParts>
    <vt:vector size="35" baseType="lpstr">
      <vt:lpstr>Arial Unicode MS</vt:lpstr>
      <vt:lpstr>FZSSJW--GB1-0</vt:lpstr>
      <vt:lpstr>NEU-BZ-Regular</vt:lpstr>
      <vt:lpstr>等线</vt:lpstr>
      <vt:lpstr>等线 Light</vt:lpstr>
      <vt:lpstr>华文宋体</vt:lpstr>
      <vt:lpstr>微软雅黑</vt:lpstr>
      <vt:lpstr>Arial</vt:lpstr>
      <vt:lpstr>Arial Black</vt:lpstr>
      <vt:lpstr>Calibri</vt:lpstr>
      <vt:lpstr>Imprint MT Shadow</vt:lpstr>
      <vt:lpstr>Roboto Slab</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婷</dc:creator>
  <cp:lastModifiedBy>Ting Li</cp:lastModifiedBy>
  <cp:revision>32</cp:revision>
  <dcterms:created xsi:type="dcterms:W3CDTF">2023-06-05T03:20:00Z</dcterms:created>
  <dcterms:modified xsi:type="dcterms:W3CDTF">2023-06-19T14:56:51Z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D7262F3F2F45448B917C4AA9F76D6077_12</vt:lpwstr>
  </property>
  <property fmtid="{D5CDD505-2E9C-101B-9397-08002B2CF9AE}" pid="3" name="KSOProductBuildVer">
    <vt:lpwstr>2052-11.1.0.14309</vt:lpwstr>
  </property>
</Properties>
</file>