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9.svg" ContentType="image/svg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31" r:id="rId3"/>
    <p:sldId id="337" r:id="rId5"/>
    <p:sldId id="426" r:id="rId6"/>
    <p:sldId id="427" r:id="rId7"/>
    <p:sldId id="396" r:id="rId8"/>
    <p:sldId id="399" r:id="rId9"/>
    <p:sldId id="397" r:id="rId10"/>
    <p:sldId id="400" r:id="rId11"/>
    <p:sldId id="423" r:id="rId12"/>
    <p:sldId id="424" r:id="rId13"/>
    <p:sldId id="401" r:id="rId14"/>
    <p:sldId id="429" r:id="rId15"/>
    <p:sldId id="428" r:id="rId16"/>
    <p:sldId id="437" r:id="rId17"/>
    <p:sldId id="433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0" userDrawn="1">
          <p15:clr>
            <a:srgbClr val="A4A3A4"/>
          </p15:clr>
        </p15:guide>
        <p15:guide id="2" pos="373" userDrawn="1">
          <p15:clr>
            <a:srgbClr val="A4A3A4"/>
          </p15:clr>
        </p15:guide>
        <p15:guide id="3" pos="7348" userDrawn="1">
          <p15:clr>
            <a:srgbClr val="A4A3A4"/>
          </p15:clr>
        </p15:guide>
        <p15:guide id="4" orient="horz" pos="22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AE3E"/>
    <a:srgbClr val="FFFFFF"/>
    <a:srgbClr val="DEB855"/>
    <a:srgbClr val="68AE77"/>
    <a:srgbClr val="E5C677"/>
    <a:srgbClr val="70E8CA"/>
    <a:srgbClr val="FFFF99"/>
    <a:srgbClr val="77BD36"/>
    <a:srgbClr val="FFE8CB"/>
    <a:srgbClr val="8CF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66589" autoAdjust="0"/>
  </p:normalViewPr>
  <p:slideViewPr>
    <p:cSldViewPr snapToGrid="0" showGuides="1">
      <p:cViewPr varScale="1">
        <p:scale>
          <a:sx n="76" d="100"/>
          <a:sy n="76" d="100"/>
        </p:scale>
        <p:origin x="1926" y="84"/>
      </p:cViewPr>
      <p:guideLst>
        <p:guide orient="horz" pos="610"/>
        <p:guide pos="373"/>
        <p:guide pos="7348"/>
        <p:guide orient="horz" pos="22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25" Type="http://schemas.openxmlformats.org/officeDocument/2006/relationships/customXml" Target="../customXml/item3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ustomXml" Target="../customXml/item1.xml"/><Relationship Id="rId19" Type="http://schemas.openxmlformats.org/officeDocument/2006/relationships/presProps" Target="presProps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22" Type="http://schemas.openxmlformats.org/officeDocument/2006/relationships/tags" Target="tags/tag5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3D897-D653-4E87-B3FC-7F91767C4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ighlight>
                  <a:srgbClr val="FFFF00"/>
                </a:highlight>
              </a:rPr>
              <a:t>Methods for Origin Warehouse Management of Agricultural Products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农产品产地仓储管理方法论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叉车使用中的安全要求有：</a:t>
            </a:r>
            <a:endParaRPr lang="zh-CN" altLang="en-US" dirty="0"/>
          </a:p>
          <a:p>
            <a:r>
              <a:rPr lang="en-US" altLang="zh-CN" dirty="0"/>
              <a:t>1. </a:t>
            </a:r>
            <a:r>
              <a:rPr lang="zh-CN" altLang="en-US" dirty="0"/>
              <a:t>行驶时不得将货叉升得太高，载物高度不得遮挡驾驶员视线。</a:t>
            </a:r>
            <a:endParaRPr lang="zh-CN" altLang="en-US" dirty="0"/>
          </a:p>
          <a:p>
            <a:r>
              <a:rPr lang="en-US" altLang="zh-CN" dirty="0"/>
              <a:t>2. </a:t>
            </a:r>
            <a:r>
              <a:rPr lang="zh-CN" altLang="en-US" dirty="0"/>
              <a:t>叉车叉物作业时，严禁人员站在货叉周围。</a:t>
            </a:r>
            <a:endParaRPr lang="zh-CN" altLang="en-US" dirty="0"/>
          </a:p>
          <a:p>
            <a:r>
              <a:rPr lang="en-US" altLang="zh-CN" dirty="0"/>
              <a:t>3. </a:t>
            </a:r>
            <a:r>
              <a:rPr lang="zh-CN" altLang="en-US" dirty="0"/>
              <a:t>叉车起重升降或行驶时，禁止人员站在叉车上把持物品或起平衡作用。</a:t>
            </a:r>
            <a:endParaRPr lang="zh-CN" altLang="en-US" dirty="0"/>
          </a:p>
          <a:p>
            <a:r>
              <a:rPr lang="en-US" altLang="zh-CN" dirty="0"/>
              <a:t>Forklift operation safety requirements:</a:t>
            </a:r>
            <a:endParaRPr lang="en-US" altLang="zh-CN" dirty="0"/>
          </a:p>
          <a:p>
            <a:r>
              <a:rPr lang="en-US" altLang="zh-CN" dirty="0"/>
              <a:t>a)Do not lift forks excessively high or block driver visibility during travel.</a:t>
            </a:r>
            <a:endParaRPr lang="en-US" altLang="zh-CN" dirty="0"/>
          </a:p>
          <a:p>
            <a:r>
              <a:rPr lang="en-US" altLang="zh-CN" dirty="0"/>
              <a:t>b)No personnel should stand near or on the forks during operation.</a:t>
            </a:r>
            <a:endParaRPr lang="en-US" altLang="zh-CN" dirty="0"/>
          </a:p>
          <a:p>
            <a:r>
              <a:rPr lang="en-US" altLang="zh-CN" dirty="0"/>
              <a:t>c)</a:t>
            </a:r>
            <a:r>
              <a:rPr lang="en-US" altLang="zh-CN" strike="sngStrike" dirty="0">
                <a:highlight>
                  <a:srgbClr val="FF0000"/>
                </a:highlight>
              </a:rPr>
              <a:t>Do not allow people to ride or balance on moving forklifts</a:t>
            </a:r>
            <a:r>
              <a:rPr lang="en-US" altLang="zh-CN" dirty="0"/>
              <a:t>.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c)</a:t>
            </a:r>
            <a:r>
              <a:rPr lang="en-US" altLang="zh-CN" dirty="0"/>
              <a:t>Do not allow people to stand on the forklift to hold items or act as a counterbalance while the forklift is lifting, lowering, or traveling.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装卸搬运过程中的安全要求有：</a:t>
            </a:r>
            <a:endParaRPr lang="zh-CN" altLang="en-US" dirty="0"/>
          </a:p>
          <a:p>
            <a:r>
              <a:rPr lang="en-US" altLang="zh-CN" dirty="0"/>
              <a:t>1. </a:t>
            </a:r>
            <a:r>
              <a:rPr lang="zh-CN" altLang="en-US" dirty="0"/>
              <a:t>设备应具有良好的状态。</a:t>
            </a:r>
            <a:endParaRPr lang="zh-CN" altLang="en-US" dirty="0"/>
          </a:p>
          <a:p>
            <a:r>
              <a:rPr lang="en-US" altLang="zh-CN" dirty="0"/>
              <a:t>2. </a:t>
            </a:r>
            <a:r>
              <a:rPr lang="zh-CN" altLang="en-US" dirty="0"/>
              <a:t>由专人进行指挥。</a:t>
            </a:r>
            <a:endParaRPr lang="zh-CN" altLang="en-US" dirty="0"/>
          </a:p>
          <a:p>
            <a:r>
              <a:rPr lang="en-US" altLang="zh-CN" dirty="0"/>
              <a:t>3. </a:t>
            </a:r>
            <a:r>
              <a:rPr lang="zh-CN" altLang="en-US" dirty="0"/>
              <a:t>注意保持安全间距。</a:t>
            </a:r>
            <a:endParaRPr lang="zh-CN" altLang="en-US" dirty="0"/>
          </a:p>
          <a:p>
            <a:r>
              <a:rPr lang="en-US" altLang="zh-CN" dirty="0"/>
              <a:t>4. </a:t>
            </a:r>
            <a:r>
              <a:rPr lang="zh-CN" altLang="en-US" dirty="0"/>
              <a:t>移动吊车必须停放稳定后方可作业。</a:t>
            </a:r>
            <a:endParaRPr lang="zh-CN" altLang="en-US" dirty="0"/>
          </a:p>
          <a:p>
            <a:r>
              <a:rPr lang="en-US" altLang="zh-CN" dirty="0"/>
              <a:t>5. </a:t>
            </a:r>
            <a:r>
              <a:rPr lang="zh-CN" altLang="en-US" dirty="0"/>
              <a:t>载货移动设备上不得载人运行。</a:t>
            </a:r>
            <a:endParaRPr lang="zh-CN" altLang="en-US" dirty="0"/>
          </a:p>
          <a:p>
            <a:r>
              <a:rPr lang="en-US" altLang="zh-CN" dirty="0"/>
              <a:t>Loading and handling safety requirements:</a:t>
            </a:r>
            <a:endParaRPr lang="en-US" altLang="zh-CN" dirty="0"/>
          </a:p>
          <a:p>
            <a:r>
              <a:rPr lang="en-US" altLang="zh-CN" dirty="0"/>
              <a:t>a)Equipment must be in good working condition.</a:t>
            </a:r>
            <a:endParaRPr lang="en-US" altLang="zh-CN" dirty="0"/>
          </a:p>
          <a:p>
            <a:r>
              <a:rPr lang="en-US" altLang="zh-CN" dirty="0"/>
              <a:t>b)All operations should be directed by qualified personnel.</a:t>
            </a:r>
            <a:endParaRPr lang="en-US" altLang="zh-CN" dirty="0"/>
          </a:p>
          <a:p>
            <a:r>
              <a:rPr lang="en-US" altLang="zh-CN" dirty="0"/>
              <a:t>c)Maintain safe operating distances.</a:t>
            </a:r>
            <a:endParaRPr lang="en-US" altLang="zh-CN" dirty="0"/>
          </a:p>
          <a:p>
            <a:r>
              <a:rPr lang="en-US" altLang="zh-CN" dirty="0"/>
              <a:t>d)Cranes must be fully stabilized before use.</a:t>
            </a:r>
            <a:endParaRPr lang="en-US" altLang="zh-CN" dirty="0"/>
          </a:p>
          <a:p>
            <a:r>
              <a:rPr lang="en-US" altLang="zh-CN" dirty="0"/>
              <a:t>e)No passengers are permitted on moving load-handling equipment.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（三）仓库管理作业之</a:t>
            </a:r>
            <a:r>
              <a:rPr lang="en-US" altLang="zh-CN" dirty="0"/>
              <a:t>“</a:t>
            </a:r>
            <a:r>
              <a:rPr lang="zh-CN" altLang="en-US" dirty="0"/>
              <a:t>五五三原则</a:t>
            </a:r>
            <a:r>
              <a:rPr lang="en-US" altLang="zh-CN" dirty="0"/>
              <a:t>”</a:t>
            </a:r>
            <a:endParaRPr lang="en-US" altLang="zh-CN" dirty="0"/>
          </a:p>
          <a:p>
            <a:r>
              <a:rPr lang="zh-CN" altLang="en-US" dirty="0"/>
              <a:t>为便于员工理解和记忆这里总结出了，仓库管理作业的</a:t>
            </a:r>
            <a:r>
              <a:rPr lang="en-US" altLang="zh-CN" dirty="0"/>
              <a:t>“</a:t>
            </a:r>
            <a:r>
              <a:rPr lang="zh-CN" altLang="en-US" dirty="0"/>
              <a:t>五五三原则</a:t>
            </a:r>
            <a:r>
              <a:rPr lang="en-US" altLang="zh-CN" dirty="0"/>
              <a:t>”</a:t>
            </a:r>
            <a:r>
              <a:rPr lang="zh-CN" altLang="en-US" dirty="0"/>
              <a:t>。在仓库管理作业中，</a:t>
            </a:r>
            <a:r>
              <a:rPr lang="en-US" altLang="zh-CN" dirty="0"/>
              <a:t>“</a:t>
            </a:r>
            <a:r>
              <a:rPr lang="zh-CN" altLang="en-US" dirty="0"/>
              <a:t>五五三原则</a:t>
            </a:r>
            <a:r>
              <a:rPr lang="en-US" altLang="zh-CN" dirty="0"/>
              <a:t>”</a:t>
            </a:r>
            <a:r>
              <a:rPr lang="zh-CN" altLang="en-US" dirty="0"/>
              <a:t>是保障货物存储安全、提升仓储空间利用率以及确保作业高效有序开展的关键准则，具体内容如下：</a:t>
            </a:r>
            <a:endParaRPr lang="zh-CN" altLang="en-US" dirty="0"/>
          </a:p>
          <a:p>
            <a:r>
              <a:rPr lang="en-US" altLang="zh-CN" dirty="0"/>
              <a:t>3.The “Five-Five-Three Principle” of Warehouse Operations</a:t>
            </a:r>
            <a:endParaRPr lang="en-US" altLang="zh-CN" dirty="0"/>
          </a:p>
          <a:p>
            <a:r>
              <a:rPr lang="en-US" altLang="zh-CN" dirty="0"/>
              <a:t>To help employees better understand and remember key practices, the “Five-Five-Three Principle” of warehouse operations is summarized below. </a:t>
            </a:r>
            <a:endParaRPr lang="en-US" altLang="zh-CN" dirty="0"/>
          </a:p>
          <a:p>
            <a:r>
              <a:rPr lang="en-US" altLang="zh-CN" dirty="0"/>
              <a:t>It serves as a key guideline for ensuring storage safety, improving space utilization, and supporting orderly and efficient warehouse operations. 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货物堆垛时，必须严格留足</a:t>
            </a:r>
            <a:r>
              <a:rPr lang="en-US" altLang="zh-CN" dirty="0"/>
              <a:t>“</a:t>
            </a:r>
            <a:r>
              <a:rPr lang="zh-CN" altLang="en-US" dirty="0"/>
              <a:t>五距</a:t>
            </a:r>
            <a:r>
              <a:rPr lang="en-US" altLang="zh-CN" dirty="0"/>
              <a:t>”</a:t>
            </a:r>
            <a:r>
              <a:rPr lang="zh-CN" altLang="en-US" dirty="0"/>
              <a:t>，为仓库的安全运营奠定基础：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墙距：货物与墙壁之间需保持大于</a:t>
            </a:r>
            <a:r>
              <a:rPr lang="en-US" altLang="zh-CN" dirty="0"/>
              <a:t> 0.5 </a:t>
            </a:r>
            <a:r>
              <a:rPr lang="zh-CN" altLang="en-US" dirty="0"/>
              <a:t>米的距离；</a:t>
            </a:r>
            <a:r>
              <a:rPr lang="en-US" altLang="zh-CN" dirty="0"/>
              <a:t> </a:t>
            </a:r>
            <a:endParaRPr lang="en-US" altLang="zh-CN" dirty="0"/>
          </a:p>
          <a:p>
            <a:r>
              <a:rPr lang="en-US" altLang="en-US" dirty="0"/>
              <a:t></a:t>
            </a:r>
            <a:r>
              <a:rPr lang="zh-CN" altLang="en-US" dirty="0"/>
              <a:t>柱距：货物与仓库柱子的间距要大于</a:t>
            </a:r>
            <a:r>
              <a:rPr lang="en-US" altLang="zh-CN" dirty="0"/>
              <a:t> 0.3 </a:t>
            </a:r>
            <a:r>
              <a:rPr lang="zh-CN" altLang="en-US" dirty="0"/>
              <a:t>米；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顶距：货物顶部与仓库顶棚之间的距离应控制在</a:t>
            </a:r>
            <a:r>
              <a:rPr lang="en-US" altLang="zh-CN" dirty="0"/>
              <a:t> 0.2 </a:t>
            </a:r>
            <a:r>
              <a:rPr lang="zh-CN" altLang="en-US" dirty="0"/>
              <a:t>到</a:t>
            </a:r>
            <a:r>
              <a:rPr lang="en-US" altLang="zh-CN" dirty="0"/>
              <a:t> 0.5 </a:t>
            </a:r>
            <a:r>
              <a:rPr lang="zh-CN" altLang="en-US" dirty="0"/>
              <a:t>米之间；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灯距：货物与照明灯具的距离必须严格保持在</a:t>
            </a:r>
            <a:r>
              <a:rPr lang="en-US" altLang="zh-CN" dirty="0"/>
              <a:t> 0.5 </a:t>
            </a:r>
            <a:r>
              <a:rPr lang="zh-CN" altLang="en-US" dirty="0"/>
              <a:t>米以上；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垛距：货垛与货垛之间应保持</a:t>
            </a:r>
            <a:r>
              <a:rPr lang="en-US" altLang="zh-CN" dirty="0"/>
              <a:t> 1 </a:t>
            </a:r>
            <a:r>
              <a:rPr lang="zh-CN" altLang="en-US" dirty="0"/>
              <a:t>米左右的间距。</a:t>
            </a:r>
            <a:endParaRPr lang="zh-CN" altLang="en-US" dirty="0"/>
          </a:p>
          <a:p>
            <a:r>
              <a:rPr lang="en-US" altLang="zh-CN" dirty="0"/>
              <a:t>a)The “Five Safety Distances” for Stacking Safety</a:t>
            </a:r>
            <a:endParaRPr lang="en-US" altLang="zh-CN" dirty="0"/>
          </a:p>
          <a:p>
            <a:r>
              <a:rPr lang="en-US" altLang="zh-CN" dirty="0"/>
              <a:t>Adequate clearances must be maintained to ensure safe and efficient warehouse operations: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Wall Clearance: ≥ 0.5 m between goods and walls.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Column Clearance: ≥ 0.3 m between goods and structural columns.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Ceiling Clearance: 0.2–0.5 m between the top of the goods and the ceiling.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Lighting Clearance: ≥ 0.5 m between goods and lighting fixtures.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Stack Clearance: approximately 1 m between adjacent cargo stacks.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存储货物时需遵循</a:t>
            </a:r>
            <a:r>
              <a:rPr lang="en-US" altLang="zh-CN" dirty="0">
                <a:sym typeface="+mn-ea"/>
              </a:rPr>
              <a:t>“</a:t>
            </a:r>
            <a:r>
              <a:rPr lang="zh-CN" altLang="en-US" dirty="0">
                <a:sym typeface="+mn-ea"/>
              </a:rPr>
              <a:t>五不靠</a:t>
            </a:r>
            <a:r>
              <a:rPr lang="en-US" altLang="zh-CN" dirty="0">
                <a:sym typeface="+mn-ea"/>
              </a:rPr>
              <a:t>”</a:t>
            </a:r>
            <a:r>
              <a:rPr lang="zh-CN" altLang="en-US" dirty="0">
                <a:sym typeface="+mn-ea"/>
              </a:rPr>
              <a:t>原则，进一步优化仓库空间利用和货物保护：</a:t>
            </a:r>
            <a:endParaRPr lang="zh-CN" altLang="en-US" dirty="0"/>
          </a:p>
          <a:p>
            <a:r>
              <a:rPr lang="en-US" altLang="en-US" dirty="0">
                <a:sym typeface="+mn-ea"/>
              </a:rPr>
              <a:t></a:t>
            </a:r>
            <a:r>
              <a:rPr lang="zh-CN" altLang="en-US" dirty="0">
                <a:sym typeface="+mn-ea"/>
              </a:rPr>
              <a:t>四周不靠墙：避免墙壁潮气、污渍侵蚀货物，预留清洁与检查空间。</a:t>
            </a:r>
            <a:endParaRPr lang="zh-CN" altLang="en-US" dirty="0"/>
          </a:p>
          <a:p>
            <a:r>
              <a:rPr lang="en-US" altLang="en-US" dirty="0">
                <a:sym typeface="+mn-ea"/>
              </a:rPr>
              <a:t></a:t>
            </a:r>
            <a:r>
              <a:rPr lang="zh-CN" altLang="en-US" dirty="0">
                <a:sym typeface="+mn-ea"/>
              </a:rPr>
              <a:t>不靠柱：防止货物堆放影响柱子承重，避免柱体受潮或受损导致货物坍塌；</a:t>
            </a:r>
            <a:endParaRPr lang="zh-CN" altLang="en-US" dirty="0"/>
          </a:p>
          <a:p>
            <a:r>
              <a:rPr lang="en-US" altLang="en-US" dirty="0">
                <a:sym typeface="+mn-ea"/>
              </a:rPr>
              <a:t></a:t>
            </a:r>
            <a:r>
              <a:rPr lang="zh-CN" altLang="en-US" dirty="0">
                <a:sym typeface="+mn-ea"/>
              </a:rPr>
              <a:t>不靠顶：防止货物堆高压垮屋顶结构，规避屋顶漏水风险；</a:t>
            </a:r>
            <a:endParaRPr lang="zh-CN" altLang="en-US" dirty="0"/>
          </a:p>
          <a:p>
            <a:r>
              <a:rPr lang="en-US" altLang="en-US" dirty="0">
                <a:sym typeface="+mn-ea"/>
              </a:rPr>
              <a:t></a:t>
            </a:r>
            <a:r>
              <a:rPr lang="zh-CN" altLang="en-US" dirty="0">
                <a:sym typeface="+mn-ea"/>
              </a:rPr>
              <a:t>不靠顶棚：避免顶棚承重超限或结构损坏引发货物损失；</a:t>
            </a:r>
            <a:endParaRPr lang="zh-CN" altLang="en-US" dirty="0"/>
          </a:p>
          <a:p>
            <a:r>
              <a:rPr lang="en-US" altLang="en-US" dirty="0">
                <a:sym typeface="+mn-ea"/>
              </a:rPr>
              <a:t></a:t>
            </a:r>
            <a:r>
              <a:rPr lang="zh-CN" altLang="en-US" dirty="0">
                <a:sym typeface="+mn-ea"/>
              </a:rPr>
              <a:t>不靠灯：防止照明设备高温引发火灾，减少辐射热对货物的损害；</a:t>
            </a:r>
            <a:endParaRPr lang="zh-CN" altLang="en-US" dirty="0"/>
          </a:p>
          <a:p>
            <a:r>
              <a:rPr lang="en-US" altLang="zh-CN" dirty="0">
                <a:sym typeface="+mn-ea"/>
              </a:rPr>
              <a:t>b)The “Five No-Contact” Principle</a:t>
            </a:r>
            <a:endParaRPr lang="en-US" altLang="zh-CN" dirty="0"/>
          </a:p>
          <a:p>
            <a:r>
              <a:rPr lang="en-US" altLang="zh-CN" dirty="0">
                <a:sym typeface="+mn-ea"/>
              </a:rPr>
              <a:t>To optimize warehouse space utilization and protect stored goods:</a:t>
            </a:r>
            <a:endParaRPr lang="en-US" altLang="zh-CN" dirty="0"/>
          </a:p>
          <a:p>
            <a:r>
              <a:rPr lang="en-US" altLang="en-US" dirty="0">
                <a:sym typeface="+mn-ea"/>
              </a:rPr>
              <a:t></a:t>
            </a:r>
            <a:r>
              <a:rPr lang="en-US" altLang="zh-CN" dirty="0">
                <a:sym typeface="+mn-ea"/>
              </a:rPr>
              <a:t>No contact with walls — Prevent moisture and stains on the walls from damaging the goods and allow space for cleaning and inspection. </a:t>
            </a:r>
            <a:endParaRPr lang="en-US" altLang="zh-CN" dirty="0"/>
          </a:p>
          <a:p>
            <a:r>
              <a:rPr lang="en-US" altLang="en-US" dirty="0">
                <a:sym typeface="+mn-ea"/>
              </a:rPr>
              <a:t></a:t>
            </a:r>
            <a:r>
              <a:rPr lang="en-US" altLang="zh-CN" dirty="0">
                <a:sym typeface="+mn-ea"/>
              </a:rPr>
              <a:t>No contact with columns — Avoid affecting the load-bearing capacity of columns and prevent dampness or structural damage that could lead to stack collapsing.</a:t>
            </a:r>
            <a:endParaRPr lang="en-US" altLang="zh-CN" dirty="0"/>
          </a:p>
          <a:p>
            <a:r>
              <a:rPr lang="en-US" altLang="en-US" dirty="0">
                <a:sym typeface="+mn-ea"/>
              </a:rPr>
              <a:t></a:t>
            </a:r>
            <a:r>
              <a:rPr lang="en-US" altLang="zh-CN" dirty="0">
                <a:sym typeface="+mn-ea"/>
              </a:rPr>
              <a:t>No contact with the roof — Prevent excessive stacking height from stressing the roof structure or creating roof leakage risks.</a:t>
            </a:r>
            <a:endParaRPr lang="en-US" altLang="zh-CN" dirty="0"/>
          </a:p>
          <a:p>
            <a:r>
              <a:rPr lang="en-US" altLang="en-US" dirty="0">
                <a:sym typeface="+mn-ea"/>
              </a:rPr>
              <a:t></a:t>
            </a:r>
            <a:r>
              <a:rPr lang="en-US" altLang="zh-CN" dirty="0">
                <a:sym typeface="+mn-ea"/>
              </a:rPr>
              <a:t>No contact with ceilings — Avoid overloading or structural damage to the ceiling that could result in product loss.</a:t>
            </a:r>
            <a:endParaRPr lang="en-US" altLang="zh-CN" dirty="0"/>
          </a:p>
          <a:p>
            <a:r>
              <a:rPr lang="en-US" altLang="en-US" dirty="0">
                <a:sym typeface="+mn-ea"/>
              </a:rPr>
              <a:t></a:t>
            </a:r>
            <a:r>
              <a:rPr lang="en-US" altLang="zh-CN" dirty="0">
                <a:sym typeface="+mn-ea"/>
              </a:rPr>
              <a:t>No contact with lighting fixtures — Prevent fire hazards caused by high temperatures from lighting equipment and reduce the risk of radiant heat damaging the goods.</a:t>
            </a:r>
            <a:endParaRPr lang="en-US" altLang="zh-CN" dirty="0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保持</a:t>
            </a:r>
            <a:r>
              <a:rPr lang="en-US" altLang="zh-CN" dirty="0"/>
              <a:t>“</a:t>
            </a:r>
            <a:r>
              <a:rPr lang="zh-CN" altLang="en-US" dirty="0"/>
              <a:t>三条线</a:t>
            </a:r>
            <a:r>
              <a:rPr lang="en-US" altLang="zh-CN" dirty="0"/>
              <a:t>”</a:t>
            </a:r>
            <a:r>
              <a:rPr lang="zh-CN" altLang="en-US" dirty="0"/>
              <a:t>是确保货物堆垛稳固、整齐的重要标准：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上下垂直：货垛在垂直方向上要保持笔直，每一层货物的堆放都要对齐，避免出现倾斜或错位的情况。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前后成线：从仓库的前方到后方看，货垛应排列成一条直线。这有助于提高仓库的空间利用率，使货物摆放更加有序，便于工作人员快速找到所需货物。</a:t>
            </a:r>
            <a:endParaRPr lang="zh-CN" altLang="en-US" dirty="0"/>
          </a:p>
          <a:p>
            <a:r>
              <a:rPr lang="en-US" altLang="en-US" dirty="0"/>
              <a:t></a:t>
            </a:r>
            <a:r>
              <a:rPr lang="zh-CN" altLang="en-US" dirty="0"/>
              <a:t>左右成线：在仓库的左右方向上，货垛也要保持整齐排列，形成一条直线，提高作业效率。</a:t>
            </a:r>
            <a:endParaRPr lang="zh-CN" altLang="en-US" dirty="0"/>
          </a:p>
          <a:p>
            <a:r>
              <a:rPr lang="en-US" altLang="zh-CN" dirty="0"/>
              <a:t>c)The “Three Alignment Lines” Principle</a:t>
            </a:r>
            <a:endParaRPr lang="en-US" altLang="zh-CN" dirty="0"/>
          </a:p>
          <a:p>
            <a:r>
              <a:rPr lang="en-US" altLang="zh-CN" dirty="0"/>
              <a:t>Maintaining the “Three Alignment Lines” is an important requirement for ensuring the stable and orderly cargo stacking. 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Vertical alignment: Cargo stacks must remain straight in the vertical direction, with each layer of goods kept properly aligned to prevent tilting or misalignment.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Front-to-back alignment: When viewed from the front to the back of the warehouse, cargo stacks should form a straight line. This helps improve warehouse space utilization, keeps the layout orderly, and enables staff to quickly locate needed items.</a:t>
            </a:r>
            <a:endParaRPr lang="en-US" altLang="zh-CN" dirty="0"/>
          </a:p>
          <a:p>
            <a:r>
              <a:rPr lang="en-US" altLang="en-US" dirty="0"/>
              <a:t></a:t>
            </a:r>
            <a:r>
              <a:rPr lang="en-US" altLang="zh-CN" dirty="0"/>
              <a:t>Left-to-right alignment: Cargo stacks should also be kept neatly aligned in a straight line from left to right to improve operational efficiency.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IV.Safety Management Measures for Origin Warehouse of Agricultural Products</a:t>
            </a:r>
            <a:endParaRPr lang="en-US" altLang="zh-CN" dirty="0"/>
          </a:p>
          <a:p>
            <a:r>
              <a:rPr lang="zh-CN" altLang="en-US" dirty="0"/>
              <a:t>四、农产品产地仓储的安全管理措施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如果说环境卫生是农产品仓库管理的重中之重，那么仓库的安全管理就是一切工作的基础，仓库的安全管理主要指的是对仓库治安、消防、作业的综合性管理措施。</a:t>
            </a:r>
            <a:endParaRPr lang="zh-CN" altLang="en-US" dirty="0"/>
          </a:p>
          <a:p>
            <a:r>
              <a:rPr lang="en-US" altLang="zh-CN" dirty="0"/>
              <a:t>While environmental sanitation is the core focus in agricultural warehouse management, safety management constitutes the essential foundation for all operations. </a:t>
            </a:r>
            <a:endParaRPr lang="en-US" altLang="zh-CN" dirty="0"/>
          </a:p>
          <a:p>
            <a:r>
              <a:rPr lang="en-US" altLang="zh-CN" dirty="0"/>
              <a:t>Warehouse safety management primarily covers security control, fire prevention, and operational safety measures.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（一）仓库治安与消防管理</a:t>
            </a:r>
            <a:endParaRPr lang="zh-CN" altLang="en-US" dirty="0"/>
          </a:p>
          <a:p>
            <a:r>
              <a:rPr lang="zh-CN" altLang="en-US" dirty="0"/>
              <a:t>仓库治安保卫管理是仓库安全管理的重要环节，其基本原则是坚持预防为主，确保重点，严格管理，保障安全。治安保卫工作的主要内容包括防火、防盗、防破坏、防抢、防骗、员工人身安全保护、保密等工作。</a:t>
            </a:r>
            <a:endParaRPr lang="zh-CN" altLang="en-US" dirty="0"/>
          </a:p>
          <a:p>
            <a:r>
              <a:rPr lang="en-US" altLang="zh-CN" dirty="0"/>
              <a:t>1.Warehouse Security and Fire Safety Management</a:t>
            </a:r>
            <a:endParaRPr lang="en-US" altLang="zh-CN" dirty="0"/>
          </a:p>
          <a:p>
            <a:r>
              <a:rPr lang="en-US" altLang="zh-CN" dirty="0"/>
              <a:t>Security and fire safety management is an essential component of overall warehouse safety.</a:t>
            </a:r>
            <a:endParaRPr lang="en-US" altLang="zh-CN" dirty="0"/>
          </a:p>
          <a:p>
            <a:r>
              <a:rPr lang="en-US" altLang="zh-CN" dirty="0"/>
              <a:t>The fundamental principles are prevention first, focus on key areas, enforce strict control, and ensure safety.</a:t>
            </a:r>
            <a:endParaRPr lang="en-US" altLang="zh-CN" dirty="0"/>
          </a:p>
          <a:p>
            <a:r>
              <a:rPr lang="en-US" altLang="zh-CN" dirty="0"/>
              <a:t>Key elements of security management include fire prevention, theft prevention, sabotage prevention,</a:t>
            </a:r>
            <a:endParaRPr lang="en-US" altLang="zh-CN" dirty="0"/>
          </a:p>
          <a:p>
            <a:r>
              <a:rPr lang="en-US" altLang="zh-CN" dirty="0"/>
              <a:t> robbery and fraud prevention, personnel safety protection, and confidentiality.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具体来说可分为以下几个方面：</a:t>
            </a:r>
            <a:endParaRPr lang="zh-CN" altLang="en-US" dirty="0"/>
          </a:p>
          <a:p>
            <a:r>
              <a:rPr lang="en-US" altLang="zh-CN" dirty="0"/>
              <a:t>1. </a:t>
            </a:r>
            <a:r>
              <a:rPr lang="zh-CN" altLang="en-US" dirty="0"/>
              <a:t>禁止明火存在。</a:t>
            </a:r>
            <a:endParaRPr lang="zh-CN" altLang="en-US" dirty="0"/>
          </a:p>
          <a:p>
            <a:r>
              <a:rPr lang="en-US" altLang="zh-CN" dirty="0"/>
              <a:t>2. </a:t>
            </a:r>
            <a:r>
              <a:rPr lang="zh-CN" altLang="en-US" dirty="0"/>
              <a:t>安全用电，防止超负荷、短路、绝缘老化。</a:t>
            </a:r>
            <a:endParaRPr lang="zh-CN" altLang="en-US" dirty="0"/>
          </a:p>
          <a:p>
            <a:r>
              <a:rPr lang="en-US" altLang="zh-CN" dirty="0"/>
              <a:t>3. </a:t>
            </a:r>
            <a:r>
              <a:rPr lang="zh-CN" altLang="en-US" dirty="0"/>
              <a:t>按规定配置维护消防设备设施。</a:t>
            </a:r>
            <a:endParaRPr lang="zh-CN" altLang="en-US" dirty="0"/>
          </a:p>
          <a:p>
            <a:r>
              <a:rPr lang="en-US" altLang="zh-CN" dirty="0"/>
              <a:t>4. </a:t>
            </a:r>
            <a:r>
              <a:rPr lang="zh-CN" altLang="en-US" dirty="0"/>
              <a:t>库房外要有消防车通道和有效的防范措施。</a:t>
            </a:r>
            <a:endParaRPr lang="zh-CN" altLang="en-US" dirty="0"/>
          </a:p>
          <a:p>
            <a:r>
              <a:rPr lang="en-US" altLang="zh-CN" dirty="0"/>
              <a:t>5. </a:t>
            </a:r>
            <a:r>
              <a:rPr lang="zh-CN" altLang="en-US" dirty="0"/>
              <a:t>加强人员的消防安全教育，提高安全意识和素质。</a:t>
            </a:r>
            <a:endParaRPr lang="zh-CN" altLang="en-US" dirty="0"/>
          </a:p>
          <a:p>
            <a:r>
              <a:rPr lang="en-US" altLang="zh-CN" dirty="0"/>
              <a:t>6. </a:t>
            </a:r>
            <a:r>
              <a:rPr lang="zh-CN" altLang="en-US" dirty="0"/>
              <a:t>有健全的消防安全管理制度等。</a:t>
            </a:r>
            <a:endParaRPr lang="zh-CN" altLang="en-US" dirty="0"/>
          </a:p>
          <a:p>
            <a:r>
              <a:rPr lang="en-US" altLang="zh-CN" dirty="0"/>
              <a:t>Specific safety requirements include:</a:t>
            </a:r>
            <a:endParaRPr lang="en-US" altLang="zh-CN" dirty="0"/>
          </a:p>
          <a:p>
            <a:r>
              <a:rPr lang="en-US" altLang="zh-CN" dirty="0"/>
              <a:t>a)Prohibition of open flames.</a:t>
            </a:r>
            <a:endParaRPr lang="en-US" altLang="zh-CN" dirty="0"/>
          </a:p>
          <a:p>
            <a:r>
              <a:rPr lang="en-US" altLang="zh-CN" dirty="0"/>
              <a:t>b)Safe electrical use — prevent overloading, short circuits, and insulation deterioration.</a:t>
            </a:r>
            <a:endParaRPr lang="en-US" altLang="zh-CN" dirty="0"/>
          </a:p>
          <a:p>
            <a:r>
              <a:rPr lang="en-US" altLang="zh-CN" dirty="0"/>
              <a:t>c)Proper installation and maintenance of firefighting equipment and facilities.</a:t>
            </a:r>
            <a:endParaRPr lang="en-US" altLang="zh-CN" dirty="0"/>
          </a:p>
          <a:p>
            <a:r>
              <a:rPr lang="en-US" altLang="zh-CN" dirty="0"/>
              <a:t>d)Maintain clear fire truck access routes and establish effective protective measures outside the warehouse.</a:t>
            </a:r>
            <a:endParaRPr lang="en-US" altLang="zh-CN" dirty="0"/>
          </a:p>
          <a:p>
            <a:r>
              <a:rPr lang="en-US" altLang="zh-CN" dirty="0"/>
              <a:t>e)Strengthen fire safety training and awareness among personnel.</a:t>
            </a:r>
            <a:endParaRPr lang="en-US" altLang="zh-CN" dirty="0"/>
          </a:p>
          <a:p>
            <a:r>
              <a:rPr lang="en-US" altLang="zh-CN" dirty="0"/>
              <a:t>f)Establish a comprehensive fire safety management system.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（二）仓库作业安全管理</a:t>
            </a:r>
            <a:endParaRPr lang="zh-CN" altLang="en-US" dirty="0"/>
          </a:p>
          <a:p>
            <a:r>
              <a:rPr lang="zh-CN" altLang="en-US" dirty="0"/>
              <a:t>仓库作业安全主要涉及人身、货物及设备的作业安全，为保证安全操作，仓库作业必须实行制度化管理。</a:t>
            </a:r>
            <a:endParaRPr lang="zh-CN" altLang="en-US" dirty="0"/>
          </a:p>
          <a:p>
            <a:r>
              <a:rPr lang="en-US" altLang="zh-CN" dirty="0"/>
              <a:t>2.Warehouse Operational Safety Management</a:t>
            </a:r>
            <a:endParaRPr lang="en-US" altLang="zh-CN" dirty="0"/>
          </a:p>
          <a:p>
            <a:r>
              <a:rPr lang="en-US" altLang="zh-CN" dirty="0"/>
              <a:t>Warehouse operational safety focuses on protecting personnel, goods, and equipment. </a:t>
            </a:r>
            <a:endParaRPr lang="en-US" altLang="zh-CN" dirty="0"/>
          </a:p>
          <a:p>
            <a:r>
              <a:rPr lang="en-US" altLang="zh-CN" dirty="0"/>
              <a:t>To ensure safe operations, all warehouse activities must be standardized and carried out in accordance with established procedures.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人力操作的基本要求为：</a:t>
            </a:r>
            <a:endParaRPr lang="zh-CN" altLang="en-US" dirty="0"/>
          </a:p>
          <a:p>
            <a:r>
              <a:rPr lang="en-US" altLang="zh-CN" dirty="0"/>
              <a:t>1. </a:t>
            </a:r>
            <a:r>
              <a:rPr lang="zh-CN" altLang="en-US" dirty="0"/>
              <a:t>人力作业仅限制在轻负荷作业。</a:t>
            </a:r>
            <a:endParaRPr lang="zh-CN" altLang="en-US" dirty="0"/>
          </a:p>
          <a:p>
            <a:r>
              <a:rPr lang="en-US" altLang="zh-CN" dirty="0"/>
              <a:t>2. </a:t>
            </a:r>
            <a:r>
              <a:rPr lang="zh-CN" altLang="en-US" dirty="0"/>
              <a:t>作业时尽可能采取人力机械作业。</a:t>
            </a:r>
            <a:endParaRPr lang="zh-CN" altLang="en-US" dirty="0"/>
          </a:p>
          <a:p>
            <a:r>
              <a:rPr lang="en-US" altLang="zh-CN" dirty="0"/>
              <a:t>3. </a:t>
            </a:r>
            <a:r>
              <a:rPr lang="zh-CN" altLang="en-US" dirty="0"/>
              <a:t>只在安全环境下作业。</a:t>
            </a:r>
            <a:endParaRPr lang="zh-CN" altLang="en-US" dirty="0"/>
          </a:p>
          <a:p>
            <a:r>
              <a:rPr lang="en-US" altLang="zh-CN" dirty="0"/>
              <a:t>4. </a:t>
            </a:r>
            <a:r>
              <a:rPr lang="zh-CN" altLang="en-US" dirty="0"/>
              <a:t>作业过程中应有专人在现场指挥和安全指导，严格按安全规程指挥作业。</a:t>
            </a:r>
            <a:endParaRPr lang="zh-CN" altLang="en-US" dirty="0"/>
          </a:p>
          <a:p>
            <a:r>
              <a:rPr lang="en-US" altLang="zh-CN" dirty="0"/>
              <a:t>5. </a:t>
            </a:r>
            <a:r>
              <a:rPr lang="zh-CN" altLang="en-US" dirty="0"/>
              <a:t>合理安排工间休息。</a:t>
            </a:r>
            <a:endParaRPr lang="zh-CN" altLang="en-US" dirty="0"/>
          </a:p>
          <a:p>
            <a:r>
              <a:rPr lang="en-US" altLang="zh-CN" dirty="0"/>
              <a:t>Basic requirements for manual operations:</a:t>
            </a:r>
            <a:endParaRPr lang="en-US" altLang="zh-CN" dirty="0"/>
          </a:p>
          <a:p>
            <a:r>
              <a:rPr lang="en-US" altLang="zh-CN" dirty="0"/>
              <a:t>a)Manual work should be limited to light-load tasks.</a:t>
            </a:r>
            <a:endParaRPr lang="en-US" altLang="zh-CN" dirty="0"/>
          </a:p>
          <a:p>
            <a:r>
              <a:rPr lang="en-US" altLang="zh-CN" dirty="0"/>
              <a:t>b)Use mechanical assistance whenever possible.</a:t>
            </a:r>
            <a:endParaRPr lang="en-US" altLang="zh-CN" dirty="0"/>
          </a:p>
          <a:p>
            <a:r>
              <a:rPr lang="en-US" altLang="zh-CN" dirty="0"/>
              <a:t>c)Operate only under safe environmental conditions.</a:t>
            </a:r>
            <a:endParaRPr lang="en-US" altLang="zh-CN" dirty="0"/>
          </a:p>
          <a:p>
            <a:r>
              <a:rPr lang="en-US" altLang="zh-CN" dirty="0"/>
              <a:t>d)Assign on-site supervisors to guide and enforce safety protocols during operations.</a:t>
            </a:r>
            <a:endParaRPr lang="en-US" altLang="zh-CN" dirty="0"/>
          </a:p>
          <a:p>
            <a:r>
              <a:rPr lang="en-US" altLang="zh-CN" dirty="0"/>
              <a:t>e)Schedule appropriate rest breaks to prevent fatigue.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使用货架时的注意事项有：</a:t>
            </a:r>
            <a:endParaRPr lang="zh-CN" altLang="en-US" dirty="0"/>
          </a:p>
          <a:p>
            <a:r>
              <a:rPr lang="en-US" altLang="zh-CN" dirty="0"/>
              <a:t>1. </a:t>
            </a:r>
            <a:r>
              <a:rPr lang="zh-CN" altLang="en-US" dirty="0"/>
              <a:t>防超载，防超高超宽。</a:t>
            </a:r>
            <a:endParaRPr lang="zh-CN" altLang="en-US" dirty="0"/>
          </a:p>
          <a:p>
            <a:r>
              <a:rPr lang="en-US" altLang="zh-CN" dirty="0"/>
              <a:t>2. </a:t>
            </a:r>
            <a:r>
              <a:rPr lang="zh-CN" altLang="en-US" dirty="0"/>
              <a:t>防撞击，尽量轻拿轻放。</a:t>
            </a:r>
            <a:endParaRPr lang="zh-CN" altLang="en-US" dirty="0"/>
          </a:p>
          <a:p>
            <a:r>
              <a:rPr lang="en-US" altLang="zh-CN" dirty="0"/>
              <a:t>3. </a:t>
            </a:r>
            <a:r>
              <a:rPr lang="zh-CN" altLang="en-US" dirty="0"/>
              <a:t>应尽量遵循高层放轻货，底层放重货的原则。</a:t>
            </a:r>
            <a:endParaRPr lang="zh-CN" altLang="en-US" dirty="0"/>
          </a:p>
          <a:p>
            <a:r>
              <a:rPr lang="en-US" altLang="zh-CN" dirty="0"/>
              <a:t>4. </a:t>
            </a:r>
            <a:r>
              <a:rPr lang="zh-CN" altLang="en-US" dirty="0"/>
              <a:t>货架上方摆放货物时，操作人员尽量不要直接进入货架底部。</a:t>
            </a:r>
            <a:endParaRPr lang="zh-CN" altLang="en-US" dirty="0"/>
          </a:p>
          <a:p>
            <a:r>
              <a:rPr lang="en-US" altLang="zh-CN" dirty="0"/>
              <a:t>Shelf usage requirements:</a:t>
            </a:r>
            <a:endParaRPr lang="en-US" altLang="zh-CN" dirty="0"/>
          </a:p>
          <a:p>
            <a:r>
              <a:rPr lang="en-US" altLang="zh-CN" dirty="0"/>
              <a:t>a)Prevent overloading and excessive height/width of stacks.</a:t>
            </a:r>
            <a:endParaRPr lang="en-US" altLang="zh-CN" dirty="0"/>
          </a:p>
          <a:p>
            <a:r>
              <a:rPr lang="en-US" altLang="zh-CN" dirty="0"/>
              <a:t>b)Avoid collisions, handle goods gently.</a:t>
            </a:r>
            <a:endParaRPr lang="en-US" altLang="zh-CN" dirty="0"/>
          </a:p>
          <a:p>
            <a:r>
              <a:rPr lang="en-US" altLang="zh-CN" dirty="0"/>
              <a:t>c)Follow the principle of light goods on top, heavy goods at the bottom.</a:t>
            </a:r>
            <a:endParaRPr lang="en-US" altLang="zh-CN" dirty="0"/>
          </a:p>
          <a:p>
            <a:r>
              <a:rPr lang="en-US" altLang="zh-CN" dirty="0"/>
              <a:t>d)When stacking on upper shelves, operators should avoid standing directly beneath the shelf.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托盘使用的安全要求有：</a:t>
            </a:r>
            <a:endParaRPr lang="zh-CN" altLang="en-US" dirty="0"/>
          </a:p>
          <a:p>
            <a:r>
              <a:rPr lang="en-US" altLang="zh-CN" dirty="0"/>
              <a:t>1. </a:t>
            </a:r>
            <a:r>
              <a:rPr lang="zh-CN" altLang="en-US" dirty="0"/>
              <a:t>托盘应避免遭受阳光暴晒，以免引起老化、缩短使用寿命。</a:t>
            </a:r>
            <a:endParaRPr lang="zh-CN" altLang="en-US" dirty="0"/>
          </a:p>
          <a:p>
            <a:r>
              <a:rPr lang="en-US" altLang="zh-CN" dirty="0"/>
              <a:t>2. </a:t>
            </a:r>
            <a:r>
              <a:rPr lang="zh-CN" altLang="en-US" dirty="0"/>
              <a:t>合理确定货物在托盘内的堆放方式，货物均匀放置，不要偏心堆放，承载重物的托盘应放在平整的地面或物体表面，严禁将托盘从高处抛落。</a:t>
            </a:r>
            <a:endParaRPr lang="zh-CN" altLang="en-US" dirty="0"/>
          </a:p>
          <a:p>
            <a:r>
              <a:rPr lang="en-US" altLang="zh-CN" dirty="0"/>
              <a:t>Pallet safety requirements:</a:t>
            </a:r>
            <a:endParaRPr lang="en-US" altLang="zh-CN" dirty="0"/>
          </a:p>
          <a:p>
            <a:r>
              <a:rPr lang="en-US" altLang="zh-CN" dirty="0"/>
              <a:t>a)Avoid direct sunlight exposure to prevent pallet aging and reduced service life.</a:t>
            </a:r>
            <a:endParaRPr lang="en-US" altLang="zh-CN" dirty="0"/>
          </a:p>
          <a:p>
            <a:r>
              <a:rPr lang="en-US" altLang="zh-CN" dirty="0"/>
              <a:t>b)Determine an appropriate stacking method for the goods on the pallet, ensuring they are placed evenly, and avoid eccentric stacking.</a:t>
            </a:r>
            <a:endParaRPr lang="en-US" altLang="zh-CN" dirty="0"/>
          </a:p>
          <a:p>
            <a:r>
              <a:rPr lang="en-US" altLang="zh-CN" dirty="0"/>
              <a:t>c)Place heavily loaded pallets on flat, stable surfaces; do not drop pallets from any height.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F9725-8BE2-4180-AB15-955F82220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QX_HD/Desktop/隧道式干燥应用 (37).png隧道式干燥应用 (37)"/>
          <p:cNvPicPr>
            <a:picLocks noChangeAspect="1"/>
          </p:cNvPicPr>
          <p:nvPr userDrawn="1"/>
        </p:nvPicPr>
        <p:blipFill>
          <a:blip r:embed="rId2"/>
          <a:srcRect l="20307" r="20307"/>
          <a:stretch>
            <a:fillRect/>
          </a:stretch>
        </p:blipFill>
        <p:spPr>
          <a:xfrm>
            <a:off x="-4950" y="-3510"/>
            <a:ext cx="2292654" cy="686151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5079" y="0"/>
            <a:ext cx="2287703" cy="6858000"/>
          </a:xfrm>
          <a:prstGeom prst="rect">
            <a:avLst/>
          </a:prstGeom>
          <a:solidFill>
            <a:srgbClr val="5BAE3E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82187" y="1082040"/>
            <a:ext cx="923330" cy="4693920"/>
          </a:xfrm>
          <a:prstGeom prst="rect">
            <a:avLst/>
          </a:prstGeom>
          <a:noFill/>
          <a:ln w="57150">
            <a:solidFill>
              <a:srgbClr val="DEB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620632" y="1390731"/>
            <a:ext cx="984885" cy="40765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5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CONTENTS</a:t>
            </a:r>
            <a:endParaRPr lang="zh-CN" altLang="en-US" sz="52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7635" y="241884"/>
            <a:ext cx="2497693" cy="479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16280" y="0"/>
            <a:ext cx="3611880" cy="487680"/>
          </a:xfrm>
          <a:prstGeom prst="rect">
            <a:avLst/>
          </a:prstGeom>
          <a:solidFill>
            <a:srgbClr val="DEB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6598920" y="5913120"/>
            <a:ext cx="3611880" cy="944880"/>
          </a:xfrm>
          <a:prstGeom prst="rect">
            <a:avLst/>
          </a:prstGeom>
          <a:solidFill>
            <a:srgbClr val="DEB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 flipH="1">
            <a:off x="0" y="2183130"/>
            <a:ext cx="12192000" cy="2491740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4198990" y="2393767"/>
            <a:ext cx="983260" cy="1521508"/>
            <a:chOff x="1432560" y="2630282"/>
            <a:chExt cx="853440" cy="132062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286000" y="2630282"/>
              <a:ext cx="0" cy="132062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432560" y="3940976"/>
              <a:ext cx="85344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 userDrawn="1"/>
        </p:nvGrpSpPr>
        <p:grpSpPr>
          <a:xfrm rot="16200000" flipV="1">
            <a:off x="403151" y="4108359"/>
            <a:ext cx="632141" cy="423786"/>
            <a:chOff x="1432560" y="2623534"/>
            <a:chExt cx="853440" cy="1320624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2285999" y="2623534"/>
              <a:ext cx="0" cy="132062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432560" y="3930930"/>
              <a:ext cx="85344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7635" y="241884"/>
            <a:ext cx="2497693" cy="479396"/>
          </a:xfrm>
          <a:prstGeom prst="rect">
            <a:avLst/>
          </a:prstGeom>
        </p:spPr>
      </p:pic>
      <p:pic>
        <p:nvPicPr>
          <p:cNvPr id="12" name="图片 11" descr="生成农产品入库图 (9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7060" y="4098925"/>
            <a:ext cx="2372360" cy="1334135"/>
          </a:xfrm>
          <a:prstGeom prst="rect">
            <a:avLst/>
          </a:prstGeom>
        </p:spPr>
      </p:pic>
      <p:pic>
        <p:nvPicPr>
          <p:cNvPr id="7" name="图片 6" descr="生成农产品入库图 (15)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97915" y="1559560"/>
            <a:ext cx="3978275" cy="223647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1280745" y="3333888"/>
            <a:ext cx="1538345" cy="1025562"/>
            <a:chOff x="2178006" y="5732219"/>
            <a:chExt cx="1219876" cy="81325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348635" y="-9671"/>
            <a:ext cx="3611880" cy="207390"/>
          </a:xfrm>
          <a:prstGeom prst="rect">
            <a:avLst/>
          </a:prstGeom>
          <a:solidFill>
            <a:srgbClr val="DEB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7635" y="241884"/>
            <a:ext cx="2497693" cy="479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E53A5-470F-4464-9552-506006F3B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B4AF2-41F1-4F13-8488-B964448651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10.m4a"/><Relationship Id="rId2" Type="http://schemas.openxmlformats.org/officeDocument/2006/relationships/audio" Target="../media/media10.m4a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6.png"/><Relationship Id="rId7" Type="http://schemas.microsoft.com/office/2007/relationships/media" Target="../media/media12.m4a"/><Relationship Id="rId6" Type="http://schemas.openxmlformats.org/officeDocument/2006/relationships/audio" Target="../media/media12.m4a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svg"/><Relationship Id="rId8" Type="http://schemas.openxmlformats.org/officeDocument/2006/relationships/image" Target="../media/image32.png"/><Relationship Id="rId7" Type="http://schemas.openxmlformats.org/officeDocument/2006/relationships/image" Target="../media/image31.svg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6.png"/><Relationship Id="rId14" Type="http://schemas.microsoft.com/office/2007/relationships/media" Target="../media/media13.m4a"/><Relationship Id="rId13" Type="http://schemas.openxmlformats.org/officeDocument/2006/relationships/audio" Target="../media/media13.m4a"/><Relationship Id="rId12" Type="http://schemas.openxmlformats.org/officeDocument/2006/relationships/image" Target="../media/image35.svg"/><Relationship Id="rId11" Type="http://schemas.openxmlformats.org/officeDocument/2006/relationships/image" Target="../media/image34.png"/><Relationship Id="rId10" Type="http://schemas.openxmlformats.org/officeDocument/2006/relationships/tags" Target="../tags/tag4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14.m4a"/><Relationship Id="rId2" Type="http://schemas.openxmlformats.org/officeDocument/2006/relationships/audio" Target="../media/media14.m4a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media" Target="../media/media4.m4a"/><Relationship Id="rId3" Type="http://schemas.openxmlformats.org/officeDocument/2006/relationships/audio" Target="../media/media4.m4a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media" Target="../media/media5.m4a"/><Relationship Id="rId4" Type="http://schemas.openxmlformats.org/officeDocument/2006/relationships/audio" Target="../media/media5.m4a"/><Relationship Id="rId3" Type="http://schemas.openxmlformats.org/officeDocument/2006/relationships/image" Target="../media/image13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7.m4a"/><Relationship Id="rId2" Type="http://schemas.openxmlformats.org/officeDocument/2006/relationships/audio" Target="../media/media7.m4a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5080" y="2107434"/>
            <a:ext cx="12192000" cy="3743960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8124" y="2518596"/>
            <a:ext cx="6266815" cy="292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Forklift Operation Safety Requirements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 not lift forks excessively high or block driver visibility during travel.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personnel should stand near or on the forks during operation.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 not allow people to stand on the forklift to hold items or act as a counterbalance while the forklift is lifting, lowering, or traveling. 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58959" y="5085709"/>
            <a:ext cx="1538345" cy="1025562"/>
            <a:chOff x="2178006" y="5732219"/>
            <a:chExt cx="1219876" cy="8132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 Warehouse Operational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1029" t="3247" r="2288"/>
          <a:stretch>
            <a:fillRect/>
          </a:stretch>
        </p:blipFill>
        <p:spPr>
          <a:xfrm>
            <a:off x="6959067" y="1797105"/>
            <a:ext cx="4705679" cy="3109858"/>
          </a:xfrm>
          <a:prstGeom prst="rect">
            <a:avLst/>
          </a:prstGeom>
        </p:spPr>
      </p:pic>
      <p:pic>
        <p:nvPicPr>
          <p:cNvPr id="2" name="0604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0825" y="57614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851102"/>
            <a:ext cx="8363415" cy="3022523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4400" y="2137448"/>
            <a:ext cx="6601522" cy="2449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Loading and Handling Safety Requirements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Equipment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must be in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good working condition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All operations should be directed by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qualified personnel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Maintain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safe operating distances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Cranes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must be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fully stabilized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before use.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passengers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are permitted on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moving load-handling equipment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288729" y="5277479"/>
            <a:ext cx="1538345" cy="1025562"/>
            <a:chOff x="2178006" y="5732219"/>
            <a:chExt cx="1219876" cy="8132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 Warehouse Operational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98497" y="2070254"/>
            <a:ext cx="3771900" cy="3905250"/>
          </a:xfrm>
          <a:prstGeom prst="rect">
            <a:avLst/>
          </a:prstGeom>
        </p:spPr>
      </p:pic>
      <p:pic>
        <p:nvPicPr>
          <p:cNvPr id="3" name="0604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63725" y="58832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06240" y="2172970"/>
            <a:ext cx="7985760" cy="3711575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89625" y="2531110"/>
            <a:ext cx="5786755" cy="106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Purpose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Help employees better understand and remember key operational practices.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288729" y="5277479"/>
            <a:ext cx="1538345" cy="1025562"/>
            <a:chOff x="2178006" y="5732219"/>
            <a:chExt cx="1219876" cy="8132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593300" y="431757"/>
            <a:ext cx="84706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3. The “Five-Five-Three Principle” of Warehouse Operations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89625" y="3713480"/>
            <a:ext cx="5786755" cy="175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Importance-a Key Guidance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Ensures storage safety.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Improves space utilization.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Supports orderly and efficient warehouse operations.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855" y="2484558"/>
            <a:ext cx="5159375" cy="2899168"/>
          </a:xfrm>
          <a:prstGeom prst="rect">
            <a:avLst/>
          </a:prstGeom>
        </p:spPr>
      </p:pic>
      <p:pic>
        <p:nvPicPr>
          <p:cNvPr id="6" name="0604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6276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5" grpId="0" uiExpand="1" build="p"/>
      <p:bldP spid="5" grpId="0"/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914400" y="2153827"/>
            <a:ext cx="6601522" cy="3411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 fontAlgn="auto"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Five Safety Distances for Stacking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Wall Clearance: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≥ 0.5 m between goods and walls.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Column Clearance: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≥ 0.3 m between goods and structural columns.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Ceiling Clearance: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0.2–0.5 m between the top of the goods and the ceiling.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Lighting Clearance: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≥ 0.5 m between goods and lighting fixtures.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Stack Clearance: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approximately 1 m between adjacent cargo stacks.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 rot="16200000">
            <a:off x="-822654" y="3785911"/>
            <a:ext cx="3240000" cy="70217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3300" y="431757"/>
            <a:ext cx="84706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3. The “Five-Five-Three Principle” of Warehouse Operations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6708278"/>
            <a:ext cx="12192000" cy="153627"/>
            <a:chOff x="147892" y="6347897"/>
            <a:chExt cx="11450808" cy="120769"/>
          </a:xfrm>
        </p:grpSpPr>
        <p:sp>
          <p:nvSpPr>
            <p:cNvPr id="5" name="矩形 4"/>
            <p:cNvSpPr/>
            <p:nvPr/>
          </p:nvSpPr>
          <p:spPr>
            <a:xfrm>
              <a:off x="147892" y="6347898"/>
              <a:ext cx="7633872" cy="117699"/>
            </a:xfrm>
            <a:prstGeom prst="rect">
              <a:avLst/>
            </a:prstGeom>
            <a:solidFill>
              <a:srgbClr val="5BA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781764" y="6347897"/>
              <a:ext cx="3816936" cy="120769"/>
            </a:xfrm>
            <a:prstGeom prst="rect">
              <a:avLst/>
            </a:prstGeom>
            <a:solidFill>
              <a:srgbClr val="DEB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 descr="C:/Users/P360/Downloads/生成食品加工设施图片 (10).png生成食品加工设施图片 (10)"/>
          <p:cNvPicPr>
            <a:picLocks noChangeAspect="1"/>
          </p:cNvPicPr>
          <p:nvPr/>
        </p:nvPicPr>
        <p:blipFill>
          <a:blip r:embed="rId1"/>
          <a:srcRect t="314" b="17538"/>
          <a:stretch>
            <a:fillRect/>
          </a:stretch>
        </p:blipFill>
        <p:spPr>
          <a:xfrm>
            <a:off x="9747885" y="3021489"/>
            <a:ext cx="2190750" cy="1011555"/>
          </a:xfrm>
          <a:prstGeom prst="rect">
            <a:avLst/>
          </a:prstGeom>
        </p:spPr>
      </p:pic>
      <p:pic>
        <p:nvPicPr>
          <p:cNvPr id="10" name="图片 9" descr="C:/Users/P360/Downloads/图中文字改英文 (3).png图中文字改英文 (3)"/>
          <p:cNvPicPr>
            <a:picLocks noChangeAspect="1"/>
          </p:cNvPicPr>
          <p:nvPr/>
        </p:nvPicPr>
        <p:blipFill>
          <a:blip r:embed="rId2"/>
          <a:srcRect l="17033" t="11532" r="15943" b="22051"/>
          <a:stretch>
            <a:fillRect/>
          </a:stretch>
        </p:blipFill>
        <p:spPr>
          <a:xfrm>
            <a:off x="7723505" y="1844040"/>
            <a:ext cx="1907540" cy="1062355"/>
          </a:xfrm>
          <a:prstGeom prst="rect">
            <a:avLst/>
          </a:prstGeom>
        </p:spPr>
      </p:pic>
      <p:pic>
        <p:nvPicPr>
          <p:cNvPr id="11" name="图片 10" descr="C:/Users/P360/Downloads/图中文字改英文 (1).png图中文字改英文 (1)"/>
          <p:cNvPicPr>
            <a:picLocks noChangeAspect="1"/>
          </p:cNvPicPr>
          <p:nvPr/>
        </p:nvPicPr>
        <p:blipFill>
          <a:blip r:embed="rId3"/>
          <a:srcRect t="8380" b="9051"/>
          <a:stretch>
            <a:fillRect/>
          </a:stretch>
        </p:blipFill>
        <p:spPr>
          <a:xfrm>
            <a:off x="9747885" y="1844040"/>
            <a:ext cx="2190750" cy="1016000"/>
          </a:xfrm>
          <a:prstGeom prst="rect">
            <a:avLst/>
          </a:prstGeom>
        </p:spPr>
      </p:pic>
      <p:pic>
        <p:nvPicPr>
          <p:cNvPr id="8" name="图片 7" descr="图中文字改英文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505" y="3021489"/>
            <a:ext cx="1913255" cy="1074420"/>
          </a:xfrm>
          <a:prstGeom prst="rect">
            <a:avLst/>
          </a:prstGeom>
        </p:spPr>
      </p:pic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5"/>
          <a:srcRect l="5889" r="5228"/>
          <a:stretch>
            <a:fillRect/>
          </a:stretch>
        </p:blipFill>
        <p:spPr>
          <a:xfrm>
            <a:off x="7903210" y="4128135"/>
            <a:ext cx="3960495" cy="1649730"/>
          </a:xfrm>
          <a:prstGeom prst="rect">
            <a:avLst/>
          </a:prstGeom>
        </p:spPr>
      </p:pic>
      <p:pic>
        <p:nvPicPr>
          <p:cNvPr id="12" name="0604_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84325" y="5807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uiExpand="1" build="p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174355" y="1974215"/>
            <a:ext cx="3451225" cy="1019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1" indent="0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0000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Avoid affecting the loadbearing capacity of columns and prevent dampness or structural damage that could lead to stack collapsing.</a:t>
            </a:r>
            <a:endParaRPr lang="en-US" altLang="zh-CN" sz="1600" kern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74355" y="1538605"/>
            <a:ext cx="2916562" cy="3600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contact with columns</a:t>
            </a:r>
            <a:r>
              <a:rPr lang="en-US" altLang="zh-CN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74355" y="3602355"/>
            <a:ext cx="3451935" cy="810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1" indent="0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0000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Prevent excessive stacking height from stressing the roof structure or creating leakage risks.</a:t>
            </a:r>
            <a:endParaRPr lang="en-US" altLang="zh-CN" sz="1600" kern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174355" y="3202305"/>
            <a:ext cx="3451935" cy="3594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contact with the roof</a:t>
            </a:r>
            <a:r>
              <a:rPr lang="en-US" altLang="zh-CN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3755" y="2355215"/>
            <a:ext cx="3085465" cy="12484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1" indent="0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0000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Prevent moisture and  stains on the walls from damaging goods and allow space for cleaning and inspection.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3755" y="1616710"/>
            <a:ext cx="3015615" cy="6692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contact with walls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33755" y="4705985"/>
            <a:ext cx="3085465" cy="1492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1" indent="0" algn="l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0000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Prevent fire hazards caused by high temperatures from lighting equipment and reduce the risk of radiant heat damaging the goods.</a:t>
            </a:r>
            <a:endParaRPr lang="en-US" altLang="zh-CN" sz="1600" kern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33755" y="4072255"/>
            <a:ext cx="3016885" cy="56451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contact with lighting fixtures 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74355" y="4621530"/>
            <a:ext cx="3451225" cy="3594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 contact with ceilings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174355" y="5043170"/>
            <a:ext cx="3451225" cy="8108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lvl="1" indent="0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ct val="10000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Avoid overloading or structural damage to the ceiling that could result in product loss.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105275" y="1800225"/>
            <a:ext cx="3714750" cy="371475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3300" y="431757"/>
            <a:ext cx="84706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3. The “Five-Five-Three Principle” of Warehouse Operations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6708278"/>
            <a:ext cx="12192000" cy="153627"/>
            <a:chOff x="147892" y="6347897"/>
            <a:chExt cx="11450808" cy="120769"/>
          </a:xfrm>
        </p:grpSpPr>
        <p:sp>
          <p:nvSpPr>
            <p:cNvPr id="7" name="矩形 6"/>
            <p:cNvSpPr/>
            <p:nvPr/>
          </p:nvSpPr>
          <p:spPr>
            <a:xfrm>
              <a:off x="147892" y="6347898"/>
              <a:ext cx="7633872" cy="117699"/>
            </a:xfrm>
            <a:prstGeom prst="rect">
              <a:avLst/>
            </a:prstGeom>
            <a:solidFill>
              <a:srgbClr val="5BA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781764" y="6347897"/>
              <a:ext cx="3816936" cy="120769"/>
            </a:xfrm>
            <a:prstGeom prst="rect">
              <a:avLst/>
            </a:prstGeom>
            <a:solidFill>
              <a:srgbClr val="DEB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63415" y="2006600"/>
            <a:ext cx="3211195" cy="3317240"/>
            <a:chOff x="4463415" y="2006600"/>
            <a:chExt cx="3211195" cy="3317240"/>
          </a:xfrm>
        </p:grpSpPr>
        <p:sp>
          <p:nvSpPr>
            <p:cNvPr id="56" name="椭圆 55"/>
            <p:cNvSpPr/>
            <p:nvPr/>
          </p:nvSpPr>
          <p:spPr>
            <a:xfrm>
              <a:off x="4997450" y="2692400"/>
              <a:ext cx="1929765" cy="19297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128260" y="2822575"/>
              <a:ext cx="1668780" cy="1668780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100000"/>
                  </a:schemeClr>
                </a:gs>
                <a:gs pos="50000">
                  <a:schemeClr val="accent1">
                    <a:lumMod val="80000"/>
                    <a:lumOff val="20000"/>
                    <a:alpha val="100000"/>
                  </a:schemeClr>
                </a:gs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215900" dist="38100" dir="2700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/>
            <a:lstStyle/>
            <a:p>
              <a:pPr lvl="0" indent="0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  <a:buSzPct val="100000"/>
                <a:buNone/>
              </a:pPr>
              <a:endPara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20872530">
              <a:off x="4469765" y="2196465"/>
              <a:ext cx="2950210" cy="295084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微软雅黑" panose="020B050302020402020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4527550" y="4347845"/>
              <a:ext cx="498475" cy="498475"/>
            </a:xfrm>
            <a:prstGeom prst="ellipse">
              <a:avLst/>
            </a:prstGeom>
            <a:gradFill>
              <a:gsLst>
                <a:gs pos="50000">
                  <a:schemeClr val="accent1">
                    <a:lumMod val="80000"/>
                    <a:lumOff val="20000"/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139700" dist="50800" dir="2700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176135" y="3377565"/>
              <a:ext cx="498475" cy="498475"/>
            </a:xfrm>
            <a:prstGeom prst="ellipse">
              <a:avLst/>
            </a:prstGeom>
            <a:gradFill>
              <a:gsLst>
                <a:gs pos="50000">
                  <a:schemeClr val="accent1">
                    <a:lumMod val="80000"/>
                    <a:lumOff val="20000"/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139700" dist="50800" dir="2700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6204585" y="4825365"/>
              <a:ext cx="498475" cy="498475"/>
            </a:xfrm>
            <a:prstGeom prst="ellipse">
              <a:avLst/>
            </a:prstGeom>
            <a:gradFill>
              <a:gsLst>
                <a:gs pos="50000">
                  <a:schemeClr val="accent2">
                    <a:lumMod val="80000"/>
                    <a:lumOff val="20000"/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  <a:gs pos="0">
                  <a:schemeClr val="accent2">
                    <a:lumMod val="60000"/>
                    <a:lumOff val="40000"/>
                    <a:alpha val="100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139700" dist="50800" dir="2700000" algn="tl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463415" y="2606040"/>
              <a:ext cx="498475" cy="498475"/>
            </a:xfrm>
            <a:prstGeom prst="ellipse">
              <a:avLst/>
            </a:prstGeom>
            <a:gradFill>
              <a:gsLst>
                <a:gs pos="50000">
                  <a:schemeClr val="accent1">
                    <a:alpha val="100000"/>
                  </a:schemeClr>
                </a:gs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139700" dist="50800" dir="2700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34" name="图片 16" descr="砖墙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582160" y="2720975"/>
              <a:ext cx="247015" cy="247015"/>
            </a:xfrm>
            <a:prstGeom prst="rect">
              <a:avLst/>
            </a:prstGeom>
          </p:spPr>
        </p:pic>
        <p:pic>
          <p:nvPicPr>
            <p:cNvPr id="36" name="图片 3" descr="建筑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99960" y="3505835"/>
              <a:ext cx="247015" cy="247015"/>
            </a:xfrm>
            <a:prstGeom prst="rect">
              <a:avLst/>
            </a:prstGeom>
          </p:spPr>
        </p:pic>
        <p:pic>
          <p:nvPicPr>
            <p:cNvPr id="41" name="图片 12" descr="房屋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325235" y="4949190"/>
              <a:ext cx="247015" cy="247015"/>
            </a:xfrm>
            <a:prstGeom prst="rect">
              <a:avLst/>
            </a:prstGeom>
          </p:spPr>
        </p:pic>
        <p:pic>
          <p:nvPicPr>
            <p:cNvPr id="43" name="图片 8" descr="灯泡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627245" y="4442460"/>
              <a:ext cx="278130" cy="278130"/>
            </a:xfrm>
            <a:prstGeom prst="rect">
              <a:avLst/>
            </a:prstGeom>
          </p:spPr>
        </p:pic>
        <p:sp>
          <p:nvSpPr>
            <p:cNvPr id="49" name="弧形 48"/>
            <p:cNvSpPr/>
            <p:nvPr/>
          </p:nvSpPr>
          <p:spPr>
            <a:xfrm rot="15472530">
              <a:off x="4718050" y="2445385"/>
              <a:ext cx="2446020" cy="2446020"/>
            </a:xfrm>
            <a:prstGeom prst="arc">
              <a:avLst>
                <a:gd name="adj1" fmla="val 19666212"/>
                <a:gd name="adj2" fmla="val 778340"/>
              </a:avLst>
            </a:prstGeom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60000">
                    <a:schemeClr val="accent1">
                      <a:alpha val="100000"/>
                    </a:schemeClr>
                  </a:gs>
                </a:gsLst>
                <a:lin ang="5400000" scaled="1"/>
              </a:gradFill>
              <a:prstDash val="dash"/>
              <a:tailEnd type="triangle"/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cs typeface="微软雅黑" panose="020B0503020204020204" charset="-122"/>
              </a:endParaRPr>
            </a:p>
          </p:txBody>
        </p:sp>
        <p:sp>
          <p:nvSpPr>
            <p:cNvPr id="50" name="弧形 49"/>
            <p:cNvSpPr/>
            <p:nvPr/>
          </p:nvSpPr>
          <p:spPr>
            <a:xfrm rot="19846689">
              <a:off x="4714240" y="2446655"/>
              <a:ext cx="2446020" cy="2446020"/>
            </a:xfrm>
            <a:prstGeom prst="arc">
              <a:avLst>
                <a:gd name="adj1" fmla="val 19666212"/>
                <a:gd name="adj2" fmla="val 778340"/>
              </a:avLst>
            </a:prstGeom>
            <a:ln w="6350">
              <a:gradFill>
                <a:gsLst>
                  <a:gs pos="0">
                    <a:schemeClr val="accent2">
                      <a:alpha val="0"/>
                    </a:schemeClr>
                  </a:gs>
                  <a:gs pos="60000">
                    <a:schemeClr val="accent2">
                      <a:alpha val="100000"/>
                    </a:schemeClr>
                  </a:gs>
                </a:gsLst>
                <a:lin ang="5400000" scaled="1"/>
              </a:gradFill>
              <a:prstDash val="dash"/>
              <a:tailEnd type="triangle"/>
            </a:ln>
            <a:effectLst>
              <a:outerShdw blurRad="508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cs typeface="微软雅黑" panose="020B0503020204020204" charset="-122"/>
              </a:endParaRPr>
            </a:p>
          </p:txBody>
        </p:sp>
        <p:sp>
          <p:nvSpPr>
            <p:cNvPr id="51" name="弧形 50"/>
            <p:cNvSpPr/>
            <p:nvPr/>
          </p:nvSpPr>
          <p:spPr>
            <a:xfrm rot="2515112">
              <a:off x="4714240" y="2446655"/>
              <a:ext cx="2446020" cy="2446020"/>
            </a:xfrm>
            <a:prstGeom prst="arc">
              <a:avLst>
                <a:gd name="adj1" fmla="val 19666212"/>
                <a:gd name="adj2" fmla="val 778340"/>
              </a:avLst>
            </a:prstGeom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60000">
                    <a:schemeClr val="accent1">
                      <a:alpha val="100000"/>
                    </a:schemeClr>
                  </a:gs>
                </a:gsLst>
                <a:lin ang="5400000" scaled="1"/>
              </a:gradFill>
              <a:prstDash val="dash"/>
              <a:tailEnd type="triangle"/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cs typeface="微软雅黑" panose="020B0503020204020204" charset="-122"/>
              </a:endParaRPr>
            </a:p>
          </p:txBody>
        </p:sp>
        <p:sp>
          <p:nvSpPr>
            <p:cNvPr id="52" name="弧形 51"/>
            <p:cNvSpPr/>
            <p:nvPr/>
          </p:nvSpPr>
          <p:spPr>
            <a:xfrm rot="6791490">
              <a:off x="4714240" y="2446655"/>
              <a:ext cx="2446020" cy="2446020"/>
            </a:xfrm>
            <a:prstGeom prst="arc">
              <a:avLst>
                <a:gd name="adj1" fmla="val 19666212"/>
                <a:gd name="adj2" fmla="val 778340"/>
              </a:avLst>
            </a:prstGeom>
            <a:ln w="6350">
              <a:gradFill>
                <a:gsLst>
                  <a:gs pos="0">
                    <a:schemeClr val="accent2">
                      <a:alpha val="0"/>
                    </a:schemeClr>
                  </a:gs>
                  <a:gs pos="60000">
                    <a:schemeClr val="accent2">
                      <a:alpha val="100000"/>
                    </a:schemeClr>
                  </a:gs>
                </a:gsLst>
                <a:lin ang="5400000" scaled="1"/>
              </a:gradFill>
              <a:prstDash val="dash"/>
              <a:tailEnd type="triangle"/>
            </a:ln>
            <a:effectLst>
              <a:outerShdw blurRad="508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cs typeface="微软雅黑" panose="020B0503020204020204" charset="-122"/>
              </a:endParaRPr>
            </a:p>
          </p:txBody>
        </p:sp>
        <p:sp>
          <p:nvSpPr>
            <p:cNvPr id="53" name="弧形 52"/>
            <p:cNvSpPr/>
            <p:nvPr/>
          </p:nvSpPr>
          <p:spPr>
            <a:xfrm rot="11125367">
              <a:off x="4714240" y="2446655"/>
              <a:ext cx="2446020" cy="2446020"/>
            </a:xfrm>
            <a:prstGeom prst="arc">
              <a:avLst>
                <a:gd name="adj1" fmla="val 19666212"/>
                <a:gd name="adj2" fmla="val 778340"/>
              </a:avLst>
            </a:prstGeom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60000">
                    <a:schemeClr val="accent1">
                      <a:alpha val="100000"/>
                    </a:schemeClr>
                  </a:gs>
                </a:gsLst>
                <a:lin ang="5400000" scaled="1"/>
              </a:gradFill>
              <a:prstDash val="dash"/>
              <a:tailEnd type="triangle"/>
            </a:ln>
            <a:effectLst>
              <a:outerShdw blurRad="508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cs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55260" y="3113723"/>
              <a:ext cx="1681480" cy="10877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indent="0" algn="ctr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  <a:buSzPct val="100000"/>
                <a:buNone/>
              </a:pPr>
              <a:r>
                <a:rPr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Five No-Contact Principle</a:t>
              </a:r>
              <a:endPara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099810" y="2006600"/>
              <a:ext cx="497840" cy="497840"/>
              <a:chOff x="9606" y="3160"/>
              <a:chExt cx="784" cy="784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9606" y="3160"/>
                <a:ext cx="785" cy="785"/>
              </a:xfrm>
              <a:prstGeom prst="ellipse">
                <a:avLst/>
              </a:prstGeom>
              <a:gradFill>
                <a:gsLst>
                  <a:gs pos="50000">
                    <a:schemeClr val="accent2">
                      <a:lumMod val="80000"/>
                      <a:lumOff val="20000"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  <a:gs pos="0">
                    <a:schemeClr val="accent2">
                      <a:lumMod val="60000"/>
                      <a:lumOff val="40000"/>
                      <a:alpha val="100000"/>
                    </a:schemeClr>
                  </a:gs>
                </a:gsLst>
                <a:lin ang="18900000" scaled="0"/>
              </a:gradFill>
              <a:ln>
                <a:noFill/>
              </a:ln>
              <a:effectLst>
                <a:outerShdw blurRad="139700" dist="50800" dir="2700000" algn="tl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chemeClr val="lt1"/>
                  </a:solidFill>
                  <a:cs typeface="微软雅黑" panose="020B0503020204020204" charset="-122"/>
                  <a:sym typeface="+mn-ea"/>
                </a:endParaRPr>
              </a:p>
            </p:txBody>
          </p:sp>
          <p:pic>
            <p:nvPicPr>
              <p:cNvPr id="24" name="图片 23" descr="建筑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797" y="3351"/>
                <a:ext cx="403" cy="403"/>
              </a:xfrm>
              <a:prstGeom prst="rect">
                <a:avLst/>
              </a:prstGeom>
            </p:spPr>
          </p:pic>
        </p:grpSp>
      </p:grpSp>
      <p:pic>
        <p:nvPicPr>
          <p:cNvPr id="3" name="0604_1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55725" y="6035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0" grpId="0"/>
      <p:bldP spid="28" grpId="0"/>
      <p:bldP spid="29" grpId="0"/>
      <p:bldP spid="13" grpId="0"/>
      <p:bldP spid="3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288729" y="5277479"/>
            <a:ext cx="1538345" cy="1025562"/>
            <a:chOff x="2178006" y="5732219"/>
            <a:chExt cx="1219876" cy="8132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3300" y="431757"/>
            <a:ext cx="84706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3. The “Five-Five-Three Principle” of Warehouse Operations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792605"/>
            <a:ext cx="12192000" cy="4463415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940" y="2083753"/>
            <a:ext cx="5923280" cy="388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Three Alignment Lines Principle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Vertical alignment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— Cargo stacks must remain straight in the vertical direction, with each layer of goods kept properly aligned to prevent tilting or misalignment.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Front-to-back alignment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— When viewed from front to the back of the warehouse, cargo stacks should form a straight line to improve space utilization, keep the layout orderly, and enables staff to quickly locate needed items.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Left-to-right alignment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— Stacks should also be kept neatly aligned in a straight line from left to right to improve operational efficiency.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7205" y="2629751"/>
            <a:ext cx="4979670" cy="2789757"/>
          </a:xfrm>
          <a:prstGeom prst="rect">
            <a:avLst/>
          </a:prstGeom>
        </p:spPr>
      </p:pic>
      <p:pic>
        <p:nvPicPr>
          <p:cNvPr id="4" name="0604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59213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199255" y="2393950"/>
            <a:ext cx="982980" cy="1521460"/>
            <a:chOff x="1432560" y="2630282"/>
            <a:chExt cx="853440" cy="1320624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2286000" y="2630282"/>
              <a:ext cx="0" cy="132062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432560" y="3940976"/>
              <a:ext cx="85344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文本框 126"/>
          <p:cNvSpPr txBox="1"/>
          <p:nvPr/>
        </p:nvSpPr>
        <p:spPr>
          <a:xfrm>
            <a:off x="2514437" y="1010906"/>
            <a:ext cx="2699712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altLang="zh-CN" sz="3200" i="1" dirty="0">
                <a:solidFill>
                  <a:srgbClr val="5BAE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PART.04</a:t>
            </a:r>
            <a:endParaRPr lang="zh-CN" altLang="en-US" sz="3200" i="1" dirty="0">
              <a:solidFill>
                <a:srgbClr val="5BAE3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1" name="组合 120"/>
          <p:cNvGrpSpPr/>
          <p:nvPr/>
        </p:nvGrpSpPr>
        <p:grpSpPr>
          <a:xfrm rot="16200000" flipV="1">
            <a:off x="403225" y="4108450"/>
            <a:ext cx="631825" cy="423545"/>
            <a:chOff x="1432560" y="2623534"/>
            <a:chExt cx="853440" cy="1320624"/>
          </a:xfrm>
        </p:grpSpPr>
        <p:cxnSp>
          <p:nvCxnSpPr>
            <p:cNvPr id="122" name="直接连接符 121"/>
            <p:cNvCxnSpPr/>
            <p:nvPr/>
          </p:nvCxnSpPr>
          <p:spPr>
            <a:xfrm>
              <a:off x="2285999" y="2623534"/>
              <a:ext cx="0" cy="132062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>
              <a:off x="1432560" y="3930930"/>
              <a:ext cx="85344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组合 107"/>
          <p:cNvGrpSpPr/>
          <p:nvPr/>
        </p:nvGrpSpPr>
        <p:grpSpPr>
          <a:xfrm>
            <a:off x="1280745" y="3333888"/>
            <a:ext cx="1538345" cy="1025562"/>
            <a:chOff x="2178006" y="5732219"/>
            <a:chExt cx="1219876" cy="813250"/>
          </a:xfrm>
        </p:grpSpPr>
        <p:cxnSp>
          <p:nvCxnSpPr>
            <p:cNvPr id="109" name="直接连接符 108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5625510" y="2607836"/>
            <a:ext cx="648987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Safety Management Measures for Origin Warehouse of Agricultural Products</a:t>
            </a:r>
            <a:endParaRPr lang="en-US" altLang="zh-CN" sz="2800" b="1" dirty="0">
              <a:solidFill>
                <a:srgbClr val="FFFFFF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0604_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079625" y="49688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6708278"/>
            <a:ext cx="12192000" cy="153627"/>
            <a:chOff x="147892" y="6347897"/>
            <a:chExt cx="11450808" cy="120769"/>
          </a:xfrm>
        </p:grpSpPr>
        <p:sp>
          <p:nvSpPr>
            <p:cNvPr id="8" name="矩形 7"/>
            <p:cNvSpPr/>
            <p:nvPr/>
          </p:nvSpPr>
          <p:spPr>
            <a:xfrm>
              <a:off x="147892" y="6347898"/>
              <a:ext cx="7633872" cy="117699"/>
            </a:xfrm>
            <a:prstGeom prst="rect">
              <a:avLst/>
            </a:prstGeom>
            <a:solidFill>
              <a:srgbClr val="5BA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781764" y="6347897"/>
              <a:ext cx="3816936" cy="120769"/>
            </a:xfrm>
            <a:prstGeom prst="rect">
              <a:avLst/>
            </a:prstGeom>
            <a:solidFill>
              <a:srgbClr val="DEB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25912" y="2112165"/>
            <a:ext cx="6222381" cy="260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Importance of Safety Management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Essential foundation for all warehouse operations.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8290" lvl="0" indent="-28829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Key Components of Safety Management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Security control.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Fire prevention.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Operational safety measures.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 rot="16200000">
            <a:off x="-746353" y="3378807"/>
            <a:ext cx="3132000" cy="70217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3299" y="431757"/>
            <a:ext cx="8539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Importance and Key Components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9735" y="1980759"/>
            <a:ext cx="5113655" cy="2866313"/>
          </a:xfrm>
          <a:prstGeom prst="rect">
            <a:avLst/>
          </a:prstGeom>
        </p:spPr>
      </p:pic>
      <p:pic>
        <p:nvPicPr>
          <p:cNvPr id="4" name="0604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8225" y="4765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6708278"/>
            <a:ext cx="12192000" cy="153627"/>
            <a:chOff x="147892" y="6347897"/>
            <a:chExt cx="11450808" cy="120769"/>
          </a:xfrm>
        </p:grpSpPr>
        <p:sp>
          <p:nvSpPr>
            <p:cNvPr id="8" name="矩形 7"/>
            <p:cNvSpPr/>
            <p:nvPr/>
          </p:nvSpPr>
          <p:spPr>
            <a:xfrm>
              <a:off x="147892" y="6347898"/>
              <a:ext cx="7633872" cy="117699"/>
            </a:xfrm>
            <a:prstGeom prst="rect">
              <a:avLst/>
            </a:prstGeom>
            <a:solidFill>
              <a:srgbClr val="5BA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781764" y="6347897"/>
              <a:ext cx="3816936" cy="120769"/>
            </a:xfrm>
            <a:prstGeom prst="rect">
              <a:avLst/>
            </a:prstGeom>
            <a:solidFill>
              <a:srgbClr val="DEB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</p:grpSp>
      <p:sp>
        <p:nvSpPr>
          <p:cNvPr id="3" name="文本框 2" descr="7b0a202020202262756c6c6574223a20227b5c2263617465676f727949645c223a5c225c222c5c2274656d706c61746549645c223a32303233313731347d220a7d0a"/>
          <p:cNvSpPr txBox="1"/>
          <p:nvPr/>
        </p:nvSpPr>
        <p:spPr>
          <a:xfrm>
            <a:off x="709930" y="1653540"/>
            <a:ext cx="434721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Warehouse Security Management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1. Warehouse Security and Fire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9930" y="4123690"/>
            <a:ext cx="4464050" cy="1306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5945" lvl="1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Key Elements</a:t>
            </a:r>
            <a:endParaRPr lang="en-US" altLang="zh-CN" sz="1600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kern="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Fire prevention.</a:t>
            </a:r>
            <a:endParaRPr lang="en-US" altLang="zh-CN" sz="1600" kern="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kern="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Theft prevention.</a:t>
            </a:r>
            <a:endParaRPr lang="en-US" altLang="zh-CN" sz="1600" kern="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kern="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Sabotage prevention.</a:t>
            </a:r>
            <a:endParaRPr lang="en-US" altLang="zh-CN" sz="1600" kern="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9930" y="2093595"/>
            <a:ext cx="446405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5945" lvl="1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Fundamental Principles</a:t>
            </a:r>
            <a:endParaRPr lang="en-US" altLang="zh-CN" sz="1600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Prevention first.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Focus on key areas.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Enforce strict control.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Ensure overall safety.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340" y="1508521"/>
            <a:ext cx="4369435" cy="245602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1585" y="3297661"/>
            <a:ext cx="4048760" cy="269599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28670" y="4446905"/>
            <a:ext cx="4055110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kern="0" dirty="0"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Robbery and fraud prevention.</a:t>
            </a:r>
            <a:endParaRPr lang="en-US" altLang="zh-CN" sz="1600" kern="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kern="0" dirty="0"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Personnel safety protection.</a:t>
            </a:r>
            <a:endParaRPr lang="en-US" altLang="zh-CN" sz="1600" kern="0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kern="0" dirty="0"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Confidentiality.</a:t>
            </a:r>
            <a:endParaRPr lang="en-US" altLang="zh-CN" sz="1600" kern="0" dirty="0"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0604_0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7325" y="5083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  <p:bldP spid="13" grpId="0" uiExpand="1" build="p"/>
      <p:bldP spid="28" grpId="0" uiExpand="1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4719320" y="1663065"/>
            <a:ext cx="7472045" cy="4297045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12410" y="1807210"/>
            <a:ext cx="6294120" cy="395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Specific Requirements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Prohibition of open flames.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Safe electrical use.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Proper installation and maintenance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firefighting equipment and facilities.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Maintain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clear fire truck access routes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establish effective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protective measures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outside the warehouse.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Strengthen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fire safety training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awareness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among personnel.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Establish a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comprehensive fire safety management system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1. Warehouse Security and Fire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" y="2374265"/>
            <a:ext cx="5111538" cy="2874645"/>
          </a:xfrm>
          <a:prstGeom prst="rect">
            <a:avLst/>
          </a:prstGeom>
        </p:spPr>
      </p:pic>
      <p:pic>
        <p:nvPicPr>
          <p:cNvPr id="4" name="0604_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5438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939665"/>
            <a:ext cx="12192000" cy="1918335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 descr="7b0a202020202262756c6c6574223a20227b5c2263617465676f727949645c223a5c225c222c5c2274656d706c61746549645c223a32303233313731347d220a7d0a"/>
          <p:cNvSpPr txBox="1"/>
          <p:nvPr/>
        </p:nvSpPr>
        <p:spPr>
          <a:xfrm>
            <a:off x="5513193" y="2074050"/>
            <a:ext cx="5816445" cy="267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Key Points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Focus on protecting personnel, goods, and equipment. 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All warehouse activities must be: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Standardized.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33145" lvl="2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Carried out in accordance with established procedures. 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199519" y="4622840"/>
            <a:ext cx="1538345" cy="1025562"/>
            <a:chOff x="2178006" y="5732219"/>
            <a:chExt cx="1219876" cy="8132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 Warehouse Operational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2623" t="2384" r="3149"/>
          <a:stretch>
            <a:fillRect/>
          </a:stretch>
        </p:blipFill>
        <p:spPr>
          <a:xfrm>
            <a:off x="596900" y="2042795"/>
            <a:ext cx="4726940" cy="3093085"/>
          </a:xfrm>
          <a:prstGeom prst="rect">
            <a:avLst/>
          </a:prstGeom>
        </p:spPr>
      </p:pic>
      <p:pic>
        <p:nvPicPr>
          <p:cNvPr id="2" name="0604_0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47825" y="5514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288729" y="5277479"/>
            <a:ext cx="1538345" cy="1025562"/>
            <a:chOff x="2178006" y="5732219"/>
            <a:chExt cx="1219876" cy="8132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178006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381319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584631" y="5732219"/>
              <a:ext cx="813249" cy="813249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787944" y="5732219"/>
              <a:ext cx="609936" cy="609936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991256" y="5732219"/>
              <a:ext cx="406624" cy="406624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194569" y="5732219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178006" y="5935532"/>
              <a:ext cx="609937" cy="609937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178006" y="6138844"/>
              <a:ext cx="406625" cy="406625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178006" y="6342156"/>
              <a:ext cx="203313" cy="203313"/>
            </a:xfrm>
            <a:prstGeom prst="line">
              <a:avLst/>
            </a:prstGeom>
            <a:ln w="12700">
              <a:solidFill>
                <a:schemeClr val="bg1">
                  <a:alpha val="9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593090" y="1804670"/>
            <a:ext cx="5894070" cy="27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5750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Basic Requirements for Manual Operations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633095" lvl="1" indent="-342900" fontAlgn="auto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Manual work should be limited to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light-load tasks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633095" lvl="1" indent="-342900" fontAlgn="auto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Use 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mechanical assistance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whenever possible.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633095" lvl="1" indent="-342900" fontAlgn="auto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Operate 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only under safe environmental conditions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633095" lvl="1" indent="-342900" fontAlgn="auto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Assign 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on-site supervisors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 guide and enforce 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safety protocols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during operations.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633095" lvl="1" indent="-342900" fontAlgn="auto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Schedule appropriate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rest breaks 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 prevent </a:t>
            </a: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fatigue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4828478"/>
            <a:ext cx="12192000" cy="2029521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 Warehouse Operational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>
            <a:fillRect/>
          </a:stretch>
        </p:blipFill>
        <p:spPr>
          <a:xfrm>
            <a:off x="6729095" y="2047875"/>
            <a:ext cx="5187315" cy="2540000"/>
          </a:xfrm>
          <a:prstGeom prst="rect">
            <a:avLst/>
          </a:prstGeom>
        </p:spPr>
      </p:pic>
      <p:pic>
        <p:nvPicPr>
          <p:cNvPr id="6" name="0604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6073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85639"/>
            <a:ext cx="9634654" cy="4672361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3570" y="2519045"/>
            <a:ext cx="6127750" cy="299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Shelf Usage Requirements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Prevent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overloading and excessive height/width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of stacks.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Avoid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collisions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handle goods gently.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Follow the principle of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light goods on top, heavy goods at the bottom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When stacking on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upper shelves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operators should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avoid standing directly beneath the shelf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 Warehouse Operational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7865" y="2664003"/>
            <a:ext cx="4980940" cy="2799993"/>
          </a:xfrm>
          <a:prstGeom prst="rect">
            <a:avLst/>
          </a:prstGeom>
        </p:spPr>
      </p:pic>
      <p:pic>
        <p:nvPicPr>
          <p:cNvPr id="5" name="0604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7325" y="54133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18780" y="2008505"/>
            <a:ext cx="3866515" cy="3897630"/>
          </a:xfrm>
          <a:prstGeom prst="rect">
            <a:avLst/>
          </a:prstGeom>
          <a:solidFill>
            <a:srgbClr val="DEB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47563" y="2518906"/>
            <a:ext cx="6266815" cy="287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 lvl="0" indent="-28829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b="1" dirty="0">
                <a:solidFill>
                  <a:srgbClr val="5BAE3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Pallet Safety Requirements</a:t>
            </a:r>
            <a:endParaRPr lang="en-US" altLang="zh-CN" b="1" dirty="0">
              <a:solidFill>
                <a:srgbClr val="5BAE3E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Avoid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direct sunlight exposure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to prevent pallet aging and reduced service life.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Determine an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appropriate stacking method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ensure goods are placed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evenly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and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avoid eccentric stacking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5945" lvl="1" indent="-2857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Place heavily loaded pallets on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flat, stable surfaces; do not drop pallets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from any height.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 rot="16200000">
            <a:off x="-422353" y="3922073"/>
            <a:ext cx="2484000" cy="70217"/>
          </a:xfrm>
          <a:prstGeom prst="rect">
            <a:avLst/>
          </a:prstGeom>
          <a:solidFill>
            <a:srgbClr val="5BA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6708278"/>
            <a:ext cx="12192000" cy="153627"/>
            <a:chOff x="147892" y="6347897"/>
            <a:chExt cx="11450808" cy="120769"/>
          </a:xfrm>
        </p:grpSpPr>
        <p:sp>
          <p:nvSpPr>
            <p:cNvPr id="21" name="矩形 20"/>
            <p:cNvSpPr/>
            <p:nvPr/>
          </p:nvSpPr>
          <p:spPr>
            <a:xfrm>
              <a:off x="147892" y="6347898"/>
              <a:ext cx="7633872" cy="117699"/>
            </a:xfrm>
            <a:prstGeom prst="rect">
              <a:avLst/>
            </a:prstGeom>
            <a:solidFill>
              <a:srgbClr val="5BA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781764" y="6347897"/>
              <a:ext cx="3816936" cy="120769"/>
            </a:xfrm>
            <a:prstGeom prst="rect">
              <a:avLst/>
            </a:prstGeom>
            <a:solidFill>
              <a:srgbClr val="DEB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93299" y="431757"/>
            <a:ext cx="85395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BAE3E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 Warehouse Operational Safety Management</a:t>
            </a:r>
            <a:endParaRPr lang="en-US" altLang="zh-CN" sz="3200" b="1" dirty="0">
              <a:solidFill>
                <a:srgbClr val="5BAE3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070" y="1805940"/>
            <a:ext cx="3946525" cy="3946525"/>
          </a:xfrm>
          <a:prstGeom prst="rect">
            <a:avLst/>
          </a:prstGeom>
        </p:spPr>
      </p:pic>
      <p:pic>
        <p:nvPicPr>
          <p:cNvPr id="4" name="0604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546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5" grpId="0" uiExpand="1" build="p"/>
      <p:bldP spid="9" grpId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101,&quot;width&quot;:3736}"/>
</p:tagLst>
</file>

<file path=ppt/tags/tag2.xml><?xml version="1.0" encoding="utf-8"?>
<p:tagLst xmlns:p="http://schemas.openxmlformats.org/presentationml/2006/main">
  <p:tag name="KSO_WM_UNIT_PLACING_PICTURE_USER_VIEWPORT" val="{&quot;height&quot;:3522,&quot;width&quot;:6265}"/>
</p:tagLst>
</file>

<file path=ppt/tags/tag3.xml><?xml version="1.0" encoding="utf-8"?>
<p:tagLst xmlns:p="http://schemas.openxmlformats.org/presentationml/2006/main">
  <p:tag name="KSO_WM_UNIT_PLACING_PICTURE_USER_VIEWPORT" val="{&quot;height&quot;:4527,&quot;width&quot;:8055}"/>
</p:tagLst>
</file>

<file path=ppt/tags/tag4.xml><?xml version="1.0" encoding="utf-8"?>
<p:tagLst xmlns:p="http://schemas.openxmlformats.org/presentationml/2006/main">
  <p:tag name="KSO_DOCER_RESOURCE_TRACE_INFO" val="{&quot;id&quot;:&quot;21566317&quot;,&quot;origin&quot;:0,&quot;type&quot;:&quot;icons&quot;,&quot;user&quot;:&quot;491407797&quot;}"/>
</p:tagLst>
</file>

<file path=ppt/tags/tag5.xml><?xml version="1.0" encoding="utf-8"?>
<p:tagLst xmlns:p="http://schemas.openxmlformats.org/presentationml/2006/main">
  <p:tag name="RESOURCE_RECORD_KEY" val="{&quot;10&quot;:[50040595],&quot;70&quot;:[3318451,3312359,3322227,3313593,3323956]}"/>
</p:tagLst>
</file>

<file path=ppt/theme/theme1.xml><?xml version="1.0" encoding="utf-8"?>
<a:theme xmlns:a="http://schemas.openxmlformats.org/drawingml/2006/main" name="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8AE77"/>
      </a:accent1>
      <a:accent2>
        <a:srgbClr val="8CF5D4"/>
      </a:accent2>
      <a:accent3>
        <a:srgbClr val="FFE8CB"/>
      </a:accent3>
      <a:accent4>
        <a:srgbClr val="57965F"/>
      </a:accent4>
      <a:accent5>
        <a:srgbClr val="6BEEB8"/>
      </a:accent5>
      <a:accent6>
        <a:srgbClr val="FDCCA4"/>
      </a:accent6>
      <a:hlink>
        <a:srgbClr val="0563C1"/>
      </a:hlink>
      <a:folHlink>
        <a:srgbClr val="954F72"/>
      </a:folHlink>
    </a:clrScheme>
    <a:fontScheme name="思源">
      <a:majorFont>
        <a:latin typeface="Arial Black"/>
        <a:ea typeface="思源宋体 Heavy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30CFC53E1D4458B80B5377008CEEE" ma:contentTypeVersion="19" ma:contentTypeDescription="Create a new document." ma:contentTypeScope="" ma:versionID="c5bca55066547ace3c95494f7058db64">
  <xsd:schema xmlns:xsd="http://www.w3.org/2001/XMLSchema" xmlns:xs="http://www.w3.org/2001/XMLSchema" xmlns:p="http://schemas.microsoft.com/office/2006/metadata/properties" xmlns:ns2="9e4d4028-7d2f-484c-bcd4-65d8dfc13344" xmlns:ns3="ca5b2271-c080-4650-a5bc-0c2553a50190" targetNamespace="http://schemas.microsoft.com/office/2006/metadata/properties" ma:root="true" ma:fieldsID="81bc9a00293841ddd936cdd7271aa752" ns2:_="" ns3:_="">
    <xsd:import namespace="9e4d4028-7d2f-484c-bcd4-65d8dfc13344"/>
    <xsd:import namespace="ca5b2271-c080-4650-a5bc-0c2553a501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4028-7d2f-484c-bcd4-65d8dfc13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acc4dc2-1d7d-4ba2-9bc5-748c4ad50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b2271-c080-4650-a5bc-0c2553a501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76fce6c-187e-470c-9925-28fe6492cd1f}" ma:internalName="TaxCatchAll" ma:showField="CatchAllData" ma:web="ca5b2271-c080-4650-a5bc-0c2553a501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4d4028-7d2f-484c-bcd4-65d8dfc13344">
      <Terms xmlns="http://schemas.microsoft.com/office/infopath/2007/PartnerControls"/>
    </lcf76f155ced4ddcb4097134ff3c332f>
    <TaxCatchAll xmlns="ca5b2271-c080-4650-a5bc-0c2553a50190" xsi:nil="true"/>
  </documentManagement>
</p:properties>
</file>

<file path=customXml/itemProps1.xml><?xml version="1.0" encoding="utf-8"?>
<ds:datastoreItem xmlns:ds="http://schemas.openxmlformats.org/officeDocument/2006/customXml" ds:itemID="{FC881EBC-EA3C-46E6-980D-AF43337CCFD8}"/>
</file>

<file path=customXml/itemProps2.xml><?xml version="1.0" encoding="utf-8"?>
<ds:datastoreItem xmlns:ds="http://schemas.openxmlformats.org/officeDocument/2006/customXml" ds:itemID="{D42DC0A6-7E19-44A4-859A-222958149507}"/>
</file>

<file path=customXml/itemProps3.xml><?xml version="1.0" encoding="utf-8"?>
<ds:datastoreItem xmlns:ds="http://schemas.openxmlformats.org/officeDocument/2006/customXml" ds:itemID="{834E3F9B-0CD6-414C-AB29-37D42373D9B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4977</Words>
  <Application>WPS 演示</Application>
  <PresentationFormat>宽屏</PresentationFormat>
  <Paragraphs>140</Paragraphs>
  <Slides>15</Slides>
  <Notes>15</Notes>
  <HiddenSlides>0</HiddenSlides>
  <MMClips>14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字魂59号-创粗黑</vt:lpstr>
      <vt:lpstr>黑体</vt:lpstr>
      <vt:lpstr>Calibri</vt:lpstr>
      <vt:lpstr>Wingdings</vt:lpstr>
      <vt:lpstr>微软雅黑</vt:lpstr>
      <vt:lpstr>Arial Unicode MS</vt:lpstr>
      <vt:lpstr>思源宋体 Heavy</vt:lpstr>
      <vt:lpstr>Arial Black</vt:lpstr>
      <vt:lpstr>思源黑体 CN Normal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V23767</dc:creator>
  <cp:lastModifiedBy>Lily</cp:lastModifiedBy>
  <cp:revision>255</cp:revision>
  <dcterms:created xsi:type="dcterms:W3CDTF">2022-02-05T08:07:00Z</dcterms:created>
  <dcterms:modified xsi:type="dcterms:W3CDTF">2026-04-27T06:37:36Z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54D2E554DAB6455D9B37F83E96517C7A_13</vt:lpwstr>
  </property>
  <property fmtid="{D5CDD505-2E9C-101B-9397-08002B2CF9AE}" pid="3" name="KSOProductBuildVer">
    <vt:lpwstr>2052-12.1.0.25865</vt:lpwstr>
  </property>
  <property fmtid="{D5CDD505-2E9C-101B-9397-08002B2CF9AE}" pid="4" name="ContentTypeId">
    <vt:lpwstr>0x0101008C130CFC53E1D4458B80B5377008CEEE</vt:lpwstr>
  </property>
</Properties>
</file>