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6" r:id="rId3"/>
    <p:sldId id="256" r:id="rId5"/>
    <p:sldId id="423" r:id="rId6"/>
    <p:sldId id="422" r:id="rId7"/>
    <p:sldId id="424" r:id="rId8"/>
    <p:sldId id="425" r:id="rId9"/>
    <p:sldId id="426" r:id="rId10"/>
    <p:sldId id="473" r:id="rId11"/>
    <p:sldId id="427" r:id="rId12"/>
    <p:sldId id="428" r:id="rId13"/>
    <p:sldId id="429" r:id="rId14"/>
    <p:sldId id="430" r:id="rId15"/>
    <p:sldId id="431" r:id="rId16"/>
    <p:sldId id="432" r:id="rId17"/>
    <p:sldId id="433" r:id="rId18"/>
    <p:sldId id="434" r:id="rId19"/>
    <p:sldId id="474" r:id="rId20"/>
    <p:sldId id="435" r:id="rId21"/>
    <p:sldId id="436" r:id="rId22"/>
    <p:sldId id="437" r:id="rId23"/>
    <p:sldId id="513" r:id="rId24"/>
    <p:sldId id="438" r:id="rId25"/>
    <p:sldId id="439" r:id="rId26"/>
    <p:sldId id="440" r:id="rId27"/>
    <p:sldId id="441" r:id="rId28"/>
    <p:sldId id="442" r:id="rId29"/>
    <p:sldId id="476" r:id="rId30"/>
    <p:sldId id="477" r:id="rId31"/>
    <p:sldId id="514" r:id="rId32"/>
    <p:sldId id="478" r:id="rId33"/>
    <p:sldId id="445" r:id="rId34"/>
    <p:sldId id="479" r:id="rId35"/>
    <p:sldId id="446" r:id="rId36"/>
    <p:sldId id="480" r:id="rId37"/>
    <p:sldId id="481" r:id="rId38"/>
    <p:sldId id="491" r:id="rId39"/>
    <p:sldId id="496" r:id="rId40"/>
    <p:sldId id="497" r:id="rId41"/>
    <p:sldId id="498" r:id="rId42"/>
    <p:sldId id="499" r:id="rId43"/>
    <p:sldId id="512" r:id="rId44"/>
    <p:sldId id="500" r:id="rId45"/>
    <p:sldId id="501" r:id="rId46"/>
    <p:sldId id="502" r:id="rId47"/>
    <p:sldId id="503" r:id="rId48"/>
    <p:sldId id="504" r:id="rId49"/>
    <p:sldId id="505" r:id="rId50"/>
    <p:sldId id="506" r:id="rId51"/>
    <p:sldId id="508" r:id="rId52"/>
    <p:sldId id="509" r:id="rId53"/>
    <p:sldId id="420" r:id="rId54"/>
  </p:sldIdLst>
  <p:sldSz cx="12192000" cy="6858000"/>
  <p:notesSz cx="6858000" cy="9144000"/>
  <p:custDataLst>
    <p:tags r:id="rId5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92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pos="4929" userDrawn="1">
          <p15:clr>
            <a:srgbClr val="A4A3A4"/>
          </p15:clr>
        </p15:guide>
        <p15:guide id="4" pos="3842" userDrawn="1">
          <p15:clr>
            <a:srgbClr val="A4A3A4"/>
          </p15:clr>
        </p15:guide>
        <p15:guide id="5" orient="horz" pos="2487" userDrawn="1">
          <p15:clr>
            <a:srgbClr val="A4A3A4"/>
          </p15:clr>
        </p15:guide>
        <p15:guide id="6" pos="298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como RE" initials="GR" lastIdx="3" clrIdx="0"/>
  <p:cmAuthor id="2" name="M. Waid" initials="M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CACFF"/>
    <a:srgbClr val="007DBC"/>
    <a:srgbClr val="00B485"/>
    <a:srgbClr val="F47847"/>
    <a:srgbClr val="2C7847"/>
    <a:srgbClr val="982B56"/>
    <a:srgbClr val="1A4262"/>
    <a:srgbClr val="B79F8D"/>
    <a:srgbClr val="008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87" autoAdjust="0"/>
    <p:restoredTop sz="93387" autoAdjust="0"/>
  </p:normalViewPr>
  <p:slideViewPr>
    <p:cSldViewPr snapToGrid="0" showGuides="1">
      <p:cViewPr varScale="1">
        <p:scale>
          <a:sx n="149" d="100"/>
          <a:sy n="149" d="100"/>
        </p:scale>
        <p:origin x="168" y="114"/>
      </p:cViewPr>
      <p:guideLst>
        <p:guide orient="horz" pos="1692"/>
        <p:guide pos="415"/>
        <p:guide pos="4929"/>
        <p:guide pos="3842"/>
        <p:guide orient="horz" pos="2487"/>
        <p:guide pos="29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9" Type="http://schemas.openxmlformats.org/officeDocument/2006/relationships/tags" Target="tags/tag1.xml"/><Relationship Id="rId58" Type="http://schemas.openxmlformats.org/officeDocument/2006/relationships/commentAuthors" Target="commentAuthors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3B4FE-D1FB-4EB8-86E9-B3A3E176F95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8F5AA-9C31-4ED1-824B-C860FDEFBFC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B5EE-AE52-4E9A-8EC8-6024C737824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C8F5AA-9C31-4ED1-824B-C860FDEFBFC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8971B3-7110-4AD8-BD5F-53649D5B9FD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4C1676-8445-4D51-B6FB-DBF39B779976}" type="slidenum">
              <a:rPr lang="en-GB" smtClean="0"/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3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8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2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0" Type="http://schemas.openxmlformats.org/officeDocument/2006/relationships/notesSlide" Target="../notesSlides/notesSlide23.xml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1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3.png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7.png"/><Relationship Id="rId1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8.png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9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0.png"/><Relationship Id="rId1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1.tiff"/><Relationship Id="rId1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2.png"/><Relationship Id="rId1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1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1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71.jpeg"/><Relationship Id="rId1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18.emf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等腰三角形 20"/>
          <p:cNvSpPr/>
          <p:nvPr/>
        </p:nvSpPr>
        <p:spPr>
          <a:xfrm>
            <a:off x="-1" y="5835250"/>
            <a:ext cx="981075" cy="1022750"/>
          </a:xfrm>
          <a:prstGeom prst="triangle">
            <a:avLst>
              <a:gd name="adj" fmla="val 1"/>
            </a:avLst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1025236"/>
          </a:xfrm>
          <a:prstGeom prst="rect">
            <a:avLst/>
          </a:prstGeom>
        </p:spPr>
      </p:pic>
      <p:pic>
        <p:nvPicPr>
          <p:cNvPr id="22" name="图片 21" descr="图形用户界面, 应用程序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602" y="5244522"/>
            <a:ext cx="5967367" cy="1645936"/>
          </a:xfrm>
          <a:prstGeom prst="rect">
            <a:avLst/>
          </a:prstGeom>
        </p:spPr>
      </p:pic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-2" y="3579556"/>
            <a:ext cx="11356070" cy="114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Presenter</a:t>
            </a:r>
            <a:r>
              <a:rPr lang="zh-C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Hongmei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Liu</a:t>
            </a:r>
            <a:endParaRPr lang="en-US" altLang="zh-CN" sz="28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zh-C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Unit</a:t>
            </a:r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Academy of National Food and Strategic Reserves </a:t>
            </a:r>
            <a:r>
              <a:rPr lang="en-US" altLang="zh-C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Administration</a:t>
            </a:r>
            <a:endParaRPr lang="en-US" altLang="zh-CN" sz="28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232231" y="1597573"/>
            <a:ext cx="12424229" cy="162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Research Status and Progress on Rapid Detection Technology for Mycotoxins in </a:t>
            </a:r>
            <a:r>
              <a:rPr lang="en-US" altLang="zh-CN" sz="32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Grains  </a:t>
            </a: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br>
              <a:rPr lang="en-US" altLang="zh-CN" sz="3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endParaRPr lang="zh-CN" altLang="en-US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" name="文本框 18"/>
          <p:cNvSpPr txBox="1"/>
          <p:nvPr/>
        </p:nvSpPr>
        <p:spPr>
          <a:xfrm>
            <a:off x="640472" y="1134862"/>
            <a:ext cx="8710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National Standard /GB 2761-2017 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28" y="2089285"/>
            <a:ext cx="11665296" cy="388843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530138" y="2919191"/>
            <a:ext cx="310113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Maximum limit </a:t>
            </a:r>
            <a:endParaRPr lang="en-US" altLang="zh-CN" sz="18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l-GR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μ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g/Kg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79597" y="3068192"/>
            <a:ext cx="251640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Food Category (Name)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05995" y="3713443"/>
            <a:ext cx="30667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Cereals and Their Products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21075" y="4091270"/>
            <a:ext cx="50749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Corn, cornmeal (bran, flakes), and corn products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21075" y="4554273"/>
            <a:ext cx="609805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Rice grain, brown rice, white rice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21075" y="5480279"/>
            <a:ext cx="6095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Wheat flour, oatmeal, other hulled grains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21075" y="5017276"/>
            <a:ext cx="609506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Wheat, barley, other grains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037509" y="2167886"/>
            <a:ext cx="609506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83779" y="2021436"/>
            <a:ext cx="96268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Table 1 The maximum limit of aflatoxins  in cereals and their products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337532" y="77674"/>
            <a:ext cx="637796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Overview of Fungi and </a:t>
            </a:r>
            <a:r>
              <a: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92666" y="4091270"/>
            <a:ext cx="55418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i="0" dirty="0" smtClea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5" name="textbox 37"/>
          <p:cNvSpPr/>
          <p:nvPr/>
        </p:nvSpPr>
        <p:spPr>
          <a:xfrm>
            <a:off x="612279" y="1284848"/>
            <a:ext cx="5245596" cy="712991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Ochratoxin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2700" algn="l" rtl="0" eaLnBrk="0">
              <a:lnSpc>
                <a:spcPts val="3345"/>
              </a:lnSpc>
            </a:pP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4272" y="1698934"/>
            <a:ext cx="116336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Produced by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Aspergillus and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Penicillium</a:t>
            </a: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structurally similar compounds, with Ochratoxin A (OTA) being the most toxic and classified as a Group 2B carcinogen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picture 2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588236" y="4363438"/>
            <a:ext cx="2811294" cy="2497264"/>
          </a:xfrm>
          <a:prstGeom prst="rect">
            <a:avLst/>
          </a:prstGeom>
        </p:spPr>
      </p:pic>
      <p:pic>
        <p:nvPicPr>
          <p:cNvPr id="17" name="picture 2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025300" y="4368637"/>
            <a:ext cx="2236432" cy="2712576"/>
          </a:xfrm>
          <a:prstGeom prst="rect">
            <a:avLst/>
          </a:prstGeom>
        </p:spPr>
      </p:pic>
      <p:pic>
        <p:nvPicPr>
          <p:cNvPr id="18" name="picture 2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73" y="4386039"/>
            <a:ext cx="4803749" cy="24018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矩形 18"/>
          <p:cNvSpPr/>
          <p:nvPr/>
        </p:nvSpPr>
        <p:spPr>
          <a:xfrm>
            <a:off x="1102345" y="6228313"/>
            <a:ext cx="864096" cy="36004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337532" y="77674"/>
            <a:ext cx="637796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Overview of Fungi and </a:t>
            </a:r>
            <a:r>
              <a: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60628"/>
          <a:stretch>
            <a:fillRect/>
          </a:stretch>
        </p:blipFill>
        <p:spPr>
          <a:xfrm>
            <a:off x="1969630" y="3335264"/>
            <a:ext cx="7622201" cy="1892883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2036305" y="4344923"/>
            <a:ext cx="7460276" cy="8470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18"/>
          <p:cNvSpPr txBox="1"/>
          <p:nvPr/>
        </p:nvSpPr>
        <p:spPr>
          <a:xfrm>
            <a:off x="238882" y="1309889"/>
            <a:ext cx="8596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National Standard /GB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2761-2017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31901" y="2848893"/>
            <a:ext cx="9658350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Table 2 The maximum limit of ochratoxin  in </a:t>
            </a:r>
            <a:r>
              <a:rPr lang="en-US" altLang="zh-CN" sz="2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cereals and their products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94587" y="3678638"/>
            <a:ext cx="2205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maximum </a:t>
            </a:r>
            <a:endParaRPr lang="en-US" altLang="zh-CN" sz="12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limit </a:t>
            </a:r>
            <a:endParaRPr lang="en-US" altLang="zh-CN" sz="12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l-GR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μ</a:t>
            </a:r>
            <a:r>
              <a: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g/Kg</a:t>
            </a:r>
            <a:r>
              <a:rPr lang="zh-CN" altLang="en-US" sz="12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en-US" sz="12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91848" y="3824778"/>
            <a:ext cx="44121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Food Category (Name)  </a:t>
            </a:r>
            <a:r>
              <a:rPr lang="zh-CN" altLang="en-US" b="1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食品类别 （名称）</a:t>
            </a:r>
            <a:endParaRPr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113629" y="4307634"/>
            <a:ext cx="3066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Cereals and Their Products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24117" y="4547797"/>
            <a:ext cx="1470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Cereals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401517" y="4858815"/>
            <a:ext cx="2887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Cereals grinding products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37532" y="77674"/>
            <a:ext cx="637796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Overview of Fungi and </a:t>
            </a:r>
            <a:r>
              <a: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5" name="textbox 37"/>
          <p:cNvSpPr/>
          <p:nvPr/>
        </p:nvSpPr>
        <p:spPr>
          <a:xfrm>
            <a:off x="612278" y="1284848"/>
            <a:ext cx="9065121" cy="113637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Deoxynivalenol</a:t>
            </a:r>
            <a:r>
              <a: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DON</a:t>
            </a:r>
            <a:r>
              <a:rPr lang="zh-CN" altLang="en-US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393021" y="1025236"/>
            <a:ext cx="4726845" cy="4013692"/>
            <a:chOff x="8180256" y="1025236"/>
            <a:chExt cx="3939610" cy="3277978"/>
          </a:xfrm>
        </p:grpSpPr>
        <p:pic>
          <p:nvPicPr>
            <p:cNvPr id="16" name="picture 27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80256" y="1025236"/>
              <a:ext cx="3939610" cy="3073627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8301166" y="3429000"/>
              <a:ext cx="3818700" cy="8742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1A2029"/>
                  </a:solidFill>
                  <a:effectLst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The structure of DON</a:t>
              </a:r>
              <a:endParaRPr lang="en-US" altLang="zh-CN" b="1" i="0" dirty="0">
                <a:solidFill>
                  <a:srgbClr val="1A2029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b="1" dirty="0">
                  <a:solidFill>
                    <a:srgbClr val="1A2029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DON</a:t>
              </a:r>
              <a:r>
                <a:rPr lang="zh-CN" altLang="en-US" b="1" dirty="0">
                  <a:solidFill>
                    <a:srgbClr val="1A2029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毒素的结构</a:t>
              </a:r>
              <a:endPara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文本框 18"/>
          <p:cNvSpPr txBox="1"/>
          <p:nvPr/>
        </p:nvSpPr>
        <p:spPr>
          <a:xfrm>
            <a:off x="393113" y="2260344"/>
            <a:ext cx="10441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Produced by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Fusarium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fungi</a:t>
            </a: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DON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is a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global grain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contaminant</a:t>
            </a: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relatively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weak in toxicity, classified as a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Group 3 carcinogen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37532" y="77674"/>
            <a:ext cx="637796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Overview of Fungi and </a:t>
            </a:r>
            <a:r>
              <a: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4" y="2421221"/>
            <a:ext cx="11956771" cy="3274546"/>
          </a:xfrm>
          <a:prstGeom prst="rect">
            <a:avLst/>
          </a:prstGeom>
        </p:spPr>
      </p:pic>
      <p:sp>
        <p:nvSpPr>
          <p:cNvPr id="4" name="文本框 18"/>
          <p:cNvSpPr txBox="1"/>
          <p:nvPr/>
        </p:nvSpPr>
        <p:spPr>
          <a:xfrm>
            <a:off x="238882" y="1309889"/>
            <a:ext cx="8596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National Standard /GB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2761-2017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11251" y="2504642"/>
            <a:ext cx="10176440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Table 3 The maximum limit of Deoxynivalenol  in </a:t>
            </a:r>
            <a:r>
              <a:rPr lang="en-US" altLang="zh-CN" sz="2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cereals and their products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82406" y="3306032"/>
            <a:ext cx="22051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maximum </a:t>
            </a:r>
            <a:endParaRPr lang="en-US" altLang="zh-CN" sz="18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limit </a:t>
            </a:r>
            <a:endParaRPr lang="en-US" altLang="zh-CN" sz="18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l-GR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μ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g/Kg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216078" y="3594093"/>
            <a:ext cx="2516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Food Category (Name)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71843" y="4249856"/>
            <a:ext cx="3066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Cereals and Their Products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061841" y="4670672"/>
            <a:ext cx="4077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Corn, cornmeal (bran, flakes</a:t>
            </a:r>
            <a:r>
              <a:rPr lang="zh-CN" altLang="en-US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426747" y="5124079"/>
            <a:ext cx="6095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Barley, wheat, oatmeal, wheat flour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337532" y="77674"/>
            <a:ext cx="637796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Overview of Fungi and </a:t>
            </a:r>
            <a:r>
              <a: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5" name="textbox 37"/>
          <p:cNvSpPr/>
          <p:nvPr/>
        </p:nvSpPr>
        <p:spPr>
          <a:xfrm>
            <a:off x="612279" y="1284848"/>
            <a:ext cx="4531221" cy="113637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Zearalenone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62242" y="2752339"/>
            <a:ext cx="6702162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estrogenic mycotoxin produced by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Fusarium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sz="24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Estrogenic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effects,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Group 3 carcinogen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endParaRPr lang="zh-CN" altLang="en-US" sz="18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1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961" y="3707061"/>
            <a:ext cx="4951491" cy="30146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404" y="1060939"/>
            <a:ext cx="4415317" cy="259482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37532" y="77674"/>
            <a:ext cx="637796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Overview of Fungi and </a:t>
            </a:r>
            <a:r>
              <a: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3" y="2219339"/>
            <a:ext cx="11639554" cy="310512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81000" y="3845822"/>
            <a:ext cx="11410950" cy="13929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60743" y="2099242"/>
            <a:ext cx="9731545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Table 4 The maximum limit of Zearalenone  in </a:t>
            </a:r>
            <a:r>
              <a:rPr lang="en-US" altLang="zh-CN" sz="24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cereals and their products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986847" y="2975381"/>
            <a:ext cx="22051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maximum </a:t>
            </a:r>
            <a:endParaRPr lang="en-US" altLang="zh-CN" sz="18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limit </a:t>
            </a:r>
            <a:endParaRPr lang="en-US" altLang="zh-CN" sz="18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l-GR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μ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g/Kg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120519" y="3263442"/>
            <a:ext cx="25164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Food Category (Name)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76284" y="3919205"/>
            <a:ext cx="3066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Cereals and Their Products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011105" y="4825537"/>
            <a:ext cx="4077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Corn, cornmeal (bran, flakes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249240" y="4343796"/>
            <a:ext cx="2535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</a:t>
            </a:r>
            <a:r>
              <a:rPr lang="en-US" altLang="zh-CN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heat, wheat flour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337532" y="77674"/>
            <a:ext cx="637796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Overview of Fungi and </a:t>
            </a:r>
            <a:r>
              <a: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-295275" y="4106945"/>
            <a:ext cx="13201650" cy="823727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Current Status of Rapid Detection Technology for </a:t>
            </a:r>
            <a:r>
              <a:rPr lang="en-US" altLang="zh-CN" sz="36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3600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8039" y="306197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6980641" y="208973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4606619" y="31369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491179" y="180848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877782" y="2039417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7"/>
          <p:cNvSpPr txBox="1"/>
          <p:nvPr/>
        </p:nvSpPr>
        <p:spPr>
          <a:xfrm>
            <a:off x="4821493" y="2368491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  <a:endParaRPr lang="zh-CN" altLang="en-US" sz="8800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16" name="图片 15" descr="IMG_664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54623" y="2623052"/>
            <a:ext cx="1766357" cy="1984670"/>
          </a:xfrm>
          <a:prstGeom prst="rect">
            <a:avLst/>
          </a:prstGeom>
          <a:noFill/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19844" y="1165899"/>
            <a:ext cx="2026838" cy="1457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组合 5"/>
          <p:cNvGrpSpPr/>
          <p:nvPr/>
        </p:nvGrpSpPr>
        <p:grpSpPr>
          <a:xfrm>
            <a:off x="1684488" y="166934"/>
            <a:ext cx="9248775" cy="1477328"/>
            <a:chOff x="1684488" y="166934"/>
            <a:chExt cx="9248775" cy="1477328"/>
          </a:xfrm>
        </p:grpSpPr>
        <p:sp>
          <p:nvSpPr>
            <p:cNvPr id="5" name="矩形 4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684488" y="1669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Current Status of Rapid Detection Technology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37"/>
          <p:cNvSpPr/>
          <p:nvPr/>
        </p:nvSpPr>
        <p:spPr>
          <a:xfrm>
            <a:off x="478929" y="708568"/>
            <a:ext cx="10293846" cy="113637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2700" algn="l" rtl="0" eaLnBrk="0">
              <a:lnSpc>
                <a:spcPts val="3345"/>
              </a:lnSpc>
            </a:pPr>
            <a:r>
              <a:rPr lang="en-US" altLang="zh-CN" sz="2800" b="1" spc="11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What is rapid detection technology</a:t>
            </a:r>
            <a:r>
              <a:rPr lang="en-US" altLang="zh-CN" sz="2800" b="1" spc="11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5318" y="1690583"/>
            <a:ext cx="110444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International Organization for Standardization (ISO</a:t>
            </a:r>
            <a:r>
              <a:rPr lang="en-US" altLang="zh-C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)</a:t>
            </a:r>
            <a:endParaRPr lang="en-US" altLang="zh-CN" sz="2400" dirty="0" smtClean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performance that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meets the appropriate needs of the 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user</a:t>
            </a:r>
            <a:endParaRPr lang="en-US" altLang="zh-CN" sz="24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reduces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the analysis time </a:t>
            </a:r>
            <a:endParaRPr lang="en-US" altLang="zh-CN" sz="24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Offers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advantages such as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ease of operation or the possibility of automation, miniaturization, and reduction of detection costs.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Alternative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method 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5" name="textbox 37"/>
          <p:cNvSpPr/>
          <p:nvPr/>
        </p:nvSpPr>
        <p:spPr>
          <a:xfrm>
            <a:off x="90483" y="861734"/>
            <a:ext cx="10644192" cy="113637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2700" algn="l" rtl="0" eaLnBrk="0">
              <a:lnSpc>
                <a:spcPts val="3345"/>
              </a:lnSpc>
            </a:pPr>
            <a:r>
              <a:rPr lang="en-US" altLang="zh-CN" sz="2800" b="1" spc="9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Why use rapid detection technology? </a:t>
            </a: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任意多边形: 形状 8"/>
          <p:cNvSpPr/>
          <p:nvPr/>
        </p:nvSpPr>
        <p:spPr>
          <a:xfrm>
            <a:off x="3099076" y="3688789"/>
            <a:ext cx="3266699" cy="2880000"/>
          </a:xfrm>
          <a:custGeom>
            <a:avLst/>
            <a:gdLst>
              <a:gd name="connsiteX0" fmla="*/ 0 w 2734613"/>
              <a:gd name="connsiteY0" fmla="*/ 1151203 h 2302405"/>
              <a:gd name="connsiteX1" fmla="*/ 1367307 w 2734613"/>
              <a:gd name="connsiteY1" fmla="*/ 0 h 2302405"/>
              <a:gd name="connsiteX2" fmla="*/ 2734614 w 2734613"/>
              <a:gd name="connsiteY2" fmla="*/ 1151203 h 2302405"/>
              <a:gd name="connsiteX3" fmla="*/ 1367307 w 2734613"/>
              <a:gd name="connsiteY3" fmla="*/ 2302406 h 2302405"/>
              <a:gd name="connsiteX4" fmla="*/ 0 w 2734613"/>
              <a:gd name="connsiteY4" fmla="*/ 1151203 h 230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4613" h="2302405">
                <a:moveTo>
                  <a:pt x="0" y="1151203"/>
                </a:moveTo>
                <a:cubicBezTo>
                  <a:pt x="0" y="515411"/>
                  <a:pt x="612164" y="0"/>
                  <a:pt x="1367307" y="0"/>
                </a:cubicBezTo>
                <a:cubicBezTo>
                  <a:pt x="2122450" y="0"/>
                  <a:pt x="2734614" y="515411"/>
                  <a:pt x="2734614" y="1151203"/>
                </a:cubicBezTo>
                <a:cubicBezTo>
                  <a:pt x="2734614" y="1786995"/>
                  <a:pt x="2122450" y="2302406"/>
                  <a:pt x="1367307" y="2302406"/>
                </a:cubicBezTo>
                <a:cubicBezTo>
                  <a:pt x="612164" y="2302406"/>
                  <a:pt x="0" y="1786995"/>
                  <a:pt x="0" y="11512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81860" tIns="271503" rIns="776039" bIns="271503" numCol="1" spcCol="1270" anchor="ctr" anchorCtr="0">
            <a:noAutofit/>
          </a:bodyPr>
          <a:lstStyle/>
          <a:p>
            <a:pPr marL="0" lvl="0" indent="0" algn="ctr" defTabSz="8890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Rapid detection 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technology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任意多边形: 形状 9"/>
          <p:cNvSpPr/>
          <p:nvPr/>
        </p:nvSpPr>
        <p:spPr>
          <a:xfrm>
            <a:off x="5483217" y="3696772"/>
            <a:ext cx="3266699" cy="2880000"/>
          </a:xfrm>
          <a:custGeom>
            <a:avLst/>
            <a:gdLst>
              <a:gd name="connsiteX0" fmla="*/ 0 w 2912382"/>
              <a:gd name="connsiteY0" fmla="*/ 1151203 h 2302405"/>
              <a:gd name="connsiteX1" fmla="*/ 1456191 w 2912382"/>
              <a:gd name="connsiteY1" fmla="*/ 0 h 2302405"/>
              <a:gd name="connsiteX2" fmla="*/ 2912382 w 2912382"/>
              <a:gd name="connsiteY2" fmla="*/ 1151203 h 2302405"/>
              <a:gd name="connsiteX3" fmla="*/ 1456191 w 2912382"/>
              <a:gd name="connsiteY3" fmla="*/ 2302406 h 2302405"/>
              <a:gd name="connsiteX4" fmla="*/ 0 w 2912382"/>
              <a:gd name="connsiteY4" fmla="*/ 1151203 h 230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2382" h="2302405">
                <a:moveTo>
                  <a:pt x="0" y="1151203"/>
                </a:moveTo>
                <a:cubicBezTo>
                  <a:pt x="0" y="515411"/>
                  <a:pt x="651959" y="0"/>
                  <a:pt x="1456191" y="0"/>
                </a:cubicBezTo>
                <a:cubicBezTo>
                  <a:pt x="2260423" y="0"/>
                  <a:pt x="2912382" y="515411"/>
                  <a:pt x="2912382" y="1151203"/>
                </a:cubicBezTo>
                <a:cubicBezTo>
                  <a:pt x="2912382" y="1786995"/>
                  <a:pt x="2260423" y="2302406"/>
                  <a:pt x="1456191" y="2302406"/>
                </a:cubicBezTo>
                <a:cubicBezTo>
                  <a:pt x="651959" y="2302406"/>
                  <a:pt x="0" y="1786995"/>
                  <a:pt x="0" y="1151203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826487" tIns="271503" rIns="406684" bIns="271503" numCol="1" spcCol="1270" anchor="ctr" anchorCtr="0">
            <a:noAutofit/>
          </a:bodyPr>
          <a:lstStyle/>
          <a:p>
            <a:pPr marL="0" lvl="0" indent="0" algn="ctr" defTabSz="8890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en-US" sz="2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Large-scale instrumental detection </a:t>
            </a:r>
            <a:r>
              <a:rPr lang="en-US" altLang="en-US" sz="20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methods</a:t>
            </a:r>
            <a:endParaRPr lang="en-US" altLang="en-US" sz="2000" b="1" kern="12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2"/>
          <p:cNvSpPr txBox="1">
            <a:spLocks noChangeArrowheads="1"/>
          </p:cNvSpPr>
          <p:nvPr/>
        </p:nvSpPr>
        <p:spPr bwMode="auto">
          <a:xfrm>
            <a:off x="3706141" y="2765144"/>
            <a:ext cx="2159667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Screening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6"/>
          <p:cNvSpPr txBox="1">
            <a:spLocks noChangeArrowheads="1"/>
          </p:cNvSpPr>
          <p:nvPr/>
        </p:nvSpPr>
        <p:spPr bwMode="auto">
          <a:xfrm>
            <a:off x="6248400" y="2083254"/>
            <a:ext cx="2209835" cy="16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Accurate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quantification/confirmation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右箭头 12"/>
          <p:cNvSpPr/>
          <p:nvPr/>
        </p:nvSpPr>
        <p:spPr>
          <a:xfrm>
            <a:off x="8318210" y="3592417"/>
            <a:ext cx="571732" cy="317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61232" y="2424361"/>
            <a:ext cx="288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On-site testing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Simple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operation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Low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personnel requirements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Low cost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911553" y="2424361"/>
            <a:ext cx="3403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 accuracy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Expensive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equipment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Complex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operation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personnel requirements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24150" y="204912"/>
            <a:ext cx="1114425" cy="642813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右箭头 12"/>
          <p:cNvSpPr/>
          <p:nvPr/>
        </p:nvSpPr>
        <p:spPr>
          <a:xfrm flipH="1">
            <a:off x="2926817" y="3709468"/>
            <a:ext cx="571732" cy="317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AutoShape 2" descr="Agilent/安捷伦液相色谱仪1220 Infinity II高效液相品牌：安捷伦-盖德化工网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887" y="1000757"/>
            <a:ext cx="1054890" cy="110124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684488" y="166934"/>
            <a:ext cx="9248775" cy="1477328"/>
            <a:chOff x="1684488" y="166934"/>
            <a:chExt cx="9248775" cy="1477328"/>
          </a:xfrm>
        </p:grpSpPr>
        <p:sp>
          <p:nvSpPr>
            <p:cNvPr id="23" name="矩形 22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684488" y="1669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Current Status of Rapid Detection Technology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/>
          <p:cNvGrpSpPr/>
          <p:nvPr/>
        </p:nvGrpSpPr>
        <p:grpSpPr>
          <a:xfrm>
            <a:off x="655015" y="3078886"/>
            <a:ext cx="5755309" cy="690983"/>
            <a:chOff x="6405295" y="1197876"/>
            <a:chExt cx="5756060" cy="690818"/>
          </a:xfrm>
        </p:grpSpPr>
        <p:sp>
          <p:nvSpPr>
            <p:cNvPr id="61" name="文本框 13"/>
            <p:cNvSpPr txBox="1"/>
            <p:nvPr/>
          </p:nvSpPr>
          <p:spPr>
            <a:xfrm flipH="1">
              <a:off x="7263593" y="1270291"/>
              <a:ext cx="4897762" cy="498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en-US" altLang="zh-CN" sz="2000" b="1" dirty="0">
                  <a:solidFill>
                    <a:schemeClr val="accent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Overview of Fungi and </a:t>
              </a:r>
              <a:r>
                <a:rPr lang="en-US" altLang="zh-CN" sz="20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000" b="1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6405295" y="1197876"/>
              <a:ext cx="690819" cy="690818"/>
              <a:chOff x="6405295" y="1197876"/>
              <a:chExt cx="690819" cy="690818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6405295" y="1197876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6478795" y="1288988"/>
                <a:ext cx="543810" cy="523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01</a:t>
                </a:r>
                <a:endParaRPr lang="zh-CN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6147139" y="2999340"/>
            <a:ext cx="6197271" cy="960328"/>
            <a:chOff x="6405295" y="1080263"/>
            <a:chExt cx="6198078" cy="960105"/>
          </a:xfrm>
        </p:grpSpPr>
        <p:sp>
          <p:nvSpPr>
            <p:cNvPr id="66" name="文本框 67"/>
            <p:cNvSpPr txBox="1"/>
            <p:nvPr/>
          </p:nvSpPr>
          <p:spPr>
            <a:xfrm flipH="1">
              <a:off x="7263596" y="1080263"/>
              <a:ext cx="5339777" cy="960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en-US" altLang="zh-CN" sz="2000" b="1" dirty="0">
                  <a:solidFill>
                    <a:schemeClr val="accent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Current Status of Rapid Detection Technology for </a:t>
              </a:r>
              <a:r>
                <a:rPr lang="en-US" altLang="zh-CN" sz="20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0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6405295" y="1159785"/>
              <a:ext cx="690819" cy="690818"/>
              <a:chOff x="6405295" y="1159785"/>
              <a:chExt cx="690819" cy="690818"/>
            </a:xfrm>
          </p:grpSpPr>
          <p:sp>
            <p:nvSpPr>
              <p:cNvPr id="68" name="椭圆 67"/>
              <p:cNvSpPr/>
              <p:nvPr/>
            </p:nvSpPr>
            <p:spPr>
              <a:xfrm>
                <a:off x="6405295" y="1159785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6478798" y="1238200"/>
                <a:ext cx="543810" cy="523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02</a:t>
                </a:r>
                <a:endParaRPr lang="zh-CN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711529" y="4704103"/>
            <a:ext cx="5860721" cy="960328"/>
            <a:chOff x="6405295" y="1078806"/>
            <a:chExt cx="5861485" cy="960107"/>
          </a:xfrm>
        </p:grpSpPr>
        <p:sp>
          <p:nvSpPr>
            <p:cNvPr id="71" name="文本框 72"/>
            <p:cNvSpPr txBox="1"/>
            <p:nvPr/>
          </p:nvSpPr>
          <p:spPr>
            <a:xfrm flipH="1">
              <a:off x="7263596" y="1078806"/>
              <a:ext cx="5003184" cy="960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en-US" altLang="zh-CN" sz="2000" b="1" dirty="0">
                  <a:solidFill>
                    <a:schemeClr val="accent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Development Trends in Rapid Detection Technology for </a:t>
              </a:r>
              <a:r>
                <a:rPr lang="en-US" altLang="zh-CN" sz="20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000" b="1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6405295" y="1197876"/>
              <a:ext cx="690819" cy="690818"/>
              <a:chOff x="6405295" y="1197876"/>
              <a:chExt cx="690819" cy="690818"/>
            </a:xfrm>
          </p:grpSpPr>
          <p:sp>
            <p:nvSpPr>
              <p:cNvPr id="73" name="椭圆 72"/>
              <p:cNvSpPr/>
              <p:nvPr/>
            </p:nvSpPr>
            <p:spPr>
              <a:xfrm>
                <a:off x="6405295" y="1197876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矩形 73"/>
              <p:cNvSpPr/>
              <p:nvPr/>
            </p:nvSpPr>
            <p:spPr>
              <a:xfrm>
                <a:off x="6478798" y="1298332"/>
                <a:ext cx="543810" cy="5231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03</a:t>
                </a:r>
                <a:endParaRPr lang="zh-CN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5" name="组合 74"/>
          <p:cNvGrpSpPr/>
          <p:nvPr/>
        </p:nvGrpSpPr>
        <p:grpSpPr>
          <a:xfrm>
            <a:off x="6147140" y="4684267"/>
            <a:ext cx="5950527" cy="960328"/>
            <a:chOff x="6405295" y="1078806"/>
            <a:chExt cx="5951302" cy="960106"/>
          </a:xfrm>
        </p:grpSpPr>
        <p:sp>
          <p:nvSpPr>
            <p:cNvPr id="76" name="文本框 77"/>
            <p:cNvSpPr txBox="1"/>
            <p:nvPr/>
          </p:nvSpPr>
          <p:spPr>
            <a:xfrm flipH="1">
              <a:off x="7263596" y="1078806"/>
              <a:ext cx="5093001" cy="960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8650">
                <a:lnSpc>
                  <a:spcPct val="150000"/>
                </a:lnSpc>
                <a:defRPr/>
              </a:pPr>
              <a:r>
                <a:rPr lang="en-US" altLang="zh-CN" sz="2000" b="1" dirty="0">
                  <a:solidFill>
                    <a:schemeClr val="accent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Evaluation of Rapid Detection Products for </a:t>
              </a:r>
              <a:r>
                <a:rPr lang="en-US" altLang="zh-CN" sz="20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000" b="1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6405295" y="1197876"/>
              <a:ext cx="690819" cy="690818"/>
              <a:chOff x="6405295" y="1197876"/>
              <a:chExt cx="690819" cy="690818"/>
            </a:xfrm>
          </p:grpSpPr>
          <p:sp>
            <p:nvSpPr>
              <p:cNvPr id="78" name="椭圆 77"/>
              <p:cNvSpPr/>
              <p:nvPr/>
            </p:nvSpPr>
            <p:spPr>
              <a:xfrm>
                <a:off x="6405295" y="1197876"/>
                <a:ext cx="690819" cy="6908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2">
                      <a:lumMod val="97000"/>
                      <a:lumOff val="3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5400" cap="flat" cmpd="sng" algn="ctr">
                <a:noFill/>
                <a:prstDash val="solid"/>
              </a:ln>
              <a:effectLst>
                <a:outerShdw blurRad="139700" dist="381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lIns="80632" tIns="40316" rIns="80632" bIns="40316" rtlCol="0" anchor="ctr"/>
              <a:lstStyle/>
              <a:p>
                <a:pPr algn="ctr"/>
                <a:endParaRPr lang="zh-CN" altLang="en-US" kern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矩形 78"/>
              <p:cNvSpPr/>
              <p:nvPr/>
            </p:nvSpPr>
            <p:spPr>
              <a:xfrm>
                <a:off x="6478798" y="1266133"/>
                <a:ext cx="543810" cy="5231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04</a:t>
                </a:r>
                <a:endParaRPr lang="zh-CN" alt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98" name="任意多边形 97"/>
          <p:cNvSpPr/>
          <p:nvPr/>
        </p:nvSpPr>
        <p:spPr>
          <a:xfrm>
            <a:off x="4195622" y="-1146225"/>
            <a:ext cx="3578407" cy="3431569"/>
          </a:xfrm>
          <a:custGeom>
            <a:avLst/>
            <a:gdLst>
              <a:gd name="connsiteX0" fmla="*/ 1452880 w 2905760"/>
              <a:gd name="connsiteY0" fmla="*/ 0 h 2954145"/>
              <a:gd name="connsiteX1" fmla="*/ 2905760 w 2905760"/>
              <a:gd name="connsiteY1" fmla="*/ 1452880 h 2954145"/>
              <a:gd name="connsiteX2" fmla="*/ 2904539 w 2905760"/>
              <a:gd name="connsiteY2" fmla="*/ 1477073 h 2954145"/>
              <a:gd name="connsiteX3" fmla="*/ 2905760 w 2905760"/>
              <a:gd name="connsiteY3" fmla="*/ 1501265 h 2954145"/>
              <a:gd name="connsiteX4" fmla="*/ 1452880 w 2905760"/>
              <a:gd name="connsiteY4" fmla="*/ 2954145 h 2954145"/>
              <a:gd name="connsiteX5" fmla="*/ 0 w 2905760"/>
              <a:gd name="connsiteY5" fmla="*/ 1501265 h 2954145"/>
              <a:gd name="connsiteX6" fmla="*/ 1222 w 2905760"/>
              <a:gd name="connsiteY6" fmla="*/ 1477073 h 2954145"/>
              <a:gd name="connsiteX7" fmla="*/ 0 w 2905760"/>
              <a:gd name="connsiteY7" fmla="*/ 1452880 h 2954145"/>
              <a:gd name="connsiteX8" fmla="*/ 1452880 w 2905760"/>
              <a:gd name="connsiteY8" fmla="*/ 0 h 295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05760" h="2954145">
                <a:moveTo>
                  <a:pt x="1452880" y="0"/>
                </a:moveTo>
                <a:cubicBezTo>
                  <a:pt x="2255283" y="0"/>
                  <a:pt x="2905760" y="650477"/>
                  <a:pt x="2905760" y="1452880"/>
                </a:cubicBezTo>
                <a:lnTo>
                  <a:pt x="2904539" y="1477073"/>
                </a:lnTo>
                <a:lnTo>
                  <a:pt x="2905760" y="1501265"/>
                </a:lnTo>
                <a:cubicBezTo>
                  <a:pt x="2905760" y="2303668"/>
                  <a:pt x="2255283" y="2954145"/>
                  <a:pt x="1452880" y="2954145"/>
                </a:cubicBezTo>
                <a:cubicBezTo>
                  <a:pt x="650477" y="2954145"/>
                  <a:pt x="0" y="2303668"/>
                  <a:pt x="0" y="1501265"/>
                </a:cubicBezTo>
                <a:lnTo>
                  <a:pt x="1222" y="1477073"/>
                </a:lnTo>
                <a:lnTo>
                  <a:pt x="0" y="1452880"/>
                </a:lnTo>
                <a:cubicBezTo>
                  <a:pt x="0" y="650477"/>
                  <a:pt x="650477" y="0"/>
                  <a:pt x="145288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838200" dir="2700000" sx="90000" sy="9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9" name="文本框 2"/>
          <p:cNvSpPr txBox="1"/>
          <p:nvPr/>
        </p:nvSpPr>
        <p:spPr>
          <a:xfrm>
            <a:off x="4445353" y="713038"/>
            <a:ext cx="3112135" cy="1482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en-US" altLang="zh-CN" sz="3200" b="1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目录</a:t>
            </a:r>
            <a:endParaRPr lang="en-US" altLang="zh-CN" sz="3200" b="1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5" name="textbox 37"/>
          <p:cNvSpPr/>
          <p:nvPr/>
        </p:nvSpPr>
        <p:spPr>
          <a:xfrm>
            <a:off x="475043" y="873410"/>
            <a:ext cx="10307257" cy="113637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2700" algn="l" rtl="0" eaLnBrk="0">
              <a:lnSpc>
                <a:spcPts val="3345"/>
              </a:lnSpc>
            </a:pPr>
            <a:r>
              <a:rPr lang="en-US" altLang="zh-CN" sz="2800" b="1" spc="9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Supported by multiple laws and regulations</a:t>
            </a:r>
            <a:endParaRPr lang="en-US" altLang="zh-CN" sz="2800" b="1" spc="9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2700" algn="l" rtl="0" eaLnBrk="0">
              <a:lnSpc>
                <a:spcPts val="3345"/>
              </a:lnSpc>
            </a:pP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5043" y="1890443"/>
            <a:ext cx="11544299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Food Safety Law of the People’s Republic of China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Quality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and Safety Law of Agricultural Products of the People’s Republic of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China</a:t>
            </a:r>
            <a:endParaRPr lang="en-US" altLang="zh-CN" sz="24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i="0" dirty="0" smtClean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Measures 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for the Supervision and Management of Grain Quality and </a:t>
            </a:r>
            <a:r>
              <a:rPr lang="en-US" altLang="zh-CN" sz="2400" b="1" i="0" dirty="0" smtClean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Safety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24150" y="204912"/>
            <a:ext cx="1114425" cy="642813"/>
          </a:xfrm>
          <a:prstGeom prst="rect">
            <a:avLst/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84488" y="166934"/>
            <a:ext cx="9248775" cy="1477328"/>
            <a:chOff x="1684488" y="166934"/>
            <a:chExt cx="9248775" cy="1477328"/>
          </a:xfrm>
        </p:grpSpPr>
        <p:sp>
          <p:nvSpPr>
            <p:cNvPr id="10" name="矩形 9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684488" y="1669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Current Status of Rapid Detection Technology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5" name="textbox 37"/>
          <p:cNvSpPr/>
          <p:nvPr/>
        </p:nvSpPr>
        <p:spPr>
          <a:xfrm>
            <a:off x="475043" y="873410"/>
            <a:ext cx="10307257" cy="113637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2700" algn="l" rtl="0" eaLnBrk="0">
              <a:lnSpc>
                <a:spcPts val="3345"/>
              </a:lnSpc>
            </a:pPr>
            <a:r>
              <a:rPr lang="en-US" altLang="zh-CN" sz="2800" b="1" spc="9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Supported by multiple laws and regulations</a:t>
            </a:r>
            <a:endParaRPr lang="en-US" altLang="zh-CN" sz="2800" b="1" spc="9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2700" algn="l" rtl="0" eaLnBrk="0">
              <a:lnSpc>
                <a:spcPts val="3345"/>
              </a:lnSpc>
            </a:pP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3850" y="1873901"/>
            <a:ext cx="11544299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Food Safety Law of the People’s Republic of China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Quality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and Safety Law of Agricultural Products of the People’s Republic of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China</a:t>
            </a:r>
            <a:endParaRPr lang="en-US" altLang="zh-CN" sz="24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i="0" dirty="0" smtClean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Measures </a:t>
            </a:r>
            <a:r>
              <a:rPr lang="en-US" altLang="zh-CN" sz="2400" b="1" i="0" dirty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for the Supervision and Management of Grain Quality and </a:t>
            </a:r>
            <a:r>
              <a:rPr lang="en-US" altLang="zh-CN" sz="2400" b="1" i="0" dirty="0" smtClean="0"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Safety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1204" y="3819308"/>
            <a:ext cx="119919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Rapid detection methods prescribed by the state are used to conduct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spot checks on edible agricultural products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If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the party being inspected has objections to the test results, they may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apply for a retest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The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retest shall not use rapid detection methods.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   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684488" y="166934"/>
            <a:ext cx="9248775" cy="1477328"/>
            <a:chOff x="1684488" y="166934"/>
            <a:chExt cx="9248775" cy="1477328"/>
          </a:xfrm>
        </p:grpSpPr>
        <p:sp>
          <p:nvSpPr>
            <p:cNvPr id="10" name="矩形 9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684488" y="1669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Current Status of Rapid Detection Technology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937" y="1025237"/>
            <a:ext cx="2822329" cy="284179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58" y="1005190"/>
            <a:ext cx="2883248" cy="288324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968" y="1012280"/>
            <a:ext cx="2844168" cy="2890359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71" y="3974752"/>
            <a:ext cx="2817421" cy="28832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5353" y="3974752"/>
            <a:ext cx="2773001" cy="27730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3968" y="3902639"/>
            <a:ext cx="2773002" cy="28451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文本框 13"/>
          <p:cNvSpPr txBox="1"/>
          <p:nvPr/>
        </p:nvSpPr>
        <p:spPr>
          <a:xfrm>
            <a:off x="8391525" y="6431558"/>
            <a:ext cx="3581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1A2029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 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Market supervision department</a:t>
            </a:r>
            <a:endParaRPr lang="zh-CN" altLang="en-US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11017" y="3556093"/>
            <a:ext cx="352991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Grain processing enterprise </a:t>
            </a:r>
            <a:endParaRPr lang="zh-CN" altLang="en-US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491562" y="3556093"/>
            <a:ext cx="318115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Grain purchasing enterprise </a:t>
            </a:r>
            <a:endParaRPr lang="zh-CN" altLang="en-US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695441" y="3556093"/>
            <a:ext cx="33147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Grain reserve department </a:t>
            </a:r>
            <a:endParaRPr lang="zh-CN" altLang="en-US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14135" y="6431558"/>
            <a:ext cx="3048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Feed</a:t>
            </a:r>
            <a:r>
              <a:rPr lang="en-US" altLang="zh-CN" b="0" i="0" dirty="0">
                <a:solidFill>
                  <a:srgbClr val="1A2029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processing enterprise </a:t>
            </a:r>
            <a:endParaRPr lang="zh-CN" altLang="en-US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890735" y="6431558"/>
            <a:ext cx="453800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Livestock and poultry breeding enterprise</a:t>
            </a:r>
            <a:endParaRPr lang="zh-CN" altLang="en-US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684488" y="166934"/>
            <a:ext cx="9248775" cy="1477328"/>
            <a:chOff x="1684488" y="166934"/>
            <a:chExt cx="9248775" cy="1477328"/>
          </a:xfrm>
        </p:grpSpPr>
        <p:sp>
          <p:nvSpPr>
            <p:cNvPr id="19" name="矩形 18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684488" y="1669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Current Status of Rapid Detection Technology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479" y="2529649"/>
            <a:ext cx="3600000" cy="229395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077" y="5167757"/>
            <a:ext cx="2433009" cy="167075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667" y="5235602"/>
            <a:ext cx="2485758" cy="1411006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51" y="5099912"/>
            <a:ext cx="1908424" cy="154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446" y="5041173"/>
            <a:ext cx="1506248" cy="167328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402894" y="1987319"/>
            <a:ext cx="5667800" cy="2971796"/>
            <a:chOff x="402894" y="1987319"/>
            <a:chExt cx="5667800" cy="2971796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51597" y="4711465"/>
              <a:ext cx="981075" cy="2476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7375" y="2105814"/>
              <a:ext cx="3969265" cy="2827499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402894" y="1987319"/>
              <a:ext cx="566780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kern="0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</a:t>
              </a:r>
              <a:r>
                <a:rPr lang="en-US" altLang="zh-CN" sz="2400" b="1" kern="0" dirty="0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nzyme-</a:t>
              </a:r>
              <a:r>
                <a:rPr lang="en-US" altLang="zh-CN" sz="2400" b="1" kern="0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</a:t>
              </a:r>
              <a:r>
                <a:rPr lang="en-US" altLang="zh-CN" sz="2400" b="1" kern="0" dirty="0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inked </a:t>
              </a:r>
              <a:r>
                <a:rPr lang="en-US" altLang="zh-CN" sz="2400" b="1" kern="0" dirty="0" err="1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400" b="1" kern="0" dirty="0" err="1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mmuno</a:t>
              </a:r>
              <a:r>
                <a:rPr lang="en-US" altLang="zh-CN" sz="2400" b="1" kern="0" dirty="0" err="1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</a:t>
              </a:r>
              <a:r>
                <a:rPr lang="en-US" altLang="zh-CN" sz="2400" b="1" kern="0" dirty="0" err="1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orbent</a:t>
              </a:r>
              <a:r>
                <a:rPr lang="en-US" altLang="zh-CN" sz="2400" b="1" kern="0" dirty="0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kern="0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</a:t>
              </a:r>
              <a:r>
                <a:rPr lang="en-US" altLang="zh-CN" sz="2400" b="1" kern="0" dirty="0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ssay, </a:t>
              </a:r>
              <a:r>
                <a:rPr lang="en-US" altLang="zh-CN" sz="2400" b="1" kern="0" dirty="0" smtClean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ELISA</a:t>
              </a:r>
              <a:endParaRPr lang="en-US" altLang="zh-CN" sz="2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666382" y="2716493"/>
            <a:ext cx="5667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Principle</a:t>
            </a:r>
            <a:endParaRPr lang="zh-CN" altLang="en-US" sz="2000" b="1" kern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022344" y="1997963"/>
            <a:ext cx="5667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Immuno-chromatography </a:t>
            </a:r>
            <a:r>
              <a:rPr lang="en-US" altLang="zh-CN" sz="2000" b="1" kern="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method</a:t>
            </a:r>
            <a:endParaRPr lang="en-US" altLang="zh-CN" sz="2000" b="1" kern="0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73824" y="5043837"/>
            <a:ext cx="13938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Reagent</a:t>
            </a:r>
            <a:endParaRPr lang="zh-CN" altLang="en-US" sz="2000" b="1" kern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387232" y="5043837"/>
            <a:ext cx="1708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Instrument</a:t>
            </a:r>
            <a:endParaRPr lang="zh-CN" altLang="en-US" sz="2000" b="1" kern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273089" y="4809664"/>
            <a:ext cx="13938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Reagent</a:t>
            </a:r>
            <a:endParaRPr lang="zh-CN" altLang="en-US" sz="2000" b="1" kern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392462" y="4761702"/>
            <a:ext cx="17086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Instrument</a:t>
            </a:r>
            <a:endParaRPr lang="zh-CN" altLang="en-US" sz="2000" b="1" kern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H="1">
            <a:off x="6288130" y="2048336"/>
            <a:ext cx="20745" cy="466611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1684488" y="166934"/>
            <a:ext cx="9248775" cy="1477328"/>
            <a:chOff x="1684488" y="166934"/>
            <a:chExt cx="9248775" cy="1477328"/>
          </a:xfrm>
        </p:grpSpPr>
        <p:sp>
          <p:nvSpPr>
            <p:cNvPr id="27" name="矩形 26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684488" y="1669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Current Status of Rapid Detection Technology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599309" y="965758"/>
            <a:ext cx="8592691" cy="5857991"/>
            <a:chOff x="3599309" y="965758"/>
            <a:chExt cx="8592691" cy="5857991"/>
          </a:xfrm>
        </p:grpSpPr>
        <p:pic>
          <p:nvPicPr>
            <p:cNvPr id="2" name="图片 1" descr="图形用户界面, 网站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309" y="965758"/>
              <a:ext cx="8592691" cy="5687330"/>
            </a:xfrm>
            <a:prstGeom prst="rect">
              <a:avLst/>
            </a:prstGeom>
          </p:spPr>
        </p:pic>
        <p:sp>
          <p:nvSpPr>
            <p:cNvPr id="8" name="textbox 37"/>
            <p:cNvSpPr/>
            <p:nvPr/>
          </p:nvSpPr>
          <p:spPr>
            <a:xfrm>
              <a:off x="4371977" y="2619374"/>
              <a:ext cx="7439024" cy="31432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50000"/>
                </a:lnSpc>
              </a:pPr>
              <a:endParaRPr lang="zh-CN" altLang="en-US" sz="2000" b="1" spc="11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219574" y="2538868"/>
              <a:ext cx="78104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x-none" sz="1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Extract 3 min         Filtration          Add reagent 1    Add reagent 2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37"/>
            <p:cNvSpPr/>
            <p:nvPr/>
          </p:nvSpPr>
          <p:spPr>
            <a:xfrm>
              <a:off x="4248152" y="6267449"/>
              <a:ext cx="7439024" cy="31432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50000"/>
                </a:lnSpc>
              </a:pPr>
              <a:endParaRPr lang="zh-CN" altLang="en-US" sz="2000" b="1" spc="11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152899" y="6177418"/>
              <a:ext cx="78104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x-none" sz="1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Incubation             Low level             High level            Reading</a:t>
              </a:r>
              <a:endParaRPr lang="en-US" altLang="x-none" sz="18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x-none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x-none" sz="1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Add reagent 4          sample                  </a:t>
              </a:r>
              <a:r>
                <a:rPr lang="en-US" altLang="x-none" sz="18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37"/>
            <p:cNvSpPr/>
            <p:nvPr/>
          </p:nvSpPr>
          <p:spPr>
            <a:xfrm>
              <a:off x="4276727" y="4400549"/>
              <a:ext cx="7439024" cy="31432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50000"/>
                </a:lnSpc>
              </a:pPr>
              <a:endParaRPr lang="zh-CN" altLang="en-US" sz="2000" b="1" spc="11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124324" y="4320043"/>
              <a:ext cx="78104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x-none" sz="1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Add sample           </a:t>
              </a:r>
              <a:r>
                <a:rPr lang="en-US" altLang="x-none" sz="18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Tranfer</a:t>
              </a:r>
              <a:r>
                <a:rPr lang="en-US" altLang="x-none" sz="1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liquid      Incubation         Add reagent 3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5" name="textbox 37"/>
          <p:cNvSpPr/>
          <p:nvPr/>
        </p:nvSpPr>
        <p:spPr>
          <a:xfrm>
            <a:off x="-88900" y="2702788"/>
            <a:ext cx="4156076" cy="113637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150000"/>
              </a:lnSpc>
            </a:pPr>
            <a:r>
              <a:rPr lang="en-US" altLang="x-none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Experimental procedure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 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ELISA</a:t>
            </a:r>
            <a:endParaRPr lang="x-none" altLang="x-none" sz="24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684488" y="166934"/>
            <a:ext cx="9248775" cy="1477328"/>
            <a:chOff x="1684488" y="166934"/>
            <a:chExt cx="9248775" cy="1477328"/>
          </a:xfrm>
        </p:grpSpPr>
        <p:sp>
          <p:nvSpPr>
            <p:cNvPr id="18" name="矩形 17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684488" y="1669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Current Status of Rapid Detection Technology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5" name="textbox 37"/>
          <p:cNvSpPr/>
          <p:nvPr/>
        </p:nvSpPr>
        <p:spPr>
          <a:xfrm>
            <a:off x="212229" y="3091068"/>
            <a:ext cx="4293096" cy="113637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37"/>
          <p:cNvSpPr/>
          <p:nvPr/>
        </p:nvSpPr>
        <p:spPr>
          <a:xfrm>
            <a:off x="-60485" y="2624731"/>
            <a:ext cx="4457700" cy="113637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150000"/>
              </a:lnSpc>
            </a:pPr>
            <a:r>
              <a:rPr lang="en-US" altLang="x-none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Experimental procedure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 Immuno-chromatography method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rtl="0" eaLnBrk="0">
              <a:lnSpc>
                <a:spcPct val="150000"/>
              </a:lnSpc>
            </a:pPr>
            <a:endParaRPr lang="x-none" altLang="x-none" sz="24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246158" y="1095028"/>
            <a:ext cx="7945842" cy="5664473"/>
            <a:chOff x="4246158" y="1095028"/>
            <a:chExt cx="7945842" cy="566447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6158" y="1095028"/>
              <a:ext cx="7945842" cy="5664473"/>
            </a:xfrm>
            <a:prstGeom prst="rect">
              <a:avLst/>
            </a:prstGeom>
          </p:spPr>
        </p:pic>
        <p:sp>
          <p:nvSpPr>
            <p:cNvPr id="11" name="textbox 37"/>
            <p:cNvSpPr/>
            <p:nvPr/>
          </p:nvSpPr>
          <p:spPr>
            <a:xfrm>
              <a:off x="6111898" y="1650509"/>
              <a:ext cx="1558222" cy="64275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50000"/>
                </a:lnSpc>
              </a:pPr>
              <a:r>
                <a:rPr lang="en-US" altLang="x-none" sz="2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Weighing</a:t>
              </a:r>
              <a:endParaRPr lang="x-none" altLang="x-none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37"/>
            <p:cNvSpPr/>
            <p:nvPr/>
          </p:nvSpPr>
          <p:spPr>
            <a:xfrm>
              <a:off x="9950927" y="1477328"/>
              <a:ext cx="1558222" cy="101789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50000"/>
                </a:lnSpc>
              </a:pPr>
              <a:r>
                <a:rPr lang="en-US" altLang="x-none" sz="2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Extraction</a:t>
              </a:r>
              <a:endParaRPr lang="x-none" altLang="x-none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37"/>
            <p:cNvSpPr/>
            <p:nvPr/>
          </p:nvSpPr>
          <p:spPr>
            <a:xfrm>
              <a:off x="5820346" y="3593175"/>
              <a:ext cx="2130174" cy="66817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50000"/>
                </a:lnSpc>
              </a:pPr>
              <a:r>
                <a:rPr lang="en-US" altLang="zh-CN" sz="2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Centrifugation</a:t>
              </a:r>
              <a:endParaRPr lang="x-none" altLang="x-none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37"/>
            <p:cNvSpPr/>
            <p:nvPr/>
          </p:nvSpPr>
          <p:spPr>
            <a:xfrm>
              <a:off x="9967484" y="3557270"/>
              <a:ext cx="1558222" cy="64275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50000"/>
                </a:lnSpc>
              </a:pPr>
              <a:r>
                <a:rPr lang="en-US" altLang="zh-CN" sz="2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Dilution</a:t>
              </a:r>
              <a:endParaRPr lang="x-none" altLang="x-none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37"/>
            <p:cNvSpPr/>
            <p:nvPr/>
          </p:nvSpPr>
          <p:spPr>
            <a:xfrm>
              <a:off x="6111898" y="5561268"/>
              <a:ext cx="1558222" cy="64275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50000"/>
                </a:lnSpc>
              </a:pPr>
              <a:r>
                <a:rPr lang="en-US" altLang="zh-CN" sz="2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Reaction</a:t>
              </a:r>
              <a:endParaRPr lang="x-none" altLang="x-none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37"/>
            <p:cNvSpPr/>
            <p:nvPr/>
          </p:nvSpPr>
          <p:spPr>
            <a:xfrm>
              <a:off x="9950927" y="5559274"/>
              <a:ext cx="1558222" cy="64275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50000"/>
                </a:lnSpc>
              </a:pPr>
              <a:r>
                <a:rPr lang="en-US" altLang="zh-CN" sz="2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Reading</a:t>
              </a:r>
              <a:endParaRPr lang="x-none" altLang="x-none" sz="20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684488" y="166934"/>
            <a:ext cx="9248775" cy="1477328"/>
            <a:chOff x="1684488" y="166934"/>
            <a:chExt cx="9248775" cy="1477328"/>
          </a:xfrm>
        </p:grpSpPr>
        <p:sp>
          <p:nvSpPr>
            <p:cNvPr id="20" name="矩形 19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684488" y="1669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Current Status of Rapid Detection Technology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5" name="textbox 37"/>
          <p:cNvSpPr/>
          <p:nvPr/>
        </p:nvSpPr>
        <p:spPr>
          <a:xfrm>
            <a:off x="612279" y="974599"/>
            <a:ext cx="11144292" cy="113637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2700" eaLnBrk="0">
              <a:lnSpc>
                <a:spcPts val="3345"/>
              </a:lnSpc>
            </a:pPr>
            <a:r>
              <a:rPr lang="en-US" altLang="zh-CN" sz="2800" b="1" spc="11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Composition of </a:t>
            </a:r>
            <a:r>
              <a:rPr lang="en-US" altLang="zh-CN" sz="2800" b="1" spc="11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immunochromatography</a:t>
            </a:r>
            <a:endParaRPr lang="zh-CN" altLang="en-US" sz="2800" spc="11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75622" y="1838071"/>
            <a:ext cx="11640755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12121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sample pad, nitrocellulose membrane,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gold pad </a:t>
            </a:r>
            <a:r>
              <a:rPr lang="en-US" altLang="zh-CN" sz="2400" b="1" dirty="0">
                <a:solidFill>
                  <a:srgbClr val="12121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microporous</a:t>
            </a:r>
            <a:r>
              <a:rPr lang="en-US" altLang="zh-CN" sz="2400" b="1" dirty="0">
                <a:solidFill>
                  <a:srgbClr val="12121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), and absorbent pad, which are sequentially adhered to the PVC backing plate.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85281" y="3890097"/>
            <a:ext cx="5698784" cy="2717305"/>
            <a:chOff x="2290359" y="2704139"/>
            <a:chExt cx="6674848" cy="3342466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46757" y="2704139"/>
              <a:ext cx="6518450" cy="3342466"/>
            </a:xfrm>
            <a:prstGeom prst="rect">
              <a:avLst/>
            </a:prstGeom>
          </p:spPr>
        </p:pic>
        <p:sp>
          <p:nvSpPr>
            <p:cNvPr id="22" name="矩形 21"/>
            <p:cNvSpPr/>
            <p:nvPr/>
          </p:nvSpPr>
          <p:spPr>
            <a:xfrm>
              <a:off x="2290359" y="2909601"/>
              <a:ext cx="873644" cy="12071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65" y="5248444"/>
            <a:ext cx="5415312" cy="108008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435" y="4356116"/>
            <a:ext cx="2924572" cy="703811"/>
          </a:xfrm>
          <a:prstGeom prst="rect">
            <a:avLst/>
          </a:prstGeom>
        </p:spPr>
      </p:pic>
      <p:sp>
        <p:nvSpPr>
          <p:cNvPr id="29" name="圆角矩形 28"/>
          <p:cNvSpPr/>
          <p:nvPr/>
        </p:nvSpPr>
        <p:spPr>
          <a:xfrm>
            <a:off x="478751" y="3990015"/>
            <a:ext cx="5698784" cy="268254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6311063" y="4039752"/>
            <a:ext cx="5698784" cy="268254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3257" y="4983546"/>
            <a:ext cx="155708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 pad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28143" y="4247027"/>
            <a:ext cx="158632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nitrocellulose membrane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81267" y="4086043"/>
            <a:ext cx="105979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Control Line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997272" y="4887112"/>
            <a:ext cx="970113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Testing line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932127" y="4594724"/>
            <a:ext cx="114562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absorbent pad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55788" y="6334851"/>
            <a:ext cx="264597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PVC backing plate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070340" y="3165258"/>
            <a:ext cx="3030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Gold Pad Pattern</a:t>
            </a:r>
            <a:endParaRPr lang="zh-CN" alt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091089" y="3066465"/>
            <a:ext cx="3364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Microporous Pattern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230780" y="4208968"/>
            <a:ext cx="192789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Microporous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026758" y="5143756"/>
            <a:ext cx="155708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 pad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44753" y="4694310"/>
            <a:ext cx="133585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gold pad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815725" y="4949033"/>
            <a:ext cx="139507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nitrocellulose </a:t>
            </a:r>
            <a:endParaRPr lang="en-US" altLang="zh-CN" sz="1600" b="1" dirty="0" smtClean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membrane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0451801" y="4978591"/>
            <a:ext cx="138077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absorbent pad</a:t>
            </a:r>
            <a:endParaRPr lang="zh-CN" altLang="en-US" sz="1600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684488" y="166934"/>
            <a:ext cx="9248775" cy="1477328"/>
            <a:chOff x="1684488" y="166934"/>
            <a:chExt cx="9248775" cy="1477328"/>
          </a:xfrm>
        </p:grpSpPr>
        <p:sp>
          <p:nvSpPr>
            <p:cNvPr id="33" name="矩形 32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684488" y="1669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Current Status of Rapid Detection Technology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5" name="textbox 37"/>
          <p:cNvSpPr/>
          <p:nvPr/>
        </p:nvSpPr>
        <p:spPr>
          <a:xfrm>
            <a:off x="561952" y="926396"/>
            <a:ext cx="5131140" cy="113637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2700" eaLnBrk="0">
              <a:lnSpc>
                <a:spcPts val="3345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Competitive 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Method</a:t>
            </a: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9045" y="1783411"/>
            <a:ext cx="59833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12121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 line  immobilizes the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artificial antigen</a:t>
            </a:r>
            <a:r>
              <a:rPr lang="en-US" altLang="zh-CN" sz="2400" b="1" dirty="0">
                <a:solidFill>
                  <a:srgbClr val="12121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of the toxin to be tested</a:t>
            </a:r>
            <a:endParaRPr lang="en-US" altLang="zh-CN" sz="2400" b="1" dirty="0">
              <a:solidFill>
                <a:srgbClr val="12121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12121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endParaRPr lang="en-US" altLang="zh-CN" sz="2400" b="1" dirty="0">
              <a:solidFill>
                <a:srgbClr val="12121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12121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 line immobilizes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secondary antibodies </a:t>
            </a:r>
            <a:r>
              <a:rPr lang="en-US" altLang="zh-CN" sz="2400" b="1" dirty="0">
                <a:solidFill>
                  <a:srgbClr val="12121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that can specifically bind to the gold-labeled antibodies</a:t>
            </a:r>
            <a:r>
              <a:rPr lang="en-US" altLang="zh-CN" sz="2400" b="1" dirty="0" smtClean="0">
                <a:solidFill>
                  <a:srgbClr val="12121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sz="2400" b="1" dirty="0">
              <a:solidFill>
                <a:srgbClr val="12121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391" y="1353188"/>
            <a:ext cx="5772150" cy="2524125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391" y="3937668"/>
            <a:ext cx="5772150" cy="2524125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菱形 5"/>
          <p:cNvSpPr/>
          <p:nvPr/>
        </p:nvSpPr>
        <p:spPr>
          <a:xfrm>
            <a:off x="6832600" y="5091730"/>
            <a:ext cx="216000" cy="2160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菱形 17"/>
          <p:cNvSpPr/>
          <p:nvPr/>
        </p:nvSpPr>
        <p:spPr>
          <a:xfrm>
            <a:off x="9588500" y="5065460"/>
            <a:ext cx="216000" cy="216000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8841581" y="4862513"/>
            <a:ext cx="292894" cy="473868"/>
          </a:xfrm>
          <a:custGeom>
            <a:avLst/>
            <a:gdLst>
              <a:gd name="connsiteX0" fmla="*/ 150019 w 292894"/>
              <a:gd name="connsiteY0" fmla="*/ 402431 h 473868"/>
              <a:gd name="connsiteX1" fmla="*/ 150019 w 292894"/>
              <a:gd name="connsiteY1" fmla="*/ 402431 h 473868"/>
              <a:gd name="connsiteX2" fmla="*/ 130969 w 292894"/>
              <a:gd name="connsiteY2" fmla="*/ 409575 h 473868"/>
              <a:gd name="connsiteX3" fmla="*/ 128588 w 292894"/>
              <a:gd name="connsiteY3" fmla="*/ 416718 h 473868"/>
              <a:gd name="connsiteX4" fmla="*/ 116682 w 292894"/>
              <a:gd name="connsiteY4" fmla="*/ 428625 h 473868"/>
              <a:gd name="connsiteX5" fmla="*/ 111919 w 292894"/>
              <a:gd name="connsiteY5" fmla="*/ 435768 h 473868"/>
              <a:gd name="connsiteX6" fmla="*/ 97632 w 292894"/>
              <a:gd name="connsiteY6" fmla="*/ 445293 h 473868"/>
              <a:gd name="connsiteX7" fmla="*/ 83344 w 292894"/>
              <a:gd name="connsiteY7" fmla="*/ 452437 h 473868"/>
              <a:gd name="connsiteX8" fmla="*/ 61913 w 292894"/>
              <a:gd name="connsiteY8" fmla="*/ 461962 h 473868"/>
              <a:gd name="connsiteX9" fmla="*/ 54769 w 292894"/>
              <a:gd name="connsiteY9" fmla="*/ 464343 h 473868"/>
              <a:gd name="connsiteX10" fmla="*/ 23813 w 292894"/>
              <a:gd name="connsiteY10" fmla="*/ 457200 h 473868"/>
              <a:gd name="connsiteX11" fmla="*/ 16669 w 292894"/>
              <a:gd name="connsiteY11" fmla="*/ 454818 h 473868"/>
              <a:gd name="connsiteX12" fmla="*/ 9525 w 292894"/>
              <a:gd name="connsiteY12" fmla="*/ 450056 h 473868"/>
              <a:gd name="connsiteX13" fmla="*/ 7144 w 292894"/>
              <a:gd name="connsiteY13" fmla="*/ 442912 h 473868"/>
              <a:gd name="connsiteX14" fmla="*/ 0 w 292894"/>
              <a:gd name="connsiteY14" fmla="*/ 428625 h 473868"/>
              <a:gd name="connsiteX15" fmla="*/ 2382 w 292894"/>
              <a:gd name="connsiteY15" fmla="*/ 385762 h 473868"/>
              <a:gd name="connsiteX16" fmla="*/ 7144 w 292894"/>
              <a:gd name="connsiteY16" fmla="*/ 371475 h 473868"/>
              <a:gd name="connsiteX17" fmla="*/ 9525 w 292894"/>
              <a:gd name="connsiteY17" fmla="*/ 364331 h 473868"/>
              <a:gd name="connsiteX18" fmla="*/ 16669 w 292894"/>
              <a:gd name="connsiteY18" fmla="*/ 350043 h 473868"/>
              <a:gd name="connsiteX19" fmla="*/ 30957 w 292894"/>
              <a:gd name="connsiteY19" fmla="*/ 345281 h 473868"/>
              <a:gd name="connsiteX20" fmla="*/ 38100 w 292894"/>
              <a:gd name="connsiteY20" fmla="*/ 342900 h 473868"/>
              <a:gd name="connsiteX21" fmla="*/ 45244 w 292894"/>
              <a:gd name="connsiteY21" fmla="*/ 340518 h 473868"/>
              <a:gd name="connsiteX22" fmla="*/ 52388 w 292894"/>
              <a:gd name="connsiteY22" fmla="*/ 335756 h 473868"/>
              <a:gd name="connsiteX23" fmla="*/ 66675 w 292894"/>
              <a:gd name="connsiteY23" fmla="*/ 330993 h 473868"/>
              <a:gd name="connsiteX24" fmla="*/ 88107 w 292894"/>
              <a:gd name="connsiteY24" fmla="*/ 319087 h 473868"/>
              <a:gd name="connsiteX25" fmla="*/ 95250 w 292894"/>
              <a:gd name="connsiteY25" fmla="*/ 314325 h 473868"/>
              <a:gd name="connsiteX26" fmla="*/ 97632 w 292894"/>
              <a:gd name="connsiteY26" fmla="*/ 307181 h 473868"/>
              <a:gd name="connsiteX27" fmla="*/ 102394 w 292894"/>
              <a:gd name="connsiteY27" fmla="*/ 300037 h 473868"/>
              <a:gd name="connsiteX28" fmla="*/ 102394 w 292894"/>
              <a:gd name="connsiteY28" fmla="*/ 257175 h 473868"/>
              <a:gd name="connsiteX29" fmla="*/ 97632 w 292894"/>
              <a:gd name="connsiteY29" fmla="*/ 250031 h 473868"/>
              <a:gd name="connsiteX30" fmla="*/ 83344 w 292894"/>
              <a:gd name="connsiteY30" fmla="*/ 240506 h 473868"/>
              <a:gd name="connsiteX31" fmla="*/ 78582 w 292894"/>
              <a:gd name="connsiteY31" fmla="*/ 233362 h 473868"/>
              <a:gd name="connsiteX32" fmla="*/ 76200 w 292894"/>
              <a:gd name="connsiteY32" fmla="*/ 226218 h 473868"/>
              <a:gd name="connsiteX33" fmla="*/ 69057 w 292894"/>
              <a:gd name="connsiteY33" fmla="*/ 223837 h 473868"/>
              <a:gd name="connsiteX34" fmla="*/ 64294 w 292894"/>
              <a:gd name="connsiteY34" fmla="*/ 216693 h 473868"/>
              <a:gd name="connsiteX35" fmla="*/ 57150 w 292894"/>
              <a:gd name="connsiteY35" fmla="*/ 211931 h 473868"/>
              <a:gd name="connsiteX36" fmla="*/ 47625 w 292894"/>
              <a:gd name="connsiteY36" fmla="*/ 197643 h 473868"/>
              <a:gd name="connsiteX37" fmla="*/ 33338 w 292894"/>
              <a:gd name="connsiteY37" fmla="*/ 183356 h 473868"/>
              <a:gd name="connsiteX38" fmla="*/ 26194 w 292894"/>
              <a:gd name="connsiteY38" fmla="*/ 161925 h 473868"/>
              <a:gd name="connsiteX39" fmla="*/ 23813 w 292894"/>
              <a:gd name="connsiteY39" fmla="*/ 154781 h 473868"/>
              <a:gd name="connsiteX40" fmla="*/ 26194 w 292894"/>
              <a:gd name="connsiteY40" fmla="*/ 133350 h 473868"/>
              <a:gd name="connsiteX41" fmla="*/ 30957 w 292894"/>
              <a:gd name="connsiteY41" fmla="*/ 119062 h 473868"/>
              <a:gd name="connsiteX42" fmla="*/ 33338 w 292894"/>
              <a:gd name="connsiteY42" fmla="*/ 111918 h 473868"/>
              <a:gd name="connsiteX43" fmla="*/ 35719 w 292894"/>
              <a:gd name="connsiteY43" fmla="*/ 104775 h 473868"/>
              <a:gd name="connsiteX44" fmla="*/ 38100 w 292894"/>
              <a:gd name="connsiteY44" fmla="*/ 95250 h 473868"/>
              <a:gd name="connsiteX45" fmla="*/ 42863 w 292894"/>
              <a:gd name="connsiteY45" fmla="*/ 73818 h 473868"/>
              <a:gd name="connsiteX46" fmla="*/ 47625 w 292894"/>
              <a:gd name="connsiteY46" fmla="*/ 59531 h 473868"/>
              <a:gd name="connsiteX47" fmla="*/ 54769 w 292894"/>
              <a:gd name="connsiteY47" fmla="*/ 45243 h 473868"/>
              <a:gd name="connsiteX48" fmla="*/ 57150 w 292894"/>
              <a:gd name="connsiteY48" fmla="*/ 38100 h 473868"/>
              <a:gd name="connsiteX49" fmla="*/ 64294 w 292894"/>
              <a:gd name="connsiteY49" fmla="*/ 33337 h 473868"/>
              <a:gd name="connsiteX50" fmla="*/ 66675 w 292894"/>
              <a:gd name="connsiteY50" fmla="*/ 26193 h 473868"/>
              <a:gd name="connsiteX51" fmla="*/ 88107 w 292894"/>
              <a:gd name="connsiteY51" fmla="*/ 16668 h 473868"/>
              <a:gd name="connsiteX52" fmla="*/ 116682 w 292894"/>
              <a:gd name="connsiteY52" fmla="*/ 7143 h 473868"/>
              <a:gd name="connsiteX53" fmla="*/ 130969 w 292894"/>
              <a:gd name="connsiteY53" fmla="*/ 2381 h 473868"/>
              <a:gd name="connsiteX54" fmla="*/ 140494 w 292894"/>
              <a:gd name="connsiteY54" fmla="*/ 0 h 473868"/>
              <a:gd name="connsiteX55" fmla="*/ 192882 w 292894"/>
              <a:gd name="connsiteY55" fmla="*/ 7143 h 473868"/>
              <a:gd name="connsiteX56" fmla="*/ 207169 w 292894"/>
              <a:gd name="connsiteY56" fmla="*/ 14287 h 473868"/>
              <a:gd name="connsiteX57" fmla="*/ 221457 w 292894"/>
              <a:gd name="connsiteY57" fmla="*/ 19050 h 473868"/>
              <a:gd name="connsiteX58" fmla="*/ 226219 w 292894"/>
              <a:gd name="connsiteY58" fmla="*/ 26193 h 473868"/>
              <a:gd name="connsiteX59" fmla="*/ 233363 w 292894"/>
              <a:gd name="connsiteY59" fmla="*/ 30956 h 473868"/>
              <a:gd name="connsiteX60" fmla="*/ 242888 w 292894"/>
              <a:gd name="connsiteY60" fmla="*/ 45243 h 473868"/>
              <a:gd name="connsiteX61" fmla="*/ 257175 w 292894"/>
              <a:gd name="connsiteY61" fmla="*/ 50006 h 473868"/>
              <a:gd name="connsiteX62" fmla="*/ 269082 w 292894"/>
              <a:gd name="connsiteY62" fmla="*/ 71437 h 473868"/>
              <a:gd name="connsiteX63" fmla="*/ 266700 w 292894"/>
              <a:gd name="connsiteY63" fmla="*/ 95250 h 473868"/>
              <a:gd name="connsiteX64" fmla="*/ 259557 w 292894"/>
              <a:gd name="connsiteY64" fmla="*/ 109537 h 473868"/>
              <a:gd name="connsiteX65" fmla="*/ 257175 w 292894"/>
              <a:gd name="connsiteY65" fmla="*/ 116681 h 473868"/>
              <a:gd name="connsiteX66" fmla="*/ 254794 w 292894"/>
              <a:gd name="connsiteY66" fmla="*/ 130968 h 473868"/>
              <a:gd name="connsiteX67" fmla="*/ 252413 w 292894"/>
              <a:gd name="connsiteY67" fmla="*/ 171450 h 473868"/>
              <a:gd name="connsiteX68" fmla="*/ 247650 w 292894"/>
              <a:gd name="connsiteY68" fmla="*/ 185737 h 473868"/>
              <a:gd name="connsiteX69" fmla="*/ 245269 w 292894"/>
              <a:gd name="connsiteY69" fmla="*/ 192881 h 473868"/>
              <a:gd name="connsiteX70" fmla="*/ 242888 w 292894"/>
              <a:gd name="connsiteY70" fmla="*/ 200025 h 473868"/>
              <a:gd name="connsiteX71" fmla="*/ 235744 w 292894"/>
              <a:gd name="connsiteY71" fmla="*/ 202406 h 473868"/>
              <a:gd name="connsiteX72" fmla="*/ 230982 w 292894"/>
              <a:gd name="connsiteY72" fmla="*/ 209550 h 473868"/>
              <a:gd name="connsiteX73" fmla="*/ 223838 w 292894"/>
              <a:gd name="connsiteY73" fmla="*/ 211931 h 473868"/>
              <a:gd name="connsiteX74" fmla="*/ 216694 w 292894"/>
              <a:gd name="connsiteY74" fmla="*/ 216693 h 473868"/>
              <a:gd name="connsiteX75" fmla="*/ 207169 w 292894"/>
              <a:gd name="connsiteY75" fmla="*/ 226218 h 473868"/>
              <a:gd name="connsiteX76" fmla="*/ 188119 w 292894"/>
              <a:gd name="connsiteY76" fmla="*/ 242887 h 473868"/>
              <a:gd name="connsiteX77" fmla="*/ 180975 w 292894"/>
              <a:gd name="connsiteY77" fmla="*/ 245268 h 473868"/>
              <a:gd name="connsiteX78" fmla="*/ 185738 w 292894"/>
              <a:gd name="connsiteY78" fmla="*/ 264318 h 473868"/>
              <a:gd name="connsiteX79" fmla="*/ 188119 w 292894"/>
              <a:gd name="connsiteY79" fmla="*/ 273843 h 473868"/>
              <a:gd name="connsiteX80" fmla="*/ 192882 w 292894"/>
              <a:gd name="connsiteY80" fmla="*/ 280987 h 473868"/>
              <a:gd name="connsiteX81" fmla="*/ 195263 w 292894"/>
              <a:gd name="connsiteY81" fmla="*/ 288131 h 473868"/>
              <a:gd name="connsiteX82" fmla="*/ 190500 w 292894"/>
              <a:gd name="connsiteY82" fmla="*/ 314325 h 473868"/>
              <a:gd name="connsiteX83" fmla="*/ 192882 w 292894"/>
              <a:gd name="connsiteY83" fmla="*/ 340518 h 473868"/>
              <a:gd name="connsiteX84" fmla="*/ 200025 w 292894"/>
              <a:gd name="connsiteY84" fmla="*/ 342900 h 473868"/>
              <a:gd name="connsiteX85" fmla="*/ 221457 w 292894"/>
              <a:gd name="connsiteY85" fmla="*/ 354806 h 473868"/>
              <a:gd name="connsiteX86" fmla="*/ 226219 w 292894"/>
              <a:gd name="connsiteY86" fmla="*/ 369093 h 473868"/>
              <a:gd name="connsiteX87" fmla="*/ 233363 w 292894"/>
              <a:gd name="connsiteY87" fmla="*/ 383381 h 473868"/>
              <a:gd name="connsiteX88" fmla="*/ 247650 w 292894"/>
              <a:gd name="connsiteY88" fmla="*/ 388143 h 473868"/>
              <a:gd name="connsiteX89" fmla="*/ 254794 w 292894"/>
              <a:gd name="connsiteY89" fmla="*/ 390525 h 473868"/>
              <a:gd name="connsiteX90" fmla="*/ 247650 w 292894"/>
              <a:gd name="connsiteY90" fmla="*/ 388143 h 473868"/>
              <a:gd name="connsiteX91" fmla="*/ 240507 w 292894"/>
              <a:gd name="connsiteY91" fmla="*/ 383381 h 473868"/>
              <a:gd name="connsiteX92" fmla="*/ 245269 w 292894"/>
              <a:gd name="connsiteY92" fmla="*/ 371475 h 473868"/>
              <a:gd name="connsiteX93" fmla="*/ 259557 w 292894"/>
              <a:gd name="connsiteY93" fmla="*/ 376237 h 473868"/>
              <a:gd name="connsiteX94" fmla="*/ 264319 w 292894"/>
              <a:gd name="connsiteY94" fmla="*/ 383381 h 473868"/>
              <a:gd name="connsiteX95" fmla="*/ 266700 w 292894"/>
              <a:gd name="connsiteY95" fmla="*/ 402431 h 473868"/>
              <a:gd name="connsiteX96" fmla="*/ 273844 w 292894"/>
              <a:gd name="connsiteY96" fmla="*/ 407193 h 473868"/>
              <a:gd name="connsiteX97" fmla="*/ 276225 w 292894"/>
              <a:gd name="connsiteY97" fmla="*/ 414337 h 473868"/>
              <a:gd name="connsiteX98" fmla="*/ 278607 w 292894"/>
              <a:gd name="connsiteY98" fmla="*/ 438150 h 473868"/>
              <a:gd name="connsiteX99" fmla="*/ 292894 w 292894"/>
              <a:gd name="connsiteY99" fmla="*/ 442912 h 473868"/>
              <a:gd name="connsiteX100" fmla="*/ 285750 w 292894"/>
              <a:gd name="connsiteY100" fmla="*/ 450056 h 473868"/>
              <a:gd name="connsiteX101" fmla="*/ 271463 w 292894"/>
              <a:gd name="connsiteY101" fmla="*/ 459581 h 473868"/>
              <a:gd name="connsiteX102" fmla="*/ 257175 w 292894"/>
              <a:gd name="connsiteY102" fmla="*/ 471487 h 473868"/>
              <a:gd name="connsiteX103" fmla="*/ 250032 w 292894"/>
              <a:gd name="connsiteY103" fmla="*/ 473868 h 473868"/>
              <a:gd name="connsiteX104" fmla="*/ 235744 w 292894"/>
              <a:gd name="connsiteY104" fmla="*/ 469106 h 473868"/>
              <a:gd name="connsiteX105" fmla="*/ 228600 w 292894"/>
              <a:gd name="connsiteY105" fmla="*/ 466725 h 473868"/>
              <a:gd name="connsiteX106" fmla="*/ 214313 w 292894"/>
              <a:gd name="connsiteY106" fmla="*/ 459581 h 473868"/>
              <a:gd name="connsiteX107" fmla="*/ 207169 w 292894"/>
              <a:gd name="connsiteY107" fmla="*/ 454818 h 473868"/>
              <a:gd name="connsiteX108" fmla="*/ 192882 w 292894"/>
              <a:gd name="connsiteY108" fmla="*/ 450056 h 473868"/>
              <a:gd name="connsiteX109" fmla="*/ 188119 w 292894"/>
              <a:gd name="connsiteY109" fmla="*/ 435768 h 473868"/>
              <a:gd name="connsiteX110" fmla="*/ 150019 w 292894"/>
              <a:gd name="connsiteY110" fmla="*/ 402431 h 473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292894" h="473868">
                <a:moveTo>
                  <a:pt x="150019" y="402431"/>
                </a:moveTo>
                <a:lnTo>
                  <a:pt x="150019" y="402431"/>
                </a:lnTo>
                <a:cubicBezTo>
                  <a:pt x="143669" y="404812"/>
                  <a:pt x="136612" y="405813"/>
                  <a:pt x="130969" y="409575"/>
                </a:cubicBezTo>
                <a:cubicBezTo>
                  <a:pt x="128881" y="410967"/>
                  <a:pt x="129710" y="414473"/>
                  <a:pt x="128588" y="416718"/>
                </a:cubicBezTo>
                <a:cubicBezTo>
                  <a:pt x="124619" y="424655"/>
                  <a:pt x="123825" y="423862"/>
                  <a:pt x="116682" y="428625"/>
                </a:cubicBezTo>
                <a:cubicBezTo>
                  <a:pt x="115094" y="431006"/>
                  <a:pt x="114073" y="433884"/>
                  <a:pt x="111919" y="435768"/>
                </a:cubicBezTo>
                <a:cubicBezTo>
                  <a:pt x="107611" y="439537"/>
                  <a:pt x="102394" y="442118"/>
                  <a:pt x="97632" y="445293"/>
                </a:cubicBezTo>
                <a:cubicBezTo>
                  <a:pt x="88399" y="451449"/>
                  <a:pt x="93204" y="449151"/>
                  <a:pt x="83344" y="452437"/>
                </a:cubicBezTo>
                <a:cubicBezTo>
                  <a:pt x="72024" y="459985"/>
                  <a:pt x="78915" y="456295"/>
                  <a:pt x="61913" y="461962"/>
                </a:cubicBezTo>
                <a:lnTo>
                  <a:pt x="54769" y="464343"/>
                </a:lnTo>
                <a:cubicBezTo>
                  <a:pt x="33135" y="461253"/>
                  <a:pt x="43421" y="463736"/>
                  <a:pt x="23813" y="457200"/>
                </a:cubicBezTo>
                <a:cubicBezTo>
                  <a:pt x="21432" y="456406"/>
                  <a:pt x="18758" y="456210"/>
                  <a:pt x="16669" y="454818"/>
                </a:cubicBezTo>
                <a:lnTo>
                  <a:pt x="9525" y="450056"/>
                </a:lnTo>
                <a:cubicBezTo>
                  <a:pt x="8731" y="447675"/>
                  <a:pt x="8266" y="445157"/>
                  <a:pt x="7144" y="442912"/>
                </a:cubicBezTo>
                <a:cubicBezTo>
                  <a:pt x="-2092" y="424437"/>
                  <a:pt x="5990" y="446589"/>
                  <a:pt x="0" y="428625"/>
                </a:cubicBezTo>
                <a:cubicBezTo>
                  <a:pt x="794" y="414337"/>
                  <a:pt x="607" y="399961"/>
                  <a:pt x="2382" y="385762"/>
                </a:cubicBezTo>
                <a:cubicBezTo>
                  <a:pt x="3005" y="380781"/>
                  <a:pt x="5557" y="376237"/>
                  <a:pt x="7144" y="371475"/>
                </a:cubicBezTo>
                <a:lnTo>
                  <a:pt x="9525" y="364331"/>
                </a:lnTo>
                <a:cubicBezTo>
                  <a:pt x="10822" y="360440"/>
                  <a:pt x="12784" y="352471"/>
                  <a:pt x="16669" y="350043"/>
                </a:cubicBezTo>
                <a:cubicBezTo>
                  <a:pt x="20926" y="347382"/>
                  <a:pt x="26194" y="346868"/>
                  <a:pt x="30957" y="345281"/>
                </a:cubicBezTo>
                <a:lnTo>
                  <a:pt x="38100" y="342900"/>
                </a:lnTo>
                <a:cubicBezTo>
                  <a:pt x="40481" y="342106"/>
                  <a:pt x="43155" y="341910"/>
                  <a:pt x="45244" y="340518"/>
                </a:cubicBezTo>
                <a:cubicBezTo>
                  <a:pt x="47625" y="338931"/>
                  <a:pt x="49773" y="336918"/>
                  <a:pt x="52388" y="335756"/>
                </a:cubicBezTo>
                <a:cubicBezTo>
                  <a:pt x="56975" y="333717"/>
                  <a:pt x="62498" y="333778"/>
                  <a:pt x="66675" y="330993"/>
                </a:cubicBezTo>
                <a:cubicBezTo>
                  <a:pt x="83052" y="320076"/>
                  <a:pt x="75533" y="323278"/>
                  <a:pt x="88107" y="319087"/>
                </a:cubicBezTo>
                <a:cubicBezTo>
                  <a:pt x="90488" y="317500"/>
                  <a:pt x="93462" y="316560"/>
                  <a:pt x="95250" y="314325"/>
                </a:cubicBezTo>
                <a:cubicBezTo>
                  <a:pt x="96818" y="312365"/>
                  <a:pt x="96509" y="309426"/>
                  <a:pt x="97632" y="307181"/>
                </a:cubicBezTo>
                <a:cubicBezTo>
                  <a:pt x="98912" y="304621"/>
                  <a:pt x="100807" y="302418"/>
                  <a:pt x="102394" y="300037"/>
                </a:cubicBezTo>
                <a:cubicBezTo>
                  <a:pt x="103611" y="285430"/>
                  <a:pt x="107137" y="271404"/>
                  <a:pt x="102394" y="257175"/>
                </a:cubicBezTo>
                <a:cubicBezTo>
                  <a:pt x="101489" y="254460"/>
                  <a:pt x="99786" y="251916"/>
                  <a:pt x="97632" y="250031"/>
                </a:cubicBezTo>
                <a:cubicBezTo>
                  <a:pt x="93324" y="246262"/>
                  <a:pt x="83344" y="240506"/>
                  <a:pt x="83344" y="240506"/>
                </a:cubicBezTo>
                <a:cubicBezTo>
                  <a:pt x="81757" y="238125"/>
                  <a:pt x="79862" y="235922"/>
                  <a:pt x="78582" y="233362"/>
                </a:cubicBezTo>
                <a:cubicBezTo>
                  <a:pt x="77459" y="231117"/>
                  <a:pt x="77975" y="227993"/>
                  <a:pt x="76200" y="226218"/>
                </a:cubicBezTo>
                <a:cubicBezTo>
                  <a:pt x="74425" y="224443"/>
                  <a:pt x="71438" y="224631"/>
                  <a:pt x="69057" y="223837"/>
                </a:cubicBezTo>
                <a:cubicBezTo>
                  <a:pt x="67469" y="221456"/>
                  <a:pt x="66318" y="218717"/>
                  <a:pt x="64294" y="216693"/>
                </a:cubicBezTo>
                <a:cubicBezTo>
                  <a:pt x="62270" y="214669"/>
                  <a:pt x="59035" y="214085"/>
                  <a:pt x="57150" y="211931"/>
                </a:cubicBezTo>
                <a:cubicBezTo>
                  <a:pt x="53381" y="207623"/>
                  <a:pt x="51672" y="201690"/>
                  <a:pt x="47625" y="197643"/>
                </a:cubicBezTo>
                <a:lnTo>
                  <a:pt x="33338" y="183356"/>
                </a:lnTo>
                <a:lnTo>
                  <a:pt x="26194" y="161925"/>
                </a:lnTo>
                <a:lnTo>
                  <a:pt x="23813" y="154781"/>
                </a:lnTo>
                <a:cubicBezTo>
                  <a:pt x="24607" y="147637"/>
                  <a:pt x="24784" y="140398"/>
                  <a:pt x="26194" y="133350"/>
                </a:cubicBezTo>
                <a:cubicBezTo>
                  <a:pt x="27179" y="128427"/>
                  <a:pt x="29369" y="123825"/>
                  <a:pt x="30957" y="119062"/>
                </a:cubicBezTo>
                <a:lnTo>
                  <a:pt x="33338" y="111918"/>
                </a:lnTo>
                <a:cubicBezTo>
                  <a:pt x="34132" y="109537"/>
                  <a:pt x="35110" y="107210"/>
                  <a:pt x="35719" y="104775"/>
                </a:cubicBezTo>
                <a:cubicBezTo>
                  <a:pt x="36513" y="101600"/>
                  <a:pt x="37390" y="98445"/>
                  <a:pt x="38100" y="95250"/>
                </a:cubicBezTo>
                <a:cubicBezTo>
                  <a:pt x="40040" y="86521"/>
                  <a:pt x="40377" y="82106"/>
                  <a:pt x="42863" y="73818"/>
                </a:cubicBezTo>
                <a:cubicBezTo>
                  <a:pt x="44305" y="69010"/>
                  <a:pt x="46038" y="64293"/>
                  <a:pt x="47625" y="59531"/>
                </a:cubicBezTo>
                <a:cubicBezTo>
                  <a:pt x="53609" y="41579"/>
                  <a:pt x="45540" y="63703"/>
                  <a:pt x="54769" y="45243"/>
                </a:cubicBezTo>
                <a:cubicBezTo>
                  <a:pt x="55891" y="42998"/>
                  <a:pt x="55582" y="40060"/>
                  <a:pt x="57150" y="38100"/>
                </a:cubicBezTo>
                <a:cubicBezTo>
                  <a:pt x="58938" y="35865"/>
                  <a:pt x="61913" y="34925"/>
                  <a:pt x="64294" y="33337"/>
                </a:cubicBezTo>
                <a:cubicBezTo>
                  <a:pt x="65088" y="30956"/>
                  <a:pt x="65107" y="28153"/>
                  <a:pt x="66675" y="26193"/>
                </a:cubicBezTo>
                <a:cubicBezTo>
                  <a:pt x="70791" y="21049"/>
                  <a:pt x="83744" y="18122"/>
                  <a:pt x="88107" y="16668"/>
                </a:cubicBezTo>
                <a:lnTo>
                  <a:pt x="116682" y="7143"/>
                </a:lnTo>
                <a:lnTo>
                  <a:pt x="130969" y="2381"/>
                </a:lnTo>
                <a:lnTo>
                  <a:pt x="140494" y="0"/>
                </a:lnTo>
                <a:cubicBezTo>
                  <a:pt x="183589" y="2693"/>
                  <a:pt x="166528" y="-1642"/>
                  <a:pt x="192882" y="7143"/>
                </a:cubicBezTo>
                <a:cubicBezTo>
                  <a:pt x="218922" y="15823"/>
                  <a:pt x="179486" y="1984"/>
                  <a:pt x="207169" y="14287"/>
                </a:cubicBezTo>
                <a:cubicBezTo>
                  <a:pt x="211757" y="16326"/>
                  <a:pt x="221457" y="19050"/>
                  <a:pt x="221457" y="19050"/>
                </a:cubicBezTo>
                <a:cubicBezTo>
                  <a:pt x="223044" y="21431"/>
                  <a:pt x="224196" y="24170"/>
                  <a:pt x="226219" y="26193"/>
                </a:cubicBezTo>
                <a:cubicBezTo>
                  <a:pt x="228243" y="28217"/>
                  <a:pt x="231575" y="28721"/>
                  <a:pt x="233363" y="30956"/>
                </a:cubicBezTo>
                <a:cubicBezTo>
                  <a:pt x="241240" y="40802"/>
                  <a:pt x="228025" y="36986"/>
                  <a:pt x="242888" y="45243"/>
                </a:cubicBezTo>
                <a:cubicBezTo>
                  <a:pt x="247276" y="47681"/>
                  <a:pt x="257175" y="50006"/>
                  <a:pt x="257175" y="50006"/>
                </a:cubicBezTo>
                <a:cubicBezTo>
                  <a:pt x="268092" y="66382"/>
                  <a:pt x="264890" y="58863"/>
                  <a:pt x="269082" y="71437"/>
                </a:cubicBezTo>
                <a:cubicBezTo>
                  <a:pt x="268288" y="79375"/>
                  <a:pt x="267913" y="87366"/>
                  <a:pt x="266700" y="95250"/>
                </a:cubicBezTo>
                <a:cubicBezTo>
                  <a:pt x="265370" y="103893"/>
                  <a:pt x="263480" y="101690"/>
                  <a:pt x="259557" y="109537"/>
                </a:cubicBezTo>
                <a:cubicBezTo>
                  <a:pt x="258434" y="111782"/>
                  <a:pt x="257969" y="114300"/>
                  <a:pt x="257175" y="116681"/>
                </a:cubicBezTo>
                <a:cubicBezTo>
                  <a:pt x="256381" y="121443"/>
                  <a:pt x="255212" y="126158"/>
                  <a:pt x="254794" y="130968"/>
                </a:cubicBezTo>
                <a:cubicBezTo>
                  <a:pt x="253623" y="144435"/>
                  <a:pt x="254161" y="158046"/>
                  <a:pt x="252413" y="171450"/>
                </a:cubicBezTo>
                <a:cubicBezTo>
                  <a:pt x="251764" y="176428"/>
                  <a:pt x="249238" y="180975"/>
                  <a:pt x="247650" y="185737"/>
                </a:cubicBezTo>
                <a:lnTo>
                  <a:pt x="245269" y="192881"/>
                </a:lnTo>
                <a:cubicBezTo>
                  <a:pt x="244475" y="195262"/>
                  <a:pt x="245269" y="199231"/>
                  <a:pt x="242888" y="200025"/>
                </a:cubicBezTo>
                <a:lnTo>
                  <a:pt x="235744" y="202406"/>
                </a:lnTo>
                <a:cubicBezTo>
                  <a:pt x="234157" y="204787"/>
                  <a:pt x="233217" y="207762"/>
                  <a:pt x="230982" y="209550"/>
                </a:cubicBezTo>
                <a:cubicBezTo>
                  <a:pt x="229022" y="211118"/>
                  <a:pt x="226083" y="210809"/>
                  <a:pt x="223838" y="211931"/>
                </a:cubicBezTo>
                <a:cubicBezTo>
                  <a:pt x="221278" y="213211"/>
                  <a:pt x="219075" y="215106"/>
                  <a:pt x="216694" y="216693"/>
                </a:cubicBezTo>
                <a:cubicBezTo>
                  <a:pt x="210345" y="235744"/>
                  <a:pt x="219869" y="213518"/>
                  <a:pt x="207169" y="226218"/>
                </a:cubicBezTo>
                <a:cubicBezTo>
                  <a:pt x="186572" y="246815"/>
                  <a:pt x="208490" y="237067"/>
                  <a:pt x="188119" y="242887"/>
                </a:cubicBezTo>
                <a:cubicBezTo>
                  <a:pt x="185705" y="243577"/>
                  <a:pt x="183356" y="244474"/>
                  <a:pt x="180975" y="245268"/>
                </a:cubicBezTo>
                <a:lnTo>
                  <a:pt x="185738" y="264318"/>
                </a:lnTo>
                <a:cubicBezTo>
                  <a:pt x="186532" y="267493"/>
                  <a:pt x="186304" y="271120"/>
                  <a:pt x="188119" y="273843"/>
                </a:cubicBezTo>
                <a:lnTo>
                  <a:pt x="192882" y="280987"/>
                </a:lnTo>
                <a:cubicBezTo>
                  <a:pt x="193676" y="283368"/>
                  <a:pt x="195263" y="285621"/>
                  <a:pt x="195263" y="288131"/>
                </a:cubicBezTo>
                <a:cubicBezTo>
                  <a:pt x="195263" y="301597"/>
                  <a:pt x="193850" y="304278"/>
                  <a:pt x="190500" y="314325"/>
                </a:cubicBezTo>
                <a:cubicBezTo>
                  <a:pt x="191294" y="323056"/>
                  <a:pt x="190110" y="332201"/>
                  <a:pt x="192882" y="340518"/>
                </a:cubicBezTo>
                <a:cubicBezTo>
                  <a:pt x="193676" y="342899"/>
                  <a:pt x="197831" y="341681"/>
                  <a:pt x="200025" y="342900"/>
                </a:cubicBezTo>
                <a:cubicBezTo>
                  <a:pt x="224582" y="356544"/>
                  <a:pt x="205295" y="349420"/>
                  <a:pt x="221457" y="354806"/>
                </a:cubicBezTo>
                <a:lnTo>
                  <a:pt x="226219" y="369093"/>
                </a:lnTo>
                <a:cubicBezTo>
                  <a:pt x="227517" y="372986"/>
                  <a:pt x="229475" y="380951"/>
                  <a:pt x="233363" y="383381"/>
                </a:cubicBezTo>
                <a:cubicBezTo>
                  <a:pt x="237620" y="386042"/>
                  <a:pt x="242888" y="386556"/>
                  <a:pt x="247650" y="388143"/>
                </a:cubicBezTo>
                <a:lnTo>
                  <a:pt x="254794" y="390525"/>
                </a:lnTo>
                <a:cubicBezTo>
                  <a:pt x="254794" y="390525"/>
                  <a:pt x="249739" y="389535"/>
                  <a:pt x="247650" y="388143"/>
                </a:cubicBezTo>
                <a:lnTo>
                  <a:pt x="240507" y="383381"/>
                </a:lnTo>
                <a:cubicBezTo>
                  <a:pt x="239020" y="378920"/>
                  <a:pt x="233984" y="371475"/>
                  <a:pt x="245269" y="371475"/>
                </a:cubicBezTo>
                <a:cubicBezTo>
                  <a:pt x="250289" y="371475"/>
                  <a:pt x="259557" y="376237"/>
                  <a:pt x="259557" y="376237"/>
                </a:cubicBezTo>
                <a:cubicBezTo>
                  <a:pt x="261144" y="378618"/>
                  <a:pt x="263566" y="380620"/>
                  <a:pt x="264319" y="383381"/>
                </a:cubicBezTo>
                <a:cubicBezTo>
                  <a:pt x="266003" y="389555"/>
                  <a:pt x="264323" y="396489"/>
                  <a:pt x="266700" y="402431"/>
                </a:cubicBezTo>
                <a:cubicBezTo>
                  <a:pt x="267763" y="405088"/>
                  <a:pt x="271463" y="405606"/>
                  <a:pt x="273844" y="407193"/>
                </a:cubicBezTo>
                <a:cubicBezTo>
                  <a:pt x="274638" y="409574"/>
                  <a:pt x="275843" y="411856"/>
                  <a:pt x="276225" y="414337"/>
                </a:cubicBezTo>
                <a:cubicBezTo>
                  <a:pt x="277438" y="422222"/>
                  <a:pt x="274587" y="431259"/>
                  <a:pt x="278607" y="438150"/>
                </a:cubicBezTo>
                <a:cubicBezTo>
                  <a:pt x="281136" y="442486"/>
                  <a:pt x="288132" y="441325"/>
                  <a:pt x="292894" y="442912"/>
                </a:cubicBezTo>
                <a:cubicBezTo>
                  <a:pt x="290513" y="445293"/>
                  <a:pt x="288408" y="447988"/>
                  <a:pt x="285750" y="450056"/>
                </a:cubicBezTo>
                <a:cubicBezTo>
                  <a:pt x="281232" y="453570"/>
                  <a:pt x="275510" y="455534"/>
                  <a:pt x="271463" y="459581"/>
                </a:cubicBezTo>
                <a:cubicBezTo>
                  <a:pt x="266195" y="464849"/>
                  <a:pt x="263807" y="468171"/>
                  <a:pt x="257175" y="471487"/>
                </a:cubicBezTo>
                <a:cubicBezTo>
                  <a:pt x="254930" y="472609"/>
                  <a:pt x="252413" y="473074"/>
                  <a:pt x="250032" y="473868"/>
                </a:cubicBezTo>
                <a:lnTo>
                  <a:pt x="235744" y="469106"/>
                </a:lnTo>
                <a:lnTo>
                  <a:pt x="228600" y="466725"/>
                </a:lnTo>
                <a:cubicBezTo>
                  <a:pt x="208135" y="453079"/>
                  <a:pt x="234025" y="469437"/>
                  <a:pt x="214313" y="459581"/>
                </a:cubicBezTo>
                <a:cubicBezTo>
                  <a:pt x="211753" y="458301"/>
                  <a:pt x="209784" y="455980"/>
                  <a:pt x="207169" y="454818"/>
                </a:cubicBezTo>
                <a:cubicBezTo>
                  <a:pt x="202582" y="452779"/>
                  <a:pt x="192882" y="450056"/>
                  <a:pt x="192882" y="450056"/>
                </a:cubicBezTo>
                <a:lnTo>
                  <a:pt x="188119" y="435768"/>
                </a:lnTo>
                <a:lnTo>
                  <a:pt x="150019" y="40243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225865" y="1494582"/>
            <a:ext cx="1800493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12121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样品中不含毒素</a:t>
            </a:r>
            <a:endParaRPr lang="en-US" altLang="zh-CN" b="1" dirty="0">
              <a:solidFill>
                <a:srgbClr val="12121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160883" y="4200429"/>
            <a:ext cx="1569660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12121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样品中有毒素</a:t>
            </a:r>
            <a:endParaRPr lang="en-US" altLang="zh-CN" b="1" dirty="0">
              <a:solidFill>
                <a:srgbClr val="12121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684488" y="166934"/>
            <a:ext cx="9248775" cy="1477328"/>
            <a:chOff x="1684488" y="166934"/>
            <a:chExt cx="9248775" cy="1477328"/>
          </a:xfrm>
        </p:grpSpPr>
        <p:sp>
          <p:nvSpPr>
            <p:cNvPr id="19" name="矩形 18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684488" y="1669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Current Status of Rapid Detection Technology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666" y="1189782"/>
            <a:ext cx="6729748" cy="463624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617727" y="5761122"/>
            <a:ext cx="11384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Negative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09485" y="5761122"/>
            <a:ext cx="1667444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Positive</a:t>
            </a: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less</a:t>
            </a: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623025" y="5767974"/>
            <a:ext cx="1985676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Negative</a:t>
            </a: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more</a:t>
            </a: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350879" y="5761122"/>
            <a:ext cx="9669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Invalid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863322" y="5744500"/>
            <a:ext cx="9669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Invalid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684488" y="166934"/>
            <a:ext cx="9248775" cy="1477328"/>
            <a:chOff x="1684488" y="166934"/>
            <a:chExt cx="9248775" cy="1477328"/>
          </a:xfrm>
        </p:grpSpPr>
        <p:sp>
          <p:nvSpPr>
            <p:cNvPr id="18" name="矩形 17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684488" y="1669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Current Status of Rapid Detection Technology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04219" y="5603676"/>
            <a:ext cx="11587781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application of the Immuno-chromatography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method 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the Ministry of Agriculture of Cambodia and the Ministry of Food Toxins and Pollution of the National Research Center of Egypt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684488" y="166934"/>
            <a:ext cx="9248775" cy="1477328"/>
            <a:chOff x="1684488" y="166934"/>
            <a:chExt cx="9248775" cy="1477328"/>
          </a:xfrm>
        </p:grpSpPr>
        <p:sp>
          <p:nvSpPr>
            <p:cNvPr id="18" name="矩形 17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684488" y="1669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Current Status of Rapid Detection Technology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863" y="1116033"/>
            <a:ext cx="6638102" cy="4487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2346348" y="4127373"/>
            <a:ext cx="7880633" cy="905032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Overview of Fungi and </a:t>
            </a:r>
            <a:r>
              <a:rPr lang="en-US" altLang="zh-CN" sz="4000" b="1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4000" b="1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8039" y="306197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6980641" y="208973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4606619" y="31369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491179" y="180848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877782" y="2039417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7"/>
          <p:cNvSpPr txBox="1"/>
          <p:nvPr/>
        </p:nvSpPr>
        <p:spPr>
          <a:xfrm>
            <a:off x="4821493" y="2368491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8800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840329" y="3782365"/>
            <a:ext cx="10087430" cy="1828361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Development Trends in Rapid Detection Technology for </a:t>
            </a:r>
            <a:r>
              <a:rPr lang="en-US" altLang="zh-CN" sz="40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4000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8039" y="306197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6980641" y="208973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4606619" y="31369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491179" y="180848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877782" y="2039417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7"/>
          <p:cNvSpPr txBox="1"/>
          <p:nvPr/>
        </p:nvSpPr>
        <p:spPr>
          <a:xfrm>
            <a:off x="4821493" y="2368491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  <a:endParaRPr lang="zh-CN" altLang="en-US" sz="8800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63" y="1669443"/>
            <a:ext cx="3328904" cy="3939764"/>
          </a:xfrm>
          <a:prstGeom prst="rect">
            <a:avLst/>
          </a:prstGeom>
        </p:spPr>
      </p:pic>
      <p:sp>
        <p:nvSpPr>
          <p:cNvPr id="17" name="圆角矩形 16"/>
          <p:cNvSpPr/>
          <p:nvPr/>
        </p:nvSpPr>
        <p:spPr>
          <a:xfrm>
            <a:off x="3810719" y="2077616"/>
            <a:ext cx="7154824" cy="26213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Automation and </a:t>
            </a: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intelligence</a:t>
            </a:r>
            <a:endParaRPr lang="en-US" altLang="zh-CN" sz="3200" b="1" dirty="0" smtClean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in- result out  </a:t>
            </a:r>
            <a:r>
              <a:rPr lang="zh-CN" alt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27980" y="100141"/>
            <a:ext cx="9248775" cy="923330"/>
            <a:chOff x="1927980" y="100141"/>
            <a:chExt cx="9248775" cy="923330"/>
          </a:xfrm>
        </p:grpSpPr>
        <p:sp>
          <p:nvSpPr>
            <p:cNvPr id="6" name="矩形 5"/>
            <p:cNvSpPr/>
            <p:nvPr/>
          </p:nvSpPr>
          <p:spPr>
            <a:xfrm>
              <a:off x="2827942" y="252419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27980" y="100141"/>
              <a:ext cx="924877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Development Trends in Rapid Detection Technology for Mycotoxins</a:t>
              </a:r>
              <a:endPara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4894560"/>
            <a:ext cx="3440487" cy="0"/>
          </a:xfrm>
          <a:prstGeom prst="line">
            <a:avLst/>
          </a:prstGeom>
          <a:ln w="25400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-101598" y="4946946"/>
            <a:ext cx="124097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Using magnetic beads as the solid-phase carrier </a:t>
            </a:r>
            <a:r>
              <a:rPr lang="zh-CN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以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SA-MB</a:t>
            </a:r>
            <a:r>
              <a:rPr lang="zh-CN" altLang="en-US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Establishing a magnetic bead chemiluminescent immunoassay based on the principle of indirect 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competition</a:t>
            </a:r>
            <a:r>
              <a:rPr lang="zh-CN" altLang="en-US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endPara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kern="1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luminescence value is negatively correlated with the target in the </a:t>
            </a:r>
            <a:r>
              <a:rPr lang="en-US" altLang="zh-CN" sz="2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</a:t>
            </a:r>
            <a:r>
              <a:rPr lang="zh-CN" altLang="en-US" sz="20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zh-CN" sz="200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1038" y="4247093"/>
            <a:ext cx="11416908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Principle of the automated magnetic beads-based chemiluminescence immunoassay system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2093"/>
          <a:stretch>
            <a:fillRect/>
          </a:stretch>
        </p:blipFill>
        <p:spPr bwMode="auto">
          <a:xfrm>
            <a:off x="311553" y="1121814"/>
            <a:ext cx="11520000" cy="3050792"/>
          </a:xfrm>
          <a:prstGeom prst="rect">
            <a:avLst/>
          </a:prstGeom>
          <a:ln>
            <a:noFill/>
          </a:ln>
        </p:spPr>
      </p:pic>
      <p:grpSp>
        <p:nvGrpSpPr>
          <p:cNvPr id="12" name="组合 11"/>
          <p:cNvGrpSpPr/>
          <p:nvPr/>
        </p:nvGrpSpPr>
        <p:grpSpPr>
          <a:xfrm>
            <a:off x="1927980" y="100141"/>
            <a:ext cx="9248775" cy="923330"/>
            <a:chOff x="1927980" y="100141"/>
            <a:chExt cx="9248775" cy="923330"/>
          </a:xfrm>
        </p:grpSpPr>
        <p:sp>
          <p:nvSpPr>
            <p:cNvPr id="13" name="矩形 12"/>
            <p:cNvSpPr/>
            <p:nvPr/>
          </p:nvSpPr>
          <p:spPr>
            <a:xfrm>
              <a:off x="2827942" y="252419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927980" y="100141"/>
              <a:ext cx="924877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Development Trends in Rapid Detection Technology for Mycotoxins</a:t>
              </a:r>
              <a:endPara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203" y="1021567"/>
            <a:ext cx="7038975" cy="3971925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37933" y="5670576"/>
            <a:ext cx="3440487" cy="0"/>
          </a:xfrm>
          <a:prstGeom prst="line">
            <a:avLst/>
          </a:prstGeom>
          <a:ln w="25400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1948359" y="4927018"/>
            <a:ext cx="8302273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Front and top views of the mycotoxin magnetic chemiluminescent reagent strip</a:t>
            </a:r>
            <a:endPara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7933" y="5610106"/>
            <a:ext cx="119653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Single-sample kit</a:t>
            </a: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All experimental reagents and consumables are preloaded in the reagent strip, allowing for immediate testing upon arrival of the sample, thus avoiding reagent wastage and cross-contamination.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27980" y="100141"/>
            <a:ext cx="9248775" cy="923330"/>
            <a:chOff x="1927980" y="100141"/>
            <a:chExt cx="9248775" cy="923330"/>
          </a:xfrm>
        </p:grpSpPr>
        <p:sp>
          <p:nvSpPr>
            <p:cNvPr id="11" name="矩形 10"/>
            <p:cNvSpPr/>
            <p:nvPr/>
          </p:nvSpPr>
          <p:spPr>
            <a:xfrm>
              <a:off x="2827942" y="252419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927980" y="100141"/>
              <a:ext cx="924877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Development Trends in Rapid Detection Technology for Mycotoxins</a:t>
              </a:r>
              <a:endPara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604428" y="5159375"/>
            <a:ext cx="2581275" cy="0"/>
          </a:xfrm>
          <a:prstGeom prst="line">
            <a:avLst/>
          </a:prstGeom>
          <a:ln w="25400">
            <a:solidFill>
              <a:srgbClr val="C0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3005493" y="4543201"/>
            <a:ext cx="4076757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zh-CN" sz="2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Chemiluminescence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-based 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analyzer</a:t>
            </a:r>
            <a:endParaRPr lang="zh-CN" altLang="zh-CN" sz="2000" kern="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4" y="1353188"/>
            <a:ext cx="3664179" cy="321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虚尾箭头 13"/>
          <p:cNvSpPr/>
          <p:nvPr/>
        </p:nvSpPr>
        <p:spPr>
          <a:xfrm>
            <a:off x="4569096" y="2535556"/>
            <a:ext cx="593725" cy="425450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05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7"/>
          <p:cNvSpPr txBox="1">
            <a:spLocks noChangeArrowheads="1"/>
          </p:cNvSpPr>
          <p:nvPr/>
        </p:nvSpPr>
        <p:spPr bwMode="auto">
          <a:xfrm>
            <a:off x="4793387" y="5449057"/>
            <a:ext cx="3991990" cy="96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Magnetic bead control module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20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Signal 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reading 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module</a:t>
            </a:r>
            <a:endParaRPr lang="zh-CN" altLang="en-US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>
            <a:spLocks noChangeArrowheads="1"/>
          </p:cNvSpPr>
          <p:nvPr/>
        </p:nvSpPr>
        <p:spPr bwMode="auto">
          <a:xfrm>
            <a:off x="334324" y="5439753"/>
            <a:ext cx="263565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Scanning module </a:t>
            </a:r>
            <a:endParaRPr lang="en-US" altLang="zh-CN" sz="20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Pipetting 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module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endParaRPr lang="zh-CN" altLang="en-US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967" y="1137420"/>
            <a:ext cx="5064809" cy="358820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145967" y="1121671"/>
            <a:ext cx="291119" cy="22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927980" y="100141"/>
            <a:ext cx="9248775" cy="923330"/>
            <a:chOff x="1927980" y="100141"/>
            <a:chExt cx="9248775" cy="923330"/>
          </a:xfrm>
        </p:grpSpPr>
        <p:sp>
          <p:nvSpPr>
            <p:cNvPr id="18" name="矩形 17"/>
            <p:cNvSpPr/>
            <p:nvPr/>
          </p:nvSpPr>
          <p:spPr>
            <a:xfrm>
              <a:off x="2827942" y="252419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927980" y="100141"/>
              <a:ext cx="924877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Development Trends in Rapid Detection Technology for Mycotoxins</a:t>
              </a:r>
              <a:endPara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13786" y="1000009"/>
            <a:ext cx="8592691" cy="5857991"/>
            <a:chOff x="3599309" y="965758"/>
            <a:chExt cx="8592691" cy="5857991"/>
          </a:xfrm>
        </p:grpSpPr>
        <p:pic>
          <p:nvPicPr>
            <p:cNvPr id="23" name="图片 22" descr="图形用户界面, 网站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309" y="965758"/>
              <a:ext cx="8592691" cy="5687330"/>
            </a:xfrm>
            <a:prstGeom prst="rect">
              <a:avLst/>
            </a:prstGeom>
          </p:spPr>
        </p:pic>
        <p:sp>
          <p:nvSpPr>
            <p:cNvPr id="24" name="textbox 37"/>
            <p:cNvSpPr/>
            <p:nvPr/>
          </p:nvSpPr>
          <p:spPr>
            <a:xfrm>
              <a:off x="4371977" y="2619374"/>
              <a:ext cx="7439024" cy="31432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50000"/>
                </a:lnSpc>
              </a:pPr>
              <a:endParaRPr lang="zh-CN" altLang="en-US" sz="2000" b="1" spc="11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219574" y="2538868"/>
              <a:ext cx="78104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x-none" sz="1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Extract 3 min         Filtration          Add reagent 1    Add reagent 2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37"/>
            <p:cNvSpPr/>
            <p:nvPr/>
          </p:nvSpPr>
          <p:spPr>
            <a:xfrm>
              <a:off x="4248152" y="6267449"/>
              <a:ext cx="7439024" cy="31432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50000"/>
                </a:lnSpc>
              </a:pPr>
              <a:endParaRPr lang="zh-CN" altLang="en-US" sz="2000" b="1" spc="11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152899" y="6177418"/>
              <a:ext cx="78104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x-none" sz="1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Incubation             Low level             High level            Reading</a:t>
              </a:r>
              <a:endParaRPr lang="en-US" altLang="x-none" sz="18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x-none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x-none" sz="1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Add reagent 4          sample                  </a:t>
              </a:r>
              <a:r>
                <a:rPr lang="en-US" altLang="x-none" sz="18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37"/>
            <p:cNvSpPr/>
            <p:nvPr/>
          </p:nvSpPr>
          <p:spPr>
            <a:xfrm>
              <a:off x="4276727" y="4400549"/>
              <a:ext cx="7439024" cy="31432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50000"/>
                </a:lnSpc>
              </a:pPr>
              <a:endParaRPr lang="zh-CN" altLang="en-US" sz="2000" b="1" spc="11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124324" y="4320043"/>
              <a:ext cx="78104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x-none" sz="1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Add sample           </a:t>
              </a:r>
              <a:r>
                <a:rPr lang="en-US" altLang="x-none" sz="18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Tranfer</a:t>
              </a:r>
              <a:r>
                <a:rPr lang="en-US" altLang="x-none" sz="1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liquid      Incubation         Add reagent 3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0" name="虚尾箭头 19"/>
          <p:cNvSpPr/>
          <p:nvPr/>
        </p:nvSpPr>
        <p:spPr>
          <a:xfrm flipH="1">
            <a:off x="8369405" y="3335603"/>
            <a:ext cx="870622" cy="336020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05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2623860"/>
            <a:ext cx="3364438" cy="1759506"/>
          </a:xfrm>
          <a:prstGeom prst="rect">
            <a:avLst/>
          </a:prstGeom>
        </p:spPr>
      </p:pic>
      <p:sp>
        <p:nvSpPr>
          <p:cNvPr id="21" name="textbox 37"/>
          <p:cNvSpPr/>
          <p:nvPr/>
        </p:nvSpPr>
        <p:spPr>
          <a:xfrm rot="5400000">
            <a:off x="-2535271" y="3517737"/>
            <a:ext cx="5759903" cy="48949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150000"/>
              </a:lnSpc>
            </a:pPr>
            <a:r>
              <a:rPr lang="en-US" altLang="x-none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Experimental procedure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 ELISA</a:t>
            </a:r>
            <a:endParaRPr lang="x-none" altLang="x-none" sz="24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927980" y="100141"/>
            <a:ext cx="9248775" cy="923330"/>
            <a:chOff x="1927980" y="100141"/>
            <a:chExt cx="9248775" cy="923330"/>
          </a:xfrm>
        </p:grpSpPr>
        <p:sp>
          <p:nvSpPr>
            <p:cNvPr id="19" name="矩形 18"/>
            <p:cNvSpPr/>
            <p:nvPr/>
          </p:nvSpPr>
          <p:spPr>
            <a:xfrm>
              <a:off x="2827942" y="252419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927980" y="100141"/>
              <a:ext cx="924877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Development Trends in Rapid Detection Technology for Mycotoxins</a:t>
              </a:r>
              <a:endPara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13786" y="1000009"/>
            <a:ext cx="8592691" cy="5857991"/>
            <a:chOff x="3599309" y="965758"/>
            <a:chExt cx="8592691" cy="5857991"/>
          </a:xfrm>
        </p:grpSpPr>
        <p:pic>
          <p:nvPicPr>
            <p:cNvPr id="25" name="图片 24" descr="图形用户界面, 网站&#10;&#10;描述已自动生成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309" y="965758"/>
              <a:ext cx="8592691" cy="5687330"/>
            </a:xfrm>
            <a:prstGeom prst="rect">
              <a:avLst/>
            </a:prstGeom>
          </p:spPr>
        </p:pic>
        <p:sp>
          <p:nvSpPr>
            <p:cNvPr id="26" name="textbox 37"/>
            <p:cNvSpPr/>
            <p:nvPr/>
          </p:nvSpPr>
          <p:spPr>
            <a:xfrm>
              <a:off x="4371977" y="2619374"/>
              <a:ext cx="7439024" cy="31432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50000"/>
                </a:lnSpc>
              </a:pPr>
              <a:endParaRPr lang="zh-CN" altLang="en-US" sz="2000" b="1" spc="11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219574" y="2538868"/>
              <a:ext cx="78104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x-none" sz="1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Extract 3 min         Filtration          Add reagent 1    Add reagent 2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37"/>
            <p:cNvSpPr/>
            <p:nvPr/>
          </p:nvSpPr>
          <p:spPr>
            <a:xfrm>
              <a:off x="4248152" y="6267449"/>
              <a:ext cx="7439024" cy="31432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50000"/>
                </a:lnSpc>
              </a:pPr>
              <a:endParaRPr lang="zh-CN" altLang="en-US" sz="2000" b="1" spc="11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152899" y="6177418"/>
              <a:ext cx="78104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x-none" sz="1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  Incubation             Low level             High level            Reading</a:t>
              </a:r>
              <a:endParaRPr lang="en-US" altLang="x-none" sz="18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r>
                <a:rPr lang="en-US" altLang="x-none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x-none" sz="1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Add reagent 4          sample                  </a:t>
              </a:r>
              <a:r>
                <a:rPr lang="en-US" altLang="x-none" sz="18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37"/>
            <p:cNvSpPr/>
            <p:nvPr/>
          </p:nvSpPr>
          <p:spPr>
            <a:xfrm>
              <a:off x="4276727" y="4400549"/>
              <a:ext cx="7439024" cy="31432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/>
            <a:lstStyle/>
            <a:p>
              <a:pPr algn="ctr" rtl="0" eaLnBrk="0">
                <a:lnSpc>
                  <a:spcPct val="150000"/>
                </a:lnSpc>
              </a:pPr>
              <a:endParaRPr lang="zh-CN" altLang="en-US" sz="2000" b="1" spc="11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124324" y="4320043"/>
              <a:ext cx="78104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x-none" sz="1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Add sample           </a:t>
              </a:r>
              <a:r>
                <a:rPr lang="en-US" altLang="x-none" sz="18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Tranfer</a:t>
              </a:r>
              <a:r>
                <a:rPr lang="en-US" altLang="x-none" sz="18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liquid      Incubation         Add reagent 3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1" name="虚尾箭头 10"/>
          <p:cNvSpPr/>
          <p:nvPr/>
        </p:nvSpPr>
        <p:spPr>
          <a:xfrm>
            <a:off x="8432108" y="3240738"/>
            <a:ext cx="870622" cy="336020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05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22"/>
          <p:cNvSpPr txBox="1">
            <a:spLocks noChangeArrowheads="1"/>
          </p:cNvSpPr>
          <p:nvPr/>
        </p:nvSpPr>
        <p:spPr bwMode="auto">
          <a:xfrm>
            <a:off x="9367485" y="3776654"/>
            <a:ext cx="2813179" cy="45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Completed by </a:t>
            </a:r>
            <a:r>
              <a:rPr lang="en-US" altLang="zh-CN" sz="1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instrument</a:t>
            </a:r>
            <a:endParaRPr lang="en-US" altLang="zh-CN" sz="18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53954" y="1242576"/>
            <a:ext cx="7747537" cy="5525268"/>
            <a:chOff x="553954" y="1242576"/>
            <a:chExt cx="7747537" cy="5525268"/>
          </a:xfrm>
        </p:grpSpPr>
        <p:sp>
          <p:nvSpPr>
            <p:cNvPr id="2" name="矩形 1"/>
            <p:cNvSpPr/>
            <p:nvPr/>
          </p:nvSpPr>
          <p:spPr>
            <a:xfrm>
              <a:off x="4495800" y="1242576"/>
              <a:ext cx="3805691" cy="55252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523727" y="2909838"/>
              <a:ext cx="2022874" cy="275950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53954" y="4749125"/>
              <a:ext cx="4132345" cy="201871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784" y="1429803"/>
            <a:ext cx="2734582" cy="239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7"/>
          <p:cNvSpPr/>
          <p:nvPr/>
        </p:nvSpPr>
        <p:spPr>
          <a:xfrm rot="5400000">
            <a:off x="-2535271" y="3517737"/>
            <a:ext cx="5759903" cy="48949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150000"/>
              </a:lnSpc>
            </a:pPr>
            <a:r>
              <a:rPr lang="en-US" altLang="x-none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Experimental procedure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 ELISA</a:t>
            </a:r>
            <a:endParaRPr lang="x-none" altLang="x-none" sz="24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8284251" y="4161705"/>
            <a:ext cx="4088381" cy="237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1" rIns="68580" bIns="34291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Easy to 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use</a:t>
            </a:r>
            <a:endParaRPr lang="en-US" altLang="zh-CN" sz="20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Reproducibility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without human 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error</a:t>
            </a:r>
            <a:endParaRPr lang="en-US" altLang="zh-CN" sz="20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Short 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time and high throughput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21 minutes for 6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samples</a:t>
            </a:r>
            <a:endPara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927980" y="100141"/>
            <a:ext cx="9248775" cy="923330"/>
            <a:chOff x="1927980" y="100141"/>
            <a:chExt cx="9248775" cy="923330"/>
          </a:xfrm>
        </p:grpSpPr>
        <p:sp>
          <p:nvSpPr>
            <p:cNvPr id="35" name="矩形 34"/>
            <p:cNvSpPr/>
            <p:nvPr/>
          </p:nvSpPr>
          <p:spPr>
            <a:xfrm>
              <a:off x="2827942" y="252419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927980" y="100141"/>
              <a:ext cx="924877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Development Trends in Rapid Detection Technology for Mycotoxins</a:t>
              </a:r>
              <a:endPara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1132209" y="3953245"/>
            <a:ext cx="9811660" cy="1828361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Evaluation of Rapid Detection Products for </a:t>
            </a:r>
            <a:r>
              <a:rPr lang="en-US" altLang="zh-CN" sz="4000" dirty="0" smtClean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4000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8039" y="306197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6980641" y="2089735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4606619" y="3136930"/>
            <a:ext cx="214874" cy="21487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9525">
            <a:solidFill>
              <a:schemeClr val="bg1"/>
            </a:solidFill>
          </a:ln>
          <a:effectLst>
            <a:outerShdw blurRad="419100" dist="190500" dir="2700000" sx="90000" sy="90000" algn="tl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491179" y="1808489"/>
            <a:ext cx="942567" cy="94256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1905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877782" y="2039417"/>
            <a:ext cx="1863725" cy="178054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100000">
                <a:srgbClr val="C7C7C7"/>
              </a:gs>
            </a:gsLst>
            <a:lin ang="13500000" scaled="1"/>
            <a:tileRect/>
          </a:gradFill>
          <a:ln w="25400">
            <a:solidFill>
              <a:schemeClr val="bg1"/>
            </a:solidFill>
          </a:ln>
          <a:effectLst>
            <a:outerShdw blurRad="419100" dist="571500" dir="2700000" sx="90000" sy="90000" algn="tl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7"/>
          <p:cNvSpPr txBox="1"/>
          <p:nvPr/>
        </p:nvSpPr>
        <p:spPr>
          <a:xfrm>
            <a:off x="4821493" y="2368491"/>
            <a:ext cx="2125102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solidFill>
                  <a:schemeClr val="accent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  <a:endParaRPr lang="zh-CN" altLang="en-US" sz="8800" dirty="0">
              <a:solidFill>
                <a:schemeClr val="accent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87087" y="1529330"/>
          <a:ext cx="6146799" cy="521970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402113"/>
                <a:gridCol w="2206171"/>
                <a:gridCol w="1538515"/>
              </a:tblGrid>
              <a:tr h="2878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Brand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Product Category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Country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87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Romer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Test strip/ELISA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Austria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87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Charm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Test strip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US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878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Biopharm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Test </a:t>
                      </a:r>
                      <a:r>
                        <a:rPr lang="en-US" altLang="zh-CN" sz="2400" u="none" strike="noStrike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strip/ELISA</a:t>
                      </a:r>
                      <a:endParaRPr lang="en-US" altLang="zh-CN" sz="2400" u="none" strike="noStrike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Grtmsny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87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Beacon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vMerge="1"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US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878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Hua an </a:t>
                      </a:r>
                      <a:r>
                        <a:rPr lang="en-US" altLang="zh-CN" sz="2400" u="none" strike="noStrike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 u="none" strike="noStrike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ke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vMerge="1">
                  <a:tcPr marL="7620" marR="7620" marT="7620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China</a:t>
                      </a:r>
                      <a:endParaRPr lang="en-US" altLang="zh-CN" sz="2400" u="none" strike="noStrike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287832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Zhong </a:t>
                      </a:r>
                      <a:r>
                        <a:rPr lang="en-US" altLang="zh-CN" sz="2400" u="none" strike="noStrike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jian</a:t>
                      </a:r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 u="none" strike="noStrike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wei</a:t>
                      </a:r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kang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vMerge="1">
                  <a:tcPr marL="7620" marR="7620" marT="7620" marB="0" anchor="ctr"/>
                </a:tc>
                <a:tc vMerge="1">
                  <a:tcPr marL="7620" marR="7620" marT="7620" marB="0" anchor="ctr"/>
                </a:tc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Qin bang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 vMerge="1">
                  <a:tcPr marL="7620" marR="7620" marT="7620" marB="0" anchor="ctr"/>
                </a:tc>
                <a:tc vMerge="1">
                  <a:tcPr marL="7620" marR="7620" marT="7620" marB="0" anchor="ctr"/>
                </a:tc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An </a:t>
                      </a:r>
                      <a:r>
                        <a:rPr lang="en-US" altLang="zh-CN" sz="2400" u="none" strike="noStrike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pu</a:t>
                      </a:r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 u="none" strike="noStrike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nuo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 vMerge="1">
                  <a:tcPr marL="7620" marR="7620" marT="7620" marB="0" anchor="ctr"/>
                </a:tc>
                <a:tc vMerge="1">
                  <a:tcPr marL="7620" marR="7620" marT="7620" marB="0" anchor="ctr"/>
                </a:tc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Yi </a:t>
                      </a:r>
                      <a:r>
                        <a:rPr lang="en-US" altLang="zh-CN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rui</a:t>
                      </a:r>
                      <a:endParaRPr lang="zh-CN" alt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 vMerge="1">
                  <a:tcPr marL="7620" marR="7620" marT="7620" marB="0" anchor="ctr"/>
                </a:tc>
                <a:tc vMerge="1">
                  <a:tcPr marL="7620" marR="7620" marT="7620" marB="0" anchor="ctr"/>
                </a:tc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Wei de </a:t>
                      </a:r>
                      <a:r>
                        <a:rPr lang="en-US" altLang="zh-CN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wei</a:t>
                      </a:r>
                      <a:r>
                        <a:rPr lang="en-US" altLang="zh-CN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kang</a:t>
                      </a:r>
                      <a:endParaRPr lang="zh-CN" alt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 vMerge="1">
                  <a:tcPr marL="7620" marR="7620" marT="7620" marB="0" anchor="ctr"/>
                </a:tc>
                <a:tc vMerge="1">
                  <a:tcPr marL="7620" marR="7620" marT="7620" marB="0" anchor="ctr"/>
                </a:tc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Rui </a:t>
                      </a:r>
                      <a:r>
                        <a:rPr lang="en-US" altLang="zh-CN" sz="2400" u="none" strike="noStrike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xin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 vMerge="1">
                  <a:tcPr marL="7620" marR="7620" marT="7620" marB="0" anchor="ctr"/>
                </a:tc>
                <a:tc vMerge="1">
                  <a:tcPr marL="7620" marR="7620" marT="7620" marB="0" anchor="ctr"/>
                </a:tc>
              </a:tr>
              <a:tr h="287832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Jin liang </a:t>
                      </a:r>
                      <a:r>
                        <a:rPr lang="en-US" altLang="zh-CN" sz="2400" u="none" strike="noStrike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zhi</a:t>
                      </a:r>
                      <a:r>
                        <a:rPr lang="en-US" altLang="zh-CN" sz="2400" u="none" strike="noStrike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 u="none" strike="noStrike" dirty="0" err="1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ce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 vMerge="1">
                  <a:tcPr marL="7620" marR="7620" marT="7620" marB="0" anchor="ctr"/>
                </a:tc>
                <a:tc vMerge="1"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518413" y="973315"/>
            <a:ext cx="6114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Major rapid detection brands for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856953" y="2674246"/>
            <a:ext cx="4714945" cy="2806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dazzling array of 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products</a:t>
            </a:r>
            <a:endParaRPr lang="en-US" altLang="zh-CN" sz="20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wide variety of products</a:t>
            </a:r>
            <a:endParaRPr lang="en-US" altLang="zh-CN" sz="20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Significant differences in performance</a:t>
            </a:r>
            <a:endParaRPr lang="en-US" altLang="zh-CN" sz="20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endParaRPr lang="zh-CN" altLang="en-US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虚尾箭头 14"/>
          <p:cNvSpPr/>
          <p:nvPr/>
        </p:nvSpPr>
        <p:spPr>
          <a:xfrm>
            <a:off x="6313283" y="3782466"/>
            <a:ext cx="648072" cy="713428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543351" y="163641"/>
            <a:ext cx="9248775" cy="1477328"/>
            <a:chOff x="1684488" y="128834"/>
            <a:chExt cx="9248775" cy="1477328"/>
          </a:xfrm>
        </p:grpSpPr>
        <p:sp>
          <p:nvSpPr>
            <p:cNvPr id="8" name="矩形 7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684488" y="1288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Evaluation of Rapid Detection Products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内容占位符 2"/>
          <p:cNvSpPr>
            <a:spLocks noGrp="1" noChangeArrowheads="1"/>
          </p:cNvSpPr>
          <p:nvPr>
            <p:ph idx="1"/>
          </p:nvPr>
        </p:nvSpPr>
        <p:spPr>
          <a:xfrm>
            <a:off x="-12875" y="2144354"/>
            <a:ext cx="6306199" cy="2438400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How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to choose rapid detection products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24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en-US" altLang="zh-CN" sz="24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How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to judge the test results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6579177" y="1494299"/>
            <a:ext cx="5041279" cy="277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50000"/>
              </a:lnSpc>
              <a:buFontTx/>
              <a:buNone/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Core issues: </a:t>
            </a:r>
            <a:endParaRPr lang="en-US" altLang="zh-CN" sz="24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lnSpc>
                <a:spcPct val="250000"/>
              </a:lnSpc>
              <a:buFontTx/>
              <a:buNone/>
            </a:pP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Is it usable? </a:t>
            </a:r>
            <a:b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</a:b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How to use it? 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右箭头 1"/>
          <p:cNvSpPr>
            <a:spLocks noChangeArrowheads="1"/>
          </p:cNvSpPr>
          <p:nvPr/>
        </p:nvSpPr>
        <p:spPr bwMode="auto">
          <a:xfrm>
            <a:off x="5314257" y="3211154"/>
            <a:ext cx="11430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40572" y="4864724"/>
            <a:ext cx="9146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It is crucial to conduct a scientific and reasonable evaluation of rapid test products</a:t>
            </a:r>
            <a:r>
              <a:rPr lang="en-US" altLang="zh-C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!</a:t>
            </a:r>
            <a:endParaRPr lang="en-US" altLang="zh-CN" sz="28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543351" y="163641"/>
            <a:ext cx="9248775" cy="1477328"/>
            <a:chOff x="1684488" y="128834"/>
            <a:chExt cx="9248775" cy="1477328"/>
          </a:xfrm>
        </p:grpSpPr>
        <p:sp>
          <p:nvSpPr>
            <p:cNvPr id="12" name="矩形 11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84488" y="1288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Evaluation of Rapid Detection Products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316511" y="44982"/>
            <a:ext cx="653989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Overview </a:t>
            </a:r>
            <a:r>
              <a:rPr lang="en-US" altLang="zh-CN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 Fungi and </a:t>
            </a:r>
            <a:r>
              <a:rPr lang="en-US" altLang="zh-CN" sz="28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037215" y="2564904"/>
            <a:ext cx="2088232" cy="2781568"/>
            <a:chOff x="415711" y="2996011"/>
            <a:chExt cx="2088232" cy="2781568"/>
          </a:xfrm>
        </p:grpSpPr>
        <p:pic>
          <p:nvPicPr>
            <p:cNvPr id="6" name="Picture 2" descr="aspergillus-flavus"/>
            <p:cNvPicPr>
              <a:picLocks noChangeAspect="1" noChangeArrowheads="1"/>
            </p:cNvPicPr>
            <p:nvPr/>
          </p:nvPicPr>
          <p:blipFill>
            <a:blip r:embed="rId2" cstate="print"/>
            <a:srcRect l="10782" r="2788"/>
            <a:stretch>
              <a:fillRect/>
            </a:stretch>
          </p:blipFill>
          <p:spPr bwMode="auto">
            <a:xfrm>
              <a:off x="415711" y="5013176"/>
              <a:ext cx="1040094" cy="7644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7" name="Picture 4" descr="aspergillus-flav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95972" y="5013177"/>
              <a:ext cx="1007971" cy="76440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8" name="组合 7"/>
            <p:cNvGrpSpPr/>
            <p:nvPr/>
          </p:nvGrpSpPr>
          <p:grpSpPr>
            <a:xfrm>
              <a:off x="415711" y="4079793"/>
              <a:ext cx="2088232" cy="850729"/>
              <a:chOff x="123992" y="2811337"/>
              <a:chExt cx="2754570" cy="1199501"/>
            </a:xfrm>
          </p:grpSpPr>
          <p:pic>
            <p:nvPicPr>
              <p:cNvPr id="10" name="Picture 3" descr="A flavus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0098" y="2811337"/>
                <a:ext cx="1348464" cy="1198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4" descr="A parasiticus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992" y="2812622"/>
                <a:ext cx="1371980" cy="11982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2" descr="AF A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485" y="2996011"/>
              <a:ext cx="1952994" cy="1004883"/>
            </a:xfrm>
            <a:prstGeom prst="rect">
              <a:avLst/>
            </a:prstGeom>
            <a:noFill/>
            <a:ln w="28575">
              <a:solidFill>
                <a:srgbClr val="33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矩形 11"/>
          <p:cNvSpPr/>
          <p:nvPr/>
        </p:nvSpPr>
        <p:spPr>
          <a:xfrm>
            <a:off x="803291" y="2245596"/>
            <a:ext cx="839876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Eukaryotic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microorganisms</a:t>
            </a:r>
            <a:endParaRPr lang="en-US" altLang="zh-CN" sz="24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Lacking chlorophyll, without roots, stems, or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leaves, they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survive by parasitism or </a:t>
            </a: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saprophytism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sz="24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They reproduce both sexually and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asexually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左大括号 12"/>
          <p:cNvSpPr/>
          <p:nvPr/>
        </p:nvSpPr>
        <p:spPr>
          <a:xfrm>
            <a:off x="501381" y="2416708"/>
            <a:ext cx="261743" cy="267515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32252" y="5675205"/>
            <a:ext cx="8324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Fungi capable of producing toxins are termed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toxigenic fungi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box 37"/>
          <p:cNvSpPr/>
          <p:nvPr/>
        </p:nvSpPr>
        <p:spPr>
          <a:xfrm>
            <a:off x="510679" y="917518"/>
            <a:ext cx="2959159" cy="113637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2700" algn="l" rtl="0" eaLnBrk="0">
              <a:lnSpc>
                <a:spcPts val="3345"/>
              </a:lnSpc>
            </a:pPr>
            <a:r>
              <a:rPr lang="en-US" altLang="zh-CN" sz="2400" b="1" spc="11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Fungi</a:t>
            </a:r>
            <a:endParaRPr lang="en-US" altLang="zh-CN" sz="2400" b="1" spc="11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35360" y="615170"/>
            <a:ext cx="11588594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3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When using rapid testing methods for monitoring and spot checks, if the measurement results are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at the national standard threshold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, a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retest should be conducted 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according to the testing methods prescribed by the national standards.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zh-CN" altLang="en-US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br>
              <a:rPr lang="zh-CN" altLang="en-US" sz="3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</a:br>
            <a:endParaRPr lang="zh-CN" altLang="en-US" sz="3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8154" y="2615718"/>
            <a:ext cx="1180116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The difficulty in determining results: </a:t>
            </a:r>
            <a:endParaRPr lang="en-US" altLang="zh-CN" sz="24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What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kind of samples are definitively positive and require retesting?  </a:t>
            </a: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Example: Aflatoxin B1 at 18 ppb, 30 ppb, how should it be handled?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               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543351" y="163641"/>
            <a:ext cx="9248775" cy="1477328"/>
            <a:chOff x="1684488" y="128834"/>
            <a:chExt cx="9248775" cy="1477328"/>
          </a:xfrm>
        </p:grpSpPr>
        <p:sp>
          <p:nvSpPr>
            <p:cNvPr id="15" name="矩形 14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684488" y="1288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Evaluation of Rapid Detection Products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3"/>
          <p:cNvSpPr txBox="1">
            <a:spLocks noChangeArrowheads="1"/>
          </p:cNvSpPr>
          <p:nvPr/>
        </p:nvSpPr>
        <p:spPr bwMode="auto">
          <a:xfrm>
            <a:off x="1049188" y="2271872"/>
            <a:ext cx="9949012" cy="286232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Maximize the reduction of the probability of false detection to ensure testing reliability.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Reduce the workload to reflect the value of rapid screening products.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虚尾箭头 2"/>
          <p:cNvSpPr/>
          <p:nvPr/>
        </p:nvSpPr>
        <p:spPr>
          <a:xfrm>
            <a:off x="390233" y="3140968"/>
            <a:ext cx="720080" cy="576064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543351" y="163641"/>
            <a:ext cx="9248775" cy="1477328"/>
            <a:chOff x="1684488" y="128834"/>
            <a:chExt cx="9248775" cy="1477328"/>
          </a:xfrm>
        </p:grpSpPr>
        <p:sp>
          <p:nvSpPr>
            <p:cNvPr id="11" name="矩形 10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684488" y="1288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Evaluation of Rapid Detection Products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/>
          <p:nvPr/>
        </p:nvSpPr>
        <p:spPr bwMode="auto">
          <a:xfrm>
            <a:off x="349066" y="2382549"/>
            <a:ext cx="648035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United States Department of Agriculture (USDA) Grain Inspection, Packers and Stockyards Administration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CN" sz="20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Rapid</a:t>
            </a:r>
            <a:r>
              <a:rPr lang="en-US" altLang="zh-CN" sz="20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Test Kit Evaluation Program</a:t>
            </a:r>
            <a:endParaRPr lang="en-US" altLang="zh-CN" sz="20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CN" sz="20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CN" sz="2000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European Commission </a:t>
            </a:r>
            <a:endParaRPr lang="en-US" altLang="zh-CN" sz="2000" dirty="0" smtClean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COMMISSION 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REGULATION (EU) No 519/2014  ANNEX II</a:t>
            </a:r>
            <a:endParaRPr lang="en-US" altLang="zh-CN" sz="20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CN" sz="2400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矩形 6"/>
          <p:cNvSpPr>
            <a:spLocks noChangeArrowheads="1"/>
          </p:cNvSpPr>
          <p:nvPr/>
        </p:nvSpPr>
        <p:spPr bwMode="auto">
          <a:xfrm>
            <a:off x="113774" y="1160005"/>
            <a:ext cx="1152684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Internationally mainstream mycotoxin rapid detection product evaluation scheme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972300" y="3258738"/>
            <a:ext cx="50768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Inspired by the procedure from three groups of quantitative rapid screening evaluations involving multiple participants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20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64717" y="5022087"/>
            <a:ext cx="51272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Inspired by the concept refers to the determination of the cut-off threshold for quantitative rapid screening products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20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虚尾箭头 2"/>
          <p:cNvSpPr/>
          <p:nvPr/>
        </p:nvSpPr>
        <p:spPr>
          <a:xfrm>
            <a:off x="6252220" y="3437580"/>
            <a:ext cx="720080" cy="576064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虚尾箭头 2"/>
          <p:cNvSpPr/>
          <p:nvPr/>
        </p:nvSpPr>
        <p:spPr>
          <a:xfrm>
            <a:off x="6344637" y="5062456"/>
            <a:ext cx="720080" cy="576064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543351" y="163641"/>
            <a:ext cx="9248775" cy="1477328"/>
            <a:chOff x="1684488" y="128834"/>
            <a:chExt cx="9248775" cy="1477328"/>
          </a:xfrm>
        </p:grpSpPr>
        <p:sp>
          <p:nvSpPr>
            <p:cNvPr id="18" name="矩形 17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684488" y="1288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Evaluation of Rapid Detection Products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68288" y="1153695"/>
            <a:ext cx="115808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7850" indent="-5651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Evaluation Principles 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(Based on Mycotoxin Contamination and the Characteristics of Rapid Detection Products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)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8174" y="2236261"/>
            <a:ext cx="1091565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en-US" altLang="zh-CN" sz="2400" kern="1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defRPr/>
            </a:pP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1</a:t>
            </a:r>
            <a:r>
              <a:rPr lang="zh-CN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、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One item, one evaluation (matrix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)</a:t>
            </a:r>
            <a:endParaRPr lang="en-US" altLang="zh-CN" sz="24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defRPr/>
            </a:pPr>
            <a:endParaRPr lang="en-US" altLang="zh-CN" sz="2400" kern="1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defRPr/>
            </a:pP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2</a:t>
            </a:r>
            <a:r>
              <a:rPr lang="zh-CN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、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Batch-base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d</a:t>
            </a: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endParaRPr lang="en-US" altLang="zh-CN" sz="2400" kern="1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defRPr/>
            </a:pP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endParaRPr lang="en-US" altLang="zh-CN" sz="2400" kern="1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defRPr/>
            </a:pP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3</a:t>
            </a:r>
            <a:r>
              <a:rPr lang="zh-CN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、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Multiple person 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cross-evaluation</a:t>
            </a:r>
            <a:endParaRPr lang="en-US" altLang="zh-CN" sz="2400" b="1" dirty="0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defRPr/>
            </a:pP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defRPr/>
            </a:pPr>
            <a:r>
              <a:rPr lang="en-US" altLang="zh-CN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</a:t>
            </a:r>
            <a:r>
              <a:rPr lang="zh-CN" altLang="en-US" sz="2400" kern="1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、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Evaluation centered around the limit 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concentration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543351" y="163641"/>
            <a:ext cx="9248775" cy="1477328"/>
            <a:chOff x="1684488" y="128834"/>
            <a:chExt cx="9248775" cy="1477328"/>
          </a:xfrm>
        </p:grpSpPr>
        <p:sp>
          <p:nvSpPr>
            <p:cNvPr id="12" name="矩形 11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684488" y="1288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Evaluation of Rapid Detection Products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133350" y="969973"/>
            <a:ext cx="12001499" cy="96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The evaluation samples will be divided into 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3 groups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, with 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7 samples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in each group. 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Three experimenters 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will independently extract the samples from 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each</a:t>
            </a: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group according to the method provided by the product used</a:t>
            </a:r>
            <a:r>
              <a:rPr lang="en-US" altLang="zh-CN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.</a:t>
            </a:r>
            <a:endParaRPr lang="en-US" altLang="zh-CN" sz="20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圆角矩形 1"/>
          <p:cNvSpPr>
            <a:spLocks noChangeArrowheads="1"/>
          </p:cNvSpPr>
          <p:nvPr/>
        </p:nvSpPr>
        <p:spPr bwMode="auto">
          <a:xfrm>
            <a:off x="1433265" y="2389553"/>
            <a:ext cx="2613025" cy="297497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圆角矩形 49"/>
          <p:cNvSpPr>
            <a:spLocks noChangeArrowheads="1"/>
          </p:cNvSpPr>
          <p:nvPr/>
        </p:nvSpPr>
        <p:spPr bwMode="auto">
          <a:xfrm>
            <a:off x="4390777" y="2389553"/>
            <a:ext cx="2613025" cy="297497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7" name="圆角矩形 50"/>
          <p:cNvSpPr>
            <a:spLocks noChangeArrowheads="1"/>
          </p:cNvSpPr>
          <p:nvPr/>
        </p:nvSpPr>
        <p:spPr bwMode="auto">
          <a:xfrm>
            <a:off x="7348290" y="2378441"/>
            <a:ext cx="2613025" cy="2974975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8" name="文本框 2"/>
          <p:cNvSpPr txBox="1">
            <a:spLocks noChangeArrowheads="1"/>
          </p:cNvSpPr>
          <p:nvPr/>
        </p:nvSpPr>
        <p:spPr bwMode="auto">
          <a:xfrm>
            <a:off x="2255589" y="5507402"/>
            <a:ext cx="1035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Group 1</a:t>
            </a:r>
            <a:endParaRPr lang="zh-CN" altLang="en-US" sz="1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9" name="文本框 52"/>
          <p:cNvSpPr txBox="1">
            <a:spLocks noChangeArrowheads="1"/>
          </p:cNvSpPr>
          <p:nvPr/>
        </p:nvSpPr>
        <p:spPr bwMode="auto">
          <a:xfrm>
            <a:off x="5279777" y="5507402"/>
            <a:ext cx="10334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Group 2</a:t>
            </a:r>
            <a:endParaRPr lang="zh-CN" altLang="en-US" sz="1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文本框 53"/>
          <p:cNvSpPr txBox="1">
            <a:spLocks noChangeArrowheads="1"/>
          </p:cNvSpPr>
          <p:nvPr/>
        </p:nvSpPr>
        <p:spPr bwMode="auto">
          <a:xfrm>
            <a:off x="8251577" y="5507402"/>
            <a:ext cx="10334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Group 3</a:t>
            </a:r>
            <a:endParaRPr lang="zh-CN" altLang="en-US" sz="1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1" name="矩形 1"/>
          <p:cNvSpPr>
            <a:spLocks noChangeArrowheads="1"/>
          </p:cNvSpPr>
          <p:nvPr/>
        </p:nvSpPr>
        <p:spPr bwMode="auto">
          <a:xfrm>
            <a:off x="1599952" y="6013451"/>
            <a:ext cx="88165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According to Rapid Test Kit Evaluation Program from 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GIPSA</a:t>
            </a:r>
            <a:endParaRPr lang="en-US" altLang="zh-CN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pSp>
        <p:nvGrpSpPr>
          <p:cNvPr id="49" name="组合 48"/>
          <p:cNvGrpSpPr/>
          <p:nvPr/>
        </p:nvGrpSpPr>
        <p:grpSpPr>
          <a:xfrm>
            <a:off x="1558676" y="2545126"/>
            <a:ext cx="2339975" cy="2738938"/>
            <a:chOff x="1558676" y="2545126"/>
            <a:chExt cx="2339975" cy="2738938"/>
          </a:xfrm>
        </p:grpSpPr>
        <p:sp>
          <p:nvSpPr>
            <p:cNvPr id="9" name="圆角矩形 38"/>
            <p:cNvSpPr>
              <a:spLocks noChangeArrowheads="1"/>
            </p:cNvSpPr>
            <p:nvPr/>
          </p:nvSpPr>
          <p:spPr bwMode="auto">
            <a:xfrm>
              <a:off x="2147639" y="2545126"/>
              <a:ext cx="1293812" cy="419101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Evaluator 1</a:t>
              </a: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圆角矩形 39"/>
            <p:cNvSpPr>
              <a:spLocks noChangeArrowheads="1"/>
            </p:cNvSpPr>
            <p:nvPr/>
          </p:nvSpPr>
          <p:spPr bwMode="auto">
            <a:xfrm>
              <a:off x="1558676" y="3119802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" name="圆角矩形 40"/>
            <p:cNvSpPr>
              <a:spLocks noChangeArrowheads="1"/>
            </p:cNvSpPr>
            <p:nvPr/>
          </p:nvSpPr>
          <p:spPr bwMode="auto">
            <a:xfrm>
              <a:off x="2220664" y="3111865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3" name="圆角矩形 41"/>
            <p:cNvSpPr>
              <a:spLocks noChangeArrowheads="1"/>
            </p:cNvSpPr>
            <p:nvPr/>
          </p:nvSpPr>
          <p:spPr bwMode="auto">
            <a:xfrm>
              <a:off x="2833439" y="3107102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5" name="圆角矩形 42"/>
            <p:cNvSpPr>
              <a:spLocks noChangeArrowheads="1"/>
            </p:cNvSpPr>
            <p:nvPr/>
          </p:nvSpPr>
          <p:spPr bwMode="auto">
            <a:xfrm>
              <a:off x="3441451" y="3107102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6" name="圆角矩形 43"/>
            <p:cNvSpPr>
              <a:spLocks noChangeArrowheads="1"/>
            </p:cNvSpPr>
            <p:nvPr/>
          </p:nvSpPr>
          <p:spPr bwMode="auto">
            <a:xfrm>
              <a:off x="1923801" y="4277090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7" name="圆角矩形 44"/>
            <p:cNvSpPr>
              <a:spLocks noChangeArrowheads="1"/>
            </p:cNvSpPr>
            <p:nvPr/>
          </p:nvSpPr>
          <p:spPr bwMode="auto">
            <a:xfrm>
              <a:off x="2534989" y="4277090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8" name="圆角矩形 45"/>
            <p:cNvSpPr>
              <a:spLocks noChangeArrowheads="1"/>
            </p:cNvSpPr>
            <p:nvPr/>
          </p:nvSpPr>
          <p:spPr bwMode="auto">
            <a:xfrm>
              <a:off x="3144589" y="4277090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 rot="5400000">
              <a:off x="1283840" y="3412204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 rot="5400000">
              <a:off x="1941065" y="3431254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 rot="5400000">
              <a:off x="2550665" y="3431254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 rot="5400000">
              <a:off x="3141215" y="3421729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 rot="5400000">
              <a:off x="1636265" y="4574254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 rot="5400000">
              <a:off x="2245865" y="4574254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 rot="5400000">
              <a:off x="2836415" y="4564729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530476" y="2545126"/>
            <a:ext cx="2339975" cy="2738938"/>
            <a:chOff x="1558676" y="2545126"/>
            <a:chExt cx="2339975" cy="2738938"/>
          </a:xfrm>
        </p:grpSpPr>
        <p:sp>
          <p:nvSpPr>
            <p:cNvPr id="51" name="圆角矩形 38"/>
            <p:cNvSpPr>
              <a:spLocks noChangeArrowheads="1"/>
            </p:cNvSpPr>
            <p:nvPr/>
          </p:nvSpPr>
          <p:spPr bwMode="auto">
            <a:xfrm>
              <a:off x="2147639" y="2545126"/>
              <a:ext cx="1293812" cy="419101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Evaluator 1</a:t>
              </a: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圆角矩形 39"/>
            <p:cNvSpPr>
              <a:spLocks noChangeArrowheads="1"/>
            </p:cNvSpPr>
            <p:nvPr/>
          </p:nvSpPr>
          <p:spPr bwMode="auto">
            <a:xfrm>
              <a:off x="1558676" y="3119802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3" name="圆角矩形 40"/>
            <p:cNvSpPr>
              <a:spLocks noChangeArrowheads="1"/>
            </p:cNvSpPr>
            <p:nvPr/>
          </p:nvSpPr>
          <p:spPr bwMode="auto">
            <a:xfrm>
              <a:off x="2220664" y="3111865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4" name="圆角矩形 41"/>
            <p:cNvSpPr>
              <a:spLocks noChangeArrowheads="1"/>
            </p:cNvSpPr>
            <p:nvPr/>
          </p:nvSpPr>
          <p:spPr bwMode="auto">
            <a:xfrm>
              <a:off x="2833439" y="3107102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5" name="圆角矩形 42"/>
            <p:cNvSpPr>
              <a:spLocks noChangeArrowheads="1"/>
            </p:cNvSpPr>
            <p:nvPr/>
          </p:nvSpPr>
          <p:spPr bwMode="auto">
            <a:xfrm>
              <a:off x="3441451" y="3107102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6" name="圆角矩形 43"/>
            <p:cNvSpPr>
              <a:spLocks noChangeArrowheads="1"/>
            </p:cNvSpPr>
            <p:nvPr/>
          </p:nvSpPr>
          <p:spPr bwMode="auto">
            <a:xfrm>
              <a:off x="1923801" y="4277090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7" name="圆角矩形 44"/>
            <p:cNvSpPr>
              <a:spLocks noChangeArrowheads="1"/>
            </p:cNvSpPr>
            <p:nvPr/>
          </p:nvSpPr>
          <p:spPr bwMode="auto">
            <a:xfrm>
              <a:off x="2534989" y="4277090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8" name="圆角矩形 45"/>
            <p:cNvSpPr>
              <a:spLocks noChangeArrowheads="1"/>
            </p:cNvSpPr>
            <p:nvPr/>
          </p:nvSpPr>
          <p:spPr bwMode="auto">
            <a:xfrm>
              <a:off x="3144589" y="4277090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 rot="5400000">
              <a:off x="1283840" y="3412204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 rot="5400000">
              <a:off x="1941065" y="3431254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 rot="5400000">
              <a:off x="2550665" y="3431254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 rot="5400000">
              <a:off x="3141215" y="3421729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 rot="5400000">
              <a:off x="1636265" y="4574254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 rot="5400000">
              <a:off x="2245865" y="4574254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 rot="5400000">
              <a:off x="2836415" y="4564729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473701" y="2545126"/>
            <a:ext cx="2339975" cy="2738938"/>
            <a:chOff x="1558676" y="2545126"/>
            <a:chExt cx="2339975" cy="2738938"/>
          </a:xfrm>
        </p:grpSpPr>
        <p:sp>
          <p:nvSpPr>
            <p:cNvPr id="67" name="圆角矩形 38"/>
            <p:cNvSpPr>
              <a:spLocks noChangeArrowheads="1"/>
            </p:cNvSpPr>
            <p:nvPr/>
          </p:nvSpPr>
          <p:spPr bwMode="auto">
            <a:xfrm>
              <a:off x="2147639" y="2545126"/>
              <a:ext cx="1293812" cy="419101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Evaluator 1</a:t>
              </a: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8" name="圆角矩形 39"/>
            <p:cNvSpPr>
              <a:spLocks noChangeArrowheads="1"/>
            </p:cNvSpPr>
            <p:nvPr/>
          </p:nvSpPr>
          <p:spPr bwMode="auto">
            <a:xfrm>
              <a:off x="1558676" y="3119802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9" name="圆角矩形 40"/>
            <p:cNvSpPr>
              <a:spLocks noChangeArrowheads="1"/>
            </p:cNvSpPr>
            <p:nvPr/>
          </p:nvSpPr>
          <p:spPr bwMode="auto">
            <a:xfrm>
              <a:off x="2220664" y="3111865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0" name="圆角矩形 41"/>
            <p:cNvSpPr>
              <a:spLocks noChangeArrowheads="1"/>
            </p:cNvSpPr>
            <p:nvPr/>
          </p:nvSpPr>
          <p:spPr bwMode="auto">
            <a:xfrm>
              <a:off x="2833439" y="3107102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1" name="圆角矩形 42"/>
            <p:cNvSpPr>
              <a:spLocks noChangeArrowheads="1"/>
            </p:cNvSpPr>
            <p:nvPr/>
          </p:nvSpPr>
          <p:spPr bwMode="auto">
            <a:xfrm>
              <a:off x="3441451" y="3107102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2" name="圆角矩形 43"/>
            <p:cNvSpPr>
              <a:spLocks noChangeArrowheads="1"/>
            </p:cNvSpPr>
            <p:nvPr/>
          </p:nvSpPr>
          <p:spPr bwMode="auto">
            <a:xfrm>
              <a:off x="1923801" y="4277090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3" name="圆角矩形 44"/>
            <p:cNvSpPr>
              <a:spLocks noChangeArrowheads="1"/>
            </p:cNvSpPr>
            <p:nvPr/>
          </p:nvSpPr>
          <p:spPr bwMode="auto">
            <a:xfrm>
              <a:off x="2534989" y="4277090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4" name="圆角矩形 45"/>
            <p:cNvSpPr>
              <a:spLocks noChangeArrowheads="1"/>
            </p:cNvSpPr>
            <p:nvPr/>
          </p:nvSpPr>
          <p:spPr bwMode="auto">
            <a:xfrm>
              <a:off x="3144589" y="4277090"/>
              <a:ext cx="457200" cy="990600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 rot="5400000">
              <a:off x="1283840" y="3412204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 rot="5400000">
              <a:off x="1941065" y="3431254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 rot="5400000">
              <a:off x="2550665" y="3431254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 rot="5400000">
              <a:off x="3141215" y="3421729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 rot="5400000">
              <a:off x="1636265" y="4574254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 rot="5400000">
              <a:off x="2245865" y="4574254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 rot="5400000">
              <a:off x="2836415" y="4564729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 1</a:t>
              </a:r>
              <a:endPara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1543351" y="163641"/>
            <a:ext cx="9248775" cy="1477328"/>
            <a:chOff x="1684488" y="128834"/>
            <a:chExt cx="9248775" cy="1477328"/>
          </a:xfrm>
        </p:grpSpPr>
        <p:sp>
          <p:nvSpPr>
            <p:cNvPr id="83" name="矩形 82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1684488" y="1288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Evaluation of Rapid Detection Products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-4571" y="1348869"/>
            <a:ext cx="8294166" cy="499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Standards of the Grain Industry of the People’s Republic of </a:t>
            </a:r>
            <a:r>
              <a:rPr lang="zh-CN" altLang="en-US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China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3465" y="1025236"/>
            <a:ext cx="4112024" cy="5832764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0" y="3068687"/>
            <a:ext cx="813435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Evaluation protocol for rapid detection method of mycotoxins  in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grains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543351" y="163641"/>
            <a:ext cx="9248775" cy="1477328"/>
            <a:chOff x="1684488" y="128834"/>
            <a:chExt cx="9248775" cy="1477328"/>
          </a:xfrm>
        </p:grpSpPr>
        <p:sp>
          <p:nvSpPr>
            <p:cNvPr id="14" name="矩形 13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684488" y="1288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Evaluation of Rapid Detection Products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925" y="2341145"/>
            <a:ext cx="5313363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4203538" y="3481492"/>
            <a:ext cx="31592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Positive critical 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value</a:t>
            </a:r>
            <a:endParaRPr lang="en-US" altLang="zh-CN" sz="20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图片 358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6"/>
          <a:stretch>
            <a:fillRect/>
          </a:stretch>
        </p:blipFill>
        <p:spPr bwMode="auto">
          <a:xfrm>
            <a:off x="105936" y="4152088"/>
            <a:ext cx="7050936" cy="248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0"/>
          <p:cNvSpPr txBox="1">
            <a:spLocks noChangeArrowheads="1"/>
          </p:cNvSpPr>
          <p:nvPr/>
        </p:nvSpPr>
        <p:spPr bwMode="auto">
          <a:xfrm>
            <a:off x="721966" y="3428721"/>
            <a:ext cx="30594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Negative critical </a:t>
            </a:r>
            <a:r>
              <a:rPr lang="it-IT" altLang="zh-CN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value</a:t>
            </a:r>
            <a:endParaRPr lang="it-IT" altLang="zh-CN" sz="20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7" name="直接箭头连接符 20"/>
          <p:cNvCxnSpPr>
            <a:cxnSpLocks noChangeShapeType="1"/>
          </p:cNvCxnSpPr>
          <p:nvPr/>
        </p:nvCxnSpPr>
        <p:spPr bwMode="auto">
          <a:xfrm flipV="1">
            <a:off x="4060081" y="4178310"/>
            <a:ext cx="187325" cy="2254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直接箭头连接符 21"/>
          <p:cNvCxnSpPr>
            <a:cxnSpLocks noChangeShapeType="1"/>
          </p:cNvCxnSpPr>
          <p:nvPr/>
        </p:nvCxnSpPr>
        <p:spPr bwMode="auto">
          <a:xfrm flipH="1" flipV="1">
            <a:off x="2334468" y="4103697"/>
            <a:ext cx="130175" cy="3095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0" name="组合 9"/>
          <p:cNvGrpSpPr/>
          <p:nvPr/>
        </p:nvGrpSpPr>
        <p:grpSpPr>
          <a:xfrm>
            <a:off x="8393186" y="4960938"/>
            <a:ext cx="3219450" cy="1568450"/>
            <a:chOff x="8393186" y="4960938"/>
            <a:chExt cx="3219450" cy="1568450"/>
          </a:xfrm>
        </p:grpSpPr>
        <p:pic>
          <p:nvPicPr>
            <p:cNvPr id="11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186" y="4960938"/>
              <a:ext cx="3219450" cy="153987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矩形 18"/>
            <p:cNvSpPr/>
            <p:nvPr/>
          </p:nvSpPr>
          <p:spPr>
            <a:xfrm>
              <a:off x="9107561" y="5002213"/>
              <a:ext cx="1822450" cy="1527175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0" name="矩形 1"/>
          <p:cNvSpPr>
            <a:spLocks noChangeArrowheads="1"/>
          </p:cNvSpPr>
          <p:nvPr/>
        </p:nvSpPr>
        <p:spPr bwMode="auto">
          <a:xfrm>
            <a:off x="236737" y="1162943"/>
            <a:ext cx="116599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a) Evaluation 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Results</a:t>
            </a:r>
            <a:endParaRPr lang="zh-CN" altLang="zh-CN" sz="24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Include the evaluation concentration, recovery rate, relative standard deviation, and critical determination threshold.</a:t>
            </a:r>
            <a:endParaRPr lang="en-US" altLang="zh-CN" sz="240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258158" y="4323873"/>
            <a:ext cx="20501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it-IT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ositive zone</a:t>
            </a:r>
            <a:r>
              <a:rPr lang="it-IT" altLang="zh-CN" sz="2000" b="0" i="0" dirty="0">
                <a:solidFill>
                  <a:srgbClr val="1A2029"/>
                </a:solidFill>
                <a:effectLst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36737" y="4252079"/>
            <a:ext cx="211479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lang="it-IT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egative zone</a:t>
            </a:r>
            <a:endParaRPr lang="zh-CN" altLang="en-US" sz="20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10"/>
          <p:cNvSpPr txBox="1">
            <a:spLocks noChangeArrowheads="1"/>
          </p:cNvSpPr>
          <p:nvPr/>
        </p:nvSpPr>
        <p:spPr bwMode="auto">
          <a:xfrm>
            <a:off x="2598391" y="4590031"/>
            <a:ext cx="1347788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Critical value </a:t>
            </a:r>
            <a:r>
              <a:rPr lang="en-US" altLang="zh-CN" sz="1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range</a:t>
            </a:r>
            <a:endParaRPr lang="en-US" altLang="zh-CN" sz="16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10"/>
          <p:cNvSpPr txBox="1">
            <a:spLocks noChangeArrowheads="1"/>
          </p:cNvSpPr>
          <p:nvPr/>
        </p:nvSpPr>
        <p:spPr bwMode="auto">
          <a:xfrm>
            <a:off x="2181224" y="6024691"/>
            <a:ext cx="315928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Detection value</a:t>
            </a:r>
            <a:r>
              <a:rPr lang="zh-CN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ppb</a:t>
            </a:r>
            <a:r>
              <a:rPr lang="zh-CN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0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10"/>
          <p:cNvSpPr txBox="1">
            <a:spLocks noChangeArrowheads="1"/>
          </p:cNvSpPr>
          <p:nvPr/>
        </p:nvSpPr>
        <p:spPr bwMode="auto">
          <a:xfrm>
            <a:off x="8567446" y="3481492"/>
            <a:ext cx="3059459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Negative critical value</a:t>
            </a:r>
            <a:endParaRPr lang="it-IT" altLang="zh-CN" sz="20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10"/>
          <p:cNvSpPr txBox="1">
            <a:spLocks noChangeArrowheads="1"/>
          </p:cNvSpPr>
          <p:nvPr/>
        </p:nvSpPr>
        <p:spPr bwMode="auto">
          <a:xfrm>
            <a:off x="8567446" y="3969930"/>
            <a:ext cx="315928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Positive critical value</a:t>
            </a:r>
            <a:endParaRPr lang="en-US" altLang="zh-CN" sz="20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378949" y="4404393"/>
            <a:ext cx="393417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standard deviation of 3 groups</a:t>
            </a:r>
            <a:endParaRPr lang="zh-CN" altLang="en-US" sz="16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543351" y="163641"/>
            <a:ext cx="9248775" cy="1477328"/>
            <a:chOff x="1684488" y="128834"/>
            <a:chExt cx="9248775" cy="1477328"/>
          </a:xfrm>
        </p:grpSpPr>
        <p:sp>
          <p:nvSpPr>
            <p:cNvPr id="31" name="矩形 30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684488" y="1288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Evaluation of Rapid Detection Products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5"/>
          <p:cNvSpPr txBox="1">
            <a:spLocks noChangeArrowheads="1"/>
          </p:cNvSpPr>
          <p:nvPr/>
        </p:nvSpPr>
        <p:spPr bwMode="auto">
          <a:xfrm>
            <a:off x="314325" y="1180547"/>
            <a:ext cx="11372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Quantitative Rapid Test Product Evaluation 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Results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graphicFrame>
        <p:nvGraphicFramePr>
          <p:cNvPr id="24" name="表格 23"/>
          <p:cNvGraphicFramePr>
            <a:graphicFrameLocks noGrp="1"/>
          </p:cNvGraphicFramePr>
          <p:nvPr/>
        </p:nvGraphicFramePr>
        <p:xfrm>
          <a:off x="166988" y="2357910"/>
          <a:ext cx="11887200" cy="33527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6487"/>
                <a:gridCol w="1857375"/>
                <a:gridCol w="1343025"/>
                <a:gridCol w="1552575"/>
                <a:gridCol w="1123950"/>
                <a:gridCol w="981075"/>
                <a:gridCol w="2133600"/>
                <a:gridCol w="1929113"/>
              </a:tblGrid>
              <a:tr h="49942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Brand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Batch number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Target toxin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Concentration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b="1" i="0" u="none" strike="noStrike" dirty="0">
                          <a:solidFill>
                            <a:srgbClr val="FF33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Recovery</a:t>
                      </a:r>
                      <a:endParaRPr lang="zh-CN" altLang="en-US" sz="2000" b="1" i="0" u="none" strike="noStrike" dirty="0">
                        <a:solidFill>
                          <a:srgbClr val="FF33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2000" b="1" u="none" strike="noStrike" dirty="0">
                          <a:solidFill>
                            <a:srgbClr val="FF33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RSD</a:t>
                      </a:r>
                      <a:endParaRPr lang="en-US" sz="2000" b="1" i="0" u="none" strike="noStrike" dirty="0">
                        <a:solidFill>
                          <a:srgbClr val="FF33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b="1" u="none" strike="noStrike" dirty="0">
                          <a:solidFill>
                            <a:srgbClr val="FF33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Negative critical value</a:t>
                      </a:r>
                      <a:endParaRPr lang="en-US" altLang="zh-CN" sz="2000" b="1" u="none" strike="noStrike" dirty="0">
                        <a:solidFill>
                          <a:srgbClr val="FF33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b="1" u="none" strike="noStrike" dirty="0">
                          <a:solidFill>
                            <a:srgbClr val="FF33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Negative critical value</a:t>
                      </a:r>
                      <a:endParaRPr lang="en-US" altLang="zh-CN" sz="2000" b="1" u="none" strike="noStrike" dirty="0">
                        <a:solidFill>
                          <a:srgbClr val="FF33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</a:tr>
              <a:tr h="25409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Brand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20150724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2000" u="none" strike="noStrike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93%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10.4%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734.5 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1120.2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</a:tr>
              <a:tr h="25409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Brand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20150813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77%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21.0%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447.1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1096.5 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</a:tr>
              <a:tr h="25409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Brand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B007013A-06-EZ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101%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8.9%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828.6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1185.7 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</a:tr>
              <a:tr h="25409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Brand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2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B007005-06-EZ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2000" u="none" strike="noStrike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92%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12.0%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703.3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1145.9 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</a:tr>
              <a:tr h="25409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Brand 3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D02260127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2000" u="none" strike="noStrike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54%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36.0%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151.1 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927.6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</a:tr>
              <a:tr h="25409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Brand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3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D02261110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sz="2000" u="none" strike="noStrike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46%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40.5%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86.3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824.8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</a:tr>
              <a:tr h="25409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Brand</a:t>
                      </a:r>
                      <a:r>
                        <a:rPr lang="zh-CN" alt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4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20000"/>
                        </a:lnSpc>
                      </a:pPr>
                      <a:r>
                        <a:rPr lang="en-US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DON16011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20000"/>
                        </a:lnSpc>
                      </a:pPr>
                      <a:r>
                        <a:rPr lang="en-US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DON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20000"/>
                        </a:lnSpc>
                      </a:pPr>
                      <a:r>
                        <a:rPr lang="en-US" altLang="zh-CN" sz="2000" u="none" strike="noStrike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1000</a:t>
                      </a:r>
                      <a:endParaRPr lang="en-US" altLang="zh-CN" sz="2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106%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12.6%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b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790.0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20000"/>
                        </a:lnSpc>
                      </a:pPr>
                      <a:r>
                        <a:rPr lang="en-US" altLang="zh-CN" sz="2000" u="none" strike="noStrike" dirty="0">
                          <a:effectLst/>
                          <a:latin typeface="+mn-lt"/>
                          <a:ea typeface="+mn-ea"/>
                          <a:cs typeface="+mn-ea"/>
                          <a:sym typeface="+mn-lt"/>
                        </a:rPr>
                        <a:t>1330.0 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7620" marR="7620" marT="7619" marB="0" anchor="ctr"/>
                </a:tc>
              </a:tr>
            </a:tbl>
          </a:graphicData>
        </a:graphic>
      </p:graphicFrame>
      <p:cxnSp>
        <p:nvCxnSpPr>
          <p:cNvPr id="25" name="直接箭头连接符 7"/>
          <p:cNvCxnSpPr>
            <a:cxnSpLocks noChangeShapeType="1"/>
          </p:cNvCxnSpPr>
          <p:nvPr/>
        </p:nvCxnSpPr>
        <p:spPr bwMode="auto">
          <a:xfrm flipH="1" flipV="1">
            <a:off x="6928842" y="2165090"/>
            <a:ext cx="228600" cy="1524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文本框 9"/>
          <p:cNvSpPr txBox="1">
            <a:spLocks noChangeArrowheads="1"/>
          </p:cNvSpPr>
          <p:nvPr/>
        </p:nvSpPr>
        <p:spPr bwMode="auto">
          <a:xfrm>
            <a:off x="5715993" y="1788263"/>
            <a:ext cx="23383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Accuracy</a:t>
            </a: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文本框 15"/>
          <p:cNvSpPr txBox="1">
            <a:spLocks noChangeArrowheads="1"/>
          </p:cNvSpPr>
          <p:nvPr/>
        </p:nvSpPr>
        <p:spPr bwMode="auto">
          <a:xfrm>
            <a:off x="8300442" y="1822040"/>
            <a:ext cx="233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Rrecision</a:t>
            </a: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28" name="直接箭头连接符 16"/>
          <p:cNvCxnSpPr>
            <a:cxnSpLocks noChangeShapeType="1"/>
          </p:cNvCxnSpPr>
          <p:nvPr/>
        </p:nvCxnSpPr>
        <p:spPr bwMode="auto">
          <a:xfrm flipV="1">
            <a:off x="8681442" y="2205510"/>
            <a:ext cx="152400" cy="1730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圆角矩形 12"/>
          <p:cNvSpPr>
            <a:spLocks noChangeArrowheads="1"/>
          </p:cNvSpPr>
          <p:nvPr/>
        </p:nvSpPr>
        <p:spPr bwMode="auto">
          <a:xfrm>
            <a:off x="5836048" y="2323520"/>
            <a:ext cx="2194519" cy="3387181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2" name="圆角矩形 14"/>
          <p:cNvSpPr>
            <a:spLocks noChangeArrowheads="1"/>
          </p:cNvSpPr>
          <p:nvPr/>
        </p:nvSpPr>
        <p:spPr bwMode="auto">
          <a:xfrm>
            <a:off x="8109942" y="2357911"/>
            <a:ext cx="3944245" cy="3319542"/>
          </a:xfrm>
          <a:prstGeom prst="roundRect">
            <a:avLst>
              <a:gd name="adj" fmla="val 16667"/>
            </a:avLst>
          </a:prstGeom>
          <a:noFill/>
          <a:ln w="19050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3" name="下箭头 2"/>
          <p:cNvSpPr>
            <a:spLocks noChangeArrowheads="1"/>
          </p:cNvSpPr>
          <p:nvPr/>
        </p:nvSpPr>
        <p:spPr bwMode="auto">
          <a:xfrm>
            <a:off x="6773267" y="5734141"/>
            <a:ext cx="333375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下箭头 15"/>
          <p:cNvSpPr>
            <a:spLocks noChangeArrowheads="1"/>
          </p:cNvSpPr>
          <p:nvPr/>
        </p:nvSpPr>
        <p:spPr bwMode="auto">
          <a:xfrm>
            <a:off x="9900642" y="5734141"/>
            <a:ext cx="333375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0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081911" y="5906944"/>
            <a:ext cx="1769070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Is it usable? </a:t>
            </a:r>
            <a:endParaRPr lang="en-US" altLang="zh-CN" sz="20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97529" y="5911344"/>
            <a:ext cx="17690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How to use it?</a:t>
            </a:r>
            <a:endParaRPr lang="en-US" altLang="zh-CN" sz="20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543351" y="163641"/>
            <a:ext cx="9248775" cy="1477328"/>
            <a:chOff x="1684488" y="128834"/>
            <a:chExt cx="9248775" cy="1477328"/>
          </a:xfrm>
        </p:grpSpPr>
        <p:sp>
          <p:nvSpPr>
            <p:cNvPr id="19" name="矩形 18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684488" y="1288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Evaluation of Rapid Detection Products for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Mycotoxins</a:t>
              </a:r>
              <a:endPara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2063553" y="2636913"/>
            <a:ext cx="846744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Fully utilize the role of quality control samples in daily work.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</a:t>
            </a:r>
            <a:endParaRPr lang="zh-CN" altLang="en-US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543351" y="150941"/>
            <a:ext cx="9248775" cy="731591"/>
            <a:chOff x="1684488" y="116134"/>
            <a:chExt cx="9248775" cy="731591"/>
          </a:xfrm>
        </p:grpSpPr>
        <p:sp>
          <p:nvSpPr>
            <p:cNvPr id="8" name="矩形 7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684488" y="116134"/>
              <a:ext cx="9248775" cy="579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Selecting and using rapid testing technology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well</a:t>
              </a:r>
              <a:endPara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4451" y="1153695"/>
            <a:ext cx="1214754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0" hangingPunct="0">
              <a:lnSpc>
                <a:spcPct val="150000"/>
              </a:lnSpc>
              <a:buFont typeface="Wingdings" panose="05000000000000000000" charset="0"/>
              <a:buChar char="Ø"/>
              <a:defRPr/>
            </a:pPr>
            <a:r>
              <a:rPr lang="en-US" altLang="zh-CN" sz="2400" b="1" noProof="1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Quality control for routine analysis and determination (blind samples)</a:t>
            </a:r>
            <a:endParaRPr lang="en-US" altLang="zh-CN" sz="2400" b="1" noProof="1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285750" indent="-285750" eaLnBrk="0" hangingPunct="0">
              <a:lnSpc>
                <a:spcPct val="150000"/>
              </a:lnSpc>
              <a:buFont typeface="Wingdings" panose="05000000000000000000" charset="0"/>
              <a:buChar char="Ø"/>
              <a:defRPr/>
            </a:pPr>
            <a:endParaRPr lang="en-US" altLang="zh-CN" sz="2400" b="1" noProof="1" smtClean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285750" indent="-285750" eaLnBrk="0" hangingPunct="0">
              <a:lnSpc>
                <a:spcPct val="150000"/>
              </a:lnSpc>
              <a:buFont typeface="Wingdings" panose="05000000000000000000" charset="0"/>
              <a:buChar char="Ø"/>
              <a:defRPr/>
            </a:pPr>
            <a:r>
              <a:rPr lang="en-US" altLang="zh-CN" sz="2400" b="1" noProof="1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Evaluate </a:t>
            </a:r>
            <a:r>
              <a:rPr lang="en-US" altLang="zh-CN" sz="2400" b="1" noProof="1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the performance of instruments during the purchase of rapid detection equipment</a:t>
            </a:r>
            <a:endParaRPr lang="en-US" altLang="zh-CN" sz="2400" b="1" noProof="1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eaLnBrk="0" hangingPunct="0">
              <a:lnSpc>
                <a:spcPct val="150000"/>
              </a:lnSpc>
              <a:defRPr/>
            </a:pPr>
            <a:endParaRPr lang="en-US" altLang="zh-CN" sz="2400" noProof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285750" indent="-285750" eaLnBrk="0" hangingPunct="0">
              <a:lnSpc>
                <a:spcPct val="150000"/>
              </a:lnSpc>
              <a:buFont typeface="Wingdings" panose="05000000000000000000" charset="0"/>
              <a:buChar char="Ø"/>
              <a:defRPr/>
            </a:pPr>
            <a:r>
              <a:rPr lang="en-US" altLang="zh-CN" sz="2400" b="1" noProof="1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Test the rapid detection products in the process of accepting the rapid detection products</a:t>
            </a:r>
            <a:endParaRPr lang="en-US" altLang="zh-CN" sz="2400" b="1" noProof="1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eaLnBrk="0" hangingPunct="0">
              <a:lnSpc>
                <a:spcPct val="150000"/>
              </a:lnSpc>
              <a:defRPr/>
            </a:pPr>
            <a:endParaRPr lang="zh-CN" altLang="en-US" sz="2400" noProof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marL="285750" indent="-285750" eaLnBrk="0" hangingPunct="0">
              <a:lnSpc>
                <a:spcPct val="150000"/>
              </a:lnSpc>
              <a:buFont typeface="Wingdings" panose="05000000000000000000" charset="0"/>
              <a:buChar char="Ø"/>
              <a:defRPr/>
            </a:pPr>
            <a:r>
              <a:rPr lang="en-US" altLang="zh-CN" sz="2400" b="1" noProof="1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Training and assessment of personnel</a:t>
            </a:r>
            <a:endParaRPr lang="en-US" altLang="zh-CN" sz="2400" b="1" noProof="1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eaLnBrk="0" hangingPunct="0">
              <a:lnSpc>
                <a:spcPct val="150000"/>
              </a:lnSpc>
              <a:defRPr/>
            </a:pPr>
            <a:r>
              <a:rPr lang="en-US" altLang="zh-CN" sz="2400" noProof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  </a:t>
            </a:r>
            <a:endParaRPr lang="zh-CN" altLang="en-US" sz="2400" noProof="1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000551" y="125541"/>
            <a:ext cx="9248775" cy="1477328"/>
            <a:chOff x="2141688" y="90734"/>
            <a:chExt cx="9248775" cy="1477328"/>
          </a:xfrm>
        </p:grpSpPr>
        <p:sp>
          <p:nvSpPr>
            <p:cNvPr id="9" name="矩形 8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41688" y="907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Application of quality control samples in mycotoxin rapid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detection</a:t>
              </a:r>
              <a:endParaRPr lang="zh-CN" altLang="en-US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5" name="textbox 37"/>
          <p:cNvSpPr/>
          <p:nvPr/>
        </p:nvSpPr>
        <p:spPr>
          <a:xfrm>
            <a:off x="465134" y="1194652"/>
            <a:ext cx="2959159" cy="113637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2700" eaLnBrk="0">
              <a:lnSpc>
                <a:spcPts val="3345"/>
              </a:lnSpc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Mycotoxin</a:t>
            </a:r>
            <a:endParaRPr lang="x-none" altLang="x-none" sz="24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Datumsplatzhalter 4"/>
          <p:cNvSpPr txBox="1"/>
          <p:nvPr/>
        </p:nvSpPr>
        <p:spPr bwMode="auto">
          <a:xfrm>
            <a:off x="2125151" y="7753493"/>
            <a:ext cx="14859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371" tIns="34186" rIns="68371" bIns="34186" anchor="ctr"/>
          <a:lstStyle>
            <a:lvl1pPr latinLnBrk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36600" indent="-282575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35380" indent="-22733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589405" indent="-22733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43430" indent="-227330" latinLnBrk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00630" indent="-22733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57830" indent="-22733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15030" indent="-22733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72230" indent="-22733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9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*</a:t>
            </a:r>
            <a:r>
              <a:rPr lang="en-US" altLang="zh-CN" sz="9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PIC From</a:t>
            </a:r>
            <a:r>
              <a:rPr lang="zh-CN" altLang="en-US" sz="9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altLang="zh-CN" sz="9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Rudolf Krska</a:t>
            </a:r>
            <a:endParaRPr lang="en-GB" altLang="zh-CN" sz="9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149429" y="2331025"/>
            <a:ext cx="11453991" cy="459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Mycotoxins are a class of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toxic secondary metabolites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produced by fungi under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suitable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conditions.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More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than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400 types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, including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aflatoxins, ochratoxin A (OTA), zearalenone (ZON), and deoxynivalenol (DON)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, among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others.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</a:pP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They have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carcinogenic, teratogenic, and mutagenic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effects.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ct val="20000"/>
              </a:spcBef>
              <a:spcAft>
                <a:spcPct val="40000"/>
              </a:spcAft>
            </a:pPr>
            <a:r>
              <a:rPr lang="zh-CN" altLang="en-US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anose="020F0502020204030204" pitchFamily="34" charset="0"/>
              </a:rPr>
              <a:t> 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pic>
        <p:nvPicPr>
          <p:cNvPr id="31" name="Picture 2" descr="C:\Users\yinrh\Desktop\9月技术委员会\霉菌电镜图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001" y="5147660"/>
            <a:ext cx="2480077" cy="1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337532" y="77674"/>
            <a:ext cx="637796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Overview of Fungi and </a:t>
            </a:r>
            <a:r>
              <a: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167738" y="3283249"/>
            <a:ext cx="4479925" cy="31515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4" name="图片 23" descr="表格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6" b="13145"/>
          <a:stretch>
            <a:fillRect/>
          </a:stretch>
        </p:blipFill>
        <p:spPr>
          <a:xfrm>
            <a:off x="1051633" y="935655"/>
            <a:ext cx="4177183" cy="583119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648270" y="1305452"/>
            <a:ext cx="6543729" cy="11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 component analysis standard reference materials of 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grain</a:t>
            </a:r>
            <a:endParaRPr lang="en-US" altLang="zh-CN" sz="2400" b="1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000551" y="125541"/>
            <a:ext cx="9248775" cy="1477328"/>
            <a:chOff x="2141688" y="90734"/>
            <a:chExt cx="9248775" cy="1477328"/>
          </a:xfrm>
        </p:grpSpPr>
        <p:sp>
          <p:nvSpPr>
            <p:cNvPr id="12" name="矩形 11"/>
            <p:cNvSpPr/>
            <p:nvPr/>
          </p:nvSpPr>
          <p:spPr>
            <a:xfrm>
              <a:off x="2724150" y="204912"/>
              <a:ext cx="1114425" cy="642813"/>
            </a:xfrm>
            <a:prstGeom prst="rect">
              <a:avLst/>
            </a:prstGeom>
            <a:solidFill>
              <a:srgbClr val="007D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141688" y="90734"/>
              <a:ext cx="9248775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Application of quality control samples in mycotoxin rapid </a:t>
              </a:r>
              <a:r>
                <a:rPr lang="en-US" altLang="zh-CN" sz="2400" b="1" dirty="0" smtClean="0">
                  <a:ln w="1905"/>
                  <a:solidFill>
                    <a:schemeClr val="bg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detection</a:t>
              </a:r>
              <a:endParaRPr lang="zh-CN" altLang="en-US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endParaRPr lang="zh-CN" altLang="en-US" sz="1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0"/>
            <a:ext cx="12191999" cy="6858000"/>
            <a:chOff x="1" y="0"/>
            <a:chExt cx="12191999" cy="6858000"/>
          </a:xfrm>
        </p:grpSpPr>
        <p:sp>
          <p:nvSpPr>
            <p:cNvPr id="4" name="Rectangle 3"/>
            <p:cNvSpPr/>
            <p:nvPr/>
          </p:nvSpPr>
          <p:spPr>
            <a:xfrm>
              <a:off x="1" y="0"/>
              <a:ext cx="12191999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Titre 3"/>
            <p:cNvSpPr txBox="1"/>
            <p:nvPr/>
          </p:nvSpPr>
          <p:spPr>
            <a:xfrm>
              <a:off x="3460410" y="2161272"/>
              <a:ext cx="4780343" cy="1041415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AU" sz="6000" b="1" dirty="0"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Thank You</a:t>
              </a:r>
              <a:endParaRPr lang="en-AU" sz="6000" b="1" dirty="0"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7198761" y="6246688"/>
            <a:ext cx="6096000" cy="5890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Sharing for Learning</a:t>
            </a:r>
            <a:endParaRPr kumimoji="0" lang="zh-CN" altLang="en-US" sz="3200" b="1" i="0" u="none" strike="noStrike" kern="0" cap="none" spc="0" normalizeH="0" baseline="0" noProof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等腰三角形 28"/>
          <p:cNvSpPr/>
          <p:nvPr/>
        </p:nvSpPr>
        <p:spPr>
          <a:xfrm>
            <a:off x="-1" y="5835250"/>
            <a:ext cx="981075" cy="1022750"/>
          </a:xfrm>
          <a:prstGeom prst="triangle">
            <a:avLst>
              <a:gd name="adj" fmla="val 1"/>
            </a:avLst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"/>
            <a:ext cx="12192000" cy="1025236"/>
          </a:xfrm>
          <a:prstGeom prst="rect">
            <a:avLst/>
          </a:prstGeom>
        </p:spPr>
      </p:pic>
      <p:pic>
        <p:nvPicPr>
          <p:cNvPr id="6" name="图片 5" descr="图形用户界面, 应用程序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13" y="5250474"/>
            <a:ext cx="6004618" cy="1645936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3318477" y="3403591"/>
            <a:ext cx="50642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endParaRPr lang="en-US" altLang="zh-CN" sz="36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914400"/>
            <a:r>
              <a:rPr lang="en-US" altLang="zh-CN" sz="36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Hongmei</a:t>
            </a: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Liu</a:t>
            </a:r>
            <a:endParaRPr lang="en-US" altLang="zh-CN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914400"/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E-mail</a:t>
            </a:r>
            <a:r>
              <a:rPr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lhm@ags.ac.cn </a:t>
            </a:r>
            <a:endParaRPr lang="en-US" altLang="zh-CN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914400"/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Tel</a:t>
            </a:r>
            <a:r>
              <a:rPr lang="zh-CN" altLang="en-US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3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18911037211</a:t>
            </a:r>
            <a:endParaRPr lang="zh-CN" altLang="en-US" sz="3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145" y="1402905"/>
            <a:ext cx="2878881" cy="2859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41" name="Picture 2" descr="C:\Users\yinrh\Desktop\9月技术委员会\霉菌电镜图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40" y="5233829"/>
            <a:ext cx="1811752" cy="122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组合 41"/>
          <p:cNvGrpSpPr/>
          <p:nvPr/>
        </p:nvGrpSpPr>
        <p:grpSpPr>
          <a:xfrm>
            <a:off x="2877659" y="5282065"/>
            <a:ext cx="9177831" cy="1469976"/>
            <a:chOff x="396232" y="970657"/>
            <a:chExt cx="9177831" cy="1469976"/>
          </a:xfrm>
        </p:grpSpPr>
        <p:cxnSp>
          <p:nvCxnSpPr>
            <p:cNvPr id="43" name="Connettore 2 19"/>
            <p:cNvCxnSpPr/>
            <p:nvPr/>
          </p:nvCxnSpPr>
          <p:spPr>
            <a:xfrm>
              <a:off x="1178928" y="1558129"/>
              <a:ext cx="7426239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stealth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4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7074" y="970657"/>
              <a:ext cx="1538288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9532" y="971847"/>
              <a:ext cx="1152128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053" y="976313"/>
              <a:ext cx="1084618" cy="1147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10" y="995429"/>
              <a:ext cx="1152128" cy="112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CasellaDiTesto 13"/>
            <p:cNvSpPr txBox="1">
              <a:spLocks noChangeArrowheads="1"/>
            </p:cNvSpPr>
            <p:nvPr/>
          </p:nvSpPr>
          <p:spPr bwMode="auto">
            <a:xfrm>
              <a:off x="396232" y="2123182"/>
              <a:ext cx="11862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zh-CN" sz="1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planting</a:t>
              </a:r>
              <a:endParaRPr lang="it-IT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9" name="CasellaDiTesto 14"/>
            <p:cNvSpPr txBox="1">
              <a:spLocks noChangeArrowheads="1"/>
            </p:cNvSpPr>
            <p:nvPr/>
          </p:nvSpPr>
          <p:spPr bwMode="auto">
            <a:xfrm>
              <a:off x="2036654" y="2132856"/>
              <a:ext cx="1295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zh-CN" sz="1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harvest</a:t>
              </a:r>
              <a:endParaRPr lang="it-IT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CasellaDiTesto 15"/>
            <p:cNvSpPr txBox="1">
              <a:spLocks noChangeArrowheads="1"/>
            </p:cNvSpPr>
            <p:nvPr/>
          </p:nvSpPr>
          <p:spPr bwMode="auto">
            <a:xfrm>
              <a:off x="3780631" y="2115349"/>
              <a:ext cx="125476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zh-CN" sz="1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storage</a:t>
              </a:r>
              <a:endParaRPr lang="it-IT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1" name="CasellaDiTesto 16"/>
            <p:cNvSpPr txBox="1">
              <a:spLocks noChangeArrowheads="1"/>
            </p:cNvSpPr>
            <p:nvPr/>
          </p:nvSpPr>
          <p:spPr bwMode="auto">
            <a:xfrm>
              <a:off x="5344591" y="2113111"/>
              <a:ext cx="1676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zh-CN" sz="1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processing</a:t>
              </a:r>
              <a:endParaRPr lang="it-IT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2" name="CasellaDiTesto 17"/>
            <p:cNvSpPr txBox="1">
              <a:spLocks noChangeArrowheads="1"/>
            </p:cNvSpPr>
            <p:nvPr/>
          </p:nvSpPr>
          <p:spPr bwMode="auto">
            <a:xfrm>
              <a:off x="7669063" y="2125377"/>
              <a:ext cx="19050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zh-CN" sz="1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distribution</a:t>
              </a:r>
              <a:endParaRPr lang="it-IT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CasellaDiTesto 19"/>
            <p:cNvSpPr txBox="1">
              <a:spLocks noChangeArrowheads="1"/>
            </p:cNvSpPr>
            <p:nvPr/>
          </p:nvSpPr>
          <p:spPr bwMode="auto">
            <a:xfrm>
              <a:off x="6928767" y="1744910"/>
              <a:ext cx="16764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zh-CN" sz="1200" b="1" i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logistic</a:t>
              </a:r>
              <a:endParaRPr lang="it-IT" altLang="zh-CN" sz="1200" b="1" i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23" b="18222"/>
            <a:stretch>
              <a:fillRect/>
            </a:stretch>
          </p:blipFill>
          <p:spPr bwMode="auto">
            <a:xfrm>
              <a:off x="6922417" y="1194990"/>
              <a:ext cx="844550" cy="569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2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1085" y="970992"/>
              <a:ext cx="923016" cy="108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" name="图片 55"/>
          <p:cNvPicPr>
            <a:picLocks noChangeAspect="1"/>
          </p:cNvPicPr>
          <p:nvPr/>
        </p:nvPicPr>
        <p:blipFill>
          <a:blip r:embed="rId9"/>
          <a:srcRect t="9437" b="956"/>
          <a:stretch>
            <a:fillRect/>
          </a:stretch>
        </p:blipFill>
        <p:spPr>
          <a:xfrm>
            <a:off x="-63436" y="1353188"/>
            <a:ext cx="6407615" cy="3565822"/>
          </a:xfrm>
          <a:prstGeom prst="rect">
            <a:avLst/>
          </a:prstGeom>
        </p:spPr>
      </p:pic>
      <p:sp>
        <p:nvSpPr>
          <p:cNvPr id="59" name="文本框 18"/>
          <p:cNvSpPr txBox="1"/>
          <p:nvPr/>
        </p:nvSpPr>
        <p:spPr>
          <a:xfrm>
            <a:off x="5717921" y="1521821"/>
            <a:ext cx="63375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 the processes of planting, harvesting, processing, transportation, and storage,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contamination of mycotoxin is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widespread.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issue of fungal toxin contamination has become a hot topic of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great concern worldwide.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337532" y="77674"/>
            <a:ext cx="637796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Overview of Fungi and </a:t>
            </a:r>
            <a:r>
              <a: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15" name="textbox 37"/>
          <p:cNvSpPr/>
          <p:nvPr/>
        </p:nvSpPr>
        <p:spPr>
          <a:xfrm>
            <a:off x="235758" y="1244874"/>
            <a:ext cx="8453662" cy="1136373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/>
            <a:r>
              <a:rPr lang="en-US" altLang="x-none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Characteristics of Mycotoxin </a:t>
            </a:r>
            <a:r>
              <a:rPr lang="en-US" altLang="x-none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Contamination</a:t>
            </a: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519" y="3959096"/>
            <a:ext cx="4283075" cy="2071687"/>
          </a:xfrm>
        </p:spPr>
      </p:pic>
      <p:sp>
        <p:nvSpPr>
          <p:cNvPr id="16" name="Rectangle 5"/>
          <p:cNvSpPr>
            <a:spLocks noGrp="1"/>
          </p:cNvSpPr>
          <p:nvPr/>
        </p:nvSpPr>
        <p:spPr>
          <a:xfrm>
            <a:off x="6147770" y="5794651"/>
            <a:ext cx="5930164" cy="6429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eaLnBrk="0" hangingPunct="0"/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Wheat Warehouse Deoxynivalenol (DON) </a:t>
            </a:r>
            <a:r>
              <a:rPr lang="en-US" altLang="zh-CN" sz="20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Distribution Map</a:t>
            </a:r>
            <a:endParaRPr lang="en-US" altLang="zh-CN" sz="20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eaLnBrk="0" hangingPunct="0"/>
            <a:endParaRPr lang="zh-CN" altLang="en-US" sz="2000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文本框 18"/>
          <p:cNvSpPr txBox="1"/>
          <p:nvPr/>
        </p:nvSpPr>
        <p:spPr>
          <a:xfrm>
            <a:off x="152528" y="1596579"/>
            <a:ext cx="629031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Natural Attribute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Not added artificially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Hazardous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Carcinogenic, teratogenic,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mutagenic</a:t>
            </a:r>
            <a:endParaRPr lang="en-US" altLang="zh-CN" sz="24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Low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Threshold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Parts per billion (ppb)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level</a:t>
            </a:r>
            <a:endParaRPr lang="en-US" altLang="zh-CN" sz="24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24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Heterogeneity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Uneven distribution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839" y="3573016"/>
            <a:ext cx="4283075" cy="2071687"/>
          </a:xfrm>
        </p:spPr>
      </p:pic>
      <p:pic>
        <p:nvPicPr>
          <p:cNvPr id="19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031" y="1893477"/>
            <a:ext cx="4283075" cy="2071687"/>
          </a:xfrm>
        </p:spPr>
      </p:pic>
      <p:pic>
        <p:nvPicPr>
          <p:cNvPr id="20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431" y="2045877"/>
            <a:ext cx="4283075" cy="2071687"/>
          </a:xfr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213" y="1922079"/>
            <a:ext cx="5930164" cy="366993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337532" y="77674"/>
            <a:ext cx="637796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Overview of Fungi and </a:t>
            </a:r>
            <a:r>
              <a: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sp>
        <p:nvSpPr>
          <p:cNvPr id="5" name="文本框 18"/>
          <p:cNvSpPr txBox="1"/>
          <p:nvPr/>
        </p:nvSpPr>
        <p:spPr>
          <a:xfrm>
            <a:off x="9543429" y="1636168"/>
            <a:ext cx="254697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Aflatoxin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Ochratoxin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endParaRPr lang="en-US" altLang="zh-CN" sz="1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Deoxynivalenol</a:t>
            </a:r>
            <a:endParaRPr lang="en-US" altLang="zh-CN" sz="24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Zearalenone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54" y="1493976"/>
            <a:ext cx="3798056" cy="531218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组合 3"/>
          <p:cNvGrpSpPr/>
          <p:nvPr/>
        </p:nvGrpSpPr>
        <p:grpSpPr>
          <a:xfrm>
            <a:off x="4574969" y="1493976"/>
            <a:ext cx="4860071" cy="5261362"/>
            <a:chOff x="4316225" y="1219318"/>
            <a:chExt cx="5083189" cy="553602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9413" y="1219318"/>
              <a:ext cx="4680000" cy="16764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9413" y="4218910"/>
              <a:ext cx="4680000" cy="12544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19413" y="5506840"/>
              <a:ext cx="4680000" cy="12484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左大括号 9"/>
            <p:cNvSpPr/>
            <p:nvPr/>
          </p:nvSpPr>
          <p:spPr>
            <a:xfrm>
              <a:off x="4316225" y="1782018"/>
              <a:ext cx="234392" cy="4416462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9413" y="2929220"/>
              <a:ext cx="4680001" cy="12562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5" name="textbox 37"/>
          <p:cNvSpPr/>
          <p:nvPr/>
        </p:nvSpPr>
        <p:spPr>
          <a:xfrm>
            <a:off x="175940" y="653483"/>
            <a:ext cx="8320359" cy="715402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x-none" altLang="x-none" sz="28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2700" algn="l" rtl="0" eaLnBrk="0">
              <a:lnSpc>
                <a:spcPts val="3345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Regulatory limits for mycotoxins in grain products</a:t>
            </a:r>
            <a:endParaRPr lang="x-none" altLang="x-none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4154" y="2795879"/>
            <a:ext cx="4039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National Standard of the People’s Republic of China  GB 2761-2017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37532" y="77674"/>
            <a:ext cx="637796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Overview of Fungi and </a:t>
            </a:r>
            <a:r>
              <a: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5236"/>
          </a:xfrm>
          <a:prstGeom prst="rect">
            <a:avLst/>
          </a:prstGeom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137" y="1344384"/>
            <a:ext cx="4283075" cy="2071687"/>
          </a:xfrm>
        </p:spPr>
      </p:pic>
      <p:sp>
        <p:nvSpPr>
          <p:cNvPr id="27" name="文本框 18"/>
          <p:cNvSpPr txBox="1"/>
          <p:nvPr/>
        </p:nvSpPr>
        <p:spPr>
          <a:xfrm>
            <a:off x="485708" y="648122"/>
            <a:ext cx="17075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Aflatoxin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98227" y="1525186"/>
            <a:ext cx="119937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Produced Aspergillus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flavus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and Aspergillus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parasiticus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mainly including AFB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AFB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AFG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and AFG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endParaRPr lang="en-US" altLang="zh-CN" sz="24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Aflatoxins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are highly toxic substances,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 times toxicity of potassium cyanide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and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68 times that of arsenic trioxide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endParaRPr lang="en-US" altLang="zh-CN" sz="24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AFB</a:t>
            </a:r>
            <a:r>
              <a:rPr lang="en-US" altLang="zh-CN" sz="2400" b="1" baseline="-25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has the strongest toxicity and carcinogenicity and is considered a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Class 1 carcinogen</a:t>
            </a:r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" name="picture 1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873980" y="5171588"/>
            <a:ext cx="1837810" cy="1380117"/>
          </a:xfrm>
          <a:prstGeom prst="rect">
            <a:avLst/>
          </a:prstGeom>
        </p:spPr>
      </p:pic>
      <p:pic>
        <p:nvPicPr>
          <p:cNvPr id="31" name="picture 1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853" y="4943339"/>
            <a:ext cx="2126606" cy="1836614"/>
          </a:xfrm>
          <a:prstGeom prst="rect">
            <a:avLst/>
          </a:prstGeom>
        </p:spPr>
      </p:pic>
      <p:pic>
        <p:nvPicPr>
          <p:cNvPr id="32" name="picture 1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9309" y="4943339"/>
            <a:ext cx="1242153" cy="183661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239" y="4955072"/>
            <a:ext cx="5964246" cy="18248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3337532" y="77674"/>
            <a:ext cx="6377968" cy="579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Overview of Fungi and </a:t>
            </a:r>
            <a:r>
              <a:rPr lang="en-US" altLang="zh-CN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Mycotoxins</a:t>
            </a:r>
            <a:endParaRPr lang="en-US" altLang="zh-CN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ISPRING_RESOURCE_PATHS_HASH_PRESENTER" val="b4c7732435421dbf6a6252843a45f9a13ab19dc0"/>
  <p:tag name="ISPRING_ULTRA_SCORM_COURSE_ID" val="421E1B97-57A3-4AB9-8D6A-B189CAEF2073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1468"/>
  <p:tag name="KSO_WPP_MARK_KEY" val="ed5ab230-ed46-40f5-b1b5-a8915c614809"/>
  <p:tag name="COMMONDATA" val="eyJoZGlkIjoiYWUzMTA5NzliNTMwNzdhZDdmZDc4MjY2YjIxMTdkNDEifQ=="/>
</p:tagLst>
</file>

<file path=ppt/theme/theme1.xml><?xml version="1.0" encoding="utf-8"?>
<a:theme xmlns:a="http://schemas.openxmlformats.org/drawingml/2006/main" name="Office 主题">
  <a:themeElements>
    <a:clrScheme name="自定义 98">
      <a:dk1>
        <a:sysClr val="windowText" lastClr="000000"/>
      </a:dk1>
      <a:lt1>
        <a:sysClr val="window" lastClr="FFFFFF"/>
      </a:lt1>
      <a:dk2>
        <a:srgbClr val="212745"/>
      </a:dk2>
      <a:lt2>
        <a:srgbClr val="7F7F7F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56C7AA"/>
      </a:hlink>
      <a:folHlink>
        <a:srgbClr val="59A8D1"/>
      </a:folHlink>
    </a:clrScheme>
    <a:fontScheme name="自定义 8">
      <a:majorFont>
        <a:latin typeface="ITC Avant Garde Std Md"/>
        <a:ea typeface="方正兰亭黑简体"/>
        <a:cs typeface=""/>
      </a:majorFont>
      <a:minorFont>
        <a:latin typeface="ITC Avant Garde Std XLt"/>
        <a:ea typeface="方正兰亭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14251</Words>
  <Application>WPS 演示</Application>
  <PresentationFormat>宽屏</PresentationFormat>
  <Paragraphs>941</Paragraphs>
  <Slides>51</Slides>
  <Notes>37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6" baseType="lpstr">
      <vt:lpstr>Arial</vt:lpstr>
      <vt:lpstr>宋体</vt:lpstr>
      <vt:lpstr>Wingdings</vt:lpstr>
      <vt:lpstr>Times New Roman</vt:lpstr>
      <vt:lpstr>微软雅黑</vt:lpstr>
      <vt:lpstr>Calibri</vt:lpstr>
      <vt:lpstr>Arial Unicode MS</vt:lpstr>
      <vt:lpstr>ITC Avant Garde Std XLt</vt:lpstr>
      <vt:lpstr>Segoe Print</vt:lpstr>
      <vt:lpstr>方正兰亭黑简体</vt:lpstr>
      <vt:lpstr>黑体</vt:lpstr>
      <vt:lpstr>Wingdings</vt:lpstr>
      <vt:lpstr>Arial</vt:lpstr>
      <vt:lpstr>ITC Avant Garde Std Md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keywords>www.tukuppt.com</cp:keywords>
  <cp:lastModifiedBy>Teng</cp:lastModifiedBy>
  <cp:revision>137</cp:revision>
  <dcterms:created xsi:type="dcterms:W3CDTF">2022-04-26T03:34:00Z</dcterms:created>
  <dcterms:modified xsi:type="dcterms:W3CDTF">2024-09-12T09:28:14Z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1D945A14BC43480CBDE7E88F952E240C_13</vt:lpwstr>
  </property>
  <property fmtid="{D5CDD505-2E9C-101B-9397-08002B2CF9AE}" pid="3" name="KSOProductBuildVer">
    <vt:lpwstr>2052-12.1.0.17857</vt:lpwstr>
  </property>
</Properties>
</file>