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424" r:id="rId2"/>
    <p:sldId id="362" r:id="rId3"/>
    <p:sldId id="256" r:id="rId4"/>
    <p:sldId id="429" r:id="rId5"/>
    <p:sldId id="445" r:id="rId6"/>
    <p:sldId id="442" r:id="rId7"/>
    <p:sldId id="443" r:id="rId8"/>
    <p:sldId id="450" r:id="rId9"/>
    <p:sldId id="454" r:id="rId10"/>
    <p:sldId id="451" r:id="rId11"/>
    <p:sldId id="455" r:id="rId12"/>
    <p:sldId id="449" r:id="rId13"/>
    <p:sldId id="459" r:id="rId14"/>
    <p:sldId id="457" r:id="rId15"/>
    <p:sldId id="458" r:id="rId16"/>
    <p:sldId id="460" r:id="rId17"/>
    <p:sldId id="465" r:id="rId18"/>
    <p:sldId id="469" r:id="rId19"/>
    <p:sldId id="470" r:id="rId20"/>
    <p:sldId id="471" r:id="rId21"/>
    <p:sldId id="472" r:id="rId22"/>
    <p:sldId id="1048" r:id="rId23"/>
    <p:sldId id="441" r:id="rId24"/>
    <p:sldId id="476" r:id="rId25"/>
    <p:sldId id="436" r:id="rId26"/>
    <p:sldId id="478" r:id="rId27"/>
    <p:sldId id="1051" r:id="rId28"/>
    <p:sldId id="477" r:id="rId29"/>
    <p:sldId id="482" r:id="rId30"/>
    <p:sldId id="1052" r:id="rId31"/>
    <p:sldId id="486" r:id="rId32"/>
    <p:sldId id="488" r:id="rId33"/>
    <p:sldId id="490" r:id="rId34"/>
    <p:sldId id="1050" r:id="rId35"/>
    <p:sldId id="492" r:id="rId36"/>
    <p:sldId id="620" r:id="rId37"/>
    <p:sldId id="498" r:id="rId38"/>
    <p:sldId id="495" r:id="rId39"/>
    <p:sldId id="499" r:id="rId40"/>
    <p:sldId id="501" r:id="rId41"/>
    <p:sldId id="1049" r:id="rId42"/>
    <p:sldId id="494" r:id="rId43"/>
    <p:sldId id="493" r:id="rId44"/>
    <p:sldId id="496" r:id="rId45"/>
    <p:sldId id="497" r:id="rId46"/>
    <p:sldId id="1045" r:id="rId47"/>
    <p:sldId id="802" r:id="rId48"/>
    <p:sldId id="917" r:id="rId49"/>
    <p:sldId id="909" r:id="rId50"/>
    <p:sldId id="1047" r:id="rId51"/>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415">
          <p15:clr>
            <a:srgbClr val="A4A3A4"/>
          </p15:clr>
        </p15:guide>
        <p15:guide id="3" pos="4929">
          <p15:clr>
            <a:srgbClr val="A4A3A4"/>
          </p15:clr>
        </p15:guide>
        <p15:guide id="4" pos="3840" userDrawn="1">
          <p15:clr>
            <a:srgbClr val="A4A3A4"/>
          </p15:clr>
        </p15:guide>
        <p15:guide id="5" orient="horz" pos="2500" userDrawn="1">
          <p15:clr>
            <a:srgbClr val="A4A3A4"/>
          </p15:clr>
        </p15:guide>
        <p15:guide id="6" pos="29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 id="3" name="肖 红梅" initials="肖" lastIdx="1" clrIdx="2">
    <p:extLst>
      <p:ext uri="{19B8F6BF-5375-455C-9EA6-DF929625EA0E}">
        <p15:presenceInfo xmlns:p15="http://schemas.microsoft.com/office/powerpoint/2012/main" userId="fba031afedf982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325"/>
    <a:srgbClr val="B39F0D"/>
    <a:srgbClr val="009844"/>
    <a:srgbClr val="A50021"/>
    <a:srgbClr val="C7C7C7"/>
    <a:srgbClr val="D7D7D7"/>
    <a:srgbClr val="FFF6E7"/>
    <a:srgbClr val="BBCFDA"/>
    <a:srgbClr val="265F92"/>
    <a:srgbClr val="57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1" autoAdjust="0"/>
    <p:restoredTop sz="73910" autoAdjust="0"/>
  </p:normalViewPr>
  <p:slideViewPr>
    <p:cSldViewPr snapToGrid="0" showGuides="1">
      <p:cViewPr varScale="1">
        <p:scale>
          <a:sx n="49" d="100"/>
          <a:sy n="49" d="100"/>
        </p:scale>
        <p:origin x="1216" y="68"/>
      </p:cViewPr>
      <p:guideLst>
        <p:guide orient="horz" pos="1638"/>
        <p:guide pos="415"/>
        <p:guide pos="4929"/>
        <p:guide pos="3840"/>
        <p:guide orient="horz" pos="2500"/>
        <p:guide pos="2996"/>
      </p:guideLst>
    </p:cSldViewPr>
  </p:slideViewPr>
  <p:notesTextViewPr>
    <p:cViewPr>
      <p:scale>
        <a:sx n="1" d="1"/>
        <a:sy n="1" d="1"/>
      </p:scale>
      <p:origin x="0" y="0"/>
    </p:cViewPr>
  </p:notesTextViewPr>
  <p:sorterViewPr>
    <p:cViewPr>
      <p:scale>
        <a:sx n="100" d="100"/>
        <a:sy n="100" d="100"/>
      </p:scale>
      <p:origin x="0" y="-1108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2022/5/31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effectLst/>
                <a:latin typeface="Open Sans" panose="020B0606030504020204" pitchFamily="34" charset="0"/>
                <a:ea typeface="宋体" panose="02010600030101010101" pitchFamily="2" charset="-122"/>
              </a:rPr>
              <a:t>good practices in smallholder farmers</a:t>
            </a:r>
            <a:r>
              <a:rPr lang="en-US" altLang="zh-CN" sz="1200" dirty="0">
                <a:latin typeface="Open Sans" panose="020B0606030504020204" pitchFamily="34" charset="0"/>
                <a:ea typeface="宋体" panose="02010600030101010101" pitchFamily="2" charset="-122"/>
              </a:rPr>
              <a:t>’</a:t>
            </a:r>
            <a:r>
              <a:rPr lang="zh-CN" altLang="en-US" sz="1200" dirty="0">
                <a:latin typeface="Open Sans" panose="020B0606030504020204" pitchFamily="34" charset="0"/>
                <a:ea typeface="宋体" panose="02010600030101010101" pitchFamily="2" charset="-122"/>
              </a:rPr>
              <a:t> </a:t>
            </a:r>
            <a:r>
              <a:rPr lang="en-US" altLang="zh-CN" sz="1200" dirty="0">
                <a:latin typeface="Open Sans" panose="020B0606030504020204" pitchFamily="34" charset="0"/>
                <a:ea typeface="宋体" panose="02010600030101010101" pitchFamily="2" charset="-122"/>
              </a:rPr>
              <a:t>f</a:t>
            </a:r>
            <a:r>
              <a:rPr lang="en-GB" altLang="zh-CN" sz="1200" dirty="0" err="1">
                <a:effectLst/>
                <a:latin typeface="Open Sans" panose="020B0606030504020204" pitchFamily="34" charset="0"/>
                <a:ea typeface="宋体" panose="02010600030101010101" pitchFamily="2" charset="-122"/>
              </a:rPr>
              <a:t>resh</a:t>
            </a:r>
            <a:r>
              <a:rPr lang="en-GB" altLang="zh-CN" sz="1200" dirty="0">
                <a:effectLst/>
                <a:latin typeface="Open Sans" panose="020B0606030504020204" pitchFamily="34" charset="0"/>
                <a:ea typeface="宋体" panose="02010600030101010101" pitchFamily="2" charset="-122"/>
              </a:rPr>
              <a:t> food production and its connection with markets</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extLst>
      <p:ext uri="{BB962C8B-B14F-4D97-AF65-F5344CB8AC3E}">
        <p14:creationId xmlns:p14="http://schemas.microsoft.com/office/powerpoint/2010/main" val="1469003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11</a:t>
            </a:fld>
            <a:endParaRPr lang="en-US"/>
          </a:p>
        </p:txBody>
      </p:sp>
    </p:spTree>
    <p:extLst>
      <p:ext uri="{BB962C8B-B14F-4D97-AF65-F5344CB8AC3E}">
        <p14:creationId xmlns:p14="http://schemas.microsoft.com/office/powerpoint/2010/main" val="102794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4166ED"/>
                </a:solidFill>
              </a:rPr>
              <a:t>refrigerated transporting </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a:p>
        </p:txBody>
      </p:sp>
    </p:spTree>
    <p:extLst>
      <p:ext uri="{BB962C8B-B14F-4D97-AF65-F5344CB8AC3E}">
        <p14:creationId xmlns:p14="http://schemas.microsoft.com/office/powerpoint/2010/main" val="4214395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13</a:t>
            </a:fld>
            <a:endParaRPr lang="en-US"/>
          </a:p>
        </p:txBody>
      </p:sp>
    </p:spTree>
    <p:extLst>
      <p:ext uri="{BB962C8B-B14F-4D97-AF65-F5344CB8AC3E}">
        <p14:creationId xmlns:p14="http://schemas.microsoft.com/office/powerpoint/2010/main" val="168562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http://dx.doi.org/10.1016/j.scienta.2017.09.046</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14</a:t>
            </a:fld>
            <a:endParaRPr lang="en-US"/>
          </a:p>
        </p:txBody>
      </p:sp>
    </p:spTree>
    <p:extLst>
      <p:ext uri="{BB962C8B-B14F-4D97-AF65-F5344CB8AC3E}">
        <p14:creationId xmlns:p14="http://schemas.microsoft.com/office/powerpoint/2010/main" val="9324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15</a:t>
            </a:fld>
            <a:endParaRPr lang="en-US"/>
          </a:p>
        </p:txBody>
      </p:sp>
    </p:spTree>
    <p:extLst>
      <p:ext uri="{BB962C8B-B14F-4D97-AF65-F5344CB8AC3E}">
        <p14:creationId xmlns:p14="http://schemas.microsoft.com/office/powerpoint/2010/main" val="401185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t>Several metabolic changes are initiated after the harvest of fruits and vegetables. In the case of vegetables, harvesting induces stress responses through reduced availability of water and nutrients, wounding, and exposure to shelf life enhancing storage methods such as cooling. In most cases, these changes help the produce to enhance the shelf life. In the case of fruits, an increase in the biosynthesis of the gaseous hormone ethylene serves as the physiological signal for the initiation of the ripening process. In general, all plant tissues produce a low, basal, level of ethylene. During the ripening process, some fruits evolve large amounts of ethylene, sometimes referred to as an autocatalytic increase in ethylene production, which occurs in conjunction with an increase in respiration referred to as the respiratory climacteric. Fruits are generally classiﬁed into climacteric or </a:t>
            </a:r>
            <a:r>
              <a:rPr lang="en-US" altLang="zh-CN" dirty="0" err="1"/>
              <a:t>nonclimacteric</a:t>
            </a:r>
            <a:r>
              <a:rPr lang="en-US" altLang="zh-CN" dirty="0"/>
              <a:t> types on the basis of the pattern of ethylene production and responsiveness to externally added ethylene. The climacteric fruits characteristically show a marked enhancement in ethylene production and respiration, as noticeable by the evolution of carbon dioxide. By contrast, the </a:t>
            </a:r>
            <a:r>
              <a:rPr lang="en-US" altLang="zh-CN" dirty="0" err="1"/>
              <a:t>nonclimacteric</a:t>
            </a:r>
            <a:r>
              <a:rPr lang="en-US" altLang="zh-CN" dirty="0"/>
              <a:t> fruits emit a considerably reduced level of ethylene. (For a list of fruits showing </a:t>
            </a:r>
            <a:r>
              <a:rPr lang="en-US" altLang="zh-CN" dirty="0" err="1"/>
              <a:t>climactericor</a:t>
            </a:r>
            <a:r>
              <a:rPr lang="en-US" altLang="zh-CN" dirty="0"/>
              <a:t> </a:t>
            </a:r>
            <a:r>
              <a:rPr lang="en-US" altLang="zh-CN" dirty="0" err="1"/>
              <a:t>nonclimacteric</a:t>
            </a:r>
            <a:r>
              <a:rPr lang="en-US" altLang="zh-CN" dirty="0"/>
              <a:t> pattern of ripening,seeKays,1997,General Reading.) In climacteric fruits such as apple, pear, banana, tomato, and avocado, ethylene evolution can reach 30–500 ppm/(</a:t>
            </a:r>
            <a:r>
              <a:rPr lang="en-US" altLang="zh-CN" dirty="0" err="1"/>
              <a:t>kgh</a:t>
            </a:r>
            <a:r>
              <a:rPr lang="en-US" altLang="zh-CN" dirty="0"/>
              <a:t>) (parts per million, microliter per liter), whereas in </a:t>
            </a:r>
            <a:r>
              <a:rPr lang="en-US" altLang="zh-CN" dirty="0" err="1"/>
              <a:t>nonclimacteric</a:t>
            </a:r>
            <a:r>
              <a:rPr lang="en-US" altLang="zh-CN" dirty="0"/>
              <a:t> fruits such as orange, lemon, strawberry, and pineapple, ethylene levels usually range from 0.1 to 0.5 ppm/(</a:t>
            </a:r>
            <a:r>
              <a:rPr lang="en-US" altLang="zh-CN" dirty="0" err="1"/>
              <a:t>kgh</a:t>
            </a:r>
            <a:r>
              <a:rPr lang="en-US" altLang="zh-CN" dirty="0"/>
              <a:t>) during ripening. Climacteric fruits respond to external ethylene treatment by an early induction of the respiratory climacteric and accelerated ripening in a concentration-dependent manner. </a:t>
            </a:r>
            <a:r>
              <a:rPr lang="en-US" altLang="zh-CN" dirty="0" err="1"/>
              <a:t>Nonclimacteric</a:t>
            </a:r>
            <a:r>
              <a:rPr lang="en-US" altLang="zh-CN" dirty="0"/>
              <a:t> fruits, on the other hand, show increased respiration in response to increased levels of ethylene concentration withoutshowingaccelerationinthetimerequiredforripening.Vegetablesproduceverylow amountsofethylenemostofthemwithlessthan0.1μL/(</a:t>
            </a:r>
            <a:r>
              <a:rPr lang="en-US" altLang="zh-CN" dirty="0" err="1"/>
              <a:t>kgh</a:t>
            </a:r>
            <a:r>
              <a:rPr lang="en-US" altLang="zh-CN" dirty="0"/>
              <a:t>),</a:t>
            </a:r>
            <a:r>
              <a:rPr lang="en-US" altLang="zh-CN" dirty="0" err="1"/>
              <a:t>withslightlyhigherlevelsas</a:t>
            </a:r>
            <a:endParaRPr lang="en-US" altLang="zh-CN" dirty="0"/>
          </a:p>
          <a:p>
            <a:pPr>
              <a:defRPr/>
            </a:pPr>
            <a:r>
              <a:rPr lang="en-US" altLang="zh-CN" dirty="0"/>
              <a:t>P1: SFK/RPW P2: SFK/RPW QC: SFK/RPW T1: SFK</a:t>
            </a:r>
          </a:p>
          <a:p>
            <a:pPr>
              <a:defRPr/>
            </a:pPr>
            <a:r>
              <a:rPr lang="en-US" altLang="zh-CN" dirty="0"/>
              <a:t>BLBS017-Paliyath.cls September 19, 2008 20:55</a:t>
            </a:r>
          </a:p>
          <a:p>
            <a:pPr>
              <a:defRPr/>
            </a:pPr>
            <a:r>
              <a:rPr lang="en-US" altLang="zh-CN" dirty="0"/>
              <a:t>10 POSTHARVEST BIOLOGY &amp; TECHNOLOGY OF FRUITS, VEGETABLES, &amp; FLOWERS</a:t>
            </a:r>
          </a:p>
          <a:p>
            <a:pPr>
              <a:defRPr/>
            </a:pPr>
            <a:r>
              <a:rPr lang="en-US" altLang="zh-CN" dirty="0"/>
              <a:t>in cassava (1.7 </a:t>
            </a:r>
            <a:r>
              <a:rPr lang="en-US" altLang="zh-CN" dirty="0" err="1"/>
              <a:t>μL</a:t>
            </a:r>
            <a:r>
              <a:rPr lang="en-US" altLang="zh-CN" dirty="0"/>
              <a:t>/(</a:t>
            </a:r>
            <a:r>
              <a:rPr lang="en-US" altLang="zh-CN" dirty="0" err="1"/>
              <a:t>kgh</a:t>
            </a:r>
            <a:r>
              <a:rPr lang="en-US" altLang="zh-CN" dirty="0"/>
              <a:t>)), breadfruit (1.2 </a:t>
            </a:r>
            <a:r>
              <a:rPr lang="en-US" altLang="zh-CN" dirty="0" err="1"/>
              <a:t>μL</a:t>
            </a:r>
            <a:r>
              <a:rPr lang="en-US" altLang="zh-CN" dirty="0"/>
              <a:t>/(</a:t>
            </a:r>
            <a:r>
              <a:rPr lang="en-US" altLang="zh-CN" dirty="0" err="1"/>
              <a:t>kgh</a:t>
            </a:r>
            <a:r>
              <a:rPr lang="en-US" altLang="zh-CN" dirty="0"/>
              <a:t>)), and cucumber (0.6 </a:t>
            </a:r>
            <a:r>
              <a:rPr lang="en-US" altLang="zh-CN" dirty="0" err="1"/>
              <a:t>μL</a:t>
            </a:r>
            <a:r>
              <a:rPr lang="en-US" altLang="zh-CN" dirty="0"/>
              <a:t>/(</a:t>
            </a:r>
            <a:r>
              <a:rPr lang="en-US" altLang="zh-CN" dirty="0" err="1"/>
              <a:t>kgh</a:t>
            </a:r>
            <a:r>
              <a:rPr lang="en-US" altLang="zh-CN" dirty="0"/>
              <a:t>)) when measured at 20–25◦C.</a:t>
            </a:r>
          </a:p>
          <a:p>
            <a:pPr>
              <a:defRPr/>
            </a:pPr>
            <a:r>
              <a:rPr lang="en-US" altLang="zh-CN" dirty="0"/>
              <a:t>It is important to know the biochemical differences between fruits and vegetables and several biochemical pathways that operate in these tissues to develop ideal conditions of storage for the preservation of shelf life and quality.</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16</a:t>
            </a:fld>
            <a:endParaRPr lang="en-US"/>
          </a:p>
        </p:txBody>
      </p:sp>
    </p:spTree>
    <p:extLst>
      <p:ext uri="{BB962C8B-B14F-4D97-AF65-F5344CB8AC3E}">
        <p14:creationId xmlns:p14="http://schemas.microsoft.com/office/powerpoint/2010/main" val="4175909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It is important however to emphasize that postharvest practices and technologies applied along the supply chain essentially manage the products’ potential quality that is configured by genotypic and </a:t>
            </a:r>
            <a:r>
              <a:rPr lang="en-US" altLang="zh-CN" dirty="0" err="1"/>
              <a:t>agroenvironmental</a:t>
            </a:r>
            <a:r>
              <a:rPr lang="en-US" altLang="zh-CN" dirty="0"/>
              <a:t> factors in the period preceding harvest. Postharvest conditions and applications do not alter the inherent, potential quality</a:t>
            </a:r>
          </a:p>
          <a:p>
            <a:r>
              <a:rPr lang="en-US" altLang="zh-CN" dirty="0"/>
              <a:t>of the products but affect the rate at which ripening, senescence and loss of quality occur.</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17</a:t>
            </a:fld>
            <a:endParaRPr lang="en-US"/>
          </a:p>
        </p:txBody>
      </p:sp>
    </p:spTree>
    <p:extLst>
      <p:ext uri="{BB962C8B-B14F-4D97-AF65-F5344CB8AC3E}">
        <p14:creationId xmlns:p14="http://schemas.microsoft.com/office/powerpoint/2010/main" val="155801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solidFill>
                  <a:srgbClr val="66FFFF"/>
                </a:solidFill>
                <a:effectLst/>
              </a:rPr>
              <a:t>The quality of fruits and vegetable cannot be improved but it can be presented when harvesting is done at proper stage of maturity.</a:t>
            </a:r>
          </a:p>
          <a:p>
            <a:r>
              <a:rPr lang="en-US" altLang="zh-CN" sz="1200" dirty="0">
                <a:solidFill>
                  <a:srgbClr val="66FFFF"/>
                </a:solidFill>
                <a:effectLst/>
              </a:rPr>
              <a:t>Immature fruits when harvested will give poor quality and erratic ripening. </a:t>
            </a:r>
          </a:p>
          <a:p>
            <a:r>
              <a:rPr lang="en-US" altLang="zh-CN" sz="1200" dirty="0">
                <a:solidFill>
                  <a:srgbClr val="66FFFF"/>
                </a:solidFill>
                <a:effectLst/>
              </a:rPr>
              <a:t>In some cases, if the produce is to shipped to distant markets, or stored, to wait for a better price, it should be picked in the mature but unripe stage. </a:t>
            </a:r>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18</a:t>
            </a:fld>
            <a:endParaRPr lang="en-US"/>
          </a:p>
        </p:txBody>
      </p:sp>
    </p:spTree>
    <p:extLst>
      <p:ext uri="{BB962C8B-B14F-4D97-AF65-F5344CB8AC3E}">
        <p14:creationId xmlns:p14="http://schemas.microsoft.com/office/powerpoint/2010/main" val="3008782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19</a:t>
            </a:fld>
            <a:endParaRPr lang="en-US"/>
          </a:p>
        </p:txBody>
      </p:sp>
    </p:spTree>
    <p:extLst>
      <p:ext uri="{BB962C8B-B14F-4D97-AF65-F5344CB8AC3E}">
        <p14:creationId xmlns:p14="http://schemas.microsoft.com/office/powerpoint/2010/main" val="1798517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20</a:t>
            </a:fld>
            <a:endParaRPr lang="en-US"/>
          </a:p>
        </p:txBody>
      </p:sp>
    </p:spTree>
    <p:extLst>
      <p:ext uri="{BB962C8B-B14F-4D97-AF65-F5344CB8AC3E}">
        <p14:creationId xmlns:p14="http://schemas.microsoft.com/office/powerpoint/2010/main" val="63609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21</a:t>
            </a:fld>
            <a:endParaRPr lang="en-US"/>
          </a:p>
        </p:txBody>
      </p:sp>
    </p:spTree>
    <p:extLst>
      <p:ext uri="{BB962C8B-B14F-4D97-AF65-F5344CB8AC3E}">
        <p14:creationId xmlns:p14="http://schemas.microsoft.com/office/powerpoint/2010/main" val="985171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sz="1200" dirty="0"/>
              <a:t>Grading of fruits and vegetables after harvesting is an essential step in post-harvest management.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sz="1200" dirty="0"/>
              <a:t>Sorting is the segregation of edible or marketable product into distinct quality categories. </a:t>
            </a:r>
          </a:p>
          <a:p>
            <a:pPr marL="0" indent="0">
              <a:buFont typeface="Wingdings" panose="05000000000000000000" pitchFamily="2" charset="2"/>
              <a:buNone/>
              <a:defRPr/>
            </a:pPr>
            <a:endParaRPr lang="en-US" altLang="zh-CN" dirty="0"/>
          </a:p>
          <a:p>
            <a:pPr marL="0" indent="0">
              <a:buFont typeface="Wingdings" panose="05000000000000000000" pitchFamily="2" charset="2"/>
              <a:buNone/>
              <a:defRPr/>
            </a:pPr>
            <a:r>
              <a:rPr lang="en-US" altLang="zh-CN" dirty="0"/>
              <a:t>Advantages of Grading</a:t>
            </a:r>
            <a:endParaRPr lang="en-US" altLang="zh-CN" sz="1200" b="0" dirty="0"/>
          </a:p>
          <a:p>
            <a:pPr marL="457200" indent="-457200">
              <a:buFont typeface="Wingdings" panose="05000000000000000000" pitchFamily="2" charset="2"/>
              <a:buAutoNum type="arabicPeriod"/>
              <a:defRPr/>
            </a:pPr>
            <a:r>
              <a:rPr lang="en-US" altLang="zh-CN" sz="1200" b="0" dirty="0"/>
              <a:t>Losses the selling price due to presence of substandard products or specimen can be easily avoided. </a:t>
            </a:r>
          </a:p>
          <a:p>
            <a:pPr marL="457200" indent="-457200">
              <a:buFont typeface="Wingdings" panose="05000000000000000000" pitchFamily="2" charset="2"/>
              <a:buAutoNum type="arabicPeriod"/>
              <a:defRPr/>
            </a:pPr>
            <a:r>
              <a:rPr lang="en-US" altLang="zh-CN" sz="1200" b="0" dirty="0"/>
              <a:t> It increased marketing efficiency by facilitating buying and selling a produce without personal selection.</a:t>
            </a:r>
            <a:endParaRPr lang="en-US" altLang="zh-CN" sz="1200" dirty="0"/>
          </a:p>
          <a:p>
            <a:pPr marL="457200" indent="-457200">
              <a:buFont typeface="Wingdings" panose="05000000000000000000" pitchFamily="2" charset="2"/>
              <a:buAutoNum type="arabicPeriod"/>
              <a:defRPr/>
            </a:pPr>
            <a:r>
              <a:rPr lang="en-US" altLang="zh-CN" sz="1200" b="0" dirty="0"/>
              <a:t> Grading enhanced to set good price for graded products. </a:t>
            </a:r>
            <a:endParaRPr lang="en-US" altLang="zh-CN" sz="1200" dirty="0"/>
          </a:p>
          <a:p>
            <a:pPr marL="457200" indent="-457200">
              <a:buFont typeface="Wingdings" panose="05000000000000000000" pitchFamily="2" charset="2"/>
              <a:buAutoNum type="arabicPeriod"/>
              <a:defRPr/>
            </a:pPr>
            <a:r>
              <a:rPr lang="en-US" altLang="zh-CN" sz="1200" b="0" dirty="0"/>
              <a:t> Heavy marketing cost in packing and transportation can be avoided by grading. </a:t>
            </a:r>
            <a:endParaRPr lang="en-US" altLang="zh-CN" sz="1200" dirty="0"/>
          </a:p>
          <a:p>
            <a:pPr marL="457200" indent="-457200">
              <a:buFont typeface="Wingdings" panose="05000000000000000000" pitchFamily="2" charset="2"/>
              <a:buAutoNum type="arabicPeriod"/>
              <a:defRPr/>
            </a:pPr>
            <a:r>
              <a:rPr lang="en-US" altLang="zh-CN" sz="1200" b="0" dirty="0"/>
              <a:t> In grading diseased and defected specimen are not damaged due to contact of diseased specimens and thus gets high price in market. </a:t>
            </a:r>
            <a:endParaRPr lang="en-US" altLang="zh-CN" sz="1200" dirty="0"/>
          </a:p>
          <a:p>
            <a:pPr marL="457200" indent="-457200">
              <a:buFont typeface="Wingdings" panose="05000000000000000000" pitchFamily="2" charset="2"/>
              <a:buAutoNum type="arabicPeriod"/>
              <a:defRPr/>
            </a:pPr>
            <a:r>
              <a:rPr lang="en-US" altLang="zh-CN" sz="1200" b="0" dirty="0"/>
              <a:t> By grading there is fairness to both Buyers and Sellers.</a:t>
            </a:r>
            <a:endParaRPr lang="en-US" altLang="zh-CN" sz="1200" dirty="0"/>
          </a:p>
          <a:p>
            <a:pPr marL="457200" indent="-457200">
              <a:buFont typeface="Wingdings" panose="05000000000000000000" pitchFamily="2" charset="2"/>
              <a:buAutoNum type="arabicPeriod"/>
              <a:defRPr/>
            </a:pPr>
            <a:r>
              <a:rPr lang="en-US" altLang="zh-CN" sz="1200" b="0" dirty="0"/>
              <a:t> Properly graded vegetables and fruits are purchased by the consumer easily without inspection.</a:t>
            </a:r>
            <a:endParaRPr lang="zh-CN" altLang="en-US" sz="1200"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23</a:t>
            </a:fld>
            <a:endParaRPr lang="en-US"/>
          </a:p>
        </p:txBody>
      </p:sp>
    </p:spTree>
    <p:extLst>
      <p:ext uri="{BB962C8B-B14F-4D97-AF65-F5344CB8AC3E}">
        <p14:creationId xmlns:p14="http://schemas.microsoft.com/office/powerpoint/2010/main" val="3253096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arial" panose="020B0604020202020204" pitchFamily="34" charset="0"/>
              </a:rPr>
              <a:t>果蔬原料采后分级可以解决果蔬由于大小、重量、形状、色泽、成熟度等方面不整齐划给原料的处理、包装、贮运、销售和加工带来的不便；</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24</a:t>
            </a:fld>
            <a:endParaRPr lang="en-US"/>
          </a:p>
        </p:txBody>
      </p:sp>
    </p:spTree>
    <p:extLst>
      <p:ext uri="{BB962C8B-B14F-4D97-AF65-F5344CB8AC3E}">
        <p14:creationId xmlns:p14="http://schemas.microsoft.com/office/powerpoint/2010/main" val="3245925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25</a:t>
            </a:fld>
            <a:endParaRPr lang="en-US"/>
          </a:p>
        </p:txBody>
      </p:sp>
    </p:spTree>
    <p:extLst>
      <p:ext uri="{BB962C8B-B14F-4D97-AF65-F5344CB8AC3E}">
        <p14:creationId xmlns:p14="http://schemas.microsoft.com/office/powerpoint/2010/main" val="3562917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t>Potato tubers that are bruised due to harvest and grading operations are more prone to weight loss.</a:t>
            </a:r>
          </a:p>
          <a:p>
            <a:pPr>
              <a:defRPr/>
            </a:pPr>
            <a:r>
              <a:rPr lang="en-US" altLang="zh-CN" dirty="0"/>
              <a:t> This is due to evaporation of water from the wounded area. </a:t>
            </a:r>
          </a:p>
          <a:p>
            <a:pPr>
              <a:defRPr/>
            </a:pPr>
            <a:r>
              <a:rPr lang="en-US" altLang="zh-CN" dirty="0"/>
              <a:t>These are potential points of entry for microorganisms during storage.</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26</a:t>
            </a:fld>
            <a:endParaRPr lang="en-US"/>
          </a:p>
        </p:txBody>
      </p:sp>
    </p:spTree>
    <p:extLst>
      <p:ext uri="{BB962C8B-B14F-4D97-AF65-F5344CB8AC3E}">
        <p14:creationId xmlns:p14="http://schemas.microsoft.com/office/powerpoint/2010/main" val="4279628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GB" sz="12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mn-ea"/>
              </a:rPr>
              <a:t>Easy handling: spraying, dipping, washing,  smoking, coating at room temperature</a:t>
            </a:r>
          </a:p>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27</a:t>
            </a:fld>
            <a:endParaRPr lang="zh-CN" altLang="en-US"/>
          </a:p>
        </p:txBody>
      </p:sp>
    </p:spTree>
    <p:extLst>
      <p:ext uri="{BB962C8B-B14F-4D97-AF65-F5344CB8AC3E}">
        <p14:creationId xmlns:p14="http://schemas.microsoft.com/office/powerpoint/2010/main" val="2306375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t>Waxing materials:</a:t>
            </a:r>
          </a:p>
          <a:p>
            <a:pPr lvl="1">
              <a:defRPr/>
            </a:pPr>
            <a:r>
              <a:rPr lang="en-US" altLang="zh-CN" dirty="0"/>
              <a:t>Lipids, polysaccharides, proteins, resins or combinations of these materials or composite coatings.</a:t>
            </a:r>
          </a:p>
          <a:p>
            <a:pPr lvl="1">
              <a:defRPr/>
            </a:pPr>
            <a:r>
              <a:rPr lang="en-US" altLang="zh-CN" dirty="0"/>
              <a:t>Any ‘Generally Recognized As Safe</a:t>
            </a:r>
            <a:r>
              <a:rPr lang="zh-CN" altLang="en-US" dirty="0"/>
              <a:t>’（</a:t>
            </a:r>
            <a:r>
              <a:rPr lang="en-US" altLang="zh-CN" dirty="0"/>
              <a:t>GRAS</a:t>
            </a:r>
            <a:r>
              <a:rPr lang="zh-CN" altLang="en-US" dirty="0"/>
              <a:t>）</a:t>
            </a:r>
            <a:r>
              <a:rPr lang="en-US" altLang="zh-CN" dirty="0"/>
              <a:t>material that is approved for use in coatings without restriction are considered the U.S. Food and Drug Administration(FDA) </a:t>
            </a:r>
          </a:p>
          <a:p>
            <a:pPr>
              <a:defRPr/>
            </a:pPr>
            <a:r>
              <a:rPr lang="en-US" altLang="zh-CN" dirty="0"/>
              <a:t>Produces can be waxed:</a:t>
            </a:r>
          </a:p>
          <a:p>
            <a:pPr lvl="1">
              <a:defRPr/>
            </a:pPr>
            <a:r>
              <a:rPr lang="en-US" altLang="zh-CN" dirty="0"/>
              <a:t>Apple, pear, citrus, cucumber, plum, tomato, capsicum, </a:t>
            </a:r>
            <a:r>
              <a:rPr lang="en-US" altLang="zh-CN" i="1" dirty="0"/>
              <a:t>etc</a:t>
            </a:r>
            <a:r>
              <a:rPr lang="en-US" altLang="zh-CN" dirty="0"/>
              <a:t>.</a:t>
            </a:r>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28</a:t>
            </a:fld>
            <a:endParaRPr lang="en-US"/>
          </a:p>
        </p:txBody>
      </p:sp>
    </p:spTree>
    <p:extLst>
      <p:ext uri="{BB962C8B-B14F-4D97-AF65-F5344CB8AC3E}">
        <p14:creationId xmlns:p14="http://schemas.microsoft.com/office/powerpoint/2010/main" val="2072552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29</a:t>
            </a:fld>
            <a:endParaRPr lang="zh-CN" altLang="en-US"/>
          </a:p>
        </p:txBody>
      </p:sp>
    </p:spTree>
    <p:extLst>
      <p:ext uri="{BB962C8B-B14F-4D97-AF65-F5344CB8AC3E}">
        <p14:creationId xmlns:p14="http://schemas.microsoft.com/office/powerpoint/2010/main" val="1617965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31</a:t>
            </a:fld>
            <a:endParaRPr lang="zh-CN" altLang="en-US"/>
          </a:p>
        </p:txBody>
      </p:sp>
    </p:spTree>
    <p:extLst>
      <p:ext uri="{BB962C8B-B14F-4D97-AF65-F5344CB8AC3E}">
        <p14:creationId xmlns:p14="http://schemas.microsoft.com/office/powerpoint/2010/main" val="2660124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32</a:t>
            </a:fld>
            <a:endParaRPr lang="zh-CN" altLang="en-US"/>
          </a:p>
        </p:txBody>
      </p:sp>
    </p:spTree>
    <p:extLst>
      <p:ext uri="{BB962C8B-B14F-4D97-AF65-F5344CB8AC3E}">
        <p14:creationId xmlns:p14="http://schemas.microsoft.com/office/powerpoint/2010/main" val="24599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Fresh food production supply chain in our countries</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a:p>
        </p:txBody>
      </p:sp>
    </p:spTree>
    <p:extLst>
      <p:ext uri="{BB962C8B-B14F-4D97-AF65-F5344CB8AC3E}">
        <p14:creationId xmlns:p14="http://schemas.microsoft.com/office/powerpoint/2010/main" val="1521230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33</a:t>
            </a:fld>
            <a:endParaRPr lang="zh-CN" altLang="en-US"/>
          </a:p>
        </p:txBody>
      </p:sp>
    </p:spTree>
    <p:extLst>
      <p:ext uri="{BB962C8B-B14F-4D97-AF65-F5344CB8AC3E}">
        <p14:creationId xmlns:p14="http://schemas.microsoft.com/office/powerpoint/2010/main" val="4079349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35</a:t>
            </a:fld>
            <a:endParaRPr lang="zh-CN" altLang="en-US"/>
          </a:p>
        </p:txBody>
      </p:sp>
    </p:spTree>
    <p:extLst>
      <p:ext uri="{BB962C8B-B14F-4D97-AF65-F5344CB8AC3E}">
        <p14:creationId xmlns:p14="http://schemas.microsoft.com/office/powerpoint/2010/main" val="3980135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37</a:t>
            </a:fld>
            <a:endParaRPr lang="zh-CN" altLang="en-US"/>
          </a:p>
        </p:txBody>
      </p:sp>
    </p:spTree>
    <p:extLst>
      <p:ext uri="{BB962C8B-B14F-4D97-AF65-F5344CB8AC3E}">
        <p14:creationId xmlns:p14="http://schemas.microsoft.com/office/powerpoint/2010/main" val="3636542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38</a:t>
            </a:fld>
            <a:endParaRPr lang="zh-CN" altLang="en-US"/>
          </a:p>
        </p:txBody>
      </p:sp>
    </p:spTree>
    <p:extLst>
      <p:ext uri="{BB962C8B-B14F-4D97-AF65-F5344CB8AC3E}">
        <p14:creationId xmlns:p14="http://schemas.microsoft.com/office/powerpoint/2010/main" val="2247051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33333"/>
                </a:solidFill>
                <a:effectLst/>
                <a:latin typeface="Open Sans" panose="020B0606030504020204" pitchFamily="34" charset="0"/>
              </a:rPr>
              <a:t>As new techniques emerged for chilling and freezing in order to retain the fresh character of food, new products were frequently introduced at the market. So, it was very important during this time to have a solid commodity base of knowledge for the commercial food industry to develop its full potential.</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39</a:t>
            </a:fld>
            <a:endParaRPr lang="en-US"/>
          </a:p>
        </p:txBody>
      </p:sp>
    </p:spTree>
    <p:extLst>
      <p:ext uri="{BB962C8B-B14F-4D97-AF65-F5344CB8AC3E}">
        <p14:creationId xmlns:p14="http://schemas.microsoft.com/office/powerpoint/2010/main" val="1478153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91919"/>
                </a:solidFill>
                <a:effectLst/>
                <a:latin typeface="PingFang SC"/>
              </a:rPr>
              <a:t>支部 </a:t>
            </a:r>
            <a:r>
              <a:rPr lang="en-US" altLang="zh-CN" b="0" i="0" dirty="0">
                <a:solidFill>
                  <a:srgbClr val="191919"/>
                </a:solidFill>
                <a:effectLst/>
                <a:latin typeface="PingFang SC"/>
              </a:rPr>
              <a:t>+</a:t>
            </a:r>
            <a:r>
              <a:rPr lang="zh-CN" altLang="en-US" b="0" i="0" dirty="0">
                <a:solidFill>
                  <a:srgbClr val="191919"/>
                </a:solidFill>
                <a:effectLst/>
                <a:latin typeface="PingFang SC"/>
              </a:rPr>
              <a:t>企业</a:t>
            </a:r>
            <a:r>
              <a:rPr lang="en-US" altLang="zh-CN" b="0" i="0" dirty="0">
                <a:solidFill>
                  <a:srgbClr val="191919"/>
                </a:solidFill>
                <a:effectLst/>
                <a:latin typeface="PingFang SC"/>
              </a:rPr>
              <a:t>+</a:t>
            </a:r>
            <a:r>
              <a:rPr lang="zh-CN" altLang="en-US" b="0" i="0" dirty="0">
                <a:solidFill>
                  <a:srgbClr val="191919"/>
                </a:solidFill>
                <a:effectLst/>
                <a:latin typeface="PingFang SC"/>
              </a:rPr>
              <a:t>合作社</a:t>
            </a:r>
            <a:r>
              <a:rPr lang="en-US" altLang="zh-CN" b="0" i="0" dirty="0">
                <a:solidFill>
                  <a:srgbClr val="191919"/>
                </a:solidFill>
                <a:effectLst/>
                <a:latin typeface="PingFang SC"/>
              </a:rPr>
              <a:t>+</a:t>
            </a:r>
            <a:r>
              <a:rPr lang="zh-CN" altLang="en-US" b="0" i="0" dirty="0">
                <a:solidFill>
                  <a:srgbClr val="191919"/>
                </a:solidFill>
                <a:effectLst/>
                <a:latin typeface="PingFang SC"/>
              </a:rPr>
              <a:t>农户”的模式</a:t>
            </a:r>
            <a:endParaRPr lang="en-US" altLang="zh-CN" b="0" i="0" dirty="0">
              <a:solidFill>
                <a:srgbClr val="191919"/>
              </a:solidFill>
              <a:effectLst/>
              <a:latin typeface="PingFang SC"/>
            </a:endParaRPr>
          </a:p>
          <a:p>
            <a:r>
              <a:rPr lang="zh-CN" altLang="en-US" b="0" i="0" dirty="0">
                <a:solidFill>
                  <a:srgbClr val="191919"/>
                </a:solidFill>
                <a:effectLst/>
                <a:latin typeface="PingFang SC"/>
              </a:rPr>
              <a:t>按照“统一技术、统一标准、统一收购”</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40</a:t>
            </a:fld>
            <a:endParaRPr lang="zh-CN" altLang="en-US"/>
          </a:p>
        </p:txBody>
      </p:sp>
    </p:spTree>
    <p:extLst>
      <p:ext uri="{BB962C8B-B14F-4D97-AF65-F5344CB8AC3E}">
        <p14:creationId xmlns:p14="http://schemas.microsoft.com/office/powerpoint/2010/main" val="3909814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41</a:t>
            </a:fld>
            <a:endParaRPr lang="zh-CN" altLang="en-US"/>
          </a:p>
        </p:txBody>
      </p:sp>
    </p:spTree>
    <p:extLst>
      <p:ext uri="{BB962C8B-B14F-4D97-AF65-F5344CB8AC3E}">
        <p14:creationId xmlns:p14="http://schemas.microsoft.com/office/powerpoint/2010/main" val="1700442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42</a:t>
            </a:fld>
            <a:endParaRPr lang="zh-CN" altLang="en-US"/>
          </a:p>
        </p:txBody>
      </p:sp>
    </p:spTree>
    <p:extLst>
      <p:ext uri="{BB962C8B-B14F-4D97-AF65-F5344CB8AC3E}">
        <p14:creationId xmlns:p14="http://schemas.microsoft.com/office/powerpoint/2010/main" val="770162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43</a:t>
            </a:fld>
            <a:endParaRPr lang="zh-CN" altLang="en-US"/>
          </a:p>
        </p:txBody>
      </p:sp>
    </p:spTree>
    <p:extLst>
      <p:ext uri="{BB962C8B-B14F-4D97-AF65-F5344CB8AC3E}">
        <p14:creationId xmlns:p14="http://schemas.microsoft.com/office/powerpoint/2010/main" val="2688850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44</a:t>
            </a:fld>
            <a:endParaRPr lang="zh-CN" altLang="en-US"/>
          </a:p>
        </p:txBody>
      </p:sp>
    </p:spTree>
    <p:extLst>
      <p:ext uri="{BB962C8B-B14F-4D97-AF65-F5344CB8AC3E}">
        <p14:creationId xmlns:p14="http://schemas.microsoft.com/office/powerpoint/2010/main" val="57604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a:t>
            </a:fld>
            <a:endParaRPr lang="en-US"/>
          </a:p>
        </p:txBody>
      </p:sp>
    </p:spTree>
    <p:extLst>
      <p:ext uri="{BB962C8B-B14F-4D97-AF65-F5344CB8AC3E}">
        <p14:creationId xmlns:p14="http://schemas.microsoft.com/office/powerpoint/2010/main" val="2613231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45</a:t>
            </a:fld>
            <a:endParaRPr lang="zh-CN" altLang="en-US"/>
          </a:p>
        </p:txBody>
      </p:sp>
    </p:spTree>
    <p:extLst>
      <p:ext uri="{BB962C8B-B14F-4D97-AF65-F5344CB8AC3E}">
        <p14:creationId xmlns:p14="http://schemas.microsoft.com/office/powerpoint/2010/main" val="762233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46</a:t>
            </a:fld>
            <a:endParaRPr lang="en-US"/>
          </a:p>
        </p:txBody>
      </p:sp>
    </p:spTree>
    <p:extLst>
      <p:ext uri="{BB962C8B-B14F-4D97-AF65-F5344CB8AC3E}">
        <p14:creationId xmlns:p14="http://schemas.microsoft.com/office/powerpoint/2010/main" val="184709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effectLst/>
                <a:latin typeface="Open Sans" panose="020B0606030504020204" pitchFamily="34" charset="0"/>
                <a:ea typeface="宋体" panose="02010600030101010101" pitchFamily="2" charset="-122"/>
              </a:rPr>
              <a:t>good practices in smallholder farmers ‘fresh food production and its connection with markets (associativity and safety) considering a multi-stakeholder approach </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6</a:t>
            </a:fld>
            <a:endParaRPr lang="en-US"/>
          </a:p>
        </p:txBody>
      </p:sp>
    </p:spTree>
    <p:extLst>
      <p:ext uri="{BB962C8B-B14F-4D97-AF65-F5344CB8AC3E}">
        <p14:creationId xmlns:p14="http://schemas.microsoft.com/office/powerpoint/2010/main" val="144964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extLst>
      <p:ext uri="{BB962C8B-B14F-4D97-AF65-F5344CB8AC3E}">
        <p14:creationId xmlns:p14="http://schemas.microsoft.com/office/powerpoint/2010/main" val="157904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8</a:t>
            </a:fld>
            <a:endParaRPr lang="en-US"/>
          </a:p>
        </p:txBody>
      </p:sp>
    </p:spTree>
    <p:extLst>
      <p:ext uri="{BB962C8B-B14F-4D97-AF65-F5344CB8AC3E}">
        <p14:creationId xmlns:p14="http://schemas.microsoft.com/office/powerpoint/2010/main" val="106460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Farmer is introducing the growth environment, taste and cooking methods of asparagus lettuce in the field.</a:t>
            </a:r>
            <a:endParaRPr lang="zh-CN" altLang="en-US" dirty="0"/>
          </a:p>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9</a:t>
            </a:fld>
            <a:endParaRPr lang="en-US"/>
          </a:p>
        </p:txBody>
      </p:sp>
    </p:spTree>
    <p:extLst>
      <p:ext uri="{BB962C8B-B14F-4D97-AF65-F5344CB8AC3E}">
        <p14:creationId xmlns:p14="http://schemas.microsoft.com/office/powerpoint/2010/main" val="133863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10</a:t>
            </a:fld>
            <a:endParaRPr lang="en-US"/>
          </a:p>
        </p:txBody>
      </p:sp>
    </p:spTree>
    <p:extLst>
      <p:ext uri="{BB962C8B-B14F-4D97-AF65-F5344CB8AC3E}">
        <p14:creationId xmlns:p14="http://schemas.microsoft.com/office/powerpoint/2010/main" val="19977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27.gif"/></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31.gif"/><Relationship Id="rId5" Type="http://schemas.openxmlformats.org/officeDocument/2006/relationships/image" Target="../media/image2.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37.png"/><Relationship Id="rId2" Type="http://schemas.openxmlformats.org/officeDocument/2006/relationships/video" Target="../media/media1.mp4"/><Relationship Id="rId16" Type="http://schemas.openxmlformats.org/officeDocument/2006/relationships/image" Target="../media/image41.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36.png"/><Relationship Id="rId5" Type="http://schemas.openxmlformats.org/officeDocument/2006/relationships/image" Target="../media/image1.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notesSlide" Target="../notesSlides/notesSlide22.xml"/><Relationship Id="rId9" Type="http://schemas.openxmlformats.org/officeDocument/2006/relationships/image" Target="../media/image5.jpe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2.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 Id="rId1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9.GIF"/><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51.jpeg"/><Relationship Id="rId4" Type="http://schemas.openxmlformats.org/officeDocument/2006/relationships/image" Target="../media/image1.png"/><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8.jpeg"/><Relationship Id="rId5" Type="http://schemas.openxmlformats.org/officeDocument/2006/relationships/image" Target="../media/image2.png"/><Relationship Id="rId10" Type="http://schemas.openxmlformats.org/officeDocument/2006/relationships/image" Target="../media/image57.jpeg"/><Relationship Id="rId4" Type="http://schemas.openxmlformats.org/officeDocument/2006/relationships/image" Target="../media/image3.png"/><Relationship Id="rId9" Type="http://schemas.openxmlformats.org/officeDocument/2006/relationships/image" Target="../media/image56.jpeg"/><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5.png"/><Relationship Id="rId5" Type="http://schemas.openxmlformats.org/officeDocument/2006/relationships/image" Target="../media/image2.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9.GIF"/><Relationship Id="rId7" Type="http://schemas.openxmlformats.org/officeDocument/2006/relationships/image" Target="../media/image4.png"/><Relationship Id="rId2" Type="http://schemas.openxmlformats.org/officeDocument/2006/relationships/image" Target="../media/image68.GI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3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73.emf"/><Relationship Id="rId4" Type="http://schemas.openxmlformats.org/officeDocument/2006/relationships/image" Target="../media/image1.png"/><Relationship Id="rId9" Type="http://schemas.openxmlformats.org/officeDocument/2006/relationships/package" Target="../embeddings/Microsoft_Word_Document.docx"/></Relationships>
</file>

<file path=ppt/slides/_rels/slide3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11" Type="http://schemas.openxmlformats.org/officeDocument/2006/relationships/image" Target="../media/image77.jpeg"/><Relationship Id="rId5" Type="http://schemas.openxmlformats.org/officeDocument/2006/relationships/image" Target="../media/image1.png"/><Relationship Id="rId10" Type="http://schemas.openxmlformats.org/officeDocument/2006/relationships/image" Target="../media/image76.png"/><Relationship Id="rId4" Type="http://schemas.openxmlformats.org/officeDocument/2006/relationships/notesSlide" Target="../notesSlides/notesSlide36.xml"/><Relationship Id="rId9" Type="http://schemas.openxmlformats.org/officeDocument/2006/relationships/image" Target="../media/image5.jpe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4.jpeg"/><Relationship Id="rId5" Type="http://schemas.openxmlformats.org/officeDocument/2006/relationships/image" Target="../media/image2.png"/><Relationship Id="rId10" Type="http://schemas.openxmlformats.org/officeDocument/2006/relationships/image" Target="../media/image83.jpeg"/><Relationship Id="rId4" Type="http://schemas.openxmlformats.org/officeDocument/2006/relationships/image" Target="../media/image3.png"/><Relationship Id="rId9" Type="http://schemas.openxmlformats.org/officeDocument/2006/relationships/image" Target="../media/image82.jp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0.png"/><Relationship Id="rId5" Type="http://schemas.openxmlformats.org/officeDocument/2006/relationships/image" Target="../media/image2.png"/><Relationship Id="rId10" Type="http://schemas.openxmlformats.org/officeDocument/2006/relationships/image" Target="../media/image89.png"/><Relationship Id="rId4" Type="http://schemas.openxmlformats.org/officeDocument/2006/relationships/image" Target="../media/image3.png"/><Relationship Id="rId9" Type="http://schemas.openxmlformats.org/officeDocument/2006/relationships/image" Target="../media/image88.jpg"/><Relationship Id="rId1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mailto:xhm@njau.edu.cn"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等腰三角形 16">
            <a:extLst>
              <a:ext uri="{FF2B5EF4-FFF2-40B4-BE49-F238E27FC236}">
                <a16:creationId xmlns:a16="http://schemas.microsoft.com/office/drawing/2014/main" id="{AD067291-73D4-4730-8AAB-7175D10414F7}"/>
              </a:ext>
            </a:extLst>
          </p:cNvPr>
          <p:cNvSpPr/>
          <p:nvPr/>
        </p:nvSpPr>
        <p:spPr>
          <a:xfrm>
            <a:off x="6096000" y="5499961"/>
            <a:ext cx="6096000" cy="1339702"/>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Immagine 6"/>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8" name="图片 7" descr="WFP SSC-白"/>
          <p:cNvPicPr>
            <a:picLocks noChangeAspect="1"/>
          </p:cNvPicPr>
          <p:nvPr/>
        </p:nvPicPr>
        <p:blipFill>
          <a:blip r:embed="rId4"/>
          <a:stretch>
            <a:fillRect/>
          </a:stretch>
        </p:blipFill>
        <p:spPr>
          <a:xfrm>
            <a:off x="11001765" y="5751196"/>
            <a:ext cx="1002453" cy="647700"/>
          </a:xfrm>
          <a:prstGeom prst="rect">
            <a:avLst/>
          </a:prstGeom>
        </p:spPr>
      </p:pic>
      <p:sp>
        <p:nvSpPr>
          <p:cNvPr id="9" name="文本框 8"/>
          <p:cNvSpPr txBox="1"/>
          <p:nvPr/>
        </p:nvSpPr>
        <p:spPr>
          <a:xfrm>
            <a:off x="387595" y="1504901"/>
            <a:ext cx="11861131" cy="2145652"/>
          </a:xfrm>
          <a:prstGeom prst="rect">
            <a:avLst/>
          </a:prstGeom>
          <a:noFill/>
        </p:spPr>
        <p:txBody>
          <a:bodyPr wrap="square" rtlCol="0" anchor="t">
            <a:spAutoFit/>
          </a:bodyPr>
          <a:lstStyle/>
          <a:p>
            <a:pPr algn="ctr" fontAlgn="auto">
              <a:lnSpc>
                <a:spcPts val="5400"/>
              </a:lnSpc>
              <a:spcBef>
                <a:spcPts val="1200"/>
              </a:spcBef>
            </a:pPr>
            <a:r>
              <a:rPr lang="en-GB" altLang="zh-CN" sz="4400" dirty="0">
                <a:effectLst/>
                <a:latin typeface="Open Sans" panose="020B0606030504020204" pitchFamily="34" charset="0"/>
                <a:ea typeface="宋体" panose="02010600030101010101" pitchFamily="2" charset="-122"/>
              </a:rPr>
              <a:t>Good Practices in </a:t>
            </a:r>
            <a:r>
              <a:rPr lang="en-US" altLang="zh-CN" sz="4400" dirty="0">
                <a:effectLst/>
                <a:latin typeface="Open Sans" panose="020B0606030504020204" pitchFamily="34" charset="0"/>
                <a:ea typeface="宋体" panose="02010600030101010101" pitchFamily="2" charset="-122"/>
              </a:rPr>
              <a:t>F</a:t>
            </a:r>
            <a:r>
              <a:rPr lang="en-GB" altLang="zh-CN" sz="4400" dirty="0" err="1">
                <a:latin typeface="Open Sans" panose="020B0606030504020204" pitchFamily="34" charset="0"/>
                <a:ea typeface="宋体" panose="02010600030101010101" pitchFamily="2" charset="-122"/>
              </a:rPr>
              <a:t>resh</a:t>
            </a:r>
            <a:r>
              <a:rPr lang="en-GB" altLang="zh-CN" sz="4400" dirty="0">
                <a:latin typeface="Open Sans" panose="020B0606030504020204" pitchFamily="34" charset="0"/>
                <a:ea typeface="宋体" panose="02010600030101010101" pitchFamily="2" charset="-122"/>
              </a:rPr>
              <a:t> Food Production </a:t>
            </a:r>
            <a:br>
              <a:rPr lang="en-GB" altLang="zh-CN" sz="4400" dirty="0">
                <a:solidFill>
                  <a:srgbClr val="030BAF"/>
                </a:solidFill>
                <a:effectLst/>
                <a:latin typeface="Open Sans" panose="020B0606030504020204" pitchFamily="34" charset="0"/>
                <a:ea typeface="宋体" panose="02010600030101010101" pitchFamily="2" charset="-122"/>
              </a:rPr>
            </a:br>
            <a:r>
              <a:rPr lang="en-US" altLang="zh-CN" sz="3600" dirty="0">
                <a:latin typeface="Open Sans" panose="020B0606030504020204" pitchFamily="34" charset="0"/>
                <a:ea typeface="宋体" panose="02010600030101010101" pitchFamily="2" charset="-122"/>
              </a:rPr>
              <a:t>——fruits and vegetables</a:t>
            </a: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10" name="文本框 9"/>
          <p:cNvSpPr txBox="1"/>
          <p:nvPr/>
        </p:nvSpPr>
        <p:spPr>
          <a:xfrm>
            <a:off x="1889246" y="3634104"/>
            <a:ext cx="8857827" cy="400110"/>
          </a:xfrm>
          <a:prstGeom prst="rect">
            <a:avLst/>
          </a:prstGeom>
          <a:noFill/>
        </p:spPr>
        <p:txBody>
          <a:bodyPr wrap="square" rtlCol="0" anchor="t">
            <a:spAutoFit/>
          </a:bodyPr>
          <a:lstStyle/>
          <a:p>
            <a:pPr algn="ctr"/>
            <a:r>
              <a:rPr lang="en-US" altLang="zh-CN"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XIAO </a:t>
            </a:r>
            <a:r>
              <a:rPr lang="en-US" altLang="zh-CN" sz="20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Hongmei</a:t>
            </a:r>
            <a:r>
              <a:rPr lang="en-US" altLang="zh-CN"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Ph.D. </a:t>
            </a:r>
            <a:r>
              <a:rPr lang="en-US" altLang="en-GB" sz="2000" b="1" dirty="0">
                <a:latin typeface="Open Sans" panose="020B0606030504020204" pitchFamily="34" charset="0"/>
                <a:ea typeface="Open Sans" panose="020B0606030504020204" pitchFamily="34" charset="0"/>
                <a:cs typeface="Open Sans" panose="020B0606030504020204" pitchFamily="34" charset="0"/>
                <a:sym typeface="+mn-ea"/>
              </a:rPr>
              <a:t>,Professor</a:t>
            </a:r>
            <a:endParaRPr lang="zh-CN" altLang="en-US" sz="2000" b="1" dirty="0">
              <a:latin typeface="Open Sans" panose="020B0606030504020204" pitchFamily="34" charset="0"/>
              <a:cs typeface="Open Sans" panose="020B0606030504020204" pitchFamily="34" charset="0"/>
            </a:endParaRPr>
          </a:p>
        </p:txBody>
      </p:sp>
      <p:pic>
        <p:nvPicPr>
          <p:cNvPr id="14" name="图片 13" descr="联合国粮食署"/>
          <p:cNvPicPr>
            <a:picLocks noChangeAspect="1"/>
          </p:cNvPicPr>
          <p:nvPr/>
        </p:nvPicPr>
        <p:blipFill>
          <a:blip r:embed="rId5"/>
          <a:stretch>
            <a:fillRect/>
          </a:stretch>
        </p:blipFill>
        <p:spPr>
          <a:xfrm>
            <a:off x="143087" y="-96520"/>
            <a:ext cx="2291080" cy="850053"/>
          </a:xfrm>
          <a:prstGeom prst="rect">
            <a:avLst/>
          </a:prstGeom>
        </p:spPr>
      </p:pic>
      <p:sp>
        <p:nvSpPr>
          <p:cNvPr id="13" name="文本框 12">
            <a:extLst>
              <a:ext uri="{FF2B5EF4-FFF2-40B4-BE49-F238E27FC236}">
                <a16:creationId xmlns:a16="http://schemas.microsoft.com/office/drawing/2014/main" id="{91F73FE2-586F-4337-A991-CECFEC23AA8E}"/>
              </a:ext>
            </a:extLst>
          </p:cNvPr>
          <p:cNvSpPr txBox="1"/>
          <p:nvPr/>
        </p:nvSpPr>
        <p:spPr>
          <a:xfrm>
            <a:off x="981074" y="4985694"/>
            <a:ext cx="7538056" cy="365934"/>
          </a:xfrm>
          <a:prstGeom prst="rect">
            <a:avLst/>
          </a:prstGeom>
          <a:noFill/>
        </p:spPr>
        <p:txBody>
          <a:bodyPr wrap="square">
            <a:spAutoFit/>
          </a:bodyPr>
          <a:lstStyle/>
          <a:p>
            <a:pPr algn="just">
              <a:lnSpc>
                <a:spcPts val="2000"/>
              </a:lnSpc>
              <a:spcAft>
                <a:spcPts val="800"/>
              </a:spcAft>
            </a:pPr>
            <a:r>
              <a:rPr lang="en-GB" altLang="zh-CN" sz="2400" b="1" dirty="0">
                <a:solidFill>
                  <a:schemeClr val="accent1"/>
                </a:solidFill>
                <a:effectLst/>
                <a:latin typeface="Calibri" panose="020F0502020204030204" pitchFamily="34" charset="0"/>
                <a:ea typeface="宋体" panose="02010600030101010101" pitchFamily="2" charset="-122"/>
                <a:cs typeface="Times New Roman" panose="02020603050405020304" pitchFamily="18" charset="0"/>
              </a:rPr>
              <a:t>WFP Centre of Excellence for Rural Transformation </a:t>
            </a:r>
          </a:p>
        </p:txBody>
      </p:sp>
      <p:sp>
        <p:nvSpPr>
          <p:cNvPr id="16" name="TextBox 12">
            <a:extLst>
              <a:ext uri="{FF2B5EF4-FFF2-40B4-BE49-F238E27FC236}">
                <a16:creationId xmlns:a16="http://schemas.microsoft.com/office/drawing/2014/main" id="{3F5D5BC0-362A-4FA0-89EB-A1D14D4ADB39}"/>
              </a:ext>
            </a:extLst>
          </p:cNvPr>
          <p:cNvSpPr txBox="1"/>
          <p:nvPr/>
        </p:nvSpPr>
        <p:spPr>
          <a:xfrm>
            <a:off x="981074" y="5469316"/>
            <a:ext cx="4905765" cy="365934"/>
          </a:xfrm>
          <a:prstGeom prst="rect">
            <a:avLst/>
          </a:prstGeom>
          <a:noFill/>
        </p:spPr>
        <p:txBody>
          <a:bodyPr wrap="square" lIns="91440" tIns="45720" rIns="91440" bIns="45720" anchor="t">
            <a:spAutoFit/>
          </a:bodyPr>
          <a:lstStyle>
            <a:defPPr>
              <a:defRPr lang="zh-CN"/>
            </a:defPPr>
            <a:lvl1pPr algn="just">
              <a:lnSpc>
                <a:spcPts val="2000"/>
              </a:lnSpc>
              <a:spcAft>
                <a:spcPts val="800"/>
              </a:spcAft>
              <a:defRPr b="1">
                <a:solidFill>
                  <a:schemeClr val="accent1"/>
                </a:solidFill>
                <a:latin typeface="Calibri" panose="020F0502020204030204" pitchFamily="34" charset="0"/>
                <a:ea typeface="宋体" panose="02010600030101010101" pitchFamily="2" charset="-122"/>
                <a:cs typeface="Times New Roman" panose="02020603050405020304" pitchFamily="18" charset="0"/>
              </a:defRPr>
            </a:lvl1pPr>
          </a:lstStyle>
          <a:p>
            <a:r>
              <a:rPr lang="en-US" altLang="zh-CN" sz="2400" dirty="0">
                <a:latin typeface="Calibri"/>
                <a:ea typeface="宋体"/>
                <a:cs typeface="Times New Roman"/>
              </a:rPr>
              <a:t>Nanjing Agricultural University</a:t>
            </a:r>
            <a:endParaRPr lang="en-GB" sz="2400" dirty="0"/>
          </a:p>
        </p:txBody>
      </p:sp>
      <p:sp>
        <p:nvSpPr>
          <p:cNvPr id="18" name="矩形 17">
            <a:extLst>
              <a:ext uri="{FF2B5EF4-FFF2-40B4-BE49-F238E27FC236}">
                <a16:creationId xmlns:a16="http://schemas.microsoft.com/office/drawing/2014/main" id="{24FBD07F-AAB4-4577-AC1B-804829B317C7}"/>
              </a:ext>
            </a:extLst>
          </p:cNvPr>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pic>
        <p:nvPicPr>
          <p:cNvPr id="19" name="Picture 15" descr="A picture containing window&#10;&#10;Description automatically generated">
            <a:extLst>
              <a:ext uri="{FF2B5EF4-FFF2-40B4-BE49-F238E27FC236}">
                <a16:creationId xmlns:a16="http://schemas.microsoft.com/office/drawing/2014/main" id="{4A1D02C2-696D-4D4B-AF4C-D86DC8F29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1580" y="63483"/>
            <a:ext cx="528843" cy="529200"/>
          </a:xfrm>
          <a:prstGeom prst="rect">
            <a:avLst/>
          </a:prstGeom>
        </p:spPr>
      </p:pic>
      <p:pic>
        <p:nvPicPr>
          <p:cNvPr id="20" name="Picture 13" descr="Icon&#10;&#10;Description automatically generated">
            <a:extLst>
              <a:ext uri="{FF2B5EF4-FFF2-40B4-BE49-F238E27FC236}">
                <a16:creationId xmlns:a16="http://schemas.microsoft.com/office/drawing/2014/main" id="{B917F7B3-0EA8-43F4-B3C5-2734629753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21" name="等腰三角形 20">
            <a:extLst>
              <a:ext uri="{FF2B5EF4-FFF2-40B4-BE49-F238E27FC236}">
                <a16:creationId xmlns:a16="http://schemas.microsoft.com/office/drawing/2014/main" id="{6E252E4D-0ECE-4A58-BA35-82DF4C4F413E}"/>
              </a:ext>
            </a:extLst>
          </p:cNvPr>
          <p:cNvSpPr/>
          <p:nvPr/>
        </p:nvSpPr>
        <p:spPr>
          <a:xfrm>
            <a:off x="-1" y="5835250"/>
            <a:ext cx="981075" cy="1022750"/>
          </a:xfrm>
          <a:prstGeom prst="triangle">
            <a:avLst>
              <a:gd name="adj" fmla="val 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TextBox 14">
            <a:extLst>
              <a:ext uri="{FF2B5EF4-FFF2-40B4-BE49-F238E27FC236}">
                <a16:creationId xmlns:a16="http://schemas.microsoft.com/office/drawing/2014/main" id="{5C5F0FA2-CB75-43EB-93F5-D465EA3682A0}"/>
              </a:ext>
            </a:extLst>
          </p:cNvPr>
          <p:cNvSpPr txBox="1"/>
          <p:nvPr/>
        </p:nvSpPr>
        <p:spPr>
          <a:xfrm>
            <a:off x="336570" y="1088175"/>
            <a:ext cx="11210794" cy="377411"/>
          </a:xfrm>
          <a:prstGeom prst="rect">
            <a:avLst/>
          </a:prstGeom>
          <a:noFill/>
        </p:spPr>
        <p:txBody>
          <a:bodyPr wrap="square">
            <a:spAutoFit/>
          </a:bodyPr>
          <a:lstStyle/>
          <a:p>
            <a:pPr algn="ctr">
              <a:lnSpc>
                <a:spcPts val="2000"/>
              </a:lnSpc>
              <a:spcAft>
                <a:spcPts val="800"/>
              </a:spcAft>
            </a:pPr>
            <a:r>
              <a:rPr lang="en-GB" altLang="zh-CN" sz="2800" b="1" dirty="0">
                <a:solidFill>
                  <a:schemeClr val="accent1"/>
                </a:solidFill>
                <a:effectLst/>
                <a:latin typeface="Open Sans Regular" panose="020B0606030504020204" charset="0"/>
                <a:ea typeface="宋体" pitchFamily="2" charset="-122"/>
                <a:cs typeface="Open Sans Regular" panose="020B0606030504020204" charset="0"/>
              </a:rPr>
              <a:t>WFP SSTC Field Pilot Project in Peru supported by </a:t>
            </a:r>
            <a:r>
              <a:rPr lang="en-GB" altLang="zh-CN" sz="2800" b="1" dirty="0">
                <a:solidFill>
                  <a:schemeClr val="accent1"/>
                </a:solidFill>
                <a:latin typeface="Open Sans Regular" panose="020B0606030504020204" charset="0"/>
                <a:ea typeface="宋体" pitchFamily="2" charset="-122"/>
                <a:cs typeface="Open Sans Regular" panose="020B0606030504020204" charset="0"/>
              </a:rPr>
              <a:t>China</a:t>
            </a:r>
            <a:endParaRPr lang="en-GB" altLang="zh-CN" sz="2800" b="1" dirty="0">
              <a:solidFill>
                <a:schemeClr val="accent1"/>
              </a:solidFill>
              <a:effectLst/>
              <a:latin typeface="Open Sans Regular" panose="020B0606030504020204" charset="0"/>
              <a:ea typeface="宋体" pitchFamily="2" charset="-122"/>
              <a:cs typeface="Open Sans Regular" panose="020B0606030504020204" charset="0"/>
            </a:endParaRPr>
          </a:p>
        </p:txBody>
      </p:sp>
    </p:spTree>
    <p:extLst>
      <p:ext uri="{BB962C8B-B14F-4D97-AF65-F5344CB8AC3E}">
        <p14:creationId xmlns:p14="http://schemas.microsoft.com/office/powerpoint/2010/main" val="3609657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grpSp>
        <p:nvGrpSpPr>
          <p:cNvPr id="7" name="组合 6">
            <a:extLst>
              <a:ext uri="{FF2B5EF4-FFF2-40B4-BE49-F238E27FC236}">
                <a16:creationId xmlns:a16="http://schemas.microsoft.com/office/drawing/2014/main" id="{A152B9FA-5C61-AD02-AFE8-019EAF32F8DE}"/>
              </a:ext>
            </a:extLst>
          </p:cNvPr>
          <p:cNvGrpSpPr/>
          <p:nvPr/>
        </p:nvGrpSpPr>
        <p:grpSpPr>
          <a:xfrm>
            <a:off x="43961" y="838434"/>
            <a:ext cx="12104077" cy="2624924"/>
            <a:chOff x="475238" y="4241141"/>
            <a:chExt cx="11386317" cy="1979559"/>
          </a:xfrm>
        </p:grpSpPr>
        <p:pic>
          <p:nvPicPr>
            <p:cNvPr id="8" name="图片 7">
              <a:extLst>
                <a:ext uri="{FF2B5EF4-FFF2-40B4-BE49-F238E27FC236}">
                  <a16:creationId xmlns:a16="http://schemas.microsoft.com/office/drawing/2014/main" id="{F50E39EC-957E-04A5-5BDF-AB331C2E5269}"/>
                </a:ext>
              </a:extLst>
            </p:cNvPr>
            <p:cNvPicPr>
              <a:picLocks noChangeAspect="1"/>
            </p:cNvPicPr>
            <p:nvPr/>
          </p:nvPicPr>
          <p:blipFill>
            <a:blip r:embed="rId8"/>
            <a:stretch>
              <a:fillRect/>
            </a:stretch>
          </p:blipFill>
          <p:spPr>
            <a:xfrm>
              <a:off x="475238" y="4829079"/>
              <a:ext cx="11386317" cy="1391621"/>
            </a:xfrm>
            <a:prstGeom prst="rect">
              <a:avLst/>
            </a:prstGeom>
          </p:spPr>
        </p:pic>
        <p:sp>
          <p:nvSpPr>
            <p:cNvPr id="9" name="文本框 8">
              <a:extLst>
                <a:ext uri="{FF2B5EF4-FFF2-40B4-BE49-F238E27FC236}">
                  <a16:creationId xmlns:a16="http://schemas.microsoft.com/office/drawing/2014/main" id="{32136AEB-C442-ABB7-4A26-59A6CA8D8B3C}"/>
                </a:ext>
              </a:extLst>
            </p:cNvPr>
            <p:cNvSpPr txBox="1"/>
            <p:nvPr/>
          </p:nvSpPr>
          <p:spPr>
            <a:xfrm>
              <a:off x="788270" y="4241141"/>
              <a:ext cx="6771342" cy="441002"/>
            </a:xfrm>
            <a:prstGeom prst="rect">
              <a:avLst/>
            </a:prstGeom>
            <a:noFill/>
          </p:spPr>
          <p:txBody>
            <a:bodyPr wrap="square">
              <a:spAutoFit/>
            </a:bodyPr>
            <a:lstStyle/>
            <a:p>
              <a:pPr marL="0" indent="0">
                <a:buNone/>
              </a:pPr>
              <a:r>
                <a:rPr lang="en-US" altLang="zh-CN" sz="3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product flow in SFSC</a:t>
              </a:r>
              <a:endParaRPr lang="zh-CN" altLang="en-US" sz="3200" b="1" dirty="0">
                <a:solidFill>
                  <a:schemeClr val="accent1"/>
                </a:solidFill>
                <a:latin typeface="Open Sans" panose="020B0606030504020204" pitchFamily="34" charset="0"/>
                <a:cs typeface="Open Sans" panose="020B0606030504020204" pitchFamily="34" charset="0"/>
              </a:endParaRPr>
            </a:p>
          </p:txBody>
        </p:sp>
      </p:grpSp>
      <p:pic>
        <p:nvPicPr>
          <p:cNvPr id="10" name="图片 9">
            <a:extLst>
              <a:ext uri="{FF2B5EF4-FFF2-40B4-BE49-F238E27FC236}">
                <a16:creationId xmlns:a16="http://schemas.microsoft.com/office/drawing/2014/main" id="{01608435-6968-B4FE-465E-7D7BF2137E8B}"/>
              </a:ext>
            </a:extLst>
          </p:cNvPr>
          <p:cNvPicPr>
            <a:picLocks noChangeAspect="1"/>
          </p:cNvPicPr>
          <p:nvPr/>
        </p:nvPicPr>
        <p:blipFill>
          <a:blip r:embed="rId9"/>
          <a:stretch>
            <a:fillRect/>
          </a:stretch>
        </p:blipFill>
        <p:spPr>
          <a:xfrm>
            <a:off x="600497" y="4147548"/>
            <a:ext cx="2795953" cy="2382615"/>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D7B12A07-5435-B6F6-506F-30FAC3B12DCB}"/>
              </a:ext>
            </a:extLst>
          </p:cNvPr>
          <p:cNvPicPr>
            <a:picLocks noChangeAspect="1"/>
          </p:cNvPicPr>
          <p:nvPr/>
        </p:nvPicPr>
        <p:blipFill>
          <a:blip r:embed="rId10"/>
          <a:stretch>
            <a:fillRect/>
          </a:stretch>
        </p:blipFill>
        <p:spPr>
          <a:xfrm>
            <a:off x="4195864" y="4147548"/>
            <a:ext cx="3271801" cy="2415764"/>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01A6863E-09AE-C6FD-23A9-1163293E6E04}"/>
              </a:ext>
            </a:extLst>
          </p:cNvPr>
          <p:cNvPicPr>
            <a:picLocks noChangeAspect="1"/>
          </p:cNvPicPr>
          <p:nvPr/>
        </p:nvPicPr>
        <p:blipFill rotWithShape="1">
          <a:blip r:embed="rId11"/>
          <a:srcRect b="7345"/>
          <a:stretch/>
        </p:blipFill>
        <p:spPr>
          <a:xfrm>
            <a:off x="8267079" y="4147548"/>
            <a:ext cx="3544122" cy="2415764"/>
          </a:xfrm>
          <a:prstGeom prst="rect">
            <a:avLst/>
          </a:prstGeom>
          <a:ln>
            <a:noFill/>
          </a:ln>
          <a:effectLst>
            <a:outerShdw blurRad="292100" dist="139700" dir="2700000" algn="tl" rotWithShape="0">
              <a:srgbClr val="333333">
                <a:alpha val="65000"/>
              </a:srgbClr>
            </a:outerShdw>
          </a:effectLst>
        </p:spPr>
      </p:pic>
      <p:sp>
        <p:nvSpPr>
          <p:cNvPr id="18" name="文本框 17">
            <a:extLst>
              <a:ext uri="{FF2B5EF4-FFF2-40B4-BE49-F238E27FC236}">
                <a16:creationId xmlns:a16="http://schemas.microsoft.com/office/drawing/2014/main" id="{82220DCB-B3DC-9464-CB18-45F31295D367}"/>
              </a:ext>
            </a:extLst>
          </p:cNvPr>
          <p:cNvSpPr txBox="1"/>
          <p:nvPr/>
        </p:nvSpPr>
        <p:spPr>
          <a:xfrm>
            <a:off x="5932118" y="3560070"/>
            <a:ext cx="6128238" cy="307777"/>
          </a:xfrm>
          <a:prstGeom prst="rect">
            <a:avLst/>
          </a:prstGeom>
          <a:noFill/>
        </p:spPr>
        <p:txBody>
          <a:bodyPr wrap="square">
            <a:spAutoFit/>
          </a:bodyPr>
          <a:lstStyle/>
          <a:p>
            <a:pPr algn="r"/>
            <a:r>
              <a:rPr lang="zh-CN" altLang="en-US" sz="1400" dirty="0"/>
              <a:t>Hoang, V. Agronomy 2021, 11, 2408. https://doi.org/10.3390/agronomy11122408</a:t>
            </a:r>
          </a:p>
        </p:txBody>
      </p:sp>
    </p:spTree>
    <p:extLst>
      <p:ext uri="{BB962C8B-B14F-4D97-AF65-F5344CB8AC3E}">
        <p14:creationId xmlns:p14="http://schemas.microsoft.com/office/powerpoint/2010/main" val="22101114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8" name="文本框 7">
            <a:extLst>
              <a:ext uri="{FF2B5EF4-FFF2-40B4-BE49-F238E27FC236}">
                <a16:creationId xmlns:a16="http://schemas.microsoft.com/office/drawing/2014/main" id="{C0C9F2AE-DEEC-2E0F-5855-2071ECDD5D88}"/>
              </a:ext>
            </a:extLst>
          </p:cNvPr>
          <p:cNvSpPr txBox="1"/>
          <p:nvPr/>
        </p:nvSpPr>
        <p:spPr>
          <a:xfrm>
            <a:off x="422259" y="932687"/>
            <a:ext cx="7211157" cy="584775"/>
          </a:xfrm>
          <a:prstGeom prst="rect">
            <a:avLst/>
          </a:prstGeom>
          <a:noFill/>
        </p:spPr>
        <p:txBody>
          <a:bodyPr wrap="square">
            <a:spAutoFit/>
          </a:bodyPr>
          <a:lstStyle/>
          <a:p>
            <a:r>
              <a:rPr lang="zh-CN" altLang="en-US" sz="3200" b="1" dirty="0">
                <a:solidFill>
                  <a:schemeClr val="accent1"/>
                </a:solidFill>
                <a:latin typeface="Open Sans" panose="020B0606030504020204" pitchFamily="34" charset="0"/>
                <a:cs typeface="Open Sans" panose="020B0606030504020204" pitchFamily="34" charset="0"/>
              </a:rPr>
              <a:t>The framework of </a:t>
            </a:r>
            <a:r>
              <a:rPr lang="en-US" altLang="zh-CN" sz="3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SFSC</a:t>
            </a:r>
            <a:endParaRPr lang="zh-CN" altLang="en-US" sz="3200" b="1" dirty="0">
              <a:solidFill>
                <a:schemeClr val="accent1"/>
              </a:solidFill>
              <a:latin typeface="Open Sans" panose="020B0606030504020204" pitchFamily="34" charset="0"/>
              <a:cs typeface="Open Sans" panose="020B0606030504020204" pitchFamily="34" charset="0"/>
            </a:endParaRPr>
          </a:p>
        </p:txBody>
      </p:sp>
      <p:pic>
        <p:nvPicPr>
          <p:cNvPr id="19" name="图片 18">
            <a:extLst>
              <a:ext uri="{FF2B5EF4-FFF2-40B4-BE49-F238E27FC236}">
                <a16:creationId xmlns:a16="http://schemas.microsoft.com/office/drawing/2014/main" id="{F22C0185-B847-890B-EC02-7BC4BEB3F252}"/>
              </a:ext>
            </a:extLst>
          </p:cNvPr>
          <p:cNvPicPr>
            <a:picLocks noChangeAspect="1"/>
          </p:cNvPicPr>
          <p:nvPr/>
        </p:nvPicPr>
        <p:blipFill>
          <a:blip r:embed="rId8"/>
          <a:stretch>
            <a:fillRect/>
          </a:stretch>
        </p:blipFill>
        <p:spPr>
          <a:xfrm>
            <a:off x="468757" y="1446379"/>
            <a:ext cx="10814770" cy="4913791"/>
          </a:xfrm>
          <a:prstGeom prst="rect">
            <a:avLst/>
          </a:prstGeom>
        </p:spPr>
      </p:pic>
      <p:sp>
        <p:nvSpPr>
          <p:cNvPr id="20" name="文本框 19">
            <a:extLst>
              <a:ext uri="{FF2B5EF4-FFF2-40B4-BE49-F238E27FC236}">
                <a16:creationId xmlns:a16="http://schemas.microsoft.com/office/drawing/2014/main" id="{959FEF5C-132E-926A-09E1-605034BEE01C}"/>
              </a:ext>
            </a:extLst>
          </p:cNvPr>
          <p:cNvSpPr txBox="1"/>
          <p:nvPr/>
        </p:nvSpPr>
        <p:spPr>
          <a:xfrm>
            <a:off x="7304763" y="1582223"/>
            <a:ext cx="1663873" cy="369332"/>
          </a:xfrm>
          <a:prstGeom prst="rect">
            <a:avLst/>
          </a:prstGeom>
          <a:solidFill>
            <a:srgbClr val="005C51">
              <a:lumMod val="50000"/>
              <a:lumOff val="50000"/>
            </a:srgbClr>
          </a:solidFill>
          <a:ln>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solidFill>
                    <a:srgbClr val="FF0000"/>
                  </a:solidFill>
                </a:ln>
                <a:solidFill>
                  <a:srgbClr val="005C51">
                    <a:lumMod val="75000"/>
                    <a:lumOff val="25000"/>
                  </a:srgbClr>
                </a:solidFill>
                <a:effectLst/>
                <a:uLnTx/>
                <a:uFillTx/>
                <a:latin typeface="Calibri"/>
                <a:ea typeface="黑体"/>
              </a:rPr>
              <a:t>Long distance</a:t>
            </a:r>
            <a:endParaRPr kumimoji="0" lang="zh-CN" altLang="en-US" sz="1800" b="0" i="0" u="none" strike="noStrike" kern="0" cap="none" spc="0" normalizeH="0" baseline="0" noProof="0" dirty="0">
              <a:ln>
                <a:solidFill>
                  <a:srgbClr val="FF0000"/>
                </a:solidFill>
              </a:ln>
              <a:solidFill>
                <a:srgbClr val="005C51">
                  <a:lumMod val="75000"/>
                  <a:lumOff val="25000"/>
                </a:srgbClr>
              </a:solidFill>
              <a:effectLst/>
              <a:uLnTx/>
              <a:uFillTx/>
              <a:latin typeface="Calibri"/>
              <a:ea typeface="黑体"/>
            </a:endParaRPr>
          </a:p>
        </p:txBody>
      </p:sp>
      <p:sp>
        <p:nvSpPr>
          <p:cNvPr id="9" name="文本框 8">
            <a:extLst>
              <a:ext uri="{FF2B5EF4-FFF2-40B4-BE49-F238E27FC236}">
                <a16:creationId xmlns:a16="http://schemas.microsoft.com/office/drawing/2014/main" id="{60E3BA1E-0A1F-4B60-9B26-2D0B34F5CF74}"/>
              </a:ext>
            </a:extLst>
          </p:cNvPr>
          <p:cNvSpPr txBox="1"/>
          <p:nvPr/>
        </p:nvSpPr>
        <p:spPr>
          <a:xfrm>
            <a:off x="7467601" y="5898505"/>
            <a:ext cx="4302140" cy="461665"/>
          </a:xfrm>
          <a:prstGeom prst="rect">
            <a:avLst/>
          </a:prstGeom>
          <a:noFill/>
        </p:spPr>
        <p:txBody>
          <a:bodyPr wrap="square">
            <a:spAutoFit/>
          </a:bodyPr>
          <a:lstStyle/>
          <a:p>
            <a:pPr algn="r"/>
            <a:r>
              <a:rPr lang="zh-CN" altLang="en-US" sz="1200" dirty="0"/>
              <a:t>Hoang, V. Agronomy 2021, 11, 2408. https://doi.org/10.3390/agronomy11122408</a:t>
            </a:r>
          </a:p>
        </p:txBody>
      </p:sp>
    </p:spTree>
    <p:extLst>
      <p:ext uri="{BB962C8B-B14F-4D97-AF65-F5344CB8AC3E}">
        <p14:creationId xmlns:p14="http://schemas.microsoft.com/office/powerpoint/2010/main" val="38836056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7" name="图片 6">
            <a:extLst>
              <a:ext uri="{FF2B5EF4-FFF2-40B4-BE49-F238E27FC236}">
                <a16:creationId xmlns:a16="http://schemas.microsoft.com/office/drawing/2014/main" id="{7BB5DD5C-0789-C0D3-9E46-429583FE3DE2}"/>
              </a:ext>
            </a:extLst>
          </p:cNvPr>
          <p:cNvPicPr>
            <a:picLocks noChangeAspect="1"/>
          </p:cNvPicPr>
          <p:nvPr/>
        </p:nvPicPr>
        <p:blipFill>
          <a:blip r:embed="rId8"/>
          <a:stretch>
            <a:fillRect/>
          </a:stretch>
        </p:blipFill>
        <p:spPr>
          <a:xfrm>
            <a:off x="3763053" y="1731012"/>
            <a:ext cx="6410325" cy="1724025"/>
          </a:xfrm>
          <a:prstGeom prst="rect">
            <a:avLst/>
          </a:prstGeom>
        </p:spPr>
      </p:pic>
      <p:sp>
        <p:nvSpPr>
          <p:cNvPr id="8" name="文本框 7">
            <a:extLst>
              <a:ext uri="{FF2B5EF4-FFF2-40B4-BE49-F238E27FC236}">
                <a16:creationId xmlns:a16="http://schemas.microsoft.com/office/drawing/2014/main" id="{86A07452-9B8E-EEED-A221-7AE1628F118C}"/>
              </a:ext>
            </a:extLst>
          </p:cNvPr>
          <p:cNvSpPr txBox="1"/>
          <p:nvPr/>
        </p:nvSpPr>
        <p:spPr>
          <a:xfrm>
            <a:off x="3718730" y="3387957"/>
            <a:ext cx="6952986" cy="523220"/>
          </a:xfrm>
          <a:prstGeom prst="rect">
            <a:avLst/>
          </a:prstGeom>
          <a:noFill/>
        </p:spPr>
        <p:txBody>
          <a:bodyPr wrap="square">
            <a:spAutoFit/>
          </a:bodyPr>
          <a:lstStyle/>
          <a:p>
            <a:pPr marL="0" indent="0">
              <a:buNone/>
            </a:pPr>
            <a:r>
              <a:rPr lang="en-US" altLang="zh-CN" sz="2800" b="1" dirty="0">
                <a:solidFill>
                  <a:schemeClr val="accent1"/>
                </a:solidFill>
              </a:rPr>
              <a:t>  harvesting         classify                  cooling      </a:t>
            </a:r>
            <a:endParaRPr lang="zh-CN" altLang="en-US" sz="2800" b="1" dirty="0">
              <a:solidFill>
                <a:schemeClr val="accent1"/>
              </a:solidFill>
            </a:endParaRPr>
          </a:p>
        </p:txBody>
      </p:sp>
      <p:grpSp>
        <p:nvGrpSpPr>
          <p:cNvPr id="9" name="组合 8">
            <a:extLst>
              <a:ext uri="{FF2B5EF4-FFF2-40B4-BE49-F238E27FC236}">
                <a16:creationId xmlns:a16="http://schemas.microsoft.com/office/drawing/2014/main" id="{E9AD5153-F486-476D-8E09-761501C7A63E}"/>
              </a:ext>
            </a:extLst>
          </p:cNvPr>
          <p:cNvGrpSpPr/>
          <p:nvPr/>
        </p:nvGrpSpPr>
        <p:grpSpPr>
          <a:xfrm>
            <a:off x="3763053" y="3834443"/>
            <a:ext cx="7271804" cy="2632632"/>
            <a:chOff x="2714665" y="3118704"/>
            <a:chExt cx="7271804" cy="2632632"/>
          </a:xfrm>
        </p:grpSpPr>
        <p:pic>
          <p:nvPicPr>
            <p:cNvPr id="10" name="图片 9">
              <a:extLst>
                <a:ext uri="{FF2B5EF4-FFF2-40B4-BE49-F238E27FC236}">
                  <a16:creationId xmlns:a16="http://schemas.microsoft.com/office/drawing/2014/main" id="{686A13D4-43C2-7A2B-AE56-62F73482555D}"/>
                </a:ext>
              </a:extLst>
            </p:cNvPr>
            <p:cNvPicPr>
              <a:picLocks noChangeAspect="1"/>
            </p:cNvPicPr>
            <p:nvPr/>
          </p:nvPicPr>
          <p:blipFill>
            <a:blip r:embed="rId9"/>
            <a:stretch>
              <a:fillRect/>
            </a:stretch>
          </p:blipFill>
          <p:spPr>
            <a:xfrm>
              <a:off x="2714665" y="3118704"/>
              <a:ext cx="6324600" cy="2085975"/>
            </a:xfrm>
            <a:prstGeom prst="rect">
              <a:avLst/>
            </a:prstGeom>
          </p:spPr>
        </p:pic>
        <p:sp>
          <p:nvSpPr>
            <p:cNvPr id="11" name="文本框 10">
              <a:extLst>
                <a:ext uri="{FF2B5EF4-FFF2-40B4-BE49-F238E27FC236}">
                  <a16:creationId xmlns:a16="http://schemas.microsoft.com/office/drawing/2014/main" id="{3FA16CF0-1F38-0681-B87C-F13C55EF8C85}"/>
                </a:ext>
              </a:extLst>
            </p:cNvPr>
            <p:cNvSpPr txBox="1"/>
            <p:nvPr/>
          </p:nvSpPr>
          <p:spPr>
            <a:xfrm>
              <a:off x="2788281" y="5228116"/>
              <a:ext cx="7198188" cy="523220"/>
            </a:xfrm>
            <a:prstGeom prst="rect">
              <a:avLst/>
            </a:prstGeom>
            <a:noFill/>
          </p:spPr>
          <p:txBody>
            <a:bodyPr wrap="square">
              <a:spAutoFit/>
            </a:bodyPr>
            <a:lstStyle/>
            <a:p>
              <a:pPr marL="0" indent="0">
                <a:buNone/>
              </a:pPr>
              <a:r>
                <a:rPr lang="en-US" altLang="zh-CN" sz="2800" b="1" dirty="0">
                  <a:solidFill>
                    <a:schemeClr val="accent1"/>
                  </a:solidFill>
                </a:rPr>
                <a:t>Market   </a:t>
              </a:r>
              <a:r>
                <a:rPr lang="en-US" altLang="zh-CN" sz="2400" b="1" dirty="0">
                  <a:solidFill>
                    <a:schemeClr val="accent1"/>
                  </a:solidFill>
                </a:rPr>
                <a:t>refrigerated</a:t>
              </a:r>
              <a:r>
                <a:rPr lang="en-US" altLang="zh-CN" sz="2800" b="1" dirty="0">
                  <a:solidFill>
                    <a:schemeClr val="accent1"/>
                  </a:solidFill>
                </a:rPr>
                <a:t> transport    cool storage </a:t>
              </a:r>
              <a:endParaRPr lang="zh-CN" altLang="en-US" sz="2800" b="1" dirty="0">
                <a:solidFill>
                  <a:schemeClr val="accent1"/>
                </a:solidFill>
              </a:endParaRPr>
            </a:p>
          </p:txBody>
        </p:sp>
      </p:grpSp>
      <p:sp>
        <p:nvSpPr>
          <p:cNvPr id="15" name="文本框 14">
            <a:extLst>
              <a:ext uri="{FF2B5EF4-FFF2-40B4-BE49-F238E27FC236}">
                <a16:creationId xmlns:a16="http://schemas.microsoft.com/office/drawing/2014/main" id="{A86A7447-0C54-A4EE-F8A7-AAB5C04571DD}"/>
              </a:ext>
            </a:extLst>
          </p:cNvPr>
          <p:cNvSpPr txBox="1"/>
          <p:nvPr/>
        </p:nvSpPr>
        <p:spPr>
          <a:xfrm>
            <a:off x="1209403" y="924244"/>
            <a:ext cx="7771759" cy="523220"/>
          </a:xfrm>
          <a:prstGeom prst="rect">
            <a:avLst/>
          </a:prstGeom>
          <a:noFill/>
        </p:spPr>
        <p:txBody>
          <a:bodyPr wrap="square">
            <a:spAutoFit/>
          </a:bodyPr>
          <a:lstStyle/>
          <a:p>
            <a:r>
              <a:rPr lang="en-US" altLang="zh-CN" sz="2800" dirty="0">
                <a:ln>
                  <a:solidFill>
                    <a:srgbClr val="FF0000"/>
                  </a:solidFill>
                </a:ln>
                <a:solidFill>
                  <a:schemeClr val="accent1"/>
                </a:solidFill>
                <a:latin typeface="Open Sans" panose="020B0606030504020204" pitchFamily="34" charset="0"/>
                <a:ea typeface="Open Sans" panose="020B0606030504020204" pitchFamily="34" charset="0"/>
                <a:cs typeface="Open Sans" panose="020B0606030504020204" pitchFamily="34" charset="0"/>
              </a:rPr>
              <a:t>Long distance and</a:t>
            </a:r>
            <a:r>
              <a:rPr lang="zh-CN" altLang="en-US" sz="2800" dirty="0">
                <a:ln>
                  <a:solidFill>
                    <a:srgbClr val="FF0000"/>
                  </a:solidFill>
                </a:ln>
                <a:solidFill>
                  <a:schemeClr val="accent1"/>
                </a:solidFill>
                <a:latin typeface="Open Sans" panose="020B0606030504020204" pitchFamily="34" charset="0"/>
                <a:cs typeface="Open Sans" panose="020B0606030504020204" pitchFamily="34" charset="0"/>
              </a:rPr>
              <a:t> </a:t>
            </a:r>
            <a:r>
              <a:rPr lang="en-US" altLang="zh-CN" sz="2800" dirty="0">
                <a:ln>
                  <a:solidFill>
                    <a:srgbClr val="FF0000"/>
                  </a:solidFill>
                </a:ln>
                <a:solidFill>
                  <a:schemeClr val="accent1"/>
                </a:solidFill>
                <a:latin typeface="Open Sans" panose="020B0606030504020204" pitchFamily="34" charset="0"/>
                <a:ea typeface="Open Sans" panose="020B0606030504020204" pitchFamily="34" charset="0"/>
                <a:cs typeface="Open Sans" panose="020B0606030504020204" pitchFamily="34" charset="0"/>
              </a:rPr>
              <a:t>long</a:t>
            </a:r>
            <a:r>
              <a:rPr lang="zh-CN" altLang="en-US" sz="2800" dirty="0">
                <a:ln>
                  <a:solidFill>
                    <a:srgbClr val="FF0000"/>
                  </a:solidFill>
                </a:ln>
                <a:solidFill>
                  <a:schemeClr val="accent1"/>
                </a:solidFill>
                <a:latin typeface="Open Sans" panose="020B0606030504020204" pitchFamily="34" charset="0"/>
                <a:cs typeface="Open Sans" panose="020B0606030504020204" pitchFamily="34" charset="0"/>
              </a:rPr>
              <a:t> </a:t>
            </a:r>
            <a:r>
              <a:rPr lang="en-US" altLang="zh-CN" sz="2800" dirty="0">
                <a:ln>
                  <a:solidFill>
                    <a:srgbClr val="FF0000"/>
                  </a:solidFill>
                </a:ln>
                <a:solidFill>
                  <a:schemeClr val="accent1"/>
                </a:solidFill>
                <a:latin typeface="Open Sans" panose="020B0606030504020204" pitchFamily="34" charset="0"/>
                <a:ea typeface="Open Sans" panose="020B0606030504020204" pitchFamily="34" charset="0"/>
                <a:cs typeface="Open Sans" panose="020B0606030504020204" pitchFamily="34" charset="0"/>
              </a:rPr>
              <a:t>time</a:t>
            </a:r>
            <a:r>
              <a:rPr lang="zh-CN" altLang="en-US" sz="2800" dirty="0">
                <a:ln>
                  <a:solidFill>
                    <a:srgbClr val="FF0000"/>
                  </a:solidFill>
                </a:ln>
                <a:solidFill>
                  <a:schemeClr val="accent1"/>
                </a:solidFill>
                <a:latin typeface="Open Sans" panose="020B0606030504020204" pitchFamily="34" charset="0"/>
                <a:cs typeface="Open Sans" panose="020B0606030504020204" pitchFamily="34" charset="0"/>
              </a:rPr>
              <a:t> </a:t>
            </a:r>
            <a:r>
              <a:rPr lang="en-US" altLang="zh-CN" sz="2800" dirty="0">
                <a:ln>
                  <a:solidFill>
                    <a:srgbClr val="FF0000"/>
                  </a:solidFill>
                </a:ln>
                <a:solidFill>
                  <a:schemeClr val="accent1"/>
                </a:solidFill>
                <a:latin typeface="Open Sans" panose="020B0606030504020204" pitchFamily="34" charset="0"/>
                <a:ea typeface="Open Sans" panose="020B0606030504020204" pitchFamily="34" charset="0"/>
                <a:cs typeface="Open Sans" panose="020B0606030504020204" pitchFamily="34" charset="0"/>
              </a:rPr>
              <a:t>product flow</a:t>
            </a:r>
            <a:endParaRPr lang="zh-CN" altLang="en-US" sz="2800" dirty="0">
              <a:ln>
                <a:solidFill>
                  <a:srgbClr val="FF0000"/>
                </a:solidFill>
              </a:ln>
              <a:solidFill>
                <a:schemeClr val="accent1"/>
              </a:solidFill>
              <a:latin typeface="Open Sans" panose="020B0606030504020204" pitchFamily="34" charset="0"/>
              <a:cs typeface="Open Sans" panose="020B0606030504020204" pitchFamily="34" charset="0"/>
            </a:endParaRPr>
          </a:p>
        </p:txBody>
      </p:sp>
      <p:pic>
        <p:nvPicPr>
          <p:cNvPr id="18" name="图片 17">
            <a:extLst>
              <a:ext uri="{FF2B5EF4-FFF2-40B4-BE49-F238E27FC236}">
                <a16:creationId xmlns:a16="http://schemas.microsoft.com/office/drawing/2014/main" id="{7C7B5431-5640-A6F8-AFB4-ADE640C9C3B3}"/>
              </a:ext>
            </a:extLst>
          </p:cNvPr>
          <p:cNvPicPr>
            <a:picLocks noChangeAspect="1"/>
          </p:cNvPicPr>
          <p:nvPr/>
        </p:nvPicPr>
        <p:blipFill>
          <a:blip r:embed="rId10"/>
          <a:stretch>
            <a:fillRect/>
          </a:stretch>
        </p:blipFill>
        <p:spPr>
          <a:xfrm>
            <a:off x="1422241" y="1844973"/>
            <a:ext cx="2340812" cy="1648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89453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204632" y="2957716"/>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7147234" y="198547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773212" y="303266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657772" y="1704226"/>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5044375" y="1935154"/>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988086" y="2264228"/>
            <a:ext cx="2125102" cy="1200329"/>
          </a:xfrm>
          <a:prstGeom prst="rect">
            <a:avLst/>
          </a:prstGeom>
          <a:noFill/>
        </p:spPr>
        <p:txBody>
          <a:bodyPr wrap="square" rtlCol="0">
            <a:spAutoFit/>
          </a:bodyPr>
          <a:lstStyle/>
          <a:p>
            <a:pPr algn="ctr"/>
            <a:r>
              <a:rPr lang="en-US" altLang="zh-CN" sz="7200" b="1" dirty="0">
                <a:solidFill>
                  <a:schemeClr val="accent2"/>
                </a:solidFill>
                <a:latin typeface="微软雅黑" panose="020B0503020204020204" pitchFamily="34" charset="-122"/>
                <a:ea typeface="微软雅黑" panose="020B0503020204020204" pitchFamily="34" charset="-122"/>
              </a:rPr>
              <a:t>02</a:t>
            </a:r>
            <a:endParaRPr lang="zh-CN" altLang="en-US" sz="8800" b="1" dirty="0">
              <a:solidFill>
                <a:schemeClr val="accent2"/>
              </a:solidFill>
              <a:latin typeface="微软雅黑" panose="020B0503020204020204" pitchFamily="34" charset="-122"/>
              <a:ea typeface="微软雅黑" panose="020B0503020204020204" pitchFamily="34" charset="-122"/>
            </a:endParaRPr>
          </a:p>
        </p:txBody>
      </p:sp>
      <p:pic>
        <p:nvPicPr>
          <p:cNvPr id="12" name="Immagine 6">
            <a:extLst>
              <a:ext uri="{FF2B5EF4-FFF2-40B4-BE49-F238E27FC236}">
                <a16:creationId xmlns:a16="http://schemas.microsoft.com/office/drawing/2014/main" id="{654CD351-F59B-43E6-ABCA-11C2040B15C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E48D0DFA-64B7-4F99-81E9-3FD9BEE9CA90}"/>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7E2D43E5-816F-4A03-A4FE-08778B8B7ED8}"/>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a:extLst>
              <a:ext uri="{FF2B5EF4-FFF2-40B4-BE49-F238E27FC236}">
                <a16:creationId xmlns:a16="http://schemas.microsoft.com/office/drawing/2014/main" id="{A7B5B522-AF97-4623-92EB-8D68C911C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a:extLst>
              <a:ext uri="{FF2B5EF4-FFF2-40B4-BE49-F238E27FC236}">
                <a16:creationId xmlns:a16="http://schemas.microsoft.com/office/drawing/2014/main" id="{5DABE541-BD7B-4451-BAC1-2D486EADE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8" name="标题 5">
            <a:extLst>
              <a:ext uri="{FF2B5EF4-FFF2-40B4-BE49-F238E27FC236}">
                <a16:creationId xmlns:a16="http://schemas.microsoft.com/office/drawing/2014/main" id="{2375E748-64D2-1AE4-7D92-57B1ADF018F7}"/>
              </a:ext>
            </a:extLst>
          </p:cNvPr>
          <p:cNvSpPr txBox="1">
            <a:spLocks/>
          </p:cNvSpPr>
          <p:nvPr/>
        </p:nvSpPr>
        <p:spPr>
          <a:xfrm>
            <a:off x="2534375" y="3811428"/>
            <a:ext cx="7315461" cy="2697124"/>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sym typeface="+mn-ea"/>
              </a:rPr>
              <a:t>Good Practice of </a:t>
            </a:r>
            <a:r>
              <a:rPr lang="en-US" altLang="zh-CN" sz="4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rPr>
              <a:t>fruits and vegetables</a:t>
            </a:r>
            <a:br>
              <a:rPr lang="en-US" altLang="zh-CN" dirty="0">
                <a:solidFill>
                  <a:schemeClr val="accent1"/>
                </a:solidFill>
              </a:rPr>
            </a:br>
            <a:r>
              <a:rPr lang="en-US" altLang="zh-CN" dirty="0">
                <a:solidFill>
                  <a:schemeClr val="accent1"/>
                </a:solidFill>
              </a:rPr>
              <a:t>        </a:t>
            </a:r>
            <a:endParaRPr lang="zh-CN" altLang="en-US" dirty="0">
              <a:solidFill>
                <a:schemeClr val="accent1"/>
              </a:solidFill>
            </a:endParaRPr>
          </a:p>
        </p:txBody>
      </p:sp>
    </p:spTree>
    <p:extLst>
      <p:ext uri="{BB962C8B-B14F-4D97-AF65-F5344CB8AC3E}">
        <p14:creationId xmlns:p14="http://schemas.microsoft.com/office/powerpoint/2010/main" val="38634342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decel="100000" fill="hold" grpId="1" nodeType="withEffect">
                                  <p:stCondLst>
                                    <p:cond delay="0"/>
                                  </p:stCondLst>
                                  <p:childTnLst>
                                    <p:animMotion origin="layout" path="M 3.95833E-6 0 L 0.08893 0.08519 " pathEditMode="relative" rAng="0" ptsTypes="AA">
                                      <p:cBhvr>
                                        <p:cTn id="9" dur="1000" spd="-100000" fill="hold"/>
                                        <p:tgtEl>
                                          <p:spTgt spid="8"/>
                                        </p:tgtEl>
                                        <p:attrNameLst>
                                          <p:attrName>ppt_x</p:attrName>
                                          <p:attrName>ppt_y</p:attrName>
                                        </p:attrNameLst>
                                      </p:cBhvr>
                                      <p:rCtr x="4440" y="425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decel="100000" fill="hold" grpId="1" nodeType="withEffect">
                                  <p:stCondLst>
                                    <p:cond delay="0"/>
                                  </p:stCondLst>
                                  <p:childTnLst>
                                    <p:animMotion origin="layout" path="M -3.125E-6 3.7037E-7 L 0.08894 0.08518 " pathEditMode="relative" rAng="0" ptsTypes="AA">
                                      <p:cBhvr>
                                        <p:cTn id="22" dur="1000" spd="-100000" fill="hold"/>
                                        <p:tgtEl>
                                          <p:spTgt spid="9"/>
                                        </p:tgtEl>
                                        <p:attrNameLst>
                                          <p:attrName>ppt_x</p:attrName>
                                          <p:attrName>ppt_y</p:attrName>
                                        </p:attrNameLst>
                                      </p:cBhvr>
                                      <p:rCtr x="4440" y="4259"/>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decel="40000" fill="hold" grpId="1" nodeType="withEffect">
                                  <p:stCondLst>
                                    <p:cond delay="0"/>
                                  </p:stCondLst>
                                  <p:childTnLst>
                                    <p:animMotion origin="layout" path="M 0.03073 2.96296E-6 L -0.15924 2.96296E-6 " pathEditMode="relative" rAng="0" ptsTypes="AA">
                                      <p:cBhvr>
                                        <p:cTn id="27" dur="1000" spd="-100000" fill="hold"/>
                                        <p:tgtEl>
                                          <p:spTgt spid="10"/>
                                        </p:tgtEl>
                                        <p:attrNameLst>
                                          <p:attrName>ppt_x</p:attrName>
                                          <p:attrName>ppt_y</p:attrName>
                                        </p:attrNameLst>
                                      </p:cBhvr>
                                      <p:rCtr x="-9505" y="0"/>
                                    </p:animMotion>
                                  </p:childTnLst>
                                </p:cTn>
                              </p:par>
                              <p:par>
                                <p:cTn id="28" presetID="35" presetClass="path" presetSubtype="0" accel="40000" decel="40000" fill="hold" grpId="2" nodeType="withEffect">
                                  <p:stCondLst>
                                    <p:cond delay="1000"/>
                                  </p:stCondLst>
                                  <p:childTnLst>
                                    <p:animMotion origin="layout" path="M 0.03073 2.96296E-6 L -4.375E-6 2.96296E-6 " pathEditMode="relative" rAng="0" ptsTypes="AA">
                                      <p:cBhvr>
                                        <p:cTn id="29" dur="750" fill="hold"/>
                                        <p:tgtEl>
                                          <p:spTgt spid="10"/>
                                        </p:tgtEl>
                                        <p:attrNameLst>
                                          <p:attrName>ppt_x</p:attrName>
                                          <p:attrName>ppt_y</p:attrName>
                                        </p:attrNameLst>
                                      </p:cBhvr>
                                      <p:rCtr x="-1536" y="0"/>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9" name="标题 1">
            <a:extLst>
              <a:ext uri="{FF2B5EF4-FFF2-40B4-BE49-F238E27FC236}">
                <a16:creationId xmlns:a16="http://schemas.microsoft.com/office/drawing/2014/main" id="{ADB88BAA-87ED-8FA9-35F3-6ECF2BEF795C}"/>
              </a:ext>
            </a:extLst>
          </p:cNvPr>
          <p:cNvSpPr txBox="1">
            <a:spLocks/>
          </p:cNvSpPr>
          <p:nvPr/>
        </p:nvSpPr>
        <p:spPr>
          <a:xfrm>
            <a:off x="306790" y="879896"/>
            <a:ext cx="6530057"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2.1 Quality of fruits and vegetables</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文本框 9">
            <a:extLst>
              <a:ext uri="{FF2B5EF4-FFF2-40B4-BE49-F238E27FC236}">
                <a16:creationId xmlns:a16="http://schemas.microsoft.com/office/drawing/2014/main" id="{C136FA98-8770-78B3-EB0E-1EBF7638EA38}"/>
              </a:ext>
            </a:extLst>
          </p:cNvPr>
          <p:cNvSpPr txBox="1"/>
          <p:nvPr/>
        </p:nvSpPr>
        <p:spPr>
          <a:xfrm>
            <a:off x="585997" y="1583670"/>
            <a:ext cx="11104245" cy="4893647"/>
          </a:xfrm>
          <a:prstGeom prst="rect">
            <a:avLst/>
          </a:prstGeom>
          <a:noFill/>
        </p:spPr>
        <p:txBody>
          <a:bodyPr wrap="square">
            <a:spAutoFit/>
          </a:bodyPr>
          <a:lstStyle/>
          <a:p>
            <a:pPr marL="342900" indent="-342900">
              <a:buFont typeface="Wingdings" panose="05000000000000000000" pitchFamily="2" charset="2"/>
              <a:buChar char="Ø"/>
            </a:pPr>
            <a:r>
              <a:rPr lang="zh-CN" altLang="en-US" sz="2400" dirty="0">
                <a:solidFill>
                  <a:prstClr val="black"/>
                </a:solidFill>
                <a:latin typeface="Calibri" panose="020F0502020204030204" pitchFamily="34" charset="0"/>
                <a:ea typeface="黑体"/>
                <a:cs typeface="Calibri" panose="020F0502020204030204" pitchFamily="34" charset="0"/>
              </a:rPr>
              <a:t>The quality of fruits and vegetables constitutes a dynamic composite of their physicochemical properties and consumer perception. </a:t>
            </a:r>
            <a:endParaRPr lang="en-US" altLang="zh-CN" sz="2400" dirty="0">
              <a:solidFill>
                <a:prstClr val="black"/>
              </a:solidFill>
              <a:latin typeface="Calibri" panose="020F0502020204030204" pitchFamily="34" charset="0"/>
              <a:ea typeface="黑体"/>
              <a:cs typeface="Calibri" panose="020F0502020204030204" pitchFamily="34" charset="0"/>
            </a:endParaRPr>
          </a:p>
          <a:p>
            <a:pPr marL="800100" lvl="1" indent="-342900">
              <a:buFont typeface="Wingdings" panose="05000000000000000000" pitchFamily="2" charset="2"/>
              <a:buChar char="ü"/>
            </a:pPr>
            <a:r>
              <a:rPr lang="zh-CN" altLang="en-US" sz="2400" dirty="0">
                <a:solidFill>
                  <a:prstClr val="black"/>
                </a:solidFill>
                <a:latin typeface="Calibri" panose="020F0502020204030204" pitchFamily="34" charset="0"/>
                <a:ea typeface="黑体"/>
                <a:cs typeface="Calibri" panose="020F0502020204030204" pitchFamily="34" charset="0"/>
              </a:rPr>
              <a:t>intrinsic characteristics inherent to the nature of the products, dictated by genotypic, agroenvironmental and postharvest factors, and </a:t>
            </a:r>
            <a:endParaRPr lang="en-US" altLang="zh-CN" sz="2400" dirty="0">
              <a:solidFill>
                <a:prstClr val="black"/>
              </a:solidFill>
              <a:latin typeface="Calibri" panose="020F0502020204030204" pitchFamily="34" charset="0"/>
              <a:ea typeface="黑体"/>
              <a:cs typeface="Calibri" panose="020F0502020204030204" pitchFamily="34" charset="0"/>
            </a:endParaRPr>
          </a:p>
          <a:p>
            <a:pPr marL="800100" lvl="1" indent="-342900">
              <a:buFont typeface="Wingdings" panose="05000000000000000000" pitchFamily="2" charset="2"/>
              <a:buChar char="ü"/>
            </a:pPr>
            <a:r>
              <a:rPr lang="zh-CN" altLang="en-US" sz="2400" dirty="0">
                <a:solidFill>
                  <a:prstClr val="black"/>
                </a:solidFill>
                <a:latin typeface="Calibri" panose="020F0502020204030204" pitchFamily="34" charset="0"/>
                <a:ea typeface="黑体"/>
                <a:cs typeface="Calibri" panose="020F0502020204030204" pitchFamily="34" charset="0"/>
              </a:rPr>
              <a:t>extrinsic characteristics influenced by socioeconomic and marketing factors which condition consumer perception of the products and formulate quality standards. </a:t>
            </a:r>
            <a:endParaRPr lang="en-US" altLang="zh-CN" sz="2400" dirty="0">
              <a:solidFill>
                <a:prstClr val="black"/>
              </a:solidFill>
              <a:latin typeface="Calibri" panose="020F0502020204030204" pitchFamily="34" charset="0"/>
              <a:ea typeface="黑体"/>
              <a:cs typeface="Calibri" panose="020F0502020204030204" pitchFamily="34" charset="0"/>
            </a:endParaRPr>
          </a:p>
          <a:p>
            <a:pPr marL="342900" indent="-342900">
              <a:buFont typeface="Wingdings" panose="05000000000000000000" pitchFamily="2" charset="2"/>
              <a:buChar char="Ø"/>
            </a:pPr>
            <a:r>
              <a:rPr lang="zh-CN" altLang="en-US" sz="2400" dirty="0">
                <a:solidFill>
                  <a:prstClr val="black"/>
                </a:solidFill>
                <a:latin typeface="Calibri" panose="020F0502020204030204" pitchFamily="34" charset="0"/>
                <a:ea typeface="黑体"/>
                <a:cs typeface="Calibri" panose="020F0502020204030204" pitchFamily="34" charset="0"/>
              </a:rPr>
              <a:t>The potential quality of fresh fruits and vegetables in the supply chain is defined in the period preceding harvest, however the full development of quality characteristics can be optimized through the use of appropriate postharvest technology. </a:t>
            </a:r>
            <a:endParaRPr lang="en-US" altLang="zh-CN" sz="2400" dirty="0">
              <a:solidFill>
                <a:prstClr val="black"/>
              </a:solidFill>
              <a:latin typeface="Calibri" panose="020F0502020204030204" pitchFamily="34" charset="0"/>
              <a:ea typeface="黑体"/>
              <a:cs typeface="Calibri" panose="020F0502020204030204" pitchFamily="34" charset="0"/>
            </a:endParaRPr>
          </a:p>
          <a:p>
            <a:pPr marL="342900" indent="-342900">
              <a:buFont typeface="Wingdings" panose="05000000000000000000" pitchFamily="2" charset="2"/>
              <a:buChar char="Ø"/>
            </a:pPr>
            <a:r>
              <a:rPr lang="en-US" altLang="zh-CN" sz="2400" dirty="0">
                <a:solidFill>
                  <a:prstClr val="black"/>
                </a:solidFill>
                <a:latin typeface="Calibri" panose="020F0502020204030204" pitchFamily="34" charset="0"/>
                <a:ea typeface="黑体"/>
                <a:cs typeface="Calibri" panose="020F0502020204030204" pitchFamily="34" charset="0"/>
              </a:rPr>
              <a:t>Postharvest recommendations for harvesting, packaging and handling produce along the supply chain aim at maximizing the period of acceptable quality. </a:t>
            </a:r>
          </a:p>
          <a:p>
            <a:pPr marL="342900" indent="-342900">
              <a:buFont typeface="Wingdings" panose="05000000000000000000" pitchFamily="2" charset="2"/>
              <a:buChar char="Ø"/>
            </a:pPr>
            <a:r>
              <a:rPr lang="en-US" altLang="zh-CN" sz="2400" dirty="0">
                <a:solidFill>
                  <a:prstClr val="black"/>
                </a:solidFill>
                <a:latin typeface="Calibri" panose="020F0502020204030204" pitchFamily="34" charset="0"/>
                <a:ea typeface="黑体"/>
                <a:cs typeface="Calibri" panose="020F0502020204030204" pitchFamily="34" charset="0"/>
              </a:rPr>
              <a:t>Storage and shelf-life extension are closely associated with the preservation of quality in fresh </a:t>
            </a:r>
            <a:r>
              <a:rPr lang="zh-CN" altLang="en-US" sz="2400" dirty="0">
                <a:solidFill>
                  <a:prstClr val="black"/>
                </a:solidFill>
                <a:latin typeface="Calibri" panose="020F0502020204030204" pitchFamily="34" charset="0"/>
                <a:ea typeface="黑体"/>
                <a:cs typeface="Calibri" panose="020F0502020204030204" pitchFamily="34" charset="0"/>
              </a:rPr>
              <a:t>fruits and vegetables</a:t>
            </a:r>
            <a:r>
              <a:rPr lang="en-US" altLang="zh-CN" sz="2400" dirty="0">
                <a:solidFill>
                  <a:prstClr val="black"/>
                </a:solidFill>
                <a:latin typeface="Calibri" panose="020F0502020204030204" pitchFamily="34" charset="0"/>
                <a:ea typeface="黑体"/>
                <a:cs typeface="Calibri" panose="020F0502020204030204" pitchFamily="34" charset="0"/>
              </a:rPr>
              <a:t>. </a:t>
            </a:r>
          </a:p>
        </p:txBody>
      </p:sp>
    </p:spTree>
    <p:extLst>
      <p:ext uri="{BB962C8B-B14F-4D97-AF65-F5344CB8AC3E}">
        <p14:creationId xmlns:p14="http://schemas.microsoft.com/office/powerpoint/2010/main" val="24970769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7" name="图片 6">
            <a:extLst>
              <a:ext uri="{FF2B5EF4-FFF2-40B4-BE49-F238E27FC236}">
                <a16:creationId xmlns:a16="http://schemas.microsoft.com/office/drawing/2014/main" id="{C25768E7-46E3-1E94-E3A7-CB67337AC398}"/>
              </a:ext>
            </a:extLst>
          </p:cNvPr>
          <p:cNvPicPr>
            <a:picLocks noChangeAspect="1"/>
          </p:cNvPicPr>
          <p:nvPr/>
        </p:nvPicPr>
        <p:blipFill>
          <a:blip r:embed="rId8"/>
          <a:stretch>
            <a:fillRect/>
          </a:stretch>
        </p:blipFill>
        <p:spPr>
          <a:xfrm>
            <a:off x="1684579" y="753864"/>
            <a:ext cx="8747820" cy="6033787"/>
          </a:xfrm>
          <a:prstGeom prst="rect">
            <a:avLst/>
          </a:prstGeom>
        </p:spPr>
      </p:pic>
    </p:spTree>
    <p:extLst>
      <p:ext uri="{BB962C8B-B14F-4D97-AF65-F5344CB8AC3E}">
        <p14:creationId xmlns:p14="http://schemas.microsoft.com/office/powerpoint/2010/main" val="27538684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9" name="标题 1">
            <a:extLst>
              <a:ext uri="{FF2B5EF4-FFF2-40B4-BE49-F238E27FC236}">
                <a16:creationId xmlns:a16="http://schemas.microsoft.com/office/drawing/2014/main" id="{57F41E11-4A58-FC26-F9DE-85F6A23EDB9A}"/>
              </a:ext>
            </a:extLst>
          </p:cNvPr>
          <p:cNvSpPr txBox="1">
            <a:spLocks/>
          </p:cNvSpPr>
          <p:nvPr/>
        </p:nvSpPr>
        <p:spPr>
          <a:xfrm>
            <a:off x="541836" y="932616"/>
            <a:ext cx="10954024"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2.2 Postharvest</a:t>
            </a:r>
            <a:r>
              <a:rPr kumimoji="0" lang="en-US" altLang="zh-CN" sz="2800" b="0"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metabolic changes of fruits and vegetables</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内容占位符 2">
            <a:extLst>
              <a:ext uri="{FF2B5EF4-FFF2-40B4-BE49-F238E27FC236}">
                <a16:creationId xmlns:a16="http://schemas.microsoft.com/office/drawing/2014/main" id="{61E3B5CB-D11A-E9A8-B494-53DB2A0B4371}"/>
              </a:ext>
            </a:extLst>
          </p:cNvPr>
          <p:cNvSpPr txBox="1">
            <a:spLocks/>
          </p:cNvSpPr>
          <p:nvPr/>
        </p:nvSpPr>
        <p:spPr>
          <a:xfrm>
            <a:off x="541836" y="1491271"/>
            <a:ext cx="11453352"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defRPr/>
            </a:pPr>
            <a:r>
              <a:rPr lang="en-US" altLang="zh-CN" sz="2400" dirty="0">
                <a:solidFill>
                  <a:prstClr val="black"/>
                </a:solidFill>
                <a:latin typeface="Calibri"/>
                <a:ea typeface="黑体"/>
              </a:rPr>
              <a:t>After the initiation of harvest, several biochemical changes occur in fruits and vegetables, while they are </a:t>
            </a:r>
            <a:r>
              <a:rPr lang="en-US" altLang="zh-CN" sz="2400" b="1" dirty="0">
                <a:solidFill>
                  <a:prstClr val="black"/>
                </a:solidFill>
                <a:highlight>
                  <a:srgbClr val="FFFF00"/>
                </a:highlight>
                <a:latin typeface="Calibri"/>
                <a:ea typeface="黑体"/>
              </a:rPr>
              <a:t>living</a:t>
            </a:r>
            <a:r>
              <a:rPr lang="en-US" altLang="zh-CN" sz="2400" dirty="0">
                <a:solidFill>
                  <a:prstClr val="black"/>
                </a:solidFill>
                <a:latin typeface="Calibri"/>
                <a:ea typeface="黑体"/>
              </a:rPr>
              <a:t> organisms, even after harvest, and they must remain alive and healthy until they are either processed or consumed.</a:t>
            </a:r>
          </a:p>
          <a:p>
            <a:pPr algn="just">
              <a:buFont typeface="Wingdings" panose="05000000000000000000" pitchFamily="2" charset="2"/>
              <a:buChar char="Ø"/>
              <a:defRPr/>
            </a:pPr>
            <a:endParaRPr lang="en-US" altLang="zh-CN" dirty="0">
              <a:solidFill>
                <a:prstClr val="black"/>
              </a:solidFill>
              <a:latin typeface="Calibri"/>
              <a:ea typeface="黑体"/>
            </a:endParaRPr>
          </a:p>
          <a:p>
            <a:pPr algn="just">
              <a:buFont typeface="Wingdings" panose="05000000000000000000" pitchFamily="2" charset="2"/>
              <a:buChar char="Ø"/>
              <a:defRPr/>
            </a:pPr>
            <a:endParaRPr lang="en-US" altLang="zh-CN" dirty="0">
              <a:solidFill>
                <a:prstClr val="black"/>
              </a:solidFill>
              <a:latin typeface="Calibri"/>
              <a:ea typeface="黑体"/>
            </a:endParaRPr>
          </a:p>
          <a:p>
            <a:pPr algn="just">
              <a:buFont typeface="Wingdings" panose="05000000000000000000" pitchFamily="2" charset="2"/>
              <a:buChar char="Ø"/>
              <a:defRPr/>
            </a:pPr>
            <a:endParaRPr lang="en-US" altLang="zh-CN" dirty="0">
              <a:solidFill>
                <a:prstClr val="black"/>
              </a:solidFill>
              <a:latin typeface="Calibri"/>
              <a:ea typeface="黑体"/>
            </a:endParaRPr>
          </a:p>
          <a:p>
            <a:pPr algn="just">
              <a:defRPr/>
            </a:pPr>
            <a:endParaRPr lang="en-US" altLang="zh-CN" dirty="0">
              <a:solidFill>
                <a:prstClr val="black"/>
              </a:solidFill>
              <a:latin typeface="Calibri"/>
              <a:ea typeface="黑体"/>
            </a:endParaRPr>
          </a:p>
          <a:p>
            <a:pPr algn="just">
              <a:defRPr/>
            </a:pPr>
            <a:endParaRPr lang="zh-CN" altLang="en-US" dirty="0">
              <a:solidFill>
                <a:prstClr val="black"/>
              </a:solidFill>
              <a:latin typeface="Calibri"/>
              <a:ea typeface="黑体"/>
            </a:endParaRPr>
          </a:p>
        </p:txBody>
      </p:sp>
      <p:pic>
        <p:nvPicPr>
          <p:cNvPr id="21" name="Picture 2">
            <a:extLst>
              <a:ext uri="{FF2B5EF4-FFF2-40B4-BE49-F238E27FC236}">
                <a16:creationId xmlns:a16="http://schemas.microsoft.com/office/drawing/2014/main" id="{69EB67EC-1479-A73F-96F9-EB1AC0F97D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2818" y="4286684"/>
            <a:ext cx="2432059" cy="185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组合 21">
            <a:extLst>
              <a:ext uri="{FF2B5EF4-FFF2-40B4-BE49-F238E27FC236}">
                <a16:creationId xmlns:a16="http://schemas.microsoft.com/office/drawing/2014/main" id="{DA2F7F13-A711-7050-67C4-47897EB27F7F}"/>
              </a:ext>
            </a:extLst>
          </p:cNvPr>
          <p:cNvGrpSpPr/>
          <p:nvPr/>
        </p:nvGrpSpPr>
        <p:grpSpPr>
          <a:xfrm>
            <a:off x="1628310" y="2696309"/>
            <a:ext cx="7898047" cy="1251700"/>
            <a:chOff x="320358" y="3863625"/>
            <a:chExt cx="7585710" cy="1202542"/>
          </a:xfrm>
        </p:grpSpPr>
        <p:pic>
          <p:nvPicPr>
            <p:cNvPr id="23" name="图片 22">
              <a:extLst>
                <a:ext uri="{FF2B5EF4-FFF2-40B4-BE49-F238E27FC236}">
                  <a16:creationId xmlns:a16="http://schemas.microsoft.com/office/drawing/2014/main" id="{E2DD92A4-C543-5059-E7C4-B71CD29064DB}"/>
                </a:ext>
              </a:extLst>
            </p:cNvPr>
            <p:cNvPicPr>
              <a:picLocks noChangeAspect="1"/>
            </p:cNvPicPr>
            <p:nvPr/>
          </p:nvPicPr>
          <p:blipFill>
            <a:blip r:embed="rId9"/>
            <a:stretch>
              <a:fillRect/>
            </a:stretch>
          </p:blipFill>
          <p:spPr>
            <a:xfrm>
              <a:off x="320358" y="3863625"/>
              <a:ext cx="7520622" cy="285437"/>
            </a:xfrm>
            <a:prstGeom prst="rect">
              <a:avLst/>
            </a:prstGeom>
          </p:spPr>
        </p:pic>
        <p:pic>
          <p:nvPicPr>
            <p:cNvPr id="24" name="图片 23">
              <a:extLst>
                <a:ext uri="{FF2B5EF4-FFF2-40B4-BE49-F238E27FC236}">
                  <a16:creationId xmlns:a16="http://schemas.microsoft.com/office/drawing/2014/main" id="{3A3059D8-809A-151F-BECA-C2158F6CD283}"/>
                </a:ext>
              </a:extLst>
            </p:cNvPr>
            <p:cNvPicPr>
              <a:picLocks noChangeAspect="1"/>
            </p:cNvPicPr>
            <p:nvPr/>
          </p:nvPicPr>
          <p:blipFill>
            <a:blip r:embed="rId10"/>
            <a:stretch>
              <a:fillRect/>
            </a:stretch>
          </p:blipFill>
          <p:spPr>
            <a:xfrm>
              <a:off x="320358" y="4326562"/>
              <a:ext cx="7585710" cy="281648"/>
            </a:xfrm>
            <a:prstGeom prst="rect">
              <a:avLst/>
            </a:prstGeom>
          </p:spPr>
        </p:pic>
        <p:pic>
          <p:nvPicPr>
            <p:cNvPr id="25" name="图片 24">
              <a:extLst>
                <a:ext uri="{FF2B5EF4-FFF2-40B4-BE49-F238E27FC236}">
                  <a16:creationId xmlns:a16="http://schemas.microsoft.com/office/drawing/2014/main" id="{FD6F273D-3A63-E656-FA93-FE8890D38040}"/>
                </a:ext>
              </a:extLst>
            </p:cNvPr>
            <p:cNvPicPr>
              <a:picLocks noChangeAspect="1"/>
            </p:cNvPicPr>
            <p:nvPr/>
          </p:nvPicPr>
          <p:blipFill>
            <a:blip r:embed="rId11"/>
            <a:stretch>
              <a:fillRect/>
            </a:stretch>
          </p:blipFill>
          <p:spPr>
            <a:xfrm>
              <a:off x="389097" y="4760665"/>
              <a:ext cx="5200332" cy="305502"/>
            </a:xfrm>
            <a:prstGeom prst="rect">
              <a:avLst/>
            </a:prstGeom>
          </p:spPr>
        </p:pic>
      </p:grpSp>
    </p:spTree>
    <p:extLst>
      <p:ext uri="{BB962C8B-B14F-4D97-AF65-F5344CB8AC3E}">
        <p14:creationId xmlns:p14="http://schemas.microsoft.com/office/powerpoint/2010/main" val="9965433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1" name="标题 1">
            <a:extLst>
              <a:ext uri="{FF2B5EF4-FFF2-40B4-BE49-F238E27FC236}">
                <a16:creationId xmlns:a16="http://schemas.microsoft.com/office/drawing/2014/main" id="{A30C8719-5B2B-1AB4-1F50-66649DC69B32}"/>
              </a:ext>
            </a:extLst>
          </p:cNvPr>
          <p:cNvSpPr txBox="1">
            <a:spLocks/>
          </p:cNvSpPr>
          <p:nvPr/>
        </p:nvSpPr>
        <p:spPr>
          <a:xfrm>
            <a:off x="162243" y="832234"/>
            <a:ext cx="11459997"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2.3 Good practice of postharvest perspective on quality</a:t>
            </a:r>
            <a:endParaRPr kumimoji="0" lang="en-US" altLang="en-US"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文本框 14">
            <a:extLst>
              <a:ext uri="{FF2B5EF4-FFF2-40B4-BE49-F238E27FC236}">
                <a16:creationId xmlns:a16="http://schemas.microsoft.com/office/drawing/2014/main" id="{A4E3DCD9-1EFF-D317-3372-A4AB815BE50B}"/>
              </a:ext>
            </a:extLst>
          </p:cNvPr>
          <p:cNvSpPr txBox="1"/>
          <p:nvPr/>
        </p:nvSpPr>
        <p:spPr>
          <a:xfrm>
            <a:off x="1459523" y="1370193"/>
            <a:ext cx="8972875" cy="4524315"/>
          </a:xfrm>
          <a:prstGeom prst="rect">
            <a:avLst/>
          </a:prstGeom>
          <a:noFill/>
        </p:spPr>
        <p:txBody>
          <a:bodyPr wrap="square">
            <a:spAutoFit/>
          </a:bodyPr>
          <a:lstStyle/>
          <a:p>
            <a:pPr>
              <a:buClr>
                <a:srgbClr val="FF66FF"/>
              </a:buClr>
              <a:defRPr/>
            </a:pPr>
            <a:r>
              <a:rPr lang="en-US" altLang="zh-CN" sz="2400" dirty="0">
                <a:solidFill>
                  <a:prstClr val="black"/>
                </a:solidFill>
                <a:latin typeface="Calibri"/>
                <a:ea typeface="黑体"/>
              </a:rPr>
              <a:t>Postharvest recommendations for harvesting, packaging and handling produce along the supply chain aim at maximizing the period of acceptable quality. </a:t>
            </a:r>
          </a:p>
          <a:p>
            <a:pPr>
              <a:buClr>
                <a:schemeClr val="accent1"/>
              </a:buClr>
              <a:buFont typeface="Wingdings" panose="05000000000000000000" pitchFamily="2" charset="2"/>
              <a:buChar char="Ø"/>
              <a:defRPr/>
            </a:pPr>
            <a:r>
              <a:rPr lang="en-US" altLang="zh-CN" sz="2400" dirty="0">
                <a:solidFill>
                  <a:prstClr val="black"/>
                </a:solidFill>
                <a:latin typeface="Calibri"/>
                <a:ea typeface="黑体"/>
              </a:rPr>
              <a:t>Harvesting</a:t>
            </a:r>
          </a:p>
          <a:p>
            <a:pPr>
              <a:buClr>
                <a:schemeClr val="accent1"/>
              </a:buClr>
              <a:buFont typeface="Wingdings" panose="05000000000000000000" pitchFamily="2" charset="2"/>
              <a:buChar char="Ø"/>
              <a:defRPr/>
            </a:pPr>
            <a:r>
              <a:rPr lang="en-US" altLang="zh-CN" sz="2400" dirty="0">
                <a:solidFill>
                  <a:schemeClr val="accent1"/>
                </a:solidFill>
                <a:latin typeface="Calibri"/>
                <a:ea typeface="黑体"/>
              </a:rPr>
              <a:t>Postharvest treatment </a:t>
            </a:r>
            <a:r>
              <a:rPr lang="en-US" altLang="zh-CN" sz="2000" dirty="0">
                <a:solidFill>
                  <a:schemeClr val="tx1">
                    <a:lumMod val="95000"/>
                    <a:lumOff val="5000"/>
                  </a:schemeClr>
                </a:solidFill>
                <a:latin typeface="Calibri"/>
                <a:ea typeface="黑体"/>
              </a:rPr>
              <a:t>(cleaning is the basic work)</a:t>
            </a:r>
          </a:p>
          <a:p>
            <a:pPr marL="800100" lvl="1" indent="-342900">
              <a:buFont typeface="Wingdings" panose="05000000000000000000" pitchFamily="2" charset="2"/>
              <a:buChar char="l"/>
              <a:defRPr/>
            </a:pPr>
            <a:r>
              <a:rPr lang="en-US" altLang="zh-CN" sz="2400" dirty="0">
                <a:solidFill>
                  <a:prstClr val="black"/>
                </a:solidFill>
                <a:latin typeface="Calibri"/>
                <a:ea typeface="黑体"/>
              </a:rPr>
              <a:t>Precooling/Cooling</a:t>
            </a:r>
          </a:p>
          <a:p>
            <a:pPr marL="800100" lvl="1" indent="-342900">
              <a:buFont typeface="Wingdings" panose="05000000000000000000" pitchFamily="2" charset="2"/>
              <a:buChar char="l"/>
              <a:defRPr/>
            </a:pPr>
            <a:r>
              <a:rPr lang="en-US" altLang="zh-CN" sz="2400" dirty="0">
                <a:solidFill>
                  <a:prstClr val="black"/>
                </a:solidFill>
                <a:latin typeface="Calibri"/>
                <a:ea typeface="黑体"/>
              </a:rPr>
              <a:t>Sorting and grading</a:t>
            </a:r>
          </a:p>
          <a:p>
            <a:pPr marL="800100" lvl="1" indent="-342900">
              <a:buFont typeface="Wingdings" panose="05000000000000000000" pitchFamily="2" charset="2"/>
              <a:buChar char="l"/>
              <a:defRPr/>
            </a:pPr>
            <a:r>
              <a:rPr lang="en-US" altLang="zh-CN" sz="2400" dirty="0">
                <a:solidFill>
                  <a:prstClr val="black"/>
                </a:solidFill>
                <a:latin typeface="Calibri"/>
                <a:ea typeface="黑体"/>
              </a:rPr>
              <a:t>Curing</a:t>
            </a:r>
          </a:p>
          <a:p>
            <a:pPr marL="800100" lvl="1" indent="-342900">
              <a:buFont typeface="Wingdings" panose="05000000000000000000" pitchFamily="2" charset="2"/>
              <a:buChar char="l"/>
              <a:defRPr/>
            </a:pPr>
            <a:r>
              <a:rPr lang="en-US" altLang="zh-CN" sz="2400" dirty="0">
                <a:solidFill>
                  <a:prstClr val="black"/>
                </a:solidFill>
                <a:latin typeface="Calibri"/>
                <a:ea typeface="黑体"/>
              </a:rPr>
              <a:t>Chemical treatment</a:t>
            </a:r>
          </a:p>
          <a:p>
            <a:pPr marL="800100" lvl="1" indent="-342900">
              <a:buFont typeface="Wingdings" panose="05000000000000000000" pitchFamily="2" charset="2"/>
              <a:buChar char="l"/>
              <a:defRPr/>
            </a:pPr>
            <a:r>
              <a:rPr lang="en-US" altLang="zh-CN" sz="2400" dirty="0">
                <a:solidFill>
                  <a:prstClr val="black"/>
                </a:solidFill>
                <a:latin typeface="Calibri"/>
                <a:ea typeface="黑体"/>
              </a:rPr>
              <a:t>Package</a:t>
            </a:r>
          </a:p>
          <a:p>
            <a:pPr marL="342900" indent="-342900">
              <a:buClr>
                <a:schemeClr val="accent1"/>
              </a:buClr>
              <a:buFont typeface="Wingdings" panose="05000000000000000000" pitchFamily="2" charset="2"/>
              <a:buChar char="Ø"/>
              <a:defRPr/>
            </a:pPr>
            <a:r>
              <a:rPr lang="en-US" altLang="zh-CN" sz="2400" dirty="0">
                <a:solidFill>
                  <a:prstClr val="black"/>
                </a:solidFill>
                <a:latin typeface="Calibri"/>
                <a:ea typeface="黑体"/>
              </a:rPr>
              <a:t>Transportation</a:t>
            </a:r>
          </a:p>
          <a:p>
            <a:pPr>
              <a:buClr>
                <a:schemeClr val="accent1"/>
              </a:buClr>
              <a:buFont typeface="Wingdings" panose="05000000000000000000" pitchFamily="2" charset="2"/>
              <a:buChar char="Ø"/>
              <a:defRPr/>
            </a:pPr>
            <a:r>
              <a:rPr lang="en-US" altLang="zh-CN" sz="2400" i="1" dirty="0">
                <a:solidFill>
                  <a:prstClr val="black"/>
                </a:solidFill>
                <a:latin typeface="Calibri"/>
                <a:ea typeface="黑体"/>
              </a:rPr>
              <a:t>Etc.</a:t>
            </a:r>
            <a:endParaRPr lang="zh-CN" altLang="en-US" sz="2400" dirty="0">
              <a:solidFill>
                <a:prstClr val="black"/>
              </a:solidFill>
              <a:latin typeface="Calibri"/>
              <a:ea typeface="黑体"/>
            </a:endParaRPr>
          </a:p>
        </p:txBody>
      </p:sp>
      <p:pic>
        <p:nvPicPr>
          <p:cNvPr id="18" name="图片 17">
            <a:extLst>
              <a:ext uri="{FF2B5EF4-FFF2-40B4-BE49-F238E27FC236}">
                <a16:creationId xmlns:a16="http://schemas.microsoft.com/office/drawing/2014/main" id="{847EFD99-5611-E910-31BD-6A29E33896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8345" y="4567075"/>
            <a:ext cx="3178611" cy="2066097"/>
          </a:xfrm>
          <a:prstGeom prst="rect">
            <a:avLst/>
          </a:prstGeom>
        </p:spPr>
      </p:pic>
      <p:pic>
        <p:nvPicPr>
          <p:cNvPr id="19" name="图片 18">
            <a:extLst>
              <a:ext uri="{FF2B5EF4-FFF2-40B4-BE49-F238E27FC236}">
                <a16:creationId xmlns:a16="http://schemas.microsoft.com/office/drawing/2014/main" id="{5E44E860-182F-44EA-CBE7-37E908A29B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2961" y="2290925"/>
            <a:ext cx="3103995" cy="2066097"/>
          </a:xfrm>
          <a:prstGeom prst="rect">
            <a:avLst/>
          </a:prstGeom>
        </p:spPr>
      </p:pic>
    </p:spTree>
    <p:extLst>
      <p:ext uri="{BB962C8B-B14F-4D97-AF65-F5344CB8AC3E}">
        <p14:creationId xmlns:p14="http://schemas.microsoft.com/office/powerpoint/2010/main" val="422282637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9" name="Picture 5">
            <a:extLst>
              <a:ext uri="{FF2B5EF4-FFF2-40B4-BE49-F238E27FC236}">
                <a16:creationId xmlns:a16="http://schemas.microsoft.com/office/drawing/2014/main" id="{66860B26-BFF2-4372-8E10-40C735DD97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6292" y="4714913"/>
            <a:ext cx="3116248" cy="200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p0.so.qhimgs1.com/t01491678078b51a7dc.jpg">
            <a:extLst>
              <a:ext uri="{FF2B5EF4-FFF2-40B4-BE49-F238E27FC236}">
                <a16:creationId xmlns:a16="http://schemas.microsoft.com/office/drawing/2014/main" id="{FC776673-BC39-11E8-62BA-B13AEF001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62" y="4754853"/>
            <a:ext cx="2913985" cy="194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p4.so.qhmsg.com/t013ddf7d1051740c49.jpg">
            <a:extLst>
              <a:ext uri="{FF2B5EF4-FFF2-40B4-BE49-F238E27FC236}">
                <a16:creationId xmlns:a16="http://schemas.microsoft.com/office/drawing/2014/main" id="{5B0F5C34-0960-60E7-1D2D-4C563977AC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8140" y="4754853"/>
            <a:ext cx="2819459" cy="187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35144175-B4BB-1C73-3951-CEB6D0BCDDC7}"/>
              </a:ext>
            </a:extLst>
          </p:cNvPr>
          <p:cNvSpPr txBox="1"/>
          <p:nvPr/>
        </p:nvSpPr>
        <p:spPr>
          <a:xfrm>
            <a:off x="515496" y="1600031"/>
            <a:ext cx="11161008" cy="2677656"/>
          </a:xfrm>
          <a:prstGeom prst="rect">
            <a:avLst/>
          </a:prstGeom>
          <a:noFill/>
        </p:spPr>
        <p:txBody>
          <a:bodyPr wrap="square">
            <a:spAutoFit/>
          </a:bodyPr>
          <a:lstStyle/>
          <a:p>
            <a:pPr marL="342900" indent="-342900">
              <a:buFont typeface="Wingdings" panose="05000000000000000000" pitchFamily="2" charset="2"/>
              <a:buChar char="Ø"/>
              <a:defRPr/>
            </a:pPr>
            <a:r>
              <a:rPr lang="en-US" altLang="zh-CN" sz="2400" dirty="0">
                <a:solidFill>
                  <a:prstClr val="black"/>
                </a:solidFill>
                <a:latin typeface="Calibri"/>
                <a:ea typeface="黑体"/>
              </a:rPr>
              <a:t>No matter manual harvesting  or mechanical harvesting, it should be done carefully at proper time without damaging the produce. </a:t>
            </a:r>
          </a:p>
          <a:p>
            <a:pPr marL="342900" indent="-342900">
              <a:buFont typeface="Wingdings" panose="05000000000000000000" pitchFamily="2" charset="2"/>
              <a:buChar char="Ø"/>
              <a:defRPr/>
            </a:pPr>
            <a:r>
              <a:rPr lang="en-US" altLang="zh-CN" sz="2400" dirty="0">
                <a:solidFill>
                  <a:prstClr val="black"/>
                </a:solidFill>
                <a:latin typeface="Calibri"/>
                <a:ea typeface="黑体"/>
              </a:rPr>
              <a:t>In general, harvesting should be done in sunny day at lower temperature,  the early morning hours to </a:t>
            </a:r>
            <a:r>
              <a:rPr lang="en-US" altLang="zh-CN" sz="2400" b="1" dirty="0">
                <a:solidFill>
                  <a:schemeClr val="accent1"/>
                </a:solidFill>
                <a:latin typeface="Calibri"/>
                <a:ea typeface="黑体"/>
              </a:rPr>
              <a:t>minimize</a:t>
            </a:r>
            <a:r>
              <a:rPr lang="en-US" altLang="zh-CN" sz="2400" dirty="0">
                <a:solidFill>
                  <a:prstClr val="black"/>
                </a:solidFill>
                <a:latin typeface="Calibri"/>
                <a:ea typeface="黑体"/>
              </a:rPr>
              <a:t> field heat. </a:t>
            </a:r>
          </a:p>
          <a:p>
            <a:pPr marL="342900" indent="-342900">
              <a:buFont typeface="Wingdings" panose="05000000000000000000" pitchFamily="2" charset="2"/>
              <a:buChar char="Ø"/>
              <a:defRPr/>
            </a:pPr>
            <a:r>
              <a:rPr lang="en-US" altLang="zh-CN" sz="2400" dirty="0">
                <a:solidFill>
                  <a:prstClr val="black"/>
                </a:solidFill>
                <a:latin typeface="Calibri"/>
                <a:ea typeface="黑体"/>
              </a:rPr>
              <a:t> For long period storage, stop irrigation 7days to 2~3 weeks before harvest which hastens and enhances skin set and improve storability.</a:t>
            </a:r>
          </a:p>
          <a:p>
            <a:pPr marL="342900" indent="-342900">
              <a:buFont typeface="Wingdings" panose="05000000000000000000" pitchFamily="2" charset="2"/>
              <a:buChar char="Ø"/>
              <a:defRPr/>
            </a:pPr>
            <a:endParaRPr lang="en-US" altLang="zh-CN" sz="2400" dirty="0">
              <a:solidFill>
                <a:prstClr val="black"/>
              </a:solidFill>
              <a:latin typeface="Calibri"/>
              <a:ea typeface="黑体"/>
            </a:endParaRPr>
          </a:p>
        </p:txBody>
      </p:sp>
      <p:sp>
        <p:nvSpPr>
          <p:cNvPr id="23" name="标题 3">
            <a:extLst>
              <a:ext uri="{FF2B5EF4-FFF2-40B4-BE49-F238E27FC236}">
                <a16:creationId xmlns:a16="http://schemas.microsoft.com/office/drawing/2014/main" id="{98D4750B-598D-3907-181A-FA330D3D4F9A}"/>
              </a:ext>
            </a:extLst>
          </p:cNvPr>
          <p:cNvSpPr txBox="1">
            <a:spLocks/>
          </p:cNvSpPr>
          <p:nvPr/>
        </p:nvSpPr>
        <p:spPr>
          <a:xfrm>
            <a:off x="788304" y="780387"/>
            <a:ext cx="2501006"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2.3.1 Harvest</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图片 23">
            <a:extLst>
              <a:ext uri="{FF2B5EF4-FFF2-40B4-BE49-F238E27FC236}">
                <a16:creationId xmlns:a16="http://schemas.microsoft.com/office/drawing/2014/main" id="{57E54B89-86A4-6F6A-B2AE-D0F2B3C131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11380" y="4714914"/>
            <a:ext cx="2595158" cy="2008683"/>
          </a:xfrm>
          <a:prstGeom prst="rect">
            <a:avLst/>
          </a:prstGeom>
        </p:spPr>
      </p:pic>
    </p:spTree>
    <p:extLst>
      <p:ext uri="{BB962C8B-B14F-4D97-AF65-F5344CB8AC3E}">
        <p14:creationId xmlns:p14="http://schemas.microsoft.com/office/powerpoint/2010/main" val="13211314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0" name="标题 1">
            <a:extLst>
              <a:ext uri="{FF2B5EF4-FFF2-40B4-BE49-F238E27FC236}">
                <a16:creationId xmlns:a16="http://schemas.microsoft.com/office/drawing/2014/main" id="{042C887D-0A65-88D6-95E2-3FA87B4528F0}"/>
              </a:ext>
            </a:extLst>
          </p:cNvPr>
          <p:cNvSpPr txBox="1">
            <a:spLocks/>
          </p:cNvSpPr>
          <p:nvPr/>
        </p:nvSpPr>
        <p:spPr>
          <a:xfrm>
            <a:off x="562789" y="845915"/>
            <a:ext cx="2979534"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2.3.2 Precooling</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文本框 10">
            <a:extLst>
              <a:ext uri="{FF2B5EF4-FFF2-40B4-BE49-F238E27FC236}">
                <a16:creationId xmlns:a16="http://schemas.microsoft.com/office/drawing/2014/main" id="{0F05F88A-BDAC-5438-6C10-87C737B5ECB2}"/>
              </a:ext>
            </a:extLst>
          </p:cNvPr>
          <p:cNvSpPr txBox="1"/>
          <p:nvPr/>
        </p:nvSpPr>
        <p:spPr>
          <a:xfrm>
            <a:off x="248858" y="1326798"/>
            <a:ext cx="11042248" cy="4524315"/>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altLang="zh-CN" sz="2400" dirty="0">
                <a:solidFill>
                  <a:prstClr val="black"/>
                </a:solidFill>
                <a:latin typeface="Calibri"/>
                <a:ea typeface="黑体"/>
              </a:rPr>
              <a:t>Precooling is done just after harvest and before transportation, storage or market to remove the </a:t>
            </a:r>
            <a:r>
              <a:rPr lang="en-US" altLang="zh-CN" sz="2400" b="1" dirty="0">
                <a:solidFill>
                  <a:srgbClr val="030BAF"/>
                </a:solidFill>
                <a:latin typeface="Calibri"/>
                <a:ea typeface="黑体"/>
              </a:rPr>
              <a:t>field heat </a:t>
            </a:r>
            <a:r>
              <a:rPr lang="en-US" altLang="zh-CN" sz="2400" dirty="0">
                <a:solidFill>
                  <a:prstClr val="black"/>
                </a:solidFill>
                <a:latin typeface="Calibri"/>
                <a:ea typeface="黑体"/>
              </a:rPr>
              <a:t>of the harvested produce, which is detrimental to keeping quality of fruits and vegetables and it is done to retard ripening and senescence processes. </a:t>
            </a:r>
          </a:p>
          <a:p>
            <a:pPr marL="342900" indent="-342900">
              <a:buClr>
                <a:schemeClr val="accent1"/>
              </a:buClr>
              <a:buFont typeface="Wingdings" panose="05000000000000000000" pitchFamily="2" charset="2"/>
              <a:buChar char="Ø"/>
            </a:pPr>
            <a:r>
              <a:rPr lang="en-US" altLang="zh-CN" sz="2400" dirty="0">
                <a:solidFill>
                  <a:prstClr val="black"/>
                </a:solidFill>
                <a:latin typeface="Calibri"/>
                <a:ea typeface="黑体"/>
              </a:rPr>
              <a:t>Prompt cooling conserves the weight and extends the storage life in produce. </a:t>
            </a:r>
          </a:p>
          <a:p>
            <a:pPr marL="342900" indent="-342900">
              <a:buClr>
                <a:schemeClr val="accent1"/>
              </a:buClr>
              <a:buFont typeface="Wingdings" panose="05000000000000000000" pitchFamily="2" charset="2"/>
              <a:buChar char="Ø"/>
            </a:pPr>
            <a:r>
              <a:rPr lang="en-US" altLang="zh-CN" sz="2400" dirty="0">
                <a:solidFill>
                  <a:prstClr val="black"/>
                </a:solidFill>
                <a:latin typeface="Calibri"/>
                <a:ea typeface="黑体"/>
              </a:rPr>
              <a:t>Several effective methods for rapid removal of heat from produce are in commercial use. The choice of method depends largely on the perishability and refrigeration equipment of the produce its adaptability to a specific method and the availability of facilities.</a:t>
            </a:r>
          </a:p>
          <a:p>
            <a:pPr marL="914400" lvl="1" indent="-457200">
              <a:buFont typeface="Wingdings" panose="05000000000000000000" pitchFamily="2" charset="2"/>
              <a:buChar char="ü"/>
            </a:pPr>
            <a:r>
              <a:rPr lang="en-US" altLang="zh-CN" sz="2400" dirty="0">
                <a:solidFill>
                  <a:prstClr val="black"/>
                </a:solidFill>
                <a:latin typeface="Calibri"/>
                <a:ea typeface="黑体"/>
              </a:rPr>
              <a:t>Hydro Cooling</a:t>
            </a:r>
          </a:p>
          <a:p>
            <a:pPr marL="914400" lvl="1" indent="-457200">
              <a:buFont typeface="Wingdings" panose="05000000000000000000" pitchFamily="2" charset="2"/>
              <a:buChar char="ü"/>
            </a:pPr>
            <a:r>
              <a:rPr lang="en-US" altLang="zh-CN" sz="2400" dirty="0">
                <a:solidFill>
                  <a:prstClr val="black"/>
                </a:solidFill>
                <a:latin typeface="Calibri"/>
                <a:ea typeface="黑体"/>
              </a:rPr>
              <a:t>Air –cooling or Room Cooling</a:t>
            </a:r>
          </a:p>
          <a:p>
            <a:pPr marL="914400" lvl="1" indent="-457200">
              <a:buFont typeface="Wingdings" panose="05000000000000000000" pitchFamily="2" charset="2"/>
              <a:buChar char="ü"/>
            </a:pPr>
            <a:r>
              <a:rPr lang="en-US" altLang="zh-CN" sz="2400" dirty="0">
                <a:solidFill>
                  <a:prstClr val="black"/>
                </a:solidFill>
                <a:latin typeface="Calibri"/>
                <a:ea typeface="黑体"/>
              </a:rPr>
              <a:t>Vacuum Cooling</a:t>
            </a:r>
          </a:p>
        </p:txBody>
      </p:sp>
      <p:grpSp>
        <p:nvGrpSpPr>
          <p:cNvPr id="4" name="组合 3">
            <a:extLst>
              <a:ext uri="{FF2B5EF4-FFF2-40B4-BE49-F238E27FC236}">
                <a16:creationId xmlns:a16="http://schemas.microsoft.com/office/drawing/2014/main" id="{AAADC42A-AD85-590A-BC11-38982651B22C}"/>
              </a:ext>
            </a:extLst>
          </p:cNvPr>
          <p:cNvGrpSpPr/>
          <p:nvPr/>
        </p:nvGrpSpPr>
        <p:grpSpPr>
          <a:xfrm>
            <a:off x="6293609" y="4767525"/>
            <a:ext cx="5898391" cy="2246770"/>
            <a:chOff x="6044751" y="4880259"/>
            <a:chExt cx="5898391" cy="2246770"/>
          </a:xfrm>
        </p:grpSpPr>
        <p:sp>
          <p:nvSpPr>
            <p:cNvPr id="18" name="Freeform: Shape 38">
              <a:extLst>
                <a:ext uri="{FF2B5EF4-FFF2-40B4-BE49-F238E27FC236}">
                  <a16:creationId xmlns:a16="http://schemas.microsoft.com/office/drawing/2014/main" id="{80C83A2E-D573-1B89-5C83-51B51B1F97CE}"/>
                </a:ext>
              </a:extLst>
            </p:cNvPr>
            <p:cNvSpPr/>
            <p:nvPr/>
          </p:nvSpPr>
          <p:spPr>
            <a:xfrm rot="10800000">
              <a:off x="6044751" y="4880259"/>
              <a:ext cx="5766449" cy="1974993"/>
            </a:xfrm>
            <a:custGeom>
              <a:avLst/>
              <a:gdLst>
                <a:gd name="connsiteX0" fmla="*/ 0 w 12021576"/>
                <a:gd name="connsiteY0" fmla="*/ 0 h 1554860"/>
                <a:gd name="connsiteX1" fmla="*/ 12021576 w 12021576"/>
                <a:gd name="connsiteY1" fmla="*/ 0 h 1554860"/>
                <a:gd name="connsiteX2" fmla="*/ 11119757 w 12021576"/>
                <a:gd name="connsiteY2" fmla="*/ 1554860 h 1554860"/>
                <a:gd name="connsiteX3" fmla="*/ 0 w 12021576"/>
                <a:gd name="connsiteY3" fmla="*/ 1554860 h 1554860"/>
              </a:gdLst>
              <a:ahLst/>
              <a:cxnLst>
                <a:cxn ang="0">
                  <a:pos x="connsiteX0" y="connsiteY0"/>
                </a:cxn>
                <a:cxn ang="0">
                  <a:pos x="connsiteX1" y="connsiteY1"/>
                </a:cxn>
                <a:cxn ang="0">
                  <a:pos x="connsiteX2" y="connsiteY2"/>
                </a:cxn>
                <a:cxn ang="0">
                  <a:pos x="connsiteX3" y="connsiteY3"/>
                </a:cxn>
              </a:cxnLst>
              <a:rect l="l" t="t" r="r" b="b"/>
              <a:pathLst>
                <a:path w="12021576" h="1554860">
                  <a:moveTo>
                    <a:pt x="0" y="0"/>
                  </a:moveTo>
                  <a:lnTo>
                    <a:pt x="12021576" y="0"/>
                  </a:lnTo>
                  <a:lnTo>
                    <a:pt x="11119757" y="1554860"/>
                  </a:lnTo>
                  <a:lnTo>
                    <a:pt x="0" y="1554860"/>
                  </a:lnTo>
                  <a:close/>
                </a:path>
              </a:pathLst>
            </a:custGeom>
            <a:solidFill>
              <a:srgbClr val="FA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5" name="文本框 14">
              <a:extLst>
                <a:ext uri="{FF2B5EF4-FFF2-40B4-BE49-F238E27FC236}">
                  <a16:creationId xmlns:a16="http://schemas.microsoft.com/office/drawing/2014/main" id="{6C3749E6-7BFC-35D9-5971-040A48EE4594}"/>
                </a:ext>
              </a:extLst>
            </p:cNvPr>
            <p:cNvSpPr txBox="1"/>
            <p:nvPr/>
          </p:nvSpPr>
          <p:spPr>
            <a:xfrm>
              <a:off x="6571648" y="4880260"/>
              <a:ext cx="5371494" cy="2246769"/>
            </a:xfrm>
            <a:prstGeom prst="rect">
              <a:avLst/>
            </a:prstGeom>
            <a:noFill/>
          </p:spPr>
          <p:txBody>
            <a:bodyPr wrap="square">
              <a:spAutoFit/>
            </a:bodyPr>
            <a:lstStyle/>
            <a:p>
              <a:pPr>
                <a:buClr>
                  <a:srgbClr val="FC1AE4"/>
                </a:buClr>
              </a:pPr>
              <a:r>
                <a:rPr lang="en-US" altLang="zh-CN" sz="2000" b="1" dirty="0">
                  <a:solidFill>
                    <a:schemeClr val="accent1"/>
                  </a:solidFill>
                  <a:latin typeface="Calibri"/>
                  <a:ea typeface="黑体"/>
                </a:rPr>
                <a:t>Attention:</a:t>
              </a:r>
            </a:p>
            <a:p>
              <a:pPr marL="514350" indent="-514350">
                <a:buFont typeface="+mj-ea"/>
                <a:buAutoNum type="circleNumDbPlain"/>
                <a:defRPr/>
              </a:pPr>
              <a:r>
                <a:rPr lang="en-US" altLang="zh-CN" sz="2000" dirty="0">
                  <a:solidFill>
                    <a:prstClr val="black"/>
                  </a:solidFill>
                  <a:latin typeface="Calibri"/>
                  <a:ea typeface="黑体"/>
                </a:rPr>
                <a:t>Precooling ASAP after harvest</a:t>
              </a:r>
            </a:p>
            <a:p>
              <a:pPr marL="514350" indent="-514350">
                <a:buFont typeface="+mj-ea"/>
                <a:buAutoNum type="circleNumDbPlain"/>
                <a:defRPr/>
              </a:pPr>
              <a:r>
                <a:rPr lang="en-US" altLang="zh-CN" sz="2000" dirty="0">
                  <a:solidFill>
                    <a:prstClr val="black"/>
                  </a:solidFill>
                  <a:latin typeface="Calibri"/>
                  <a:ea typeface="黑体"/>
                </a:rPr>
                <a:t>Choice proper cooling method</a:t>
              </a:r>
            </a:p>
            <a:p>
              <a:pPr marL="514350" indent="-514350">
                <a:buFont typeface="+mj-ea"/>
                <a:buAutoNum type="circleNumDbPlain"/>
                <a:defRPr/>
              </a:pPr>
              <a:r>
                <a:rPr lang="en-US" altLang="zh-CN" sz="2000" dirty="0">
                  <a:solidFill>
                    <a:prstClr val="black"/>
                  </a:solidFill>
                  <a:latin typeface="Calibri"/>
                  <a:ea typeface="黑体"/>
                </a:rPr>
                <a:t>Good cooling speed and final temperature</a:t>
              </a:r>
            </a:p>
            <a:p>
              <a:pPr marL="514350" indent="-514350">
                <a:buFont typeface="+mj-ea"/>
                <a:buAutoNum type="circleNumDbPlain"/>
                <a:defRPr/>
              </a:pPr>
              <a:r>
                <a:rPr lang="en-US" altLang="zh-CN" sz="2000" dirty="0">
                  <a:solidFill>
                    <a:prstClr val="black"/>
                  </a:solidFill>
                  <a:latin typeface="Calibri"/>
                  <a:ea typeface="黑体"/>
                </a:rPr>
                <a:t>When cooling completed, the product must be moved to a cold room. </a:t>
              </a:r>
              <a:endParaRPr lang="zh-CN" altLang="en-US" sz="2000" dirty="0">
                <a:solidFill>
                  <a:prstClr val="black"/>
                </a:solidFill>
                <a:latin typeface="Calibri"/>
                <a:ea typeface="黑体"/>
              </a:endParaRPr>
            </a:p>
            <a:p>
              <a:pPr marL="800100" lvl="1" indent="-342900">
                <a:buClr>
                  <a:srgbClr val="FC1AE4"/>
                </a:buClr>
                <a:buFont typeface="Wingdings" panose="05000000000000000000" pitchFamily="2" charset="2"/>
                <a:buChar char="Ø"/>
              </a:pPr>
              <a:endParaRPr lang="zh-CN" altLang="en-US" sz="2000" dirty="0">
                <a:solidFill>
                  <a:prstClr val="black"/>
                </a:solidFill>
                <a:latin typeface="Calibri"/>
                <a:ea typeface="黑体"/>
              </a:endParaRPr>
            </a:p>
          </p:txBody>
        </p:sp>
      </p:grpSp>
    </p:spTree>
    <p:extLst>
      <p:ext uri="{BB962C8B-B14F-4D97-AF65-F5344CB8AC3E}">
        <p14:creationId xmlns:p14="http://schemas.microsoft.com/office/powerpoint/2010/main" val="1809258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4850" y="1703591"/>
            <a:ext cx="11513236" cy="3785652"/>
          </a:xfrm>
          <a:prstGeom prst="rect">
            <a:avLst/>
          </a:prstGeom>
          <a:noFill/>
        </p:spPr>
        <p:txBody>
          <a:bodyPr wrap="square" rtlCol="0" anchor="t">
            <a:spAutoFit/>
          </a:bodyPr>
          <a:lstStyle/>
          <a:p>
            <a:pPr algn="just">
              <a:lnSpc>
                <a:spcPct val="150000"/>
              </a:lnSpc>
              <a:buClr>
                <a:srgbClr val="00B0F0"/>
              </a:buClr>
              <a:buFont typeface="Wingdings" panose="05000000000000000000" charset="0"/>
              <a:buChar char="l"/>
            </a:pPr>
            <a:r>
              <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ea"/>
              </a:rPr>
              <a:t>  Work experience</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1994.08~  Nanjing Agricultural University</a:t>
            </a: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2014.03~2015.03  Wageningen University And Research, Netherland</a:t>
            </a: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2003.02~2004.02</a:t>
            </a:r>
            <a:r>
              <a:rPr lang="en-US" altLang="zh-CN" sz="2400" kern="1000" spc="-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Heriot-Watt University, England</a:t>
            </a: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2019.07~2019.10 Department of </a:t>
            </a:r>
            <a:r>
              <a:rPr lang="en-US" altLang="zh-CN" sz="2400" dirty="0" err="1">
                <a:solidFill>
                  <a:schemeClr val="tx1">
                    <a:lumMod val="95000"/>
                    <a:lumOff val="5000"/>
                  </a:schemeClr>
                </a:solidFill>
                <a:latin typeface="Times New Roman" panose="02020603050405020304" pitchFamily="18" charset="0"/>
                <a:cs typeface="Times New Roman" panose="02020603050405020304" pitchFamily="18" charset="0"/>
              </a:rPr>
              <a:t>Agro</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-Industry, </a:t>
            </a:r>
            <a:r>
              <a:rPr lang="en-US" altLang="zh-CN" sz="2400" spc="-100" dirty="0">
                <a:solidFill>
                  <a:schemeClr val="tx1">
                    <a:lumMod val="95000"/>
                    <a:lumOff val="5000"/>
                  </a:schemeClr>
                </a:solidFill>
                <a:latin typeface="Times New Roman" panose="02020603050405020304" pitchFamily="18" charset="0"/>
                <a:cs typeface="Times New Roman" panose="02020603050405020304" pitchFamily="18" charset="0"/>
              </a:rPr>
              <a:t>Ministry of Agriculture, </a:t>
            </a:r>
          </a:p>
          <a:p>
            <a:pPr algn="just"/>
            <a:r>
              <a:rPr lang="en-US" altLang="zh-CN" sz="2400" spc="-100" dirty="0">
                <a:solidFill>
                  <a:schemeClr val="tx1">
                    <a:lumMod val="95000"/>
                    <a:lumOff val="5000"/>
                  </a:schemeClr>
                </a:solidFill>
                <a:latin typeface="Times New Roman" panose="02020603050405020304" pitchFamily="18" charset="0"/>
                <a:cs typeface="Times New Roman" panose="02020603050405020304" pitchFamily="18" charset="0"/>
              </a:rPr>
              <a:t>      Forestry and Fisheries, </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Cambodian</a:t>
            </a:r>
          </a:p>
          <a:p>
            <a:pPr marL="457200" indent="-457200">
              <a:lnSpc>
                <a:spcPct val="150000"/>
              </a:lnSpc>
              <a:buClr>
                <a:srgbClr val="00B0F0"/>
              </a:buClr>
              <a:buFont typeface="Wingdings" panose="05000000000000000000" charset="0"/>
              <a:buChar char="l"/>
            </a:pPr>
            <a:r>
              <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ea"/>
              </a:rPr>
              <a:t>Research interest</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 Food Storage</a:t>
            </a:r>
            <a:r>
              <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 </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and</a:t>
            </a:r>
            <a:r>
              <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 </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Process</a:t>
            </a:r>
          </a:p>
          <a:p>
            <a:pPr marL="342900" indent="-342900" algn="just">
              <a:buFont typeface="Arial" panose="020B0604020202020204" pitchFamily="34" charset="0"/>
              <a:buChar cha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ea"/>
              </a:rPr>
              <a:t> Detection of Transgenic Food</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rotWithShape="1">
          <a:blip r:embed="rId2"/>
          <a:srcRect b="29904"/>
          <a:stretch>
            <a:fillRect/>
          </a:stretch>
        </p:blipFill>
        <p:spPr>
          <a:xfrm>
            <a:off x="9337767" y="1658892"/>
            <a:ext cx="2110976" cy="2228971"/>
          </a:xfrm>
          <a:prstGeom prst="ellipse">
            <a:avLst/>
          </a:prstGeom>
          <a:ln>
            <a:noFill/>
          </a:ln>
          <a:effectLst>
            <a:softEdge rad="112500"/>
          </a:effectLst>
        </p:spPr>
      </p:pic>
      <p:sp>
        <p:nvSpPr>
          <p:cNvPr id="8" name="标题 7"/>
          <p:cNvSpPr>
            <a:spLocks noGrp="1"/>
          </p:cNvSpPr>
          <p:nvPr>
            <p:ph type="title" idx="4294967295"/>
          </p:nvPr>
        </p:nvSpPr>
        <p:spPr>
          <a:xfrm>
            <a:off x="743257" y="836054"/>
            <a:ext cx="9565850" cy="897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rgbClr val="0070BA"/>
                </a:solidFill>
                <a:latin typeface="Open Sans" panose="020B0606030504020204" pitchFamily="34" charset="0"/>
                <a:ea typeface="Open Sans" panose="020B0606030504020204" pitchFamily="34" charset="0"/>
                <a:cs typeface="Open Sans" panose="020B0606030504020204" pitchFamily="34" charset="0"/>
              </a:rPr>
              <a:t>Personal profiles</a:t>
            </a:r>
            <a:endParaRPr lang="zh-CN" altLang="en-US" sz="2800" b="1" dirty="0">
              <a:solidFill>
                <a:srgbClr val="0070BA"/>
              </a:solidFill>
              <a:latin typeface="Open Sans" panose="020B0606030504020204" pitchFamily="34" charset="0"/>
              <a:cs typeface="Open Sans" panose="020B0606030504020204" pitchFamily="34" charset="0"/>
            </a:endParaRPr>
          </a:p>
        </p:txBody>
      </p:sp>
      <p:pic>
        <p:nvPicPr>
          <p:cNvPr id="5" name="Immagine 6"/>
          <p:cNvPicPr>
            <a:picLocks noChangeAspect="1"/>
          </p:cNvPicPr>
          <p:nvPr/>
        </p:nvPicPr>
        <p:blipFill>
          <a:blip r:embed="rId3" cstate="email"/>
          <a:srcRect l="8654" t="32887" b="20814"/>
          <a:stretch>
            <a:fillRect/>
          </a:stretch>
        </p:blipFill>
        <p:spPr>
          <a:xfrm>
            <a:off x="0" y="6484"/>
            <a:ext cx="12192000" cy="710353"/>
          </a:xfrm>
          <a:prstGeom prst="rect">
            <a:avLst/>
          </a:prstGeom>
        </p:spPr>
      </p:pic>
      <p:pic>
        <p:nvPicPr>
          <p:cNvPr id="9" name="图片 8" descr="WFP SSC-白"/>
          <p:cNvPicPr>
            <a:picLocks noChangeAspect="1"/>
          </p:cNvPicPr>
          <p:nvPr/>
        </p:nvPicPr>
        <p:blipFill>
          <a:blip r:embed="rId4"/>
          <a:stretch>
            <a:fillRect/>
          </a:stretch>
        </p:blipFill>
        <p:spPr>
          <a:xfrm>
            <a:off x="3074055" y="-27093"/>
            <a:ext cx="1002453" cy="647700"/>
          </a:xfrm>
          <a:prstGeom prst="rect">
            <a:avLst/>
          </a:prstGeom>
        </p:spPr>
      </p:pic>
      <p:pic>
        <p:nvPicPr>
          <p:cNvPr id="10" name="Picture 15" descr="A picture containing window&#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1" name="Picture 13"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2" name="图片 11" descr="联合国粮食署"/>
          <p:cNvPicPr>
            <a:picLocks noChangeAspect="1"/>
          </p:cNvPicPr>
          <p:nvPr/>
        </p:nvPicPr>
        <p:blipFill>
          <a:blip r:embed="rId7"/>
          <a:stretch>
            <a:fillRect/>
          </a:stretch>
        </p:blipFill>
        <p:spPr>
          <a:xfrm>
            <a:off x="143087" y="-96520"/>
            <a:ext cx="2291080" cy="850053"/>
          </a:xfrm>
          <a:prstGeom prst="rect">
            <a:avLst/>
          </a:prstGeom>
        </p:spPr>
      </p:pic>
    </p:spTree>
  </p:cSld>
  <p:clrMapOvr>
    <a:masterClrMapping/>
  </p:clrMapOvr>
  <p:transition advTm="65770"/>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8" name="内容占位符 2">
            <a:extLst>
              <a:ext uri="{FF2B5EF4-FFF2-40B4-BE49-F238E27FC236}">
                <a16:creationId xmlns:a16="http://schemas.microsoft.com/office/drawing/2014/main" id="{AA9DC1B5-EF25-5699-F9CA-718984FF83FF}"/>
              </a:ext>
            </a:extLst>
          </p:cNvPr>
          <p:cNvSpPr txBox="1">
            <a:spLocks/>
          </p:cNvSpPr>
          <p:nvPr/>
        </p:nvSpPr>
        <p:spPr>
          <a:xfrm>
            <a:off x="493696" y="1083697"/>
            <a:ext cx="10853644" cy="5929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FF"/>
              </a:buClr>
              <a:buSzTx/>
              <a:buFont typeface="Wingdings" panose="05000000000000000000" pitchFamily="2" charset="2"/>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Hydro Cooling: </a:t>
            </a:r>
          </a:p>
          <a:p>
            <a:pPr marL="685800" marR="0" lvl="1" indent="-228600" algn="just" defTabSz="914400" rtl="0" eaLnBrk="1" fontAlgn="auto" latinLnBrk="0" hangingPunct="1">
              <a:lnSpc>
                <a:spcPct val="120000"/>
              </a:lnSpc>
              <a:spcBef>
                <a:spcPts val="500"/>
              </a:spcBef>
              <a:spcAft>
                <a:spcPts val="0"/>
              </a:spcAft>
              <a:buClr>
                <a:schemeClr val="accent1"/>
              </a:buClr>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Cooling with cold water is rapid and effective method of precooling used for cooling a wide range of fruits and vegetable in bulk before packing.</a:t>
            </a:r>
          </a:p>
          <a:p>
            <a:pPr marL="685800" marR="0" lvl="1" indent="-228600" algn="just" defTabSz="914400" rtl="0" eaLnBrk="1" fontAlgn="auto" latinLnBrk="0" hangingPunct="1">
              <a:lnSpc>
                <a:spcPct val="120000"/>
              </a:lnSpc>
              <a:spcBef>
                <a:spcPts val="500"/>
              </a:spcBef>
              <a:spcAft>
                <a:spcPts val="0"/>
              </a:spcAft>
              <a:buClr>
                <a:schemeClr val="accent1"/>
              </a:buClr>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 Its use is limited for packed commodities because of the difficulty of achieving sufficient water flow through the containers. </a:t>
            </a:r>
          </a:p>
          <a:p>
            <a:pPr marL="685800" marR="0" lvl="1" indent="-228600" algn="just" defTabSz="914400" rtl="0" eaLnBrk="1" fontAlgn="auto" latinLnBrk="0" hangingPunct="1">
              <a:lnSpc>
                <a:spcPct val="120000"/>
              </a:lnSpc>
              <a:spcBef>
                <a:spcPts val="500"/>
              </a:spcBef>
              <a:spcAft>
                <a:spcPts val="0"/>
              </a:spcAft>
              <a:buClr>
                <a:schemeClr val="accent1"/>
              </a:buClr>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Flooding, spraying or immersion accomplishes hydro cooling. </a:t>
            </a:r>
          </a:p>
          <a:p>
            <a:pPr marL="685800" marR="0" lvl="1" indent="-228600" algn="just" defTabSz="914400" rtl="0" eaLnBrk="1" fontAlgn="auto" latinLnBrk="0" hangingPunct="1">
              <a:lnSpc>
                <a:spcPct val="120000"/>
              </a:lnSpc>
              <a:spcBef>
                <a:spcPts val="500"/>
              </a:spcBef>
              <a:spcAft>
                <a:spcPts val="0"/>
              </a:spcAft>
              <a:buClr>
                <a:schemeClr val="accent1"/>
              </a:buClr>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A properly designed flood system is more efficient than either the spray or immersion system because it combines a great volume of water with rapid movement of cooling medium over the product. </a:t>
            </a:r>
          </a:p>
        </p:txBody>
      </p:sp>
    </p:spTree>
    <p:extLst>
      <p:ext uri="{BB962C8B-B14F-4D97-AF65-F5344CB8AC3E}">
        <p14:creationId xmlns:p14="http://schemas.microsoft.com/office/powerpoint/2010/main" val="18994032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5" name="标题 1">
            <a:extLst>
              <a:ext uri="{FF2B5EF4-FFF2-40B4-BE49-F238E27FC236}">
                <a16:creationId xmlns:a16="http://schemas.microsoft.com/office/drawing/2014/main" id="{588464D8-185D-F942-265D-13837E4A9A68}"/>
              </a:ext>
            </a:extLst>
          </p:cNvPr>
          <p:cNvSpPr txBox="1">
            <a:spLocks/>
          </p:cNvSpPr>
          <p:nvPr/>
        </p:nvSpPr>
        <p:spPr>
          <a:xfrm>
            <a:off x="772622" y="470848"/>
            <a:ext cx="10515600" cy="986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00FF"/>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Slurry ice</a:t>
            </a:r>
            <a:endParaRPr kumimoji="0" lang="zh-CN"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微软雅黑"/>
              <a:cs typeface="Open Sans" panose="020B0606030504020204" pitchFamily="34" charset="0"/>
            </a:endParaRPr>
          </a:p>
        </p:txBody>
      </p:sp>
      <p:sp>
        <p:nvSpPr>
          <p:cNvPr id="18" name="内容占位符 2">
            <a:extLst>
              <a:ext uri="{FF2B5EF4-FFF2-40B4-BE49-F238E27FC236}">
                <a16:creationId xmlns:a16="http://schemas.microsoft.com/office/drawing/2014/main" id="{CCC570E3-58C4-B9A3-D642-7F1FA5045AC1}"/>
              </a:ext>
            </a:extLst>
          </p:cNvPr>
          <p:cNvSpPr txBox="1">
            <a:spLocks/>
          </p:cNvSpPr>
          <p:nvPr/>
        </p:nvSpPr>
        <p:spPr>
          <a:xfrm>
            <a:off x="595329" y="1219987"/>
            <a:ext cx="6481876" cy="2096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Slurry ice can be used directly for rapid chilling of precooling for vegetables that can tolerate water such as asparagus, cauliflower, broccoli, green onions, cantaloupes, leafy greens, carrots, sweet corn, spinach, parsley, sprouts.</a:t>
            </a:r>
          </a:p>
        </p:txBody>
      </p:sp>
      <p:sp>
        <p:nvSpPr>
          <p:cNvPr id="19" name="矩形 4">
            <a:extLst>
              <a:ext uri="{FF2B5EF4-FFF2-40B4-BE49-F238E27FC236}">
                <a16:creationId xmlns:a16="http://schemas.microsoft.com/office/drawing/2014/main" id="{4F314BBC-5556-D53E-41B7-F64A565E7F06}"/>
              </a:ext>
            </a:extLst>
          </p:cNvPr>
          <p:cNvSpPr>
            <a:spLocks noChangeArrowheads="1"/>
          </p:cNvSpPr>
          <p:nvPr/>
        </p:nvSpPr>
        <p:spPr bwMode="auto">
          <a:xfrm>
            <a:off x="8198949" y="6324468"/>
            <a:ext cx="3413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anose="05000000000000000000" pitchFamily="2" charset="2"/>
              <a:buChar char="l"/>
              <a:defRPr sz="3200" b="1">
                <a:solidFill>
                  <a:schemeClr val="tx1"/>
                </a:solidFill>
                <a:latin typeface="Arial" panose="020B0604020202020204" pitchFamily="34" charset="0"/>
                <a:ea typeface="华文中宋" panose="02010600040101010101" pitchFamily="2" charset="-122"/>
              </a:defRPr>
            </a:lvl1pPr>
            <a:lvl2pPr marL="742950" indent="-285750">
              <a:spcBef>
                <a:spcPct val="20000"/>
              </a:spcBef>
              <a:buClr>
                <a:srgbClr val="66FFFF"/>
              </a:buClr>
              <a:buFont typeface="Wingdings" panose="05000000000000000000" pitchFamily="2" charset="2"/>
              <a:buChar char="Ø"/>
              <a:defRPr sz="2800" b="1">
                <a:solidFill>
                  <a:schemeClr val="tx1"/>
                </a:solidFill>
                <a:latin typeface="Arial" panose="020B0604020202020204" pitchFamily="34" charset="0"/>
                <a:ea typeface="华文中宋" panose="02010600040101010101" pitchFamily="2" charset="-122"/>
              </a:defRPr>
            </a:lvl2pPr>
            <a:lvl3pPr marL="1143000" indent="-228600">
              <a:spcBef>
                <a:spcPct val="20000"/>
              </a:spcBef>
              <a:buClr>
                <a:srgbClr val="66FFFF"/>
              </a:buClr>
              <a:buFont typeface="Wingdings" panose="05000000000000000000" pitchFamily="2" charset="2"/>
              <a:buChar char="p"/>
              <a:defRPr sz="2400" b="1">
                <a:solidFill>
                  <a:schemeClr val="tx1"/>
                </a:solidFill>
                <a:latin typeface="Arial" panose="020B0604020202020204" pitchFamily="34" charset="0"/>
                <a:ea typeface="华文中宋" panose="02010600040101010101" pitchFamily="2" charset="-122"/>
              </a:defRPr>
            </a:lvl3pPr>
            <a:lvl4pPr marL="1600200" indent="-228600">
              <a:spcBef>
                <a:spcPct val="20000"/>
              </a:spcBef>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4pPr>
            <a:lvl5pPr marL="2057400" indent="-228600">
              <a:spcBef>
                <a:spcPct val="20000"/>
              </a:spcBef>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20000"/>
              </a:spcBef>
              <a:spcAft>
                <a:spcPct val="0"/>
              </a:spcAft>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20000"/>
              </a:spcBef>
              <a:spcAft>
                <a:spcPct val="0"/>
              </a:spcAft>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20000"/>
              </a:spcBef>
              <a:spcAft>
                <a:spcPct val="0"/>
              </a:spcAft>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20000"/>
              </a:spcBef>
              <a:spcAft>
                <a:spcPct val="0"/>
              </a:spcAft>
              <a:buClr>
                <a:srgbClr val="66FFFF"/>
              </a:buClr>
              <a:buFont typeface="Wingdings" panose="05000000000000000000" pitchFamily="2" charset="2"/>
              <a:buChar char="l"/>
              <a:defRPr sz="2000" b="1">
                <a:solidFill>
                  <a:schemeClr val="tx1"/>
                </a:solidFill>
                <a:latin typeface="Arial" panose="020B0604020202020204" pitchFamily="34" charset="0"/>
                <a:ea typeface="华文中宋" panose="02010600040101010101" pitchFamily="2" charset="-122"/>
              </a:defRPr>
            </a:lvl9pPr>
          </a:lstStyle>
          <a:p>
            <a:pPr>
              <a:spcBef>
                <a:spcPct val="0"/>
              </a:spcBef>
              <a:buClrTx/>
              <a:buFont typeface="Arial" panose="020B0604020202020204" pitchFamily="34" charset="0"/>
              <a:buNone/>
            </a:pPr>
            <a:r>
              <a:rPr lang="en-US" altLang="zh-CN" sz="2400" dirty="0">
                <a:solidFill>
                  <a:prstClr val="black"/>
                </a:solidFill>
                <a:ea typeface="宋体" panose="02010600030101010101" pitchFamily="2" charset="-122"/>
              </a:rPr>
              <a:t>Handling of slurry ice </a:t>
            </a:r>
            <a:endParaRPr lang="zh-CN" altLang="en-US" sz="2400" dirty="0">
              <a:solidFill>
                <a:prstClr val="black"/>
              </a:solidFill>
              <a:ea typeface="宋体" panose="02010600030101010101" pitchFamily="2" charset="-122"/>
            </a:endParaRPr>
          </a:p>
        </p:txBody>
      </p:sp>
      <p:pic>
        <p:nvPicPr>
          <p:cNvPr id="20" name="图片 19">
            <a:extLst>
              <a:ext uri="{FF2B5EF4-FFF2-40B4-BE49-F238E27FC236}">
                <a16:creationId xmlns:a16="http://schemas.microsoft.com/office/drawing/2014/main" id="{7A04C07D-74B6-1672-1BA0-10784496B943}"/>
              </a:ext>
            </a:extLst>
          </p:cNvPr>
          <p:cNvPicPr>
            <a:picLocks noChangeAspect="1"/>
          </p:cNvPicPr>
          <p:nvPr/>
        </p:nvPicPr>
        <p:blipFill>
          <a:blip r:embed="rId8"/>
          <a:stretch>
            <a:fillRect/>
          </a:stretch>
        </p:blipFill>
        <p:spPr>
          <a:xfrm>
            <a:off x="7718934" y="920127"/>
            <a:ext cx="4092267" cy="5193539"/>
          </a:xfrm>
          <a:prstGeom prst="rect">
            <a:avLst/>
          </a:prstGeom>
        </p:spPr>
      </p:pic>
      <p:pic>
        <p:nvPicPr>
          <p:cNvPr id="21" name="图片 20">
            <a:extLst>
              <a:ext uri="{FF2B5EF4-FFF2-40B4-BE49-F238E27FC236}">
                <a16:creationId xmlns:a16="http://schemas.microsoft.com/office/drawing/2014/main" id="{23885C6F-AF37-AA70-F9A5-12F4641ECA60}"/>
              </a:ext>
            </a:extLst>
          </p:cNvPr>
          <p:cNvPicPr>
            <a:picLocks noChangeAspect="1"/>
          </p:cNvPicPr>
          <p:nvPr/>
        </p:nvPicPr>
        <p:blipFill>
          <a:blip r:embed="rId9"/>
          <a:stretch>
            <a:fillRect/>
          </a:stretch>
        </p:blipFill>
        <p:spPr>
          <a:xfrm>
            <a:off x="880551" y="3122387"/>
            <a:ext cx="6033816" cy="3428999"/>
          </a:xfrm>
          <a:prstGeom prst="rect">
            <a:avLst/>
          </a:prstGeom>
        </p:spPr>
      </p:pic>
    </p:spTree>
    <p:extLst>
      <p:ext uri="{BB962C8B-B14F-4D97-AF65-F5344CB8AC3E}">
        <p14:creationId xmlns:p14="http://schemas.microsoft.com/office/powerpoint/2010/main" val="12017412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9" name="灯片编号占位符 1"/>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6F312FE-5B45-4BAD-BE8E-6CD78DE5C82C}" type="slidenum">
              <a:rPr lang="zh-CN" altLang="en-US"/>
              <a:t>22</a:t>
            </a:fld>
            <a:endParaRPr lang="zh-CN" altLang="en-US"/>
          </a:p>
        </p:txBody>
      </p:sp>
      <p:sp>
        <p:nvSpPr>
          <p:cNvPr id="86017" name="标题 155649"/>
          <p:cNvSpPr>
            <a:spLocks noGrp="1" noChangeArrowheads="1"/>
          </p:cNvSpPr>
          <p:nvPr>
            <p:ph type="title" idx="4294967295"/>
          </p:nvPr>
        </p:nvSpPr>
        <p:spPr>
          <a:xfrm>
            <a:off x="838200" y="978853"/>
            <a:ext cx="7772400" cy="644525"/>
          </a:xfrm>
        </p:spPr>
        <p:txBody>
          <a:bodyPr/>
          <a:lstStyle/>
          <a:p>
            <a:r>
              <a:rPr lang="en-US" altLang="zh-CN" sz="2800" b="1" dirty="0">
                <a:solidFill>
                  <a:srgbClr val="FF3300"/>
                </a:solidFill>
              </a:rPr>
              <a:t>Icing pre-cooling</a:t>
            </a:r>
          </a:p>
        </p:txBody>
      </p:sp>
      <p:graphicFrame>
        <p:nvGraphicFramePr>
          <p:cNvPr id="155664" name="内容占位符 155663"/>
          <p:cNvGraphicFramePr>
            <a:graphicFrameLocks noGrp="1"/>
          </p:cNvGraphicFramePr>
          <p:nvPr>
            <p:ph idx="4294967295"/>
          </p:nvPr>
        </p:nvGraphicFramePr>
        <p:xfrm>
          <a:off x="2205038" y="1984693"/>
          <a:ext cx="7345363" cy="4165600"/>
        </p:xfrm>
        <a:graphic>
          <a:graphicData uri="http://schemas.openxmlformats.org/drawingml/2006/table">
            <a:tbl>
              <a:tblPr/>
              <a:tblGrid>
                <a:gridCol w="3522663">
                  <a:extLst>
                    <a:ext uri="{9D8B030D-6E8A-4147-A177-3AD203B41FA5}">
                      <a16:colId xmlns:a16="http://schemas.microsoft.com/office/drawing/2014/main" val="20000"/>
                    </a:ext>
                  </a:extLst>
                </a:gridCol>
                <a:gridCol w="3822700">
                  <a:extLst>
                    <a:ext uri="{9D8B030D-6E8A-4147-A177-3AD203B41FA5}">
                      <a16:colId xmlns:a16="http://schemas.microsoft.com/office/drawing/2014/main" val="20001"/>
                    </a:ext>
                  </a:extLst>
                </a:gridCol>
              </a:tblGrid>
              <a:tr h="1449388">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gn="ctr">
                        <a:spcBef>
                          <a:spcPct val="0"/>
                        </a:spcBef>
                        <a:buNone/>
                      </a:pPr>
                      <a:r>
                        <a:rPr lang="en-US" altLang="zh-CN" sz="2400" b="1">
                          <a:solidFill>
                            <a:schemeClr val="accent2"/>
                          </a:solidFill>
                          <a:cs typeface="Times New Roman" panose="02020603050405020304" pitchFamily="18" charset="0"/>
                        </a:rPr>
                        <a:t>These products can be iced</a:t>
                      </a:r>
                      <a:endParaRPr lang="zh-CN" altLang="en-US" sz="2400">
                        <a:solidFill>
                          <a:schemeClr val="accent2"/>
                        </a:solidFill>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gn="ctr">
                        <a:spcBef>
                          <a:spcPct val="0"/>
                        </a:spcBef>
                        <a:buNone/>
                      </a:pPr>
                      <a:r>
                        <a:rPr lang="en-US" altLang="zh-CN" sz="2400" b="1">
                          <a:solidFill>
                            <a:schemeClr val="accent2"/>
                          </a:solidFill>
                          <a:cs typeface="Times New Roman" panose="02020603050405020304" pitchFamily="18" charset="0"/>
                        </a:rPr>
                        <a:t>These items are damaged by direct contact with ice</a:t>
                      </a:r>
                      <a:endParaRPr lang="zh-CN" altLang="en-US" sz="2400">
                        <a:solidFill>
                          <a:schemeClr val="accent2"/>
                        </a:solidFill>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16212">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nSpc>
                          <a:spcPct val="120000"/>
                        </a:lnSpc>
                        <a:spcBef>
                          <a:spcPct val="0"/>
                        </a:spcBef>
                        <a:buNone/>
                      </a:pPr>
                      <a:r>
                        <a:rPr lang="en-US" altLang="zh-CN" sz="2000" dirty="0">
                          <a:solidFill>
                            <a:schemeClr val="accent2"/>
                          </a:solidFill>
                          <a:cs typeface="Times New Roman" panose="02020603050405020304" pitchFamily="18" charset="0"/>
                        </a:rPr>
                        <a:t>Artichokes</a:t>
                      </a:r>
                      <a:r>
                        <a:rPr lang="zh-CN" altLang="en-US" sz="2000" dirty="0">
                          <a:solidFill>
                            <a:schemeClr val="accent2"/>
                          </a:solidFill>
                          <a:cs typeface="Times New Roman" panose="02020603050405020304" pitchFamily="18" charset="0"/>
                        </a:rPr>
                        <a:t>，</a:t>
                      </a:r>
                      <a:r>
                        <a:rPr lang="en-US" altLang="zh-CN" sz="2000" dirty="0" err="1">
                          <a:solidFill>
                            <a:schemeClr val="accent2"/>
                          </a:solidFill>
                          <a:cs typeface="Times New Roman" panose="02020603050405020304" pitchFamily="18" charset="0"/>
                        </a:rPr>
                        <a:t>sparagus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Beets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Broccoli</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Cantaloupes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Carrots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Cauliflower</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Endive</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Green Onions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Leafy Greens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Radishes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Spinach</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Sweet Corn</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Watermelon</a:t>
                      </a:r>
                      <a:endParaRPr lang="zh-CN" altLang="en-US" sz="2000" dirty="0">
                        <a:solidFill>
                          <a:schemeClr val="accent2"/>
                        </a:solidFill>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nSpc>
                          <a:spcPct val="120000"/>
                        </a:lnSpc>
                        <a:spcBef>
                          <a:spcPct val="0"/>
                        </a:spcBef>
                        <a:buNone/>
                      </a:pPr>
                      <a:r>
                        <a:rPr lang="en-US" altLang="zh-CN" sz="2000" dirty="0">
                          <a:solidFill>
                            <a:schemeClr val="accent2"/>
                          </a:solidFill>
                          <a:cs typeface="Times New Roman" panose="02020603050405020304" pitchFamily="18" charset="0"/>
                        </a:rPr>
                        <a:t>Strawberries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Blueberries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Raspberries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Tomatoes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Squash</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Green Beans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Cucumbers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Garlic</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Okra</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Bulb Onions</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Romaine Lettuce</a:t>
                      </a:r>
                      <a:r>
                        <a:rPr lang="zh-CN" altLang="en-US" sz="2000" dirty="0">
                          <a:solidFill>
                            <a:schemeClr val="accent2"/>
                          </a:solidFill>
                          <a:cs typeface="Times New Roman" panose="02020603050405020304" pitchFamily="18" charset="0"/>
                        </a:rPr>
                        <a:t>，</a:t>
                      </a:r>
                      <a:r>
                        <a:rPr lang="en-US" altLang="zh-CN" sz="2000" dirty="0">
                          <a:solidFill>
                            <a:schemeClr val="accent2"/>
                          </a:solidFill>
                          <a:cs typeface="Times New Roman" panose="02020603050405020304" pitchFamily="18" charset="0"/>
                        </a:rPr>
                        <a:t>Herbs</a:t>
                      </a:r>
                      <a:endParaRPr lang="zh-CN" altLang="en-US" sz="2000" dirty="0">
                        <a:solidFill>
                          <a:schemeClr val="accent2"/>
                        </a:solidFill>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 name="Immagine 6">
            <a:extLst>
              <a:ext uri="{FF2B5EF4-FFF2-40B4-BE49-F238E27FC236}">
                <a16:creationId xmlns:a16="http://schemas.microsoft.com/office/drawing/2014/main" id="{78B13CA1-5A30-0309-5CC6-D661122C3902}"/>
              </a:ext>
            </a:extLst>
          </p:cNvPr>
          <p:cNvPicPr>
            <a:picLocks noChangeAspect="1"/>
          </p:cNvPicPr>
          <p:nvPr/>
        </p:nvPicPr>
        <p:blipFill>
          <a:blip r:embed="rId2" cstate="email"/>
          <a:srcRect l="8654" t="32887" b="20814"/>
          <a:stretch>
            <a:fillRect/>
          </a:stretch>
        </p:blipFill>
        <p:spPr>
          <a:xfrm>
            <a:off x="-49107" y="-27093"/>
            <a:ext cx="12297833" cy="710353"/>
          </a:xfrm>
          <a:prstGeom prst="rect">
            <a:avLst/>
          </a:prstGeom>
        </p:spPr>
      </p:pic>
      <p:pic>
        <p:nvPicPr>
          <p:cNvPr id="6" name="图片 5" descr="联合国粮食署">
            <a:extLst>
              <a:ext uri="{FF2B5EF4-FFF2-40B4-BE49-F238E27FC236}">
                <a16:creationId xmlns:a16="http://schemas.microsoft.com/office/drawing/2014/main" id="{24F0AC09-D82F-4035-4CC7-6F97E3CEA87C}"/>
              </a:ext>
            </a:extLst>
          </p:cNvPr>
          <p:cNvPicPr>
            <a:picLocks noChangeAspect="1"/>
          </p:cNvPicPr>
          <p:nvPr/>
        </p:nvPicPr>
        <p:blipFill>
          <a:blip r:embed="rId3"/>
          <a:stretch>
            <a:fillRect/>
          </a:stretch>
        </p:blipFill>
        <p:spPr>
          <a:xfrm>
            <a:off x="143087" y="-96520"/>
            <a:ext cx="2291080" cy="850053"/>
          </a:xfrm>
          <a:prstGeom prst="rect">
            <a:avLst/>
          </a:prstGeom>
        </p:spPr>
      </p:pic>
      <p:pic>
        <p:nvPicPr>
          <p:cNvPr id="7" name="图片 6" descr="WFP SSC-白">
            <a:extLst>
              <a:ext uri="{FF2B5EF4-FFF2-40B4-BE49-F238E27FC236}">
                <a16:creationId xmlns:a16="http://schemas.microsoft.com/office/drawing/2014/main" id="{CF63E70D-A57F-9F5D-D8A1-6B6D16049AC8}"/>
              </a:ext>
            </a:extLst>
          </p:cNvPr>
          <p:cNvPicPr>
            <a:picLocks noChangeAspect="1"/>
          </p:cNvPicPr>
          <p:nvPr/>
        </p:nvPicPr>
        <p:blipFill>
          <a:blip r:embed="rId4"/>
          <a:stretch>
            <a:fillRect/>
          </a:stretch>
        </p:blipFill>
        <p:spPr>
          <a:xfrm>
            <a:off x="3074055" y="-27093"/>
            <a:ext cx="1002453" cy="647700"/>
          </a:xfrm>
          <a:prstGeom prst="rect">
            <a:avLst/>
          </a:prstGeom>
        </p:spPr>
      </p:pic>
      <p:pic>
        <p:nvPicPr>
          <p:cNvPr id="8" name="Picture 15" descr="A picture containing window&#10;&#10;Description automatically generated">
            <a:extLst>
              <a:ext uri="{FF2B5EF4-FFF2-40B4-BE49-F238E27FC236}">
                <a16:creationId xmlns:a16="http://schemas.microsoft.com/office/drawing/2014/main" id="{EF8E6131-ABF1-FEC0-38F4-1D2AF1288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9" name="Picture 13" descr="Icon&#10;&#10;Description automatically generated">
            <a:extLst>
              <a:ext uri="{FF2B5EF4-FFF2-40B4-BE49-F238E27FC236}">
                <a16:creationId xmlns:a16="http://schemas.microsoft.com/office/drawing/2014/main" id="{80480F0E-0C15-EC07-BDAB-C32C0979C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extLst>
      <p:ext uri="{BB962C8B-B14F-4D97-AF65-F5344CB8AC3E}">
        <p14:creationId xmlns:p14="http://schemas.microsoft.com/office/powerpoint/2010/main" val="31270733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0" name="标题 1">
            <a:extLst>
              <a:ext uri="{FF2B5EF4-FFF2-40B4-BE49-F238E27FC236}">
                <a16:creationId xmlns:a16="http://schemas.microsoft.com/office/drawing/2014/main" id="{A66D16C6-BF80-6170-9E4F-A68A6FA33C97}"/>
              </a:ext>
            </a:extLst>
          </p:cNvPr>
          <p:cNvSpPr txBox="1">
            <a:spLocks/>
          </p:cNvSpPr>
          <p:nvPr/>
        </p:nvSpPr>
        <p:spPr>
          <a:xfrm>
            <a:off x="428299" y="1033675"/>
            <a:ext cx="4913333"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2.3.3 Grading and sorting </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3">
            <a:extLst>
              <a:ext uri="{FF2B5EF4-FFF2-40B4-BE49-F238E27FC236}">
                <a16:creationId xmlns:a16="http://schemas.microsoft.com/office/drawing/2014/main" id="{AF5EAF40-4FCD-070B-CCE0-04A8C0AD499F}"/>
              </a:ext>
            </a:extLst>
          </p:cNvPr>
          <p:cNvSpPr txBox="1">
            <a:spLocks noChangeArrowheads="1"/>
          </p:cNvSpPr>
          <p:nvPr/>
        </p:nvSpPr>
        <p:spPr>
          <a:xfrm>
            <a:off x="428299" y="1650502"/>
            <a:ext cx="9116534" cy="4643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1"/>
              </a:buClr>
              <a:defRPr/>
            </a:pPr>
            <a:r>
              <a:rPr lang="en-US" sz="2400" dirty="0">
                <a:solidFill>
                  <a:prstClr val="black"/>
                </a:solidFill>
                <a:latin typeface="Calibri"/>
                <a:ea typeface="黑体"/>
              </a:rPr>
              <a:t>Grading on the basis of physical characteristics like weight, size, </a:t>
            </a:r>
            <a:r>
              <a:rPr lang="en-US" sz="2400" dirty="0" err="1">
                <a:solidFill>
                  <a:prstClr val="black"/>
                </a:solidFill>
                <a:latin typeface="Calibri"/>
                <a:ea typeface="黑体"/>
              </a:rPr>
              <a:t>colour</a:t>
            </a:r>
            <a:r>
              <a:rPr lang="en-US" sz="2400" dirty="0">
                <a:solidFill>
                  <a:prstClr val="black"/>
                </a:solidFill>
                <a:latin typeface="Calibri"/>
                <a:ea typeface="黑体"/>
              </a:rPr>
              <a:t>, shape, specific gravity, freedom from diseases depending upon agroclimatic conditions, and volume to fetch high price in market.</a:t>
            </a:r>
          </a:p>
          <a:p>
            <a:pPr algn="just">
              <a:buClr>
                <a:schemeClr val="accent1"/>
              </a:buClr>
              <a:defRPr/>
            </a:pPr>
            <a:r>
              <a:rPr lang="en-US" sz="2400" dirty="0">
                <a:solidFill>
                  <a:prstClr val="black"/>
                </a:solidFill>
                <a:latin typeface="Calibri"/>
                <a:ea typeface="黑体"/>
              </a:rPr>
              <a:t>The known methods of grading of fruits and vegetables are manual grading , mechanical grading.</a:t>
            </a:r>
          </a:p>
          <a:p>
            <a:pPr algn="just">
              <a:buClr>
                <a:schemeClr val="accent1"/>
              </a:buClr>
              <a:defRPr/>
            </a:pPr>
            <a:r>
              <a:rPr lang="en-US" altLang="zh-CN" sz="2400" dirty="0">
                <a:solidFill>
                  <a:prstClr val="black"/>
                </a:solidFill>
                <a:latin typeface="Calibri"/>
                <a:ea typeface="黑体"/>
              </a:rPr>
              <a:t>The equipment used for sorting is referred to as a sorting line. </a:t>
            </a:r>
          </a:p>
          <a:p>
            <a:pPr algn="just">
              <a:buClr>
                <a:schemeClr val="accent1"/>
              </a:buClr>
              <a:defRPr/>
            </a:pPr>
            <a:r>
              <a:rPr lang="en-US" altLang="zh-CN" sz="2400" dirty="0">
                <a:solidFill>
                  <a:prstClr val="black"/>
                </a:solidFill>
                <a:latin typeface="Calibri"/>
                <a:ea typeface="黑体"/>
              </a:rPr>
              <a:t>Graders are the third party inspectors who evaluate whether or not the packed lot complies with requirements of a grade standard for a predetermined grade classification.</a:t>
            </a:r>
          </a:p>
          <a:p>
            <a:pPr algn="just">
              <a:buClr>
                <a:schemeClr val="accent1"/>
              </a:buClr>
              <a:defRPr/>
            </a:pPr>
            <a:r>
              <a:rPr lang="en-US" altLang="zh-CN" sz="2400" dirty="0">
                <a:solidFill>
                  <a:prstClr val="black"/>
                </a:solidFill>
                <a:latin typeface="Calibri"/>
                <a:ea typeface="黑体"/>
              </a:rPr>
              <a:t> Inspection of samples for this quality control process is more precise than, and differs from, the dynamic inspection of product necessary for sorting.</a:t>
            </a:r>
          </a:p>
          <a:p>
            <a:pPr marL="0" indent="0" algn="just">
              <a:buClr>
                <a:schemeClr val="accent1"/>
              </a:buClr>
              <a:buFont typeface="Arial" panose="020B0604020202020204" pitchFamily="34" charset="0"/>
              <a:buNone/>
              <a:defRPr/>
            </a:pPr>
            <a:endParaRPr lang="en-US" sz="2400" dirty="0">
              <a:solidFill>
                <a:prstClr val="black"/>
              </a:solidFill>
              <a:latin typeface="Calibri"/>
              <a:ea typeface="黑体"/>
            </a:endParaRPr>
          </a:p>
        </p:txBody>
      </p:sp>
      <p:pic>
        <p:nvPicPr>
          <p:cNvPr id="15" name="Picture 4" descr="分级">
            <a:extLst>
              <a:ext uri="{FF2B5EF4-FFF2-40B4-BE49-F238E27FC236}">
                <a16:creationId xmlns:a16="http://schemas.microsoft.com/office/drawing/2014/main" id="{4538EA23-1B0E-68B4-C9F9-3798D55FE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3617" y="811428"/>
            <a:ext cx="2418383" cy="604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7005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5"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6"/>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7"/>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grpSp>
        <p:nvGrpSpPr>
          <p:cNvPr id="9" name="组合 271363">
            <a:extLst>
              <a:ext uri="{FF2B5EF4-FFF2-40B4-BE49-F238E27FC236}">
                <a16:creationId xmlns:a16="http://schemas.microsoft.com/office/drawing/2014/main" id="{DA03173A-865F-2D02-3A19-5D26A01D4233}"/>
              </a:ext>
            </a:extLst>
          </p:cNvPr>
          <p:cNvGrpSpPr/>
          <p:nvPr/>
        </p:nvGrpSpPr>
        <p:grpSpPr bwMode="auto">
          <a:xfrm>
            <a:off x="325108" y="1597540"/>
            <a:ext cx="5012668" cy="2291584"/>
            <a:chOff x="1618" y="1000"/>
            <a:chExt cx="2010" cy="1015"/>
          </a:xfrm>
        </p:grpSpPr>
        <p:pic>
          <p:nvPicPr>
            <p:cNvPr id="10" name="图片 271364" descr="分级-苦瓜">
              <a:extLst>
                <a:ext uri="{FF2B5EF4-FFF2-40B4-BE49-F238E27FC236}">
                  <a16:creationId xmlns:a16="http://schemas.microsoft.com/office/drawing/2014/main" id="{149635F5-D49A-23F0-8906-1BA256A094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8" y="1000"/>
              <a:ext cx="66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71365" descr="分级-青菜">
              <a:extLst>
                <a:ext uri="{FF2B5EF4-FFF2-40B4-BE49-F238E27FC236}">
                  <a16:creationId xmlns:a16="http://schemas.microsoft.com/office/drawing/2014/main" id="{0D07DF66-00CA-E5CC-915A-EEE73E4041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6" y="1033"/>
              <a:ext cx="718"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71366" descr="分级-甜瓜">
              <a:extLst>
                <a:ext uri="{FF2B5EF4-FFF2-40B4-BE49-F238E27FC236}">
                  <a16:creationId xmlns:a16="http://schemas.microsoft.com/office/drawing/2014/main" id="{D4F83038-87AB-9911-0CC3-F04E0C9E9D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4" y="1027"/>
              <a:ext cx="594"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灯片编号占位符 1">
            <a:extLst>
              <a:ext uri="{FF2B5EF4-FFF2-40B4-BE49-F238E27FC236}">
                <a16:creationId xmlns:a16="http://schemas.microsoft.com/office/drawing/2014/main" id="{6F6A734A-E698-1386-8A3D-D0606BDFAFAC}"/>
              </a:ext>
            </a:extLst>
          </p:cNvPr>
          <p:cNvSpPr>
            <a:spLocks noGrp="1"/>
          </p:cNvSpPr>
          <p:nvPr>
            <p:ph type="sldNum" sz="quarter" idx="12"/>
          </p:nvPr>
        </p:nvSpPr>
        <p:spPr>
          <a:xfrm>
            <a:off x="8387715" y="6219620"/>
            <a:ext cx="2743200" cy="365125"/>
          </a:xfrm>
        </p:spPr>
        <p:txBody>
          <a:bodyPr/>
          <a:lstStyle/>
          <a:p>
            <a:fld id="{7F4C1676-8445-4D51-B6FB-DBF39B779976}" type="slidenum">
              <a:rPr lang="en-GB" smtClean="0"/>
              <a:t>24</a:t>
            </a:fld>
            <a:endParaRPr lang="en-GB"/>
          </a:p>
        </p:txBody>
      </p:sp>
      <p:pic>
        <p:nvPicPr>
          <p:cNvPr id="19" name="9c935b0f7ca397a4b504e58099f114b4">
            <a:hlinkClick r:id="" action="ppaction://media"/>
            <a:extLst>
              <a:ext uri="{FF2B5EF4-FFF2-40B4-BE49-F238E27FC236}">
                <a16:creationId xmlns:a16="http://schemas.microsoft.com/office/drawing/2014/main" id="{4DEB27CD-FE42-6CB6-EF80-2CF12905881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411275" y="902447"/>
            <a:ext cx="2833856" cy="5861045"/>
          </a:xfrm>
          <a:prstGeom prst="rect">
            <a:avLst/>
          </a:prstGeom>
        </p:spPr>
      </p:pic>
      <p:pic>
        <p:nvPicPr>
          <p:cNvPr id="20" name="图片 19">
            <a:extLst>
              <a:ext uri="{FF2B5EF4-FFF2-40B4-BE49-F238E27FC236}">
                <a16:creationId xmlns:a16="http://schemas.microsoft.com/office/drawing/2014/main" id="{0F37CAB1-CAED-D51F-8553-4AF4E47932D9}"/>
              </a:ext>
            </a:extLst>
          </p:cNvPr>
          <p:cNvPicPr>
            <a:picLocks noChangeAspect="1"/>
          </p:cNvPicPr>
          <p:nvPr/>
        </p:nvPicPr>
        <p:blipFill rotWithShape="1">
          <a:blip r:embed="rId14"/>
          <a:srcRect l="24690"/>
          <a:stretch/>
        </p:blipFill>
        <p:spPr>
          <a:xfrm>
            <a:off x="5713031" y="1366206"/>
            <a:ext cx="2552515" cy="3716962"/>
          </a:xfrm>
          <a:prstGeom prst="rect">
            <a:avLst/>
          </a:prstGeom>
        </p:spPr>
      </p:pic>
      <p:grpSp>
        <p:nvGrpSpPr>
          <p:cNvPr id="21" name="组合 20">
            <a:extLst>
              <a:ext uri="{FF2B5EF4-FFF2-40B4-BE49-F238E27FC236}">
                <a16:creationId xmlns:a16="http://schemas.microsoft.com/office/drawing/2014/main" id="{8E6ADF08-D318-4E21-031D-461410E8CE02}"/>
              </a:ext>
            </a:extLst>
          </p:cNvPr>
          <p:cNvGrpSpPr/>
          <p:nvPr/>
        </p:nvGrpSpPr>
        <p:grpSpPr>
          <a:xfrm rot="20904090">
            <a:off x="4686181" y="4471136"/>
            <a:ext cx="2913496" cy="2683075"/>
            <a:chOff x="4353968" y="4254307"/>
            <a:chExt cx="2913496" cy="2683075"/>
          </a:xfrm>
        </p:grpSpPr>
        <p:pic>
          <p:nvPicPr>
            <p:cNvPr id="22" name="图片 21">
              <a:extLst>
                <a:ext uri="{FF2B5EF4-FFF2-40B4-BE49-F238E27FC236}">
                  <a16:creationId xmlns:a16="http://schemas.microsoft.com/office/drawing/2014/main" id="{AB94809F-9AC9-76D5-107C-FA2FDCCF1C68}"/>
                </a:ext>
              </a:extLst>
            </p:cNvPr>
            <p:cNvPicPr>
              <a:picLocks noChangeAspect="1"/>
            </p:cNvPicPr>
            <p:nvPr/>
          </p:nvPicPr>
          <p:blipFill>
            <a:blip r:embed="rId15"/>
            <a:stretch>
              <a:fillRect/>
            </a:stretch>
          </p:blipFill>
          <p:spPr>
            <a:xfrm>
              <a:off x="4353968" y="4350623"/>
              <a:ext cx="2347244" cy="2586759"/>
            </a:xfrm>
            <a:prstGeom prst="rect">
              <a:avLst/>
            </a:prstGeom>
          </p:spPr>
        </p:pic>
        <p:sp>
          <p:nvSpPr>
            <p:cNvPr id="23" name="箭头: 右 22">
              <a:extLst>
                <a:ext uri="{FF2B5EF4-FFF2-40B4-BE49-F238E27FC236}">
                  <a16:creationId xmlns:a16="http://schemas.microsoft.com/office/drawing/2014/main" id="{90E5EBDD-8B00-66D7-1E27-84D4DAD41B7F}"/>
                </a:ext>
              </a:extLst>
            </p:cNvPr>
            <p:cNvSpPr/>
            <p:nvPr/>
          </p:nvSpPr>
          <p:spPr>
            <a:xfrm flipH="1" flipV="1">
              <a:off x="6452858" y="4254307"/>
              <a:ext cx="814606" cy="33296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标题 271361">
            <a:extLst>
              <a:ext uri="{FF2B5EF4-FFF2-40B4-BE49-F238E27FC236}">
                <a16:creationId xmlns:a16="http://schemas.microsoft.com/office/drawing/2014/main" id="{41A561AD-29F8-E673-9996-8E6BA7B6D4EB}"/>
              </a:ext>
            </a:extLst>
          </p:cNvPr>
          <p:cNvSpPr>
            <a:spLocks noGrp="1" noChangeArrowheads="1"/>
          </p:cNvSpPr>
          <p:nvPr>
            <p:ph type="ctrTitle"/>
          </p:nvPr>
        </p:nvSpPr>
        <p:spPr>
          <a:xfrm>
            <a:off x="272252" y="853444"/>
            <a:ext cx="9873461" cy="720725"/>
          </a:xfrm>
        </p:spPr>
        <p:txBody>
          <a:bodyPr anchor="ctr"/>
          <a:lstStyle/>
          <a:p>
            <a:pPr algn="l"/>
            <a:r>
              <a:rPr lang="en-US" altLang="zh-CN" sz="2800" b="1" dirty="0">
                <a:solidFill>
                  <a:srgbClr val="0070C0"/>
                </a:solidFill>
                <a:ea typeface="华文新魏" panose="02010800040101010101" pitchFamily="2" charset="-122"/>
              </a:rPr>
              <a:t>Sizing according to length, </a:t>
            </a:r>
            <a:r>
              <a:rPr lang="en-US" altLang="zh-CN" sz="2800" b="1" dirty="0" err="1">
                <a:solidFill>
                  <a:srgbClr val="0070C0"/>
                </a:solidFill>
                <a:ea typeface="华文新魏" panose="02010800040101010101" pitchFamily="2" charset="-122"/>
              </a:rPr>
              <a:t>weight,diameter</a:t>
            </a:r>
            <a:r>
              <a:rPr lang="en-US" altLang="zh-CN" sz="2800" b="1" dirty="0">
                <a:solidFill>
                  <a:srgbClr val="0070C0"/>
                </a:solidFill>
                <a:ea typeface="华文新魏" panose="02010800040101010101" pitchFamily="2" charset="-122"/>
              </a:rPr>
              <a:t> </a:t>
            </a:r>
          </a:p>
        </p:txBody>
      </p:sp>
      <p:pic>
        <p:nvPicPr>
          <p:cNvPr id="25" name="图片占位符 5">
            <a:extLst>
              <a:ext uri="{FF2B5EF4-FFF2-40B4-BE49-F238E27FC236}">
                <a16:creationId xmlns:a16="http://schemas.microsoft.com/office/drawing/2014/main" id="{7D04A74C-BF58-420A-46B9-6B71FCD91062}"/>
              </a:ext>
            </a:extLst>
          </p:cNvPr>
          <p:cNvPicPr>
            <a:picLocks noChangeAspect="1"/>
          </p:cNvPicPr>
          <p:nvPr/>
        </p:nvPicPr>
        <p:blipFill rotWithShape="1">
          <a:blip r:embed="rId16"/>
          <a:srcRect l="819" r="819"/>
          <a:stretch/>
        </p:blipFill>
        <p:spPr>
          <a:xfrm>
            <a:off x="393191" y="3954248"/>
            <a:ext cx="4081951" cy="2774976"/>
          </a:xfrm>
          <a:prstGeom prst="rect">
            <a:avLst/>
          </a:prstGeom>
        </p:spPr>
      </p:pic>
    </p:spTree>
    <p:extLst>
      <p:ext uri="{BB962C8B-B14F-4D97-AF65-F5344CB8AC3E}">
        <p14:creationId xmlns:p14="http://schemas.microsoft.com/office/powerpoint/2010/main" val="1580670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3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9" name="标题 1">
            <a:extLst>
              <a:ext uri="{FF2B5EF4-FFF2-40B4-BE49-F238E27FC236}">
                <a16:creationId xmlns:a16="http://schemas.microsoft.com/office/drawing/2014/main" id="{28AD74E2-E1D6-FBF4-5EB1-B9146DFF4455}"/>
              </a:ext>
            </a:extLst>
          </p:cNvPr>
          <p:cNvSpPr txBox="1">
            <a:spLocks/>
          </p:cNvSpPr>
          <p:nvPr/>
        </p:nvSpPr>
        <p:spPr>
          <a:xfrm>
            <a:off x="319256" y="905374"/>
            <a:ext cx="2274982"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2.3.4 Curing</a:t>
            </a:r>
            <a:endParaRPr kumimoji="0" lang="en-US" altLang="en-US" sz="2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内容占位符 2">
            <a:extLst>
              <a:ext uri="{FF2B5EF4-FFF2-40B4-BE49-F238E27FC236}">
                <a16:creationId xmlns:a16="http://schemas.microsoft.com/office/drawing/2014/main" id="{44C1C8C1-2AD5-820A-4E6F-6AA8BD305084}"/>
              </a:ext>
            </a:extLst>
          </p:cNvPr>
          <p:cNvSpPr txBox="1">
            <a:spLocks/>
          </p:cNvSpPr>
          <p:nvPr/>
        </p:nvSpPr>
        <p:spPr>
          <a:xfrm>
            <a:off x="319256" y="1387727"/>
            <a:ext cx="11221656" cy="524911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sysClr val="windowText" lastClr="000000"/>
                </a:solidFill>
                <a:effectLst/>
                <a:uLnTx/>
                <a:uFillTx/>
                <a:latin typeface="Calibri"/>
                <a:ea typeface="黑体"/>
                <a:cs typeface="+mn-cs"/>
              </a:rPr>
              <a:t>Curing is performed immediately after harvest on root, tuber and bulb products, in which the product is exposed to relatively high temperature and relative humidity.</a:t>
            </a:r>
          </a:p>
          <a:p>
            <a:pPr marR="0" lvl="1" algn="l" defTabSz="914400" rtl="0" eaLnBrk="1" fontAlgn="auto" latinLnBrk="0" hangingPunct="1">
              <a:lnSpc>
                <a:spcPct val="90000"/>
              </a:lnSpc>
              <a:spcBef>
                <a:spcPts val="500"/>
              </a:spcBef>
              <a:spcAft>
                <a:spcPts val="0"/>
              </a:spcAft>
              <a:buClr>
                <a:schemeClr val="accent1"/>
              </a:buClr>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sysClr val="windowText" lastClr="000000"/>
                </a:solidFill>
                <a:effectLst/>
                <a:uLnTx/>
                <a:uFillTx/>
                <a:latin typeface="Calibri"/>
                <a:ea typeface="黑体"/>
                <a:cs typeface="+mn-cs"/>
              </a:rPr>
              <a:t>In root and tuber products, curing causes wound healing with the development and suberization of new epidermal tissues, which act as an effective barrier against infection and water loss.</a:t>
            </a:r>
          </a:p>
          <a:p>
            <a:pPr marR="0" lvl="1" algn="l" defTabSz="914400" rtl="0" eaLnBrk="1" fontAlgn="auto" latinLnBrk="0" hangingPunct="1">
              <a:lnSpc>
                <a:spcPct val="90000"/>
              </a:lnSpc>
              <a:spcBef>
                <a:spcPts val="500"/>
              </a:spcBef>
              <a:spcAft>
                <a:spcPts val="0"/>
              </a:spcAft>
              <a:buClr>
                <a:schemeClr val="accent1"/>
              </a:buClr>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sysClr val="windowText" lastClr="000000"/>
                </a:solidFill>
                <a:effectLst/>
                <a:uLnTx/>
                <a:uFillTx/>
                <a:latin typeface="Calibri"/>
                <a:ea typeface="黑体"/>
                <a:cs typeface="+mn-cs"/>
              </a:rPr>
              <a:t>In bulb products, curing is the process of drying of neck tissues and of the outer leaves to form dry scales.</a:t>
            </a:r>
          </a:p>
          <a:p>
            <a:pPr marR="0" lvl="1" algn="l" defTabSz="914400" rtl="0" eaLnBrk="1" fontAlgn="auto" latinLnBrk="0" hangingPunct="1">
              <a:lnSpc>
                <a:spcPct val="90000"/>
              </a:lnSpc>
              <a:spcBef>
                <a:spcPts val="500"/>
              </a:spcBef>
              <a:spcAft>
                <a:spcPts val="0"/>
              </a:spcAft>
              <a:buClr>
                <a:schemeClr val="accent1"/>
              </a:buClr>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sysClr val="windowText" lastClr="000000"/>
                </a:solidFill>
                <a:effectLst/>
                <a:uLnTx/>
                <a:uFillTx/>
                <a:latin typeface="Calibri"/>
                <a:ea typeface="黑体"/>
                <a:cs typeface="+mn-cs"/>
              </a:rPr>
              <a:t>Onions and garlic can be cured in the field. These products can be undercut in the field and left there to dry for 5-10 days.</a:t>
            </a:r>
          </a:p>
          <a:p>
            <a:pPr marL="228600" marR="0" lvl="0" indent="-22860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lang="en-US" altLang="zh-CN" dirty="0">
                <a:solidFill>
                  <a:sysClr val="windowText" lastClr="000000"/>
                </a:solidFill>
                <a:latin typeface="Calibri"/>
                <a:ea typeface="黑体"/>
              </a:rPr>
              <a:t>The products can be cured either in the field or after packing into large fiber or net sacks</a:t>
            </a:r>
            <a:r>
              <a:rPr kumimoji="0" lang="en-US" altLang="zh-CN" sz="2800" b="0" i="0" u="none" strike="noStrike" kern="1200" cap="none" spc="0" normalizeH="0" baseline="0" noProof="0" dirty="0">
                <a:ln>
                  <a:noFill/>
                </a:ln>
                <a:solidFill>
                  <a:sysClr val="windowText" lastClr="000000"/>
                </a:solidFill>
                <a:effectLst/>
                <a:uLnTx/>
                <a:uFillTx/>
                <a:latin typeface="Calibri"/>
                <a:ea typeface="黑体"/>
                <a:cs typeface="+mn-cs"/>
              </a:rPr>
              <a:t>. </a:t>
            </a:r>
          </a:p>
          <a:p>
            <a:pPr marR="0" lvl="1" algn="l" defTabSz="914400" rtl="0" eaLnBrk="1" fontAlgn="auto" latinLnBrk="0" hangingPunct="1">
              <a:lnSpc>
                <a:spcPct val="90000"/>
              </a:lnSpc>
              <a:spcBef>
                <a:spcPts val="500"/>
              </a:spcBef>
              <a:spcAft>
                <a:spcPts val="0"/>
              </a:spcAft>
              <a:buClr>
                <a:schemeClr val="accent2"/>
              </a:buClr>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sysClr val="windowText" lastClr="000000"/>
                </a:solidFill>
                <a:effectLst/>
                <a:uLnTx/>
                <a:uFillTx/>
                <a:latin typeface="Calibri"/>
                <a:ea typeface="黑体"/>
                <a:cs typeface="+mn-cs"/>
              </a:rPr>
              <a:t>The produce must be checked daily until outer skin and neck tissues have properly dried.</a:t>
            </a:r>
            <a:endParaRPr kumimoji="0" lang="zh-CN" altLang="en-US" sz="2400" b="0" i="0" u="none" strike="noStrike" kern="1200" cap="none" spc="0" normalizeH="0" baseline="0" noProof="0" dirty="0">
              <a:ln>
                <a:noFill/>
              </a:ln>
              <a:solidFill>
                <a:sysClr val="windowText" lastClr="000000"/>
              </a:solidFill>
              <a:effectLst/>
              <a:uLnTx/>
              <a:uFillTx/>
              <a:latin typeface="Calibri"/>
              <a:ea typeface="黑体"/>
              <a:cs typeface="+mn-cs"/>
            </a:endParaRPr>
          </a:p>
        </p:txBody>
      </p:sp>
    </p:spTree>
    <p:extLst>
      <p:ext uri="{BB962C8B-B14F-4D97-AF65-F5344CB8AC3E}">
        <p14:creationId xmlns:p14="http://schemas.microsoft.com/office/powerpoint/2010/main" val="24445665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48" name="标题 1">
            <a:extLst>
              <a:ext uri="{FF2B5EF4-FFF2-40B4-BE49-F238E27FC236}">
                <a16:creationId xmlns:a16="http://schemas.microsoft.com/office/drawing/2014/main" id="{DA658C45-DB84-BFF0-C9B8-609C5B3B5EE1}"/>
              </a:ext>
            </a:extLst>
          </p:cNvPr>
          <p:cNvSpPr txBox="1">
            <a:spLocks/>
          </p:cNvSpPr>
          <p:nvPr/>
        </p:nvSpPr>
        <p:spPr>
          <a:xfrm>
            <a:off x="1668501" y="580808"/>
            <a:ext cx="10523499" cy="750163"/>
          </a:xfr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altLang="zh-CN" sz="2800" b="1" dirty="0">
                <a:solidFill>
                  <a:schemeClr val="accent1"/>
                </a:solidFill>
              </a:rPr>
              <a:t>Optimum conditions for </a:t>
            </a:r>
            <a:r>
              <a:rPr lang="en-US" altLang="zh-CN" sz="2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curing</a:t>
            </a:r>
            <a:r>
              <a:rPr lang="en-US" altLang="zh-CN" sz="2800" b="1" dirty="0">
                <a:solidFill>
                  <a:schemeClr val="accent1"/>
                </a:solidFill>
              </a:rPr>
              <a:t> root, tuber and bulb products</a:t>
            </a:r>
            <a:endParaRPr lang="zh-CN" altLang="en-US" sz="2800" b="1" dirty="0">
              <a:solidFill>
                <a:schemeClr val="accent1"/>
              </a:solidFill>
            </a:endParaRPr>
          </a:p>
        </p:txBody>
      </p:sp>
      <p:graphicFrame>
        <p:nvGraphicFramePr>
          <p:cNvPr id="49" name="内容占位符 3">
            <a:extLst>
              <a:ext uri="{FF2B5EF4-FFF2-40B4-BE49-F238E27FC236}">
                <a16:creationId xmlns:a16="http://schemas.microsoft.com/office/drawing/2014/main" id="{B831819E-C755-D8D0-12EB-0503D7F1A2CA}"/>
              </a:ext>
            </a:extLst>
          </p:cNvPr>
          <p:cNvGraphicFramePr>
            <a:graphicFrameLocks/>
          </p:cNvGraphicFramePr>
          <p:nvPr>
            <p:extLst>
              <p:ext uri="{D42A27DB-BD31-4B8C-83A1-F6EECF244321}">
                <p14:modId xmlns:p14="http://schemas.microsoft.com/office/powerpoint/2010/main" val="4143151272"/>
              </p:ext>
            </p:extLst>
          </p:nvPr>
        </p:nvGraphicFramePr>
        <p:xfrm>
          <a:off x="1643508" y="1544699"/>
          <a:ext cx="8571053" cy="3399880"/>
        </p:xfrm>
        <a:graphic>
          <a:graphicData uri="http://schemas.openxmlformats.org/drawingml/2006/table">
            <a:tbl>
              <a:tblPr firstRow="1" bandRow="1">
                <a:tableStyleId>{5C22544A-7EE6-4342-B048-85BDC9FD1C3A}</a:tableStyleId>
              </a:tblPr>
              <a:tblGrid>
                <a:gridCol w="2355403">
                  <a:extLst>
                    <a:ext uri="{9D8B030D-6E8A-4147-A177-3AD203B41FA5}">
                      <a16:colId xmlns:a16="http://schemas.microsoft.com/office/drawing/2014/main" val="20000"/>
                    </a:ext>
                  </a:extLst>
                </a:gridCol>
                <a:gridCol w="1831981">
                  <a:extLst>
                    <a:ext uri="{9D8B030D-6E8A-4147-A177-3AD203B41FA5}">
                      <a16:colId xmlns:a16="http://schemas.microsoft.com/office/drawing/2014/main" val="20001"/>
                    </a:ext>
                  </a:extLst>
                </a:gridCol>
                <a:gridCol w="2433998">
                  <a:extLst>
                    <a:ext uri="{9D8B030D-6E8A-4147-A177-3AD203B41FA5}">
                      <a16:colId xmlns:a16="http://schemas.microsoft.com/office/drawing/2014/main" val="20002"/>
                    </a:ext>
                  </a:extLst>
                </a:gridCol>
                <a:gridCol w="1949671">
                  <a:extLst>
                    <a:ext uri="{9D8B030D-6E8A-4147-A177-3AD203B41FA5}">
                      <a16:colId xmlns:a16="http://schemas.microsoft.com/office/drawing/2014/main" val="20003"/>
                    </a:ext>
                  </a:extLst>
                </a:gridCol>
              </a:tblGrid>
              <a:tr h="900010">
                <a:tc>
                  <a:txBody>
                    <a:bodyPr/>
                    <a:lstStyle/>
                    <a:p>
                      <a:pPr algn="l"/>
                      <a:r>
                        <a:rPr lang="en-US" altLang="zh-CN" sz="2400" dirty="0"/>
                        <a:t>Crop </a:t>
                      </a:r>
                      <a:endParaRPr lang="zh-CN" altLang="en-US" sz="2400" dirty="0"/>
                    </a:p>
                  </a:txBody>
                  <a:tcPr marL="91439" marR="91439" marT="45688" marB="45688"/>
                </a:tc>
                <a:tc>
                  <a:txBody>
                    <a:bodyPr/>
                    <a:lstStyle/>
                    <a:p>
                      <a:pPr algn="ctr"/>
                      <a:r>
                        <a:rPr lang="en-US" altLang="zh-CN" sz="2400" dirty="0"/>
                        <a:t>Temperature</a:t>
                      </a:r>
                      <a:r>
                        <a:rPr lang="en-US" altLang="zh-CN" sz="2400" baseline="0" dirty="0"/>
                        <a:t> (℃)</a:t>
                      </a:r>
                      <a:endParaRPr lang="zh-CN" altLang="en-US" sz="2400" dirty="0"/>
                    </a:p>
                  </a:txBody>
                  <a:tcPr marL="91439" marR="91439" marT="45688" marB="45688"/>
                </a:tc>
                <a:tc>
                  <a:txBody>
                    <a:bodyPr/>
                    <a:lstStyle/>
                    <a:p>
                      <a:pPr algn="ctr"/>
                      <a:r>
                        <a:rPr lang="en-US" altLang="zh-CN" sz="2400" dirty="0"/>
                        <a:t>Relative humidity(%)</a:t>
                      </a:r>
                      <a:endParaRPr lang="zh-CN" altLang="en-US" sz="2400" dirty="0"/>
                    </a:p>
                  </a:txBody>
                  <a:tcPr marL="91439" marR="91439" marT="45688" marB="45688"/>
                </a:tc>
                <a:tc>
                  <a:txBody>
                    <a:bodyPr/>
                    <a:lstStyle/>
                    <a:p>
                      <a:pPr algn="ctr"/>
                      <a:r>
                        <a:rPr lang="en-US" altLang="zh-CN" sz="2400" dirty="0"/>
                        <a:t>Duration</a:t>
                      </a:r>
                      <a:r>
                        <a:rPr lang="en-US" altLang="zh-CN" sz="2400" baseline="0" dirty="0"/>
                        <a:t> (days)</a:t>
                      </a:r>
                      <a:endParaRPr lang="zh-CN" altLang="en-US" sz="2400" dirty="0"/>
                    </a:p>
                  </a:txBody>
                  <a:tcPr marL="91439" marR="91439" marT="45688" marB="45688"/>
                </a:tc>
                <a:extLst>
                  <a:ext uri="{0D108BD9-81ED-4DB2-BD59-A6C34878D82A}">
                    <a16:rowId xmlns:a16="http://schemas.microsoft.com/office/drawing/2014/main" val="10000"/>
                  </a:ext>
                </a:extLst>
              </a:tr>
              <a:tr h="499974">
                <a:tc>
                  <a:txBody>
                    <a:bodyPr/>
                    <a:lstStyle/>
                    <a:p>
                      <a:r>
                        <a:rPr lang="en-US" altLang="zh-CN" sz="2400" dirty="0"/>
                        <a:t>Cassava </a:t>
                      </a:r>
                      <a:endParaRPr lang="zh-CN" altLang="en-US" sz="2400" dirty="0"/>
                    </a:p>
                  </a:txBody>
                  <a:tcPr marL="91439" marR="91439" marT="45688" marB="45688"/>
                </a:tc>
                <a:tc>
                  <a:txBody>
                    <a:bodyPr/>
                    <a:lstStyle/>
                    <a:p>
                      <a:pPr algn="ctr"/>
                      <a:r>
                        <a:rPr lang="en-US" altLang="zh-CN" sz="2400" dirty="0"/>
                        <a:t>30-40</a:t>
                      </a:r>
                      <a:endParaRPr lang="zh-CN" altLang="en-US" sz="2400" dirty="0"/>
                    </a:p>
                  </a:txBody>
                  <a:tcPr marL="91439" marR="91439" marT="45688" marB="45688"/>
                </a:tc>
                <a:tc>
                  <a:txBody>
                    <a:bodyPr/>
                    <a:lstStyle/>
                    <a:p>
                      <a:pPr algn="ctr"/>
                      <a:r>
                        <a:rPr lang="en-US" altLang="zh-CN" sz="2400" dirty="0"/>
                        <a:t>90-95</a:t>
                      </a:r>
                      <a:endParaRPr lang="zh-CN" altLang="en-US" sz="2400" dirty="0"/>
                    </a:p>
                  </a:txBody>
                  <a:tcPr marL="91439" marR="91439" marT="45688" marB="45688"/>
                </a:tc>
                <a:tc>
                  <a:txBody>
                    <a:bodyPr/>
                    <a:lstStyle/>
                    <a:p>
                      <a:pPr algn="ctr"/>
                      <a:r>
                        <a:rPr lang="en-US" altLang="zh-CN" sz="2400" dirty="0"/>
                        <a:t>2-5</a:t>
                      </a:r>
                      <a:endParaRPr lang="zh-CN" altLang="en-US" sz="2400" dirty="0"/>
                    </a:p>
                  </a:txBody>
                  <a:tcPr marL="91439" marR="91439" marT="45688" marB="45688"/>
                </a:tc>
                <a:extLst>
                  <a:ext uri="{0D108BD9-81ED-4DB2-BD59-A6C34878D82A}">
                    <a16:rowId xmlns:a16="http://schemas.microsoft.com/office/drawing/2014/main" val="10001"/>
                  </a:ext>
                </a:extLst>
              </a:tr>
              <a:tr h="499974">
                <a:tc>
                  <a:txBody>
                    <a:bodyPr/>
                    <a:lstStyle/>
                    <a:p>
                      <a:r>
                        <a:rPr lang="en-US" altLang="zh-CN" sz="2400" dirty="0"/>
                        <a:t>Onion</a:t>
                      </a:r>
                      <a:r>
                        <a:rPr lang="en-US" altLang="zh-CN" sz="2400" baseline="0" dirty="0"/>
                        <a:t> and Garlic</a:t>
                      </a:r>
                      <a:endParaRPr lang="zh-CN" altLang="en-US" sz="2400" dirty="0"/>
                    </a:p>
                  </a:txBody>
                  <a:tcPr marL="91439" marR="91439" marT="45688" marB="45688"/>
                </a:tc>
                <a:tc>
                  <a:txBody>
                    <a:bodyPr/>
                    <a:lstStyle/>
                    <a:p>
                      <a:pPr algn="ctr"/>
                      <a:r>
                        <a:rPr lang="en-US" altLang="zh-CN" sz="2400" dirty="0"/>
                        <a:t>27-35</a:t>
                      </a:r>
                      <a:endParaRPr lang="zh-CN" altLang="en-US" sz="2400" dirty="0"/>
                    </a:p>
                  </a:txBody>
                  <a:tcPr marL="91439" marR="91439" marT="45688" marB="45688"/>
                </a:tc>
                <a:tc>
                  <a:txBody>
                    <a:bodyPr/>
                    <a:lstStyle/>
                    <a:p>
                      <a:pPr algn="ctr"/>
                      <a:r>
                        <a:rPr lang="en-US" altLang="zh-CN" sz="2400" b="1" dirty="0">
                          <a:solidFill>
                            <a:srgbClr val="FF0000"/>
                          </a:solidFill>
                        </a:rPr>
                        <a:t>60-75</a:t>
                      </a:r>
                      <a:endParaRPr lang="zh-CN" altLang="en-US" sz="2400" b="1" dirty="0">
                        <a:solidFill>
                          <a:srgbClr val="FF0000"/>
                        </a:solidFill>
                      </a:endParaRPr>
                    </a:p>
                  </a:txBody>
                  <a:tcPr marL="91439" marR="91439" marT="45688" marB="45688"/>
                </a:tc>
                <a:tc>
                  <a:txBody>
                    <a:bodyPr/>
                    <a:lstStyle/>
                    <a:p>
                      <a:pPr algn="ctr"/>
                      <a:r>
                        <a:rPr lang="en-US" altLang="zh-CN" sz="2400" dirty="0"/>
                        <a:t>1-2</a:t>
                      </a:r>
                      <a:endParaRPr lang="zh-CN" altLang="en-US" sz="2400" dirty="0"/>
                    </a:p>
                  </a:txBody>
                  <a:tcPr marL="91439" marR="91439" marT="45688" marB="45688"/>
                </a:tc>
                <a:extLst>
                  <a:ext uri="{0D108BD9-81ED-4DB2-BD59-A6C34878D82A}">
                    <a16:rowId xmlns:a16="http://schemas.microsoft.com/office/drawing/2014/main" val="10002"/>
                  </a:ext>
                </a:extLst>
              </a:tr>
              <a:tr h="499974">
                <a:tc>
                  <a:txBody>
                    <a:bodyPr/>
                    <a:lstStyle/>
                    <a:p>
                      <a:r>
                        <a:rPr lang="en-US" altLang="zh-CN" sz="2400" dirty="0"/>
                        <a:t>Potato</a:t>
                      </a:r>
                      <a:endParaRPr lang="zh-CN" altLang="en-US" sz="2400" dirty="0"/>
                    </a:p>
                  </a:txBody>
                  <a:tcPr marL="91439" marR="91439" marT="45688" marB="45688"/>
                </a:tc>
                <a:tc>
                  <a:txBody>
                    <a:bodyPr/>
                    <a:lstStyle/>
                    <a:p>
                      <a:pPr algn="ctr"/>
                      <a:r>
                        <a:rPr lang="en-US" altLang="zh-CN" sz="2400" b="1" dirty="0">
                          <a:solidFill>
                            <a:srgbClr val="CC00CC"/>
                          </a:solidFill>
                        </a:rPr>
                        <a:t>15-20</a:t>
                      </a:r>
                      <a:endParaRPr lang="zh-CN" altLang="en-US" sz="2400" b="1" dirty="0">
                        <a:solidFill>
                          <a:srgbClr val="CC00CC"/>
                        </a:solidFill>
                      </a:endParaRPr>
                    </a:p>
                  </a:txBody>
                  <a:tcPr marL="91439" marR="91439" marT="45688" marB="45688"/>
                </a:tc>
                <a:tc>
                  <a:txBody>
                    <a:bodyPr/>
                    <a:lstStyle/>
                    <a:p>
                      <a:pPr algn="ctr"/>
                      <a:r>
                        <a:rPr lang="en-US" altLang="zh-CN" sz="2400" dirty="0"/>
                        <a:t>85-90</a:t>
                      </a:r>
                      <a:endParaRPr lang="zh-CN" altLang="en-US" sz="2400" dirty="0"/>
                    </a:p>
                  </a:txBody>
                  <a:tcPr marL="91439" marR="91439" marT="45688" marB="45688"/>
                </a:tc>
                <a:tc>
                  <a:txBody>
                    <a:bodyPr/>
                    <a:lstStyle/>
                    <a:p>
                      <a:pPr algn="ctr"/>
                      <a:r>
                        <a:rPr lang="en-US" altLang="zh-CN" sz="2400" dirty="0"/>
                        <a:t>5-10</a:t>
                      </a:r>
                      <a:endParaRPr lang="zh-CN" altLang="en-US" sz="2400" dirty="0"/>
                    </a:p>
                  </a:txBody>
                  <a:tcPr marL="91439" marR="91439" marT="45688" marB="45688"/>
                </a:tc>
                <a:extLst>
                  <a:ext uri="{0D108BD9-81ED-4DB2-BD59-A6C34878D82A}">
                    <a16:rowId xmlns:a16="http://schemas.microsoft.com/office/drawing/2014/main" val="10003"/>
                  </a:ext>
                </a:extLst>
              </a:tr>
              <a:tr h="499974">
                <a:tc>
                  <a:txBody>
                    <a:bodyPr/>
                    <a:lstStyle/>
                    <a:p>
                      <a:r>
                        <a:rPr lang="en-US" altLang="zh-CN" sz="2400" dirty="0"/>
                        <a:t>Sweet Potato</a:t>
                      </a:r>
                      <a:endParaRPr lang="zh-CN" altLang="en-US" sz="2400" dirty="0"/>
                    </a:p>
                  </a:txBody>
                  <a:tcPr marL="91439" marR="91439" marT="45688" marB="45688"/>
                </a:tc>
                <a:tc>
                  <a:txBody>
                    <a:bodyPr/>
                    <a:lstStyle/>
                    <a:p>
                      <a:pPr algn="ctr"/>
                      <a:r>
                        <a:rPr lang="en-US" altLang="zh-CN" sz="2400" dirty="0"/>
                        <a:t>30-32</a:t>
                      </a:r>
                      <a:endParaRPr lang="zh-CN" altLang="en-US" sz="2400" dirty="0"/>
                    </a:p>
                  </a:txBody>
                  <a:tcPr marL="91439" marR="91439" marT="45688" marB="4568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85-90</a:t>
                      </a:r>
                      <a:endParaRPr lang="zh-CN" altLang="en-US" sz="2400" dirty="0"/>
                    </a:p>
                  </a:txBody>
                  <a:tcPr marL="91439" marR="91439" marT="45688" marB="45688"/>
                </a:tc>
                <a:tc>
                  <a:txBody>
                    <a:bodyPr/>
                    <a:lstStyle/>
                    <a:p>
                      <a:pPr algn="ctr"/>
                      <a:r>
                        <a:rPr lang="en-US" altLang="zh-CN" sz="2400" dirty="0"/>
                        <a:t>4-7</a:t>
                      </a:r>
                      <a:endParaRPr lang="zh-CN" altLang="en-US" sz="2400" dirty="0"/>
                    </a:p>
                  </a:txBody>
                  <a:tcPr marL="91439" marR="91439" marT="45688" marB="45688"/>
                </a:tc>
                <a:extLst>
                  <a:ext uri="{0D108BD9-81ED-4DB2-BD59-A6C34878D82A}">
                    <a16:rowId xmlns:a16="http://schemas.microsoft.com/office/drawing/2014/main" val="10004"/>
                  </a:ext>
                </a:extLst>
              </a:tr>
              <a:tr h="499974">
                <a:tc>
                  <a:txBody>
                    <a:bodyPr/>
                    <a:lstStyle/>
                    <a:p>
                      <a:r>
                        <a:rPr lang="en-US" altLang="zh-CN" sz="2400" dirty="0"/>
                        <a:t>Yam</a:t>
                      </a:r>
                      <a:endParaRPr lang="zh-CN" altLang="en-US" sz="2400" dirty="0"/>
                    </a:p>
                  </a:txBody>
                  <a:tcPr marL="91439" marR="91439" marT="45688" marB="45688"/>
                </a:tc>
                <a:tc>
                  <a:txBody>
                    <a:bodyPr/>
                    <a:lstStyle/>
                    <a:p>
                      <a:pPr algn="ctr"/>
                      <a:r>
                        <a:rPr lang="en-US" altLang="zh-CN" sz="2400" dirty="0"/>
                        <a:t>32-40</a:t>
                      </a:r>
                      <a:endParaRPr lang="zh-CN" altLang="en-US" sz="2400" dirty="0"/>
                    </a:p>
                  </a:txBody>
                  <a:tcPr marL="91439" marR="91439" marT="45688" marB="4568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90-95</a:t>
                      </a:r>
                      <a:endParaRPr lang="zh-CN" altLang="en-US" sz="2400" dirty="0"/>
                    </a:p>
                  </a:txBody>
                  <a:tcPr marL="91439" marR="91439" marT="45688" marB="45688"/>
                </a:tc>
                <a:tc>
                  <a:txBody>
                    <a:bodyPr/>
                    <a:lstStyle/>
                    <a:p>
                      <a:pPr algn="ctr"/>
                      <a:r>
                        <a:rPr lang="en-US" altLang="zh-CN" sz="2400" dirty="0"/>
                        <a:t>1-4</a:t>
                      </a:r>
                      <a:endParaRPr lang="zh-CN" altLang="en-US" sz="2400" dirty="0"/>
                    </a:p>
                  </a:txBody>
                  <a:tcPr marL="91439" marR="91439" marT="45688" marB="45688"/>
                </a:tc>
                <a:extLst>
                  <a:ext uri="{0D108BD9-81ED-4DB2-BD59-A6C34878D82A}">
                    <a16:rowId xmlns:a16="http://schemas.microsoft.com/office/drawing/2014/main" val="10005"/>
                  </a:ext>
                </a:extLst>
              </a:tr>
            </a:tbl>
          </a:graphicData>
        </a:graphic>
      </p:graphicFrame>
      <p:pic>
        <p:nvPicPr>
          <p:cNvPr id="50" name="Picture 2">
            <a:extLst>
              <a:ext uri="{FF2B5EF4-FFF2-40B4-BE49-F238E27FC236}">
                <a16:creationId xmlns:a16="http://schemas.microsoft.com/office/drawing/2014/main" id="{A68F3907-CEF6-9ECF-539E-CD23221724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153" y="5269225"/>
            <a:ext cx="1503411" cy="14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a:extLst>
              <a:ext uri="{FF2B5EF4-FFF2-40B4-BE49-F238E27FC236}">
                <a16:creationId xmlns:a16="http://schemas.microsoft.com/office/drawing/2014/main" id="{468181B1-CF1D-5FD9-92A2-F6EB55563F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7769" y="5234417"/>
            <a:ext cx="2173520" cy="152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a:extLst>
              <a:ext uri="{FF2B5EF4-FFF2-40B4-BE49-F238E27FC236}">
                <a16:creationId xmlns:a16="http://schemas.microsoft.com/office/drawing/2014/main" id="{131F3822-22D7-724B-510D-3CFC8BC8CB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3683" y="5211398"/>
            <a:ext cx="2480205" cy="145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a:extLst>
              <a:ext uri="{FF2B5EF4-FFF2-40B4-BE49-F238E27FC236}">
                <a16:creationId xmlns:a16="http://schemas.microsoft.com/office/drawing/2014/main" id="{EDFD3FA6-6C7F-4E78-8A2A-A0F75AFC85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3946" y="5279724"/>
            <a:ext cx="1891145" cy="14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
            <a:extLst>
              <a:ext uri="{FF2B5EF4-FFF2-40B4-BE49-F238E27FC236}">
                <a16:creationId xmlns:a16="http://schemas.microsoft.com/office/drawing/2014/main" id="{916FC5CD-867D-AEA0-5EC4-F547CBC353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5149" y="5263458"/>
            <a:ext cx="1790698" cy="141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descr="https://timgsa.baidu.com/timg?image&amp;quality=80&amp;size=b10000_10000&amp;sec=1553513181&amp;di=df117f18ed64b27e1ef7ee8fe04a9267&amp;src=http://img3.cache.netease.com/jiankang/2015/2/12/201502121041124f54c.jpg">
            <a:extLst>
              <a:ext uri="{FF2B5EF4-FFF2-40B4-BE49-F238E27FC236}">
                <a16:creationId xmlns:a16="http://schemas.microsoft.com/office/drawing/2014/main" id="{BF2A4117-7009-B36D-5744-411CC9EFAF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6343" r="28719"/>
          <a:stretch>
            <a:fillRect/>
          </a:stretch>
        </p:blipFill>
        <p:spPr bwMode="auto">
          <a:xfrm>
            <a:off x="180795" y="2075667"/>
            <a:ext cx="127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https://timgsa.baidu.com/timg?image&amp;quality=80&amp;size=b10000_10000&amp;sec=1553513175&amp;di=861d366964a8bc506e38b12bc66e523d&amp;src=http://pic38.photophoto.cn/20160105/0020033003744513_b.jpg">
            <a:extLst>
              <a:ext uri="{FF2B5EF4-FFF2-40B4-BE49-F238E27FC236}">
                <a16:creationId xmlns:a16="http://schemas.microsoft.com/office/drawing/2014/main" id="{39222468-C1AF-641A-3E5D-9BF45806DA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4476" t="9146" r="13461" b="6250"/>
          <a:stretch>
            <a:fillRect/>
          </a:stretch>
        </p:blipFill>
        <p:spPr bwMode="auto">
          <a:xfrm>
            <a:off x="10352228" y="2150903"/>
            <a:ext cx="171450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47801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6E01514-540A-775C-0836-9572F072E0FB}"/>
              </a:ext>
            </a:extLst>
          </p:cNvPr>
          <p:cNvPicPr>
            <a:picLocks noChangeAspect="1" noChangeArrowheads="1"/>
          </p:cNvPicPr>
          <p:nvPr/>
        </p:nvPicPr>
        <p:blipFill>
          <a:blip r:embed="rId3"/>
          <a:srcRect/>
          <a:stretch>
            <a:fillRect/>
          </a:stretch>
        </p:blipFill>
        <p:spPr bwMode="auto">
          <a:xfrm>
            <a:off x="7188596" y="3050808"/>
            <a:ext cx="4833978" cy="3625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C411F65F-AACB-BDB9-67B2-E3720237C4C9}"/>
              </a:ext>
            </a:extLst>
          </p:cNvPr>
          <p:cNvSpPr txBox="1"/>
          <p:nvPr/>
        </p:nvSpPr>
        <p:spPr>
          <a:xfrm>
            <a:off x="198188" y="919177"/>
            <a:ext cx="11795623" cy="1200329"/>
          </a:xfrm>
          <a:prstGeom prst="rect">
            <a:avLst/>
          </a:prstGeom>
          <a:noFill/>
        </p:spPr>
        <p:txBody>
          <a:bodyPr wrap="square">
            <a:spAutoFit/>
          </a:bodyPr>
          <a:lstStyle/>
          <a:p>
            <a:r>
              <a:rPr kumimoji="0" lang="en-US" altLang="zh-CN" sz="2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2.3.5 </a:t>
            </a:r>
            <a:r>
              <a:rPr lang="en-US" altLang="en-GB" sz="2400" b="1" dirty="0">
                <a:solidFill>
                  <a:srgbClr val="0070BA"/>
                </a:solidFill>
                <a:latin typeface="Open Sans" panose="020B0606030504020204" pitchFamily="34" charset="0"/>
                <a:ea typeface="Open Sans" panose="020B0606030504020204" pitchFamily="34" charset="0"/>
                <a:cs typeface="Open Sans" panose="020B0606030504020204" pitchFamily="34" charset="0"/>
              </a:rPr>
              <a:t>Chemical treatment:</a:t>
            </a:r>
            <a:r>
              <a:rPr lang="en-US" altLang="zh-CN" sz="2400" b="1" dirty="0">
                <a:solidFill>
                  <a:schemeClr val="tx1">
                    <a:lumMod val="95000"/>
                    <a:lumOff val="5000"/>
                  </a:schemeClr>
                </a:solidFill>
                <a:sym typeface="+mn-ea"/>
              </a:rPr>
              <a:t> </a:t>
            </a:r>
            <a:r>
              <a:rPr lang="en-US" altLang="zh-CN" sz="2400" dirty="0">
                <a:solidFill>
                  <a:schemeClr val="tx1">
                    <a:lumMod val="95000"/>
                    <a:lumOff val="5000"/>
                  </a:schemeClr>
                </a:solidFill>
                <a:sym typeface="+mn-ea"/>
              </a:rPr>
              <a:t>prevent decay,  reduce water loss, inhibit biological reactions, etc.</a:t>
            </a:r>
            <a:endParaRPr lang="en-US" altLang="en-GB" sz="2400" dirty="0">
              <a:solidFill>
                <a:srgbClr val="0070BA"/>
              </a:solidFill>
              <a:latin typeface="Open Sans" panose="020B0606030504020204" pitchFamily="34" charset="0"/>
              <a:ea typeface="Open Sans" panose="020B0606030504020204" pitchFamily="34" charset="0"/>
              <a:cs typeface="Open Sans" panose="020B0606030504020204" pitchFamily="34" charset="0"/>
            </a:endParaRPr>
          </a:p>
          <a:p>
            <a:endParaRPr lang="zh-CN" altLang="en-US" sz="2400" dirty="0"/>
          </a:p>
        </p:txBody>
      </p:sp>
      <p:pic>
        <p:nvPicPr>
          <p:cNvPr id="7" name="Immagine 6">
            <a:extLst>
              <a:ext uri="{FF2B5EF4-FFF2-40B4-BE49-F238E27FC236}">
                <a16:creationId xmlns:a16="http://schemas.microsoft.com/office/drawing/2014/main" id="{BE17EFFC-45CB-D27A-B5F3-88F4922FCF7A}"/>
              </a:ext>
            </a:extLst>
          </p:cNvPr>
          <p:cNvPicPr>
            <a:picLocks noChangeAspect="1"/>
          </p:cNvPicPr>
          <p:nvPr/>
        </p:nvPicPr>
        <p:blipFill>
          <a:blip r:embed="rId4" cstate="email"/>
          <a:srcRect l="8654" t="32887" b="20814"/>
          <a:stretch>
            <a:fillRect/>
          </a:stretch>
        </p:blipFill>
        <p:spPr>
          <a:xfrm>
            <a:off x="-49107" y="-27093"/>
            <a:ext cx="12297833" cy="710353"/>
          </a:xfrm>
          <a:prstGeom prst="rect">
            <a:avLst/>
          </a:prstGeom>
        </p:spPr>
      </p:pic>
      <p:pic>
        <p:nvPicPr>
          <p:cNvPr id="8" name="图片 7" descr="联合国粮食署">
            <a:extLst>
              <a:ext uri="{FF2B5EF4-FFF2-40B4-BE49-F238E27FC236}">
                <a16:creationId xmlns:a16="http://schemas.microsoft.com/office/drawing/2014/main" id="{A393FEAD-5AE4-9805-BE9C-52F3A31B6CA5}"/>
              </a:ext>
            </a:extLst>
          </p:cNvPr>
          <p:cNvPicPr>
            <a:picLocks noChangeAspect="1"/>
          </p:cNvPicPr>
          <p:nvPr/>
        </p:nvPicPr>
        <p:blipFill>
          <a:blip r:embed="rId5"/>
          <a:stretch>
            <a:fillRect/>
          </a:stretch>
        </p:blipFill>
        <p:spPr>
          <a:xfrm>
            <a:off x="143087" y="-96520"/>
            <a:ext cx="2291080" cy="850053"/>
          </a:xfrm>
          <a:prstGeom prst="rect">
            <a:avLst/>
          </a:prstGeom>
        </p:spPr>
      </p:pic>
      <p:pic>
        <p:nvPicPr>
          <p:cNvPr id="9" name="图片 8" descr="WFP SSC-白">
            <a:extLst>
              <a:ext uri="{FF2B5EF4-FFF2-40B4-BE49-F238E27FC236}">
                <a16:creationId xmlns:a16="http://schemas.microsoft.com/office/drawing/2014/main" id="{5F0C35AA-EFFE-1627-28EF-AA48F7AD6615}"/>
              </a:ext>
            </a:extLst>
          </p:cNvPr>
          <p:cNvPicPr>
            <a:picLocks noChangeAspect="1"/>
          </p:cNvPicPr>
          <p:nvPr/>
        </p:nvPicPr>
        <p:blipFill>
          <a:blip r:embed="rId6"/>
          <a:stretch>
            <a:fillRect/>
          </a:stretch>
        </p:blipFill>
        <p:spPr>
          <a:xfrm>
            <a:off x="3074055" y="-27093"/>
            <a:ext cx="1002453" cy="647700"/>
          </a:xfrm>
          <a:prstGeom prst="rect">
            <a:avLst/>
          </a:prstGeom>
        </p:spPr>
      </p:pic>
      <p:pic>
        <p:nvPicPr>
          <p:cNvPr id="10" name="Picture 15" descr="A picture containing window&#10;&#10;Description automatically generated">
            <a:extLst>
              <a:ext uri="{FF2B5EF4-FFF2-40B4-BE49-F238E27FC236}">
                <a16:creationId xmlns:a16="http://schemas.microsoft.com/office/drawing/2014/main" id="{9CF035E7-88BE-07DE-9D98-A8F3D6E513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1" name="Picture 13" descr="Icon&#10;&#10;Description automatically generated">
            <a:extLst>
              <a:ext uri="{FF2B5EF4-FFF2-40B4-BE49-F238E27FC236}">
                <a16:creationId xmlns:a16="http://schemas.microsoft.com/office/drawing/2014/main" id="{95AA3C01-5D98-1E61-BBC7-68076288B8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3" name="文本框 12">
            <a:extLst>
              <a:ext uri="{FF2B5EF4-FFF2-40B4-BE49-F238E27FC236}">
                <a16:creationId xmlns:a16="http://schemas.microsoft.com/office/drawing/2014/main" id="{10422CAE-3050-90BE-716E-973D3F62D048}"/>
              </a:ext>
            </a:extLst>
          </p:cNvPr>
          <p:cNvSpPr txBox="1"/>
          <p:nvPr/>
        </p:nvSpPr>
        <p:spPr>
          <a:xfrm>
            <a:off x="310827" y="1614395"/>
            <a:ext cx="10650414" cy="2343014"/>
          </a:xfrm>
          <a:prstGeom prst="rect">
            <a:avLst/>
          </a:prstGeom>
          <a:noFill/>
        </p:spPr>
        <p:txBody>
          <a:bodyPr wrap="square">
            <a:spAutoFit/>
          </a:bodyPr>
          <a:lstStyle/>
          <a:p>
            <a:pPr algn="l"/>
            <a:r>
              <a:rPr lang="en-US" altLang="zh-CN" sz="2400" b="1" dirty="0">
                <a:solidFill>
                  <a:srgbClr val="0070C0"/>
                </a:solidFill>
              </a:rPr>
              <a:t>Commonly used chemicals</a:t>
            </a:r>
            <a:r>
              <a:rPr lang="zh-CN" altLang="en-US" sz="2400" b="1" dirty="0">
                <a:solidFill>
                  <a:schemeClr val="tx1">
                    <a:lumMod val="95000"/>
                    <a:lumOff val="5000"/>
                  </a:schemeClr>
                </a:solidFill>
                <a:latin typeface="Open Sans" panose="020B0606030504020204" pitchFamily="34" charset="0"/>
                <a:cs typeface="Open Sans" panose="020B0606030504020204" pitchFamily="34" charset="0"/>
                <a:sym typeface="+mn-ea"/>
              </a:rPr>
              <a:t>：</a:t>
            </a:r>
            <a:endParaRPr lang="en-US" altLang="zh-CN" sz="2400" b="1" dirty="0">
              <a:solidFill>
                <a:schemeClr val="tx1">
                  <a:lumMod val="95000"/>
                  <a:lumOff val="5000"/>
                </a:schemeClr>
              </a:solidFill>
              <a:latin typeface="Open Sans" panose="020B0606030504020204" pitchFamily="34" charset="0"/>
              <a:cs typeface="Open Sans" panose="020B0606030504020204" pitchFamily="34" charset="0"/>
              <a:sym typeface="+mn-ea"/>
            </a:endParaRPr>
          </a:p>
          <a:p>
            <a:pPr algn="l">
              <a:lnSpc>
                <a:spcPct val="130000"/>
              </a:lnSpc>
              <a:buClr>
                <a:srgbClr val="FF3300"/>
              </a:buClr>
              <a:buFont typeface="Wingdings" panose="05000000000000000000" pitchFamily="2" charset="2"/>
              <a:buChar char="Ø"/>
            </a:pPr>
            <a:r>
              <a:rPr lang="en-US" altLang="zh-CN" sz="2400" dirty="0">
                <a:solidFill>
                  <a:schemeClr val="tx1">
                    <a:lumMod val="95000"/>
                    <a:lumOff val="5000"/>
                  </a:schemeClr>
                </a:solidFill>
              </a:rPr>
              <a:t>Fungicide: Carbendazim, Benalaxyl, </a:t>
            </a:r>
            <a:r>
              <a:rPr lang="en-US" altLang="zh-CN" sz="2400" dirty="0">
                <a:solidFill>
                  <a:schemeClr val="tx1">
                    <a:lumMod val="95000"/>
                    <a:lumOff val="5000"/>
                  </a:schemeClr>
                </a:solidFill>
                <a:ea typeface="楷体_GB2312" charset="-122"/>
              </a:rPr>
              <a:t>Tetraconazole, Thiabendazole, </a:t>
            </a:r>
            <a:r>
              <a:rPr lang="en-US" altLang="zh-CN" sz="2400" dirty="0">
                <a:solidFill>
                  <a:srgbClr val="FF0000"/>
                </a:solidFill>
                <a:ea typeface="楷体_GB2312" charset="-122"/>
              </a:rPr>
              <a:t>SO</a:t>
            </a:r>
            <a:r>
              <a:rPr lang="en-US" altLang="zh-CN" sz="2400" baseline="-30000" dirty="0">
                <a:solidFill>
                  <a:srgbClr val="FF0000"/>
                </a:solidFill>
                <a:ea typeface="楷体_GB2312" charset="-122"/>
              </a:rPr>
              <a:t>2</a:t>
            </a:r>
            <a:r>
              <a:rPr lang="en-US" altLang="zh-CN" sz="2400" baseline="-30000" dirty="0">
                <a:solidFill>
                  <a:schemeClr val="tx1">
                    <a:lumMod val="95000"/>
                    <a:lumOff val="5000"/>
                  </a:schemeClr>
                </a:solidFill>
                <a:ea typeface="楷体_GB2312" charset="-122"/>
              </a:rPr>
              <a:t> </a:t>
            </a:r>
            <a:r>
              <a:rPr lang="en-US" altLang="zh-CN" sz="2400" dirty="0">
                <a:solidFill>
                  <a:schemeClr val="tx1">
                    <a:lumMod val="95000"/>
                    <a:lumOff val="5000"/>
                  </a:schemeClr>
                </a:solidFill>
                <a:ea typeface="楷体_GB2312" charset="-122"/>
              </a:rPr>
              <a:t>, ClO</a:t>
            </a:r>
            <a:r>
              <a:rPr lang="en-US" altLang="zh-CN" sz="2400" baseline="-30000" dirty="0">
                <a:solidFill>
                  <a:schemeClr val="tx1">
                    <a:lumMod val="95000"/>
                    <a:lumOff val="5000"/>
                  </a:schemeClr>
                </a:solidFill>
                <a:ea typeface="楷体_GB2312" charset="-122"/>
              </a:rPr>
              <a:t>2 </a:t>
            </a:r>
            <a:r>
              <a:rPr lang="en-US" altLang="zh-CN" sz="2400" dirty="0">
                <a:solidFill>
                  <a:schemeClr val="tx1">
                    <a:lumMod val="95000"/>
                    <a:lumOff val="5000"/>
                  </a:schemeClr>
                </a:solidFill>
                <a:ea typeface="楷体_GB2312" charset="-122"/>
              </a:rPr>
              <a:t>, etc.</a:t>
            </a:r>
            <a:endParaRPr lang="en-US" altLang="zh-CN" sz="2400" dirty="0">
              <a:solidFill>
                <a:schemeClr val="tx1">
                  <a:lumMod val="95000"/>
                  <a:lumOff val="5000"/>
                </a:schemeClr>
              </a:solidFill>
            </a:endParaRPr>
          </a:p>
          <a:p>
            <a:pPr algn="l">
              <a:lnSpc>
                <a:spcPct val="130000"/>
              </a:lnSpc>
              <a:buClr>
                <a:srgbClr val="FF3300"/>
              </a:buClr>
              <a:buFont typeface="Wingdings" panose="05000000000000000000" pitchFamily="2" charset="2"/>
              <a:buChar char="Ø"/>
            </a:pPr>
            <a:r>
              <a:rPr lang="en-US" altLang="zh-CN" sz="2400" dirty="0">
                <a:solidFill>
                  <a:schemeClr val="tx1">
                    <a:lumMod val="95000"/>
                    <a:lumOff val="5000"/>
                  </a:schemeClr>
                </a:solidFill>
                <a:ea typeface="楷体_GB2312" charset="-122"/>
              </a:rPr>
              <a:t>Plant growth regulators: CK, GA, IAA, Ethylene,1-Methylcyclopropene(1-MCP), etc.</a:t>
            </a:r>
          </a:p>
          <a:p>
            <a:pPr algn="l">
              <a:lnSpc>
                <a:spcPct val="130000"/>
              </a:lnSpc>
              <a:buClr>
                <a:srgbClr val="FF3300"/>
              </a:buClr>
              <a:buFont typeface="Wingdings" panose="05000000000000000000" pitchFamily="2" charset="2"/>
              <a:buChar char="Ø"/>
            </a:pPr>
            <a:r>
              <a:rPr lang="en-US" altLang="zh-CN" sz="2400" dirty="0">
                <a:solidFill>
                  <a:schemeClr val="tx1">
                    <a:lumMod val="95000"/>
                    <a:lumOff val="5000"/>
                  </a:schemeClr>
                </a:solidFill>
                <a:ea typeface="楷体_GB2312" charset="-122"/>
              </a:rPr>
              <a:t>Coating materials: starch, protein, fat, chitin, etc.</a:t>
            </a:r>
          </a:p>
          <a:p>
            <a:pPr algn="l">
              <a:lnSpc>
                <a:spcPct val="130000"/>
              </a:lnSpc>
              <a:buClr>
                <a:srgbClr val="FF3300"/>
              </a:buClr>
              <a:buFont typeface="Wingdings" panose="05000000000000000000" pitchFamily="2" charset="2"/>
              <a:buChar char="Ø"/>
            </a:pPr>
            <a:r>
              <a:rPr lang="en-US" altLang="zh-CN" sz="2400" dirty="0">
                <a:solidFill>
                  <a:schemeClr val="tx1">
                    <a:lumMod val="95000"/>
                    <a:lumOff val="5000"/>
                  </a:schemeClr>
                </a:solidFill>
                <a:ea typeface="楷体_GB2312" charset="-122"/>
              </a:rPr>
              <a:t>Gas absorbers: O</a:t>
            </a:r>
            <a:r>
              <a:rPr lang="en-US" altLang="zh-CN" sz="2400" baseline="-25000" dirty="0">
                <a:solidFill>
                  <a:schemeClr val="tx1">
                    <a:lumMod val="95000"/>
                    <a:lumOff val="5000"/>
                  </a:schemeClr>
                </a:solidFill>
                <a:ea typeface="楷体_GB2312" charset="-122"/>
              </a:rPr>
              <a:t>2</a:t>
            </a:r>
            <a:r>
              <a:rPr lang="en-US" altLang="zh-CN" sz="2400" dirty="0">
                <a:solidFill>
                  <a:schemeClr val="tx1">
                    <a:lumMod val="95000"/>
                    <a:lumOff val="5000"/>
                  </a:schemeClr>
                </a:solidFill>
                <a:ea typeface="楷体_GB2312" charset="-122"/>
              </a:rPr>
              <a:t> and CO</a:t>
            </a:r>
            <a:r>
              <a:rPr lang="en-US" altLang="zh-CN" sz="2400" baseline="-25000" dirty="0">
                <a:solidFill>
                  <a:schemeClr val="tx1">
                    <a:lumMod val="95000"/>
                    <a:lumOff val="5000"/>
                  </a:schemeClr>
                </a:solidFill>
                <a:ea typeface="楷体_GB2312" charset="-122"/>
              </a:rPr>
              <a:t>2</a:t>
            </a:r>
            <a:r>
              <a:rPr lang="en-US" altLang="zh-CN" sz="2400" dirty="0">
                <a:solidFill>
                  <a:schemeClr val="tx1">
                    <a:lumMod val="95000"/>
                    <a:lumOff val="5000"/>
                  </a:schemeClr>
                </a:solidFill>
                <a:ea typeface="楷体_GB2312" charset="-122"/>
              </a:rPr>
              <a:t> absorbers</a:t>
            </a:r>
            <a:r>
              <a:rPr lang="en-US" altLang="en-GB"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mn-ea"/>
              </a:rPr>
              <a:t> </a:t>
            </a:r>
          </a:p>
        </p:txBody>
      </p:sp>
      <p:pic>
        <p:nvPicPr>
          <p:cNvPr id="14" name="Picture 2">
            <a:extLst>
              <a:ext uri="{FF2B5EF4-FFF2-40B4-BE49-F238E27FC236}">
                <a16:creationId xmlns:a16="http://schemas.microsoft.com/office/drawing/2014/main" id="{FCA136EB-251B-3B7D-B3EE-F4BCBBB72C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233" y="4180316"/>
            <a:ext cx="3379470" cy="25342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3364" descr="TSCenter">
            <a:extLst>
              <a:ext uri="{FF2B5EF4-FFF2-40B4-BE49-F238E27FC236}">
                <a16:creationId xmlns:a16="http://schemas.microsoft.com/office/drawing/2014/main" id="{23D346EA-8784-C9EE-0113-64DED4B20E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2561" y="4092006"/>
            <a:ext cx="2946035" cy="295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9123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0" name="标题 1">
            <a:extLst>
              <a:ext uri="{FF2B5EF4-FFF2-40B4-BE49-F238E27FC236}">
                <a16:creationId xmlns:a16="http://schemas.microsoft.com/office/drawing/2014/main" id="{268933A3-F3F2-D920-ED40-140B4B883C3C}"/>
              </a:ext>
            </a:extLst>
          </p:cNvPr>
          <p:cNvSpPr txBox="1">
            <a:spLocks/>
          </p:cNvSpPr>
          <p:nvPr/>
        </p:nvSpPr>
        <p:spPr>
          <a:xfrm>
            <a:off x="507586" y="826017"/>
            <a:ext cx="1747786"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Waxing</a:t>
            </a:r>
            <a:endParaRPr kumimoji="0" lang="en-US" altLang="en-US" sz="3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1036152D-FDBC-3157-A737-1920DE7436D5}"/>
              </a:ext>
            </a:extLst>
          </p:cNvPr>
          <p:cNvSpPr txBox="1"/>
          <p:nvPr/>
        </p:nvSpPr>
        <p:spPr>
          <a:xfrm>
            <a:off x="493541" y="3099481"/>
            <a:ext cx="8217574" cy="3154710"/>
          </a:xfrm>
          <a:prstGeom prst="rect">
            <a:avLst/>
          </a:prstGeom>
          <a:noFill/>
        </p:spPr>
        <p:txBody>
          <a:bodyPr wrap="square">
            <a:spAutoFit/>
          </a:bodyPr>
          <a:lstStyle/>
          <a:p>
            <a:pPr marL="457200" indent="-457200" algn="just">
              <a:buFont typeface="Wingdings" panose="05000000000000000000" pitchFamily="2" charset="2"/>
              <a:buChar char="Ø"/>
              <a:defRPr/>
            </a:pPr>
            <a:r>
              <a:rPr lang="en-US" altLang="zh-CN" sz="2800" dirty="0">
                <a:solidFill>
                  <a:prstClr val="black"/>
                </a:solidFill>
                <a:latin typeface="Calibri"/>
                <a:ea typeface="黑体"/>
              </a:rPr>
              <a:t>Food grade waxes are used to replace some of the natural waxes removed during harvesting and sorting operations.</a:t>
            </a:r>
          </a:p>
          <a:p>
            <a:pPr marL="800100" lvl="1" indent="-342900" algn="just">
              <a:buFont typeface="Wingdings" panose="05000000000000000000" pitchFamily="2" charset="2"/>
              <a:buChar char="Ø"/>
              <a:defRPr/>
            </a:pPr>
            <a:r>
              <a:rPr lang="en-US" altLang="zh-CN" sz="2300" dirty="0">
                <a:solidFill>
                  <a:prstClr val="black"/>
                </a:solidFill>
                <a:latin typeface="Calibri"/>
                <a:ea typeface="黑体"/>
              </a:rPr>
              <a:t>It can help reduce water loss during handling and marketing.</a:t>
            </a:r>
          </a:p>
          <a:p>
            <a:pPr marL="800100" lvl="1" indent="-342900" algn="just">
              <a:buFont typeface="Wingdings" panose="05000000000000000000" pitchFamily="2" charset="2"/>
              <a:buChar char="Ø"/>
              <a:defRPr/>
            </a:pPr>
            <a:r>
              <a:rPr lang="en-US" altLang="zh-CN" sz="2300" dirty="0">
                <a:solidFill>
                  <a:prstClr val="black"/>
                </a:solidFill>
                <a:latin typeface="Calibri"/>
                <a:ea typeface="黑体"/>
              </a:rPr>
              <a:t>It also helps in sealing tiny injuries and scratches on surface of produce. </a:t>
            </a:r>
          </a:p>
          <a:p>
            <a:pPr marL="800100" lvl="1" indent="-342900" algn="just">
              <a:buFont typeface="Wingdings" panose="05000000000000000000" pitchFamily="2" charset="2"/>
              <a:buChar char="Ø"/>
              <a:defRPr/>
            </a:pPr>
            <a:r>
              <a:rPr lang="en-US" altLang="zh-CN" sz="2300" dirty="0">
                <a:solidFill>
                  <a:prstClr val="black"/>
                </a:solidFill>
                <a:latin typeface="Calibri"/>
                <a:ea typeface="黑体"/>
              </a:rPr>
              <a:t>It improves cosmetic appearance by providing shine and prolongs the storage life of produce.</a:t>
            </a:r>
            <a:endParaRPr lang="zh-CN" altLang="en-US" sz="2300" dirty="0">
              <a:solidFill>
                <a:prstClr val="black"/>
              </a:solidFill>
              <a:latin typeface="Calibri"/>
              <a:ea typeface="黑体"/>
            </a:endParaRPr>
          </a:p>
        </p:txBody>
      </p:sp>
      <p:pic>
        <p:nvPicPr>
          <p:cNvPr id="15" name="Picture 2">
            <a:extLst>
              <a:ext uri="{FF2B5EF4-FFF2-40B4-BE49-F238E27FC236}">
                <a16:creationId xmlns:a16="http://schemas.microsoft.com/office/drawing/2014/main" id="{2FD18DA6-356B-014C-09F6-1B6DBE246F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1914" y="5107436"/>
            <a:ext cx="3100086" cy="175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id="{95F01088-AD94-98DF-2697-75D53366717B}"/>
              </a:ext>
            </a:extLst>
          </p:cNvPr>
          <p:cNvSpPr txBox="1"/>
          <p:nvPr/>
        </p:nvSpPr>
        <p:spPr>
          <a:xfrm>
            <a:off x="493541" y="1538017"/>
            <a:ext cx="11488899" cy="1384995"/>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Ø"/>
              <a:defRPr/>
            </a:pPr>
            <a:r>
              <a:rPr lang="en-US" altLang="zh-CN" sz="2800" dirty="0">
                <a:latin typeface="Calibri"/>
                <a:ea typeface="黑体"/>
              </a:rPr>
              <a:t>Edible coatings are a simple technology by which produce can be physically </a:t>
            </a:r>
            <a:r>
              <a:rPr lang="en-US" altLang="zh-CN" sz="2800" u="sng" dirty="0">
                <a:latin typeface="Calibri"/>
                <a:ea typeface="黑体"/>
              </a:rPr>
              <a:t>protected</a:t>
            </a:r>
            <a:r>
              <a:rPr lang="en-US" altLang="zh-CN" sz="2800" dirty="0">
                <a:latin typeface="Calibri"/>
                <a:ea typeface="黑体"/>
              </a:rPr>
              <a:t> and have their respiration and in some cases, ripening regulated as with passive modified atmospheric packaging (MAP).</a:t>
            </a:r>
          </a:p>
        </p:txBody>
      </p:sp>
    </p:spTree>
    <p:extLst>
      <p:ext uri="{BB962C8B-B14F-4D97-AF65-F5344CB8AC3E}">
        <p14:creationId xmlns:p14="http://schemas.microsoft.com/office/powerpoint/2010/main" val="15923525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0" name="等腰三角形 49"/>
          <p:cNvSpPr/>
          <p:nvPr/>
        </p:nvSpPr>
        <p:spPr>
          <a:xfrm rot="5400000">
            <a:off x="6077496" y="2090210"/>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5" name="矩形 54"/>
          <p:cNvSpPr/>
          <p:nvPr/>
        </p:nvSpPr>
        <p:spPr>
          <a:xfrm>
            <a:off x="2252345" y="1841500"/>
            <a:ext cx="1790700" cy="1076325"/>
          </a:xfrm>
          <a:prstGeom prst="rect">
            <a:avLst/>
          </a:prstGeom>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defRPr/>
            </a:pPr>
            <a:r>
              <a:rPr kumimoji="0" lang="en-US" altLang="zh-CN" sz="3200" b="0" i="0" u="none" strike="noStrike" kern="0" cap="none" spc="0" normalizeH="0" baseline="0" noProof="0" dirty="0">
                <a:ln>
                  <a:noFill/>
                </a:ln>
                <a:solidFill>
                  <a:srgbClr val="FFFFFF"/>
                </a:solidFill>
                <a:effectLst/>
                <a:uLnTx/>
                <a:uFillTx/>
                <a:latin typeface="Open Sans" panose="020B0606030504020204" pitchFamily="34" charset="0"/>
                <a:ea typeface="Roboto Thin" pitchFamily="2" charset="0"/>
                <a:cs typeface="Open Sans" panose="020B0606030504020204" pitchFamily="34" charset="0"/>
              </a:rPr>
              <a:t>01</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Add wat you want</a:t>
            </a:r>
          </a:p>
        </p:txBody>
      </p:sp>
      <p:sp>
        <p:nvSpPr>
          <p:cNvPr id="58" name="矩形 57"/>
          <p:cNvSpPr/>
          <p:nvPr/>
        </p:nvSpPr>
        <p:spPr>
          <a:xfrm>
            <a:off x="38939" y="3948113"/>
            <a:ext cx="1749063" cy="1754326"/>
          </a:xfrm>
          <a:prstGeom prst="rect">
            <a:avLst/>
          </a:prstGeom>
        </p:spPr>
        <p:txBody>
          <a:bodyPr wrap="square">
            <a:spAutoFit/>
          </a:bodyPr>
          <a:lstStyle/>
          <a:p>
            <a:pPr marL="0" marR="0" lvl="0" indent="0" algn="r" defTabSz="914400" eaLnBrk="1" fontAlgn="auto" latinLnBrk="0" hangingPunct="1">
              <a:lnSpc>
                <a:spcPct val="100000"/>
              </a:lnSpc>
              <a:spcBef>
                <a:spcPts val="1200"/>
              </a:spcBef>
              <a:spcAft>
                <a:spcPts val="0"/>
              </a:spcAft>
              <a:buClrTx/>
              <a:buSzTx/>
              <a:buFontTx/>
              <a:buNone/>
              <a:defRPr/>
            </a:pPr>
            <a:r>
              <a:rPr kumimoji="0" lang="en-US" altLang="zh-CN" sz="3200" b="0" i="0" u="none" strike="noStrike" kern="0" cap="none" spc="0" normalizeH="0" baseline="0" noProof="0" dirty="0">
                <a:ln>
                  <a:noFill/>
                </a:ln>
                <a:solidFill>
                  <a:srgbClr val="FFFFFF"/>
                </a:solidFill>
                <a:effectLst/>
                <a:uLnTx/>
                <a:uFillTx/>
                <a:latin typeface="Roboto Thin" pitchFamily="2" charset="0"/>
                <a:ea typeface="Roboto Thin" pitchFamily="2" charset="0"/>
              </a:rPr>
              <a:t>04</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添加需要标题</a:t>
            </a:r>
            <a:endPar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r"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a:p>
            <a:pPr marL="0" marR="0" lvl="0" indent="0" algn="r" defTabSz="914400" eaLnBrk="1" fontAlgn="auto" latinLnBrk="0" hangingPunct="1">
              <a:lnSpc>
                <a:spcPct val="15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9" name="矩形 58"/>
          <p:cNvSpPr/>
          <p:nvPr/>
        </p:nvSpPr>
        <p:spPr>
          <a:xfrm>
            <a:off x="4102939" y="3948113"/>
            <a:ext cx="1749063" cy="1076325"/>
          </a:xfrm>
          <a:prstGeom prst="rect">
            <a:avLst/>
          </a:prstGeom>
        </p:spPr>
        <p:txBody>
          <a:bodyPr wrap="square">
            <a:spAutoFit/>
          </a:bodyPr>
          <a:lstStyle/>
          <a:p>
            <a:pPr marL="0" marR="0" lvl="0" indent="0" algn="r" defTabSz="914400" eaLnBrk="1" fontAlgn="auto" latinLnBrk="0" hangingPunct="1">
              <a:lnSpc>
                <a:spcPct val="100000"/>
              </a:lnSpc>
              <a:spcBef>
                <a:spcPts val="1200"/>
              </a:spcBef>
              <a:spcAft>
                <a:spcPts val="0"/>
              </a:spcAft>
              <a:buClrTx/>
              <a:buSzTx/>
              <a:buFontTx/>
              <a:buNone/>
              <a:defRPr/>
            </a:pPr>
            <a:r>
              <a:rPr kumimoji="0" lang="en-US" altLang="zh-CN" sz="3200" b="0" i="0" u="none" strike="noStrike" kern="0" cap="none" spc="0" normalizeH="0" baseline="0" noProof="0" dirty="0">
                <a:ln>
                  <a:noFill/>
                </a:ln>
                <a:solidFill>
                  <a:srgbClr val="FFFFFF"/>
                </a:solidFill>
                <a:effectLst/>
                <a:uLnTx/>
                <a:uFillTx/>
                <a:latin typeface="Open Sans" panose="020B0606030504020204" pitchFamily="34" charset="0"/>
                <a:ea typeface="Roboto Thin" pitchFamily="2" charset="0"/>
                <a:cs typeface="Open Sans" panose="020B0606030504020204" pitchFamily="34" charset="0"/>
              </a:rPr>
              <a:t>03</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Add what you want</a:t>
            </a: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8" name="标题 1">
            <a:extLst>
              <a:ext uri="{FF2B5EF4-FFF2-40B4-BE49-F238E27FC236}">
                <a16:creationId xmlns:a16="http://schemas.microsoft.com/office/drawing/2014/main" id="{96E935E8-06DC-7C3C-67D7-BC6B8F62FE96}"/>
              </a:ext>
            </a:extLst>
          </p:cNvPr>
          <p:cNvSpPr txBox="1">
            <a:spLocks/>
          </p:cNvSpPr>
          <p:nvPr/>
        </p:nvSpPr>
        <p:spPr>
          <a:xfrm>
            <a:off x="694053" y="917726"/>
            <a:ext cx="2213298" cy="4801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chemeClr val="accent1"/>
                </a:solidFill>
                <a:latin typeface="+mj-lt"/>
                <a:ea typeface="+mj-ea"/>
                <a:cs typeface="+mj-cs"/>
              </a:rPr>
              <a:t>2.3.6 Package</a:t>
            </a:r>
            <a:endParaRPr lang="en-US" altLang="en-US" sz="2800" dirty="0">
              <a:solidFill>
                <a:schemeClr val="accent1"/>
              </a:solidFill>
              <a:latin typeface="+mj-lt"/>
              <a:ea typeface="+mj-ea"/>
              <a:cs typeface="+mj-cs"/>
            </a:endParaRPr>
          </a:p>
        </p:txBody>
      </p:sp>
      <p:sp>
        <p:nvSpPr>
          <p:cNvPr id="19" name="文本框 18">
            <a:extLst>
              <a:ext uri="{FF2B5EF4-FFF2-40B4-BE49-F238E27FC236}">
                <a16:creationId xmlns:a16="http://schemas.microsoft.com/office/drawing/2014/main" id="{6D713E1B-405D-2120-20B0-3DE63C531FFC}"/>
              </a:ext>
            </a:extLst>
          </p:cNvPr>
          <p:cNvSpPr txBox="1"/>
          <p:nvPr/>
        </p:nvSpPr>
        <p:spPr>
          <a:xfrm>
            <a:off x="560505" y="1522660"/>
            <a:ext cx="10839691" cy="4401205"/>
          </a:xfrm>
          <a:prstGeom prst="rect">
            <a:avLst/>
          </a:prstGeom>
          <a:noFill/>
        </p:spPr>
        <p:txBody>
          <a:bodyPr wrap="square">
            <a:spAutoFit/>
          </a:bodyPr>
          <a:lstStyle/>
          <a:p>
            <a:pPr marL="285750" indent="-285750">
              <a:buClr>
                <a:schemeClr val="accent1"/>
              </a:buClr>
              <a:buFont typeface="Wingdings" panose="05000000000000000000" pitchFamily="2" charset="2"/>
              <a:buChar char="Ø"/>
              <a:defRPr/>
            </a:pPr>
            <a:r>
              <a:rPr lang="en-US" altLang="zh-CN" sz="2800" dirty="0">
                <a:solidFill>
                  <a:prstClr val="black"/>
                </a:solidFill>
                <a:latin typeface="Calibri"/>
                <a:ea typeface="黑体"/>
              </a:rPr>
              <a:t>Packaging is an important consideration in vegetable and fruit market, which shelf life can be increased by 5-15 days.</a:t>
            </a:r>
          </a:p>
          <a:p>
            <a:pPr marL="285750" indent="-285750">
              <a:buClr>
                <a:schemeClr val="accent1"/>
              </a:buClr>
              <a:buFont typeface="Wingdings" panose="05000000000000000000" pitchFamily="2" charset="2"/>
              <a:buChar char="Ø"/>
              <a:defRPr/>
            </a:pPr>
            <a:r>
              <a:rPr lang="en-US" altLang="zh-CN" sz="2800" dirty="0">
                <a:solidFill>
                  <a:prstClr val="black"/>
                </a:solidFill>
                <a:latin typeface="Calibri"/>
                <a:ea typeface="黑体"/>
              </a:rPr>
              <a:t>The use of properly designed containers for transporting and marketing of produce can significantly reduce their losses and maintain their freshness succulence and quality for longer period. </a:t>
            </a:r>
          </a:p>
          <a:p>
            <a:pPr marL="285750" indent="-285750">
              <a:buClr>
                <a:schemeClr val="accent1"/>
              </a:buClr>
              <a:buFont typeface="Wingdings" panose="05000000000000000000" pitchFamily="2" charset="2"/>
              <a:buChar char="Ø"/>
              <a:defRPr/>
            </a:pPr>
            <a:r>
              <a:rPr lang="en-US" altLang="zh-CN" sz="2800" dirty="0">
                <a:solidFill>
                  <a:prstClr val="black"/>
                </a:solidFill>
                <a:latin typeface="Calibri"/>
                <a:ea typeface="黑体"/>
              </a:rPr>
              <a:t>Packaging also provides protection from mechanical damage and undesirable physiological changes and pathological deterioration during storage, transportation and marketing.</a:t>
            </a:r>
          </a:p>
          <a:p>
            <a:pPr marL="285750" indent="-285750">
              <a:buClr>
                <a:schemeClr val="accent1"/>
              </a:buClr>
              <a:buFont typeface="Wingdings" panose="05000000000000000000" pitchFamily="2" charset="2"/>
              <a:buChar char="Ø"/>
              <a:defRPr/>
            </a:pPr>
            <a:r>
              <a:rPr lang="en-US" altLang="zh-CN" sz="2800" dirty="0">
                <a:solidFill>
                  <a:prstClr val="black"/>
                </a:solidFill>
                <a:latin typeface="Calibri"/>
                <a:ea typeface="黑体"/>
              </a:rPr>
              <a:t>Packaging can be classified in two groups: containers for shipment or for the consumer.</a:t>
            </a:r>
          </a:p>
        </p:txBody>
      </p:sp>
    </p:spTree>
    <p:extLst>
      <p:ext uri="{BB962C8B-B14F-4D97-AF65-F5344CB8AC3E}">
        <p14:creationId xmlns:p14="http://schemas.microsoft.com/office/powerpoint/2010/main" val="2080142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200" fill="hold"/>
                                        <p:tgtEl>
                                          <p:spTgt spid="50"/>
                                        </p:tgtEl>
                                        <p:attrNameLst>
                                          <p:attrName>ppt_x</p:attrName>
                                        </p:attrNameLst>
                                      </p:cBhvr>
                                      <p:tavLst>
                                        <p:tav tm="0">
                                          <p:val>
                                            <p:strVal val="#ppt_x"/>
                                          </p:val>
                                        </p:tav>
                                        <p:tav tm="100000">
                                          <p:val>
                                            <p:strVal val="#ppt_x"/>
                                          </p:val>
                                        </p:tav>
                                      </p:tavLst>
                                    </p:anim>
                                    <p:anim calcmode="lin" valueType="num">
                                      <p:cBhvr additive="base">
                                        <p:cTn id="13" dur="200" fill="hold"/>
                                        <p:tgtEl>
                                          <p:spTgt spid="50"/>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200" fill="hold"/>
                                        <p:tgtEl>
                                          <p:spTgt spid="51"/>
                                        </p:tgtEl>
                                        <p:attrNameLst>
                                          <p:attrName>ppt_x</p:attrName>
                                        </p:attrNameLst>
                                      </p:cBhvr>
                                      <p:tavLst>
                                        <p:tav tm="0">
                                          <p:val>
                                            <p:strVal val="#ppt_x"/>
                                          </p:val>
                                        </p:tav>
                                        <p:tav tm="100000">
                                          <p:val>
                                            <p:strVal val="#ppt_x"/>
                                          </p:val>
                                        </p:tav>
                                      </p:tavLst>
                                    </p:anim>
                                    <p:anim calcmode="lin" valueType="num">
                                      <p:cBhvr additive="base">
                                        <p:cTn id="18" dur="200" fill="hold"/>
                                        <p:tgtEl>
                                          <p:spTgt spid="51"/>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200" fill="hold"/>
                                        <p:tgtEl>
                                          <p:spTgt spid="52"/>
                                        </p:tgtEl>
                                        <p:attrNameLst>
                                          <p:attrName>ppt_x</p:attrName>
                                        </p:attrNameLst>
                                      </p:cBhvr>
                                      <p:tavLst>
                                        <p:tav tm="0">
                                          <p:val>
                                            <p:strVal val="#ppt_x"/>
                                          </p:val>
                                        </p:tav>
                                        <p:tav tm="100000">
                                          <p:val>
                                            <p:strVal val="#ppt_x"/>
                                          </p:val>
                                        </p:tav>
                                      </p:tavLst>
                                    </p:anim>
                                    <p:anim calcmode="lin" valueType="num">
                                      <p:cBhvr additive="base">
                                        <p:cTn id="23" dur="200" fill="hold"/>
                                        <p:tgtEl>
                                          <p:spTgt spid="5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200" fill="hold"/>
                                        <p:tgtEl>
                                          <p:spTgt spid="53"/>
                                        </p:tgtEl>
                                        <p:attrNameLst>
                                          <p:attrName>ppt_x</p:attrName>
                                        </p:attrNameLst>
                                      </p:cBhvr>
                                      <p:tavLst>
                                        <p:tav tm="0">
                                          <p:val>
                                            <p:strVal val="#ppt_x"/>
                                          </p:val>
                                        </p:tav>
                                        <p:tav tm="100000">
                                          <p:val>
                                            <p:strVal val="#ppt_x"/>
                                          </p:val>
                                        </p:tav>
                                      </p:tavLst>
                                    </p:anim>
                                    <p:anim calcmode="lin" valueType="num">
                                      <p:cBhvr additive="base">
                                        <p:cTn id="28" dur="200" fill="hold"/>
                                        <p:tgtEl>
                                          <p:spTgt spid="5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200" fill="hold"/>
                                        <p:tgtEl>
                                          <p:spTgt spid="54"/>
                                        </p:tgtEl>
                                        <p:attrNameLst>
                                          <p:attrName>ppt_x</p:attrName>
                                        </p:attrNameLst>
                                      </p:cBhvr>
                                      <p:tavLst>
                                        <p:tav tm="0">
                                          <p:val>
                                            <p:strVal val="#ppt_x"/>
                                          </p:val>
                                        </p:tav>
                                        <p:tav tm="100000">
                                          <p:val>
                                            <p:strVal val="#ppt_x"/>
                                          </p:val>
                                        </p:tav>
                                      </p:tavLst>
                                    </p:anim>
                                    <p:anim calcmode="lin" valueType="num">
                                      <p:cBhvr additive="base">
                                        <p:cTn id="33" dur="200" fill="hold"/>
                                        <p:tgtEl>
                                          <p:spTgt spid="54"/>
                                        </p:tgtEl>
                                        <p:attrNameLst>
                                          <p:attrName>ppt_y</p:attrName>
                                        </p:attrNameLst>
                                      </p:cBhvr>
                                      <p:tavLst>
                                        <p:tav tm="0">
                                          <p:val>
                                            <p:strVal val="1+#ppt_h/2"/>
                                          </p:val>
                                        </p:tav>
                                        <p:tav tm="100000">
                                          <p:val>
                                            <p:strVal val="#ppt_y"/>
                                          </p:val>
                                        </p:tav>
                                      </p:tavLst>
                                    </p:anim>
                                  </p:childTnLst>
                                </p:cTn>
                              </p:par>
                            </p:childTnLst>
                          </p:cTn>
                        </p:par>
                        <p:par>
                          <p:cTn id="34" fill="hold">
                            <p:stCondLst>
                              <p:cond delay="1200"/>
                            </p:stCondLst>
                            <p:childTnLst>
                              <p:par>
                                <p:cTn id="35" presetID="2" presetClass="entr" presetSubtype="4"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200" fill="hold"/>
                                        <p:tgtEl>
                                          <p:spTgt spid="55"/>
                                        </p:tgtEl>
                                        <p:attrNameLst>
                                          <p:attrName>ppt_x</p:attrName>
                                        </p:attrNameLst>
                                      </p:cBhvr>
                                      <p:tavLst>
                                        <p:tav tm="0">
                                          <p:val>
                                            <p:strVal val="#ppt_x"/>
                                          </p:val>
                                        </p:tav>
                                        <p:tav tm="100000">
                                          <p:val>
                                            <p:strVal val="#ppt_x"/>
                                          </p:val>
                                        </p:tav>
                                      </p:tavLst>
                                    </p:anim>
                                    <p:anim calcmode="lin" valueType="num">
                                      <p:cBhvr additive="base">
                                        <p:cTn id="38" dur="200" fill="hold"/>
                                        <p:tgtEl>
                                          <p:spTgt spid="55"/>
                                        </p:tgtEl>
                                        <p:attrNameLst>
                                          <p:attrName>ppt_y</p:attrName>
                                        </p:attrNameLst>
                                      </p:cBhvr>
                                      <p:tavLst>
                                        <p:tav tm="0">
                                          <p:val>
                                            <p:strVal val="1+#ppt_h/2"/>
                                          </p:val>
                                        </p:tav>
                                        <p:tav tm="100000">
                                          <p:val>
                                            <p:strVal val="#ppt_y"/>
                                          </p:val>
                                        </p:tav>
                                      </p:tavLst>
                                    </p:anim>
                                  </p:childTnLst>
                                </p:cTn>
                              </p:par>
                            </p:childTnLst>
                          </p:cTn>
                        </p:par>
                        <p:par>
                          <p:cTn id="39" fill="hold">
                            <p:stCondLst>
                              <p:cond delay="1400"/>
                            </p:stCondLst>
                            <p:childTnLst>
                              <p:par>
                                <p:cTn id="40" presetID="2" presetClass="entr" presetSubtype="4"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200" fill="hold"/>
                                        <p:tgtEl>
                                          <p:spTgt spid="58"/>
                                        </p:tgtEl>
                                        <p:attrNameLst>
                                          <p:attrName>ppt_x</p:attrName>
                                        </p:attrNameLst>
                                      </p:cBhvr>
                                      <p:tavLst>
                                        <p:tav tm="0">
                                          <p:val>
                                            <p:strVal val="#ppt_x"/>
                                          </p:val>
                                        </p:tav>
                                        <p:tav tm="100000">
                                          <p:val>
                                            <p:strVal val="#ppt_x"/>
                                          </p:val>
                                        </p:tav>
                                      </p:tavLst>
                                    </p:anim>
                                    <p:anim calcmode="lin" valueType="num">
                                      <p:cBhvr additive="base">
                                        <p:cTn id="43" dur="200" fill="hold"/>
                                        <p:tgtEl>
                                          <p:spTgt spid="58"/>
                                        </p:tgtEl>
                                        <p:attrNameLst>
                                          <p:attrName>ppt_y</p:attrName>
                                        </p:attrNameLst>
                                      </p:cBhvr>
                                      <p:tavLst>
                                        <p:tav tm="0">
                                          <p:val>
                                            <p:strVal val="1+#ppt_h/2"/>
                                          </p:val>
                                        </p:tav>
                                        <p:tav tm="100000">
                                          <p:val>
                                            <p:strVal val="#ppt_y"/>
                                          </p:val>
                                        </p:tav>
                                      </p:tavLst>
                                    </p:anim>
                                  </p:childTnLst>
                                </p:cTn>
                              </p:par>
                            </p:childTnLst>
                          </p:cTn>
                        </p:par>
                        <p:par>
                          <p:cTn id="44" fill="hold">
                            <p:stCondLst>
                              <p:cond delay="1600"/>
                            </p:stCondLst>
                            <p:childTnLst>
                              <p:par>
                                <p:cTn id="45" presetID="2" presetClass="entr" presetSubtype="4"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200" fill="hold"/>
                                        <p:tgtEl>
                                          <p:spTgt spid="59"/>
                                        </p:tgtEl>
                                        <p:attrNameLst>
                                          <p:attrName>ppt_x</p:attrName>
                                        </p:attrNameLst>
                                      </p:cBhvr>
                                      <p:tavLst>
                                        <p:tav tm="0">
                                          <p:val>
                                            <p:strVal val="#ppt_x"/>
                                          </p:val>
                                        </p:tav>
                                        <p:tav tm="100000">
                                          <p:val>
                                            <p:strVal val="#ppt_x"/>
                                          </p:val>
                                        </p:tav>
                                      </p:tavLst>
                                    </p:anim>
                                    <p:anim calcmode="lin" valueType="num">
                                      <p:cBhvr additive="base">
                                        <p:cTn id="48" dur="2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743584" y="3078879"/>
            <a:ext cx="4920376" cy="690980"/>
            <a:chOff x="6405295" y="1197876"/>
            <a:chExt cx="4921018" cy="690818"/>
          </a:xfrm>
        </p:grpSpPr>
        <p:sp>
          <p:nvSpPr>
            <p:cNvPr id="61" name="文本框 13"/>
            <p:cNvSpPr txBox="1"/>
            <p:nvPr/>
          </p:nvSpPr>
          <p:spPr>
            <a:xfrm flipH="1">
              <a:off x="7301197" y="1268304"/>
              <a:ext cx="4025116" cy="458800"/>
            </a:xfrm>
            <a:prstGeom prst="rect">
              <a:avLst/>
            </a:prstGeom>
            <a:noFill/>
          </p:spPr>
          <p:txBody>
            <a:bodyPr wrap="square" rtlCol="0">
              <a:spAutoFit/>
            </a:bodyPr>
            <a:lstStyle/>
            <a:p>
              <a:pPr defTabSz="628650">
                <a:lnSpc>
                  <a:spcPct val="150000"/>
                </a:lnSpc>
                <a:defRPr/>
              </a:pPr>
              <a:r>
                <a:rPr lang="en-US" altLang="zh-CN" sz="1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sym typeface="+mn-ea"/>
                </a:rPr>
                <a:t>Supply Chain</a:t>
              </a:r>
              <a:endParaRPr lang="en-US" b="1" dirty="0">
                <a:solidFill>
                  <a:schemeClr val="accent2"/>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083299" y="2993794"/>
            <a:ext cx="4935384" cy="874408"/>
            <a:chOff x="6405295" y="1074718"/>
            <a:chExt cx="4936027" cy="874205"/>
          </a:xfrm>
        </p:grpSpPr>
        <p:sp>
          <p:nvSpPr>
            <p:cNvPr id="66" name="文本框 67"/>
            <p:cNvSpPr txBox="1"/>
            <p:nvPr/>
          </p:nvSpPr>
          <p:spPr>
            <a:xfrm flipH="1">
              <a:off x="7146881" y="1074718"/>
              <a:ext cx="4194441" cy="874205"/>
            </a:xfrm>
            <a:prstGeom prst="rect">
              <a:avLst/>
            </a:prstGeom>
            <a:noFill/>
          </p:spPr>
          <p:txBody>
            <a:bodyPr wrap="square" rtlCol="0">
              <a:spAutoFit/>
            </a:bodyPr>
            <a:lstStyle/>
            <a:p>
              <a:pPr defTabSz="628650">
                <a:lnSpc>
                  <a:spcPct val="150000"/>
                </a:lnSpc>
                <a:defRPr/>
              </a:pPr>
              <a:r>
                <a:rPr lang="en-US" altLang="zh-CN" sz="1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sym typeface="+mn-ea"/>
                </a:rPr>
                <a:t>Good Practice of </a:t>
              </a:r>
              <a:r>
                <a:rPr lang="en-US" altLang="zh-CN" sz="1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rPr>
                <a:t>Fruits </a:t>
              </a:r>
            </a:p>
            <a:p>
              <a:pPr defTabSz="628650">
                <a:lnSpc>
                  <a:spcPct val="150000"/>
                </a:lnSpc>
                <a:defRPr/>
              </a:pPr>
              <a:r>
                <a:rPr lang="en-US" altLang="zh-CN" sz="1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rPr>
                <a:t>and Vegetables</a:t>
              </a:r>
              <a:endParaRPr lang="en-US" altLang="zh-CN" b="1" dirty="0">
                <a:solidFill>
                  <a:schemeClr val="accent2"/>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88988"/>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1800098" y="4649032"/>
            <a:ext cx="4863862" cy="690978"/>
            <a:chOff x="6405295" y="1197876"/>
            <a:chExt cx="4864496" cy="690818"/>
          </a:xfrm>
        </p:grpSpPr>
        <p:sp>
          <p:nvSpPr>
            <p:cNvPr id="71" name="文本框 72"/>
            <p:cNvSpPr txBox="1"/>
            <p:nvPr/>
          </p:nvSpPr>
          <p:spPr>
            <a:xfrm flipH="1">
              <a:off x="7244674" y="1261084"/>
              <a:ext cx="4025117" cy="462520"/>
            </a:xfrm>
            <a:prstGeom prst="rect">
              <a:avLst/>
            </a:prstGeom>
            <a:noFill/>
          </p:spPr>
          <p:txBody>
            <a:bodyPr wrap="square" rtlCol="0">
              <a:spAutoFit/>
            </a:bodyPr>
            <a:lstStyle/>
            <a:p>
              <a:pPr defTabSz="628650">
                <a:lnSpc>
                  <a:spcPct val="150000"/>
                </a:lnSpc>
                <a:defRPr/>
              </a:pPr>
              <a:r>
                <a:rPr kumimoji="0" lang="en-US" altLang="zh-CN"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The Contract Farming Model</a:t>
              </a:r>
              <a:endParaRPr lang="en-US" b="1" dirty="0">
                <a:solidFill>
                  <a:schemeClr val="accent2"/>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61740" y="1298332"/>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3792985" y="-2776560"/>
            <a:ext cx="4456611" cy="4530820"/>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65222" y="724270"/>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7" name="Immagine 6">
            <a:extLst>
              <a:ext uri="{FF2B5EF4-FFF2-40B4-BE49-F238E27FC236}">
                <a16:creationId xmlns:a16="http://schemas.microsoft.com/office/drawing/2014/main" id="{1F031B1A-E963-4A06-A323-C1D31BC6F7AC}"/>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8" name="图片 27" descr="联合国粮食署">
            <a:extLst>
              <a:ext uri="{FF2B5EF4-FFF2-40B4-BE49-F238E27FC236}">
                <a16:creationId xmlns:a16="http://schemas.microsoft.com/office/drawing/2014/main" id="{F041DDCA-4168-4D89-B36C-821E0B432D14}"/>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9" name="图片 28" descr="WFP SSC-白">
            <a:extLst>
              <a:ext uri="{FF2B5EF4-FFF2-40B4-BE49-F238E27FC236}">
                <a16:creationId xmlns:a16="http://schemas.microsoft.com/office/drawing/2014/main" id="{1CD6F4DF-9B6C-436B-A947-91A565E985E0}"/>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30" name="Picture 15" descr="A picture containing window&#10;&#10;Description automatically generated">
            <a:extLst>
              <a:ext uri="{FF2B5EF4-FFF2-40B4-BE49-F238E27FC236}">
                <a16:creationId xmlns:a16="http://schemas.microsoft.com/office/drawing/2014/main" id="{A514D3C6-E2F9-494D-96B2-ED0673AE7A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31" name="Picture 13" descr="Icon&#10;&#10;Description automatically generated">
            <a:extLst>
              <a:ext uri="{FF2B5EF4-FFF2-40B4-BE49-F238E27FC236}">
                <a16:creationId xmlns:a16="http://schemas.microsoft.com/office/drawing/2014/main" id="{DD4FED26-EF0D-4A9B-9AA2-5DE2239166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grpSp>
        <p:nvGrpSpPr>
          <p:cNvPr id="32" name="组合 31">
            <a:extLst>
              <a:ext uri="{FF2B5EF4-FFF2-40B4-BE49-F238E27FC236}">
                <a16:creationId xmlns:a16="http://schemas.microsoft.com/office/drawing/2014/main" id="{90869782-2454-445F-07EA-F02F1A51ADD6}"/>
              </a:ext>
            </a:extLst>
          </p:cNvPr>
          <p:cNvGrpSpPr/>
          <p:nvPr/>
        </p:nvGrpSpPr>
        <p:grpSpPr>
          <a:xfrm>
            <a:off x="7083299" y="4644835"/>
            <a:ext cx="4863862" cy="690978"/>
            <a:chOff x="6405295" y="1197876"/>
            <a:chExt cx="4864496" cy="690818"/>
          </a:xfrm>
        </p:grpSpPr>
        <p:sp>
          <p:nvSpPr>
            <p:cNvPr id="33" name="文本框 72">
              <a:extLst>
                <a:ext uri="{FF2B5EF4-FFF2-40B4-BE49-F238E27FC236}">
                  <a16:creationId xmlns:a16="http://schemas.microsoft.com/office/drawing/2014/main" id="{3ED954B1-1E67-5A97-C69B-CE04E7775544}"/>
                </a:ext>
              </a:extLst>
            </p:cNvPr>
            <p:cNvSpPr txBox="1"/>
            <p:nvPr/>
          </p:nvSpPr>
          <p:spPr>
            <a:xfrm flipH="1">
              <a:off x="7244674" y="1261084"/>
              <a:ext cx="4025117" cy="462520"/>
            </a:xfrm>
            <a:prstGeom prst="rect">
              <a:avLst/>
            </a:prstGeom>
            <a:noFill/>
          </p:spPr>
          <p:txBody>
            <a:bodyPr wrap="square" rtlCol="0">
              <a:spAutoFit/>
            </a:bodyPr>
            <a:lstStyle/>
            <a:p>
              <a:pPr defTabSz="628650">
                <a:lnSpc>
                  <a:spcPct val="150000"/>
                </a:lnSpc>
                <a:defRPr/>
              </a:pPr>
              <a:r>
                <a:rPr kumimoji="0" lang="en-US" altLang="zh-CN"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Summary</a:t>
              </a:r>
              <a:endParaRPr lang="en-US" b="1" dirty="0">
                <a:solidFill>
                  <a:schemeClr val="accent2"/>
                </a:solidFill>
                <a:latin typeface="微软雅黑" panose="020B0503020204020204" pitchFamily="34" charset="-122"/>
                <a:ea typeface="微软雅黑" panose="020B0503020204020204" pitchFamily="34" charset="-122"/>
              </a:endParaRPr>
            </a:p>
          </p:txBody>
        </p:sp>
        <p:grpSp>
          <p:nvGrpSpPr>
            <p:cNvPr id="34" name="组合 33">
              <a:extLst>
                <a:ext uri="{FF2B5EF4-FFF2-40B4-BE49-F238E27FC236}">
                  <a16:creationId xmlns:a16="http://schemas.microsoft.com/office/drawing/2014/main" id="{EC617F32-BF77-0457-5637-89DE51EC9E53}"/>
                </a:ext>
              </a:extLst>
            </p:cNvPr>
            <p:cNvGrpSpPr/>
            <p:nvPr/>
          </p:nvGrpSpPr>
          <p:grpSpPr>
            <a:xfrm>
              <a:off x="6405295" y="1197876"/>
              <a:ext cx="690819" cy="690818"/>
              <a:chOff x="6405295" y="1197876"/>
              <a:chExt cx="690819" cy="690818"/>
            </a:xfrm>
          </p:grpSpPr>
          <p:sp>
            <p:nvSpPr>
              <p:cNvPr id="35" name="椭圆 34">
                <a:extLst>
                  <a:ext uri="{FF2B5EF4-FFF2-40B4-BE49-F238E27FC236}">
                    <a16:creationId xmlns:a16="http://schemas.microsoft.com/office/drawing/2014/main" id="{AD3B7F06-E5A2-5338-C1AB-D9374482758F}"/>
                  </a:ext>
                </a:extLst>
              </p:cNvPr>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36" name="矩形 35">
                <a:extLst>
                  <a:ext uri="{FF2B5EF4-FFF2-40B4-BE49-F238E27FC236}">
                    <a16:creationId xmlns:a16="http://schemas.microsoft.com/office/drawing/2014/main" id="{9C606437-4DE4-902C-7FD2-46821E157A35}"/>
                  </a:ext>
                </a:extLst>
              </p:cNvPr>
              <p:cNvSpPr/>
              <p:nvPr/>
            </p:nvSpPr>
            <p:spPr>
              <a:xfrm>
                <a:off x="6453146" y="1298332"/>
                <a:ext cx="595114" cy="52309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64" presetClass="path" presetSubtype="0" decel="30000" fill="hold" grpId="1" nodeType="withEffect">
                                  <p:stCondLst>
                                    <p:cond delay="0"/>
                                  </p:stCondLst>
                                  <p:childTnLst>
                                    <p:animMotion origin="layout" path="M 1.11022E-16 0.03889 L 1.11022E-16 -0.14815 " pathEditMode="relative" rAng="0" ptsTypes="AA">
                                      <p:cBhvr>
                                        <p:cTn id="9" dur="750" spd="-100000" fill="hold"/>
                                        <p:tgtEl>
                                          <p:spTgt spid="98"/>
                                        </p:tgtEl>
                                        <p:attrNameLst>
                                          <p:attrName>ppt_x</p:attrName>
                                          <p:attrName>ppt_y</p:attrName>
                                        </p:attrNameLst>
                                      </p:cBhvr>
                                      <p:rCtr x="0" y="-9352"/>
                                    </p:animMotion>
                                  </p:childTnLst>
                                </p:cTn>
                              </p:par>
                              <p:par>
                                <p:cTn id="10" presetID="64" presetClass="path" presetSubtype="0" accel="30000" decel="30000" fill="hold" grpId="2" nodeType="withEffect">
                                  <p:stCondLst>
                                    <p:cond delay="750"/>
                                  </p:stCondLst>
                                  <p:childTnLst>
                                    <p:animMotion origin="layout" path="M 3.95833E-6 0.03842 L 3.95833E-6 2.96296E-6 " pathEditMode="relative" rAng="0" ptsTypes="AA">
                                      <p:cBhvr>
                                        <p:cTn id="11" dur="750" fill="hold"/>
                                        <p:tgtEl>
                                          <p:spTgt spid="98"/>
                                        </p:tgtEl>
                                        <p:attrNameLst>
                                          <p:attrName>ppt_x</p:attrName>
                                          <p:attrName>ppt_y</p:attrName>
                                        </p:attrNameLst>
                                      </p:cBhvr>
                                      <p:rCtr x="0" y="-1921"/>
                                    </p:animMotion>
                                  </p:childTnLst>
                                </p:cTn>
                              </p:par>
                              <p:par>
                                <p:cTn id="12" presetID="10" presetClass="entr" presetSubtype="0" fill="hold" grpId="0" nodeType="withEffect">
                                  <p:stCondLst>
                                    <p:cond delay="75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par>
                                <p:cTn id="15" presetID="64" presetClass="path" presetSubtype="0" accel="30000" decel="30000" fill="hold" grpId="1" nodeType="withEffect">
                                  <p:stCondLst>
                                    <p:cond delay="750"/>
                                  </p:stCondLst>
                                  <p:childTnLst>
                                    <p:animMotion origin="layout" path="M 3.95833E-6 0.03842 L 3.95833E-6 2.96296E-6 " pathEditMode="relative" rAng="0" ptsTypes="AA">
                                      <p:cBhvr>
                                        <p:cTn id="16" dur="750" fill="hold"/>
                                        <p:tgtEl>
                                          <p:spTgt spid="99"/>
                                        </p:tgtEl>
                                        <p:attrNameLst>
                                          <p:attrName>ppt_x</p:attrName>
                                          <p:attrName>ppt_y</p:attrName>
                                        </p:attrNameLst>
                                      </p:cBhvr>
                                      <p:rCtr x="0" y="-1921"/>
                                    </p:animMotion>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1000"/>
                                        <p:tgtEl>
                                          <p:spTgt spid="65"/>
                                        </p:tgtEl>
                                      </p:cBhvr>
                                    </p:animEffect>
                                    <p:anim calcmode="lin" valueType="num">
                                      <p:cBhvr>
                                        <p:cTn id="27" dur="1000" fill="hold"/>
                                        <p:tgtEl>
                                          <p:spTgt spid="65"/>
                                        </p:tgtEl>
                                        <p:attrNameLst>
                                          <p:attrName>ppt_x</p:attrName>
                                        </p:attrNameLst>
                                      </p:cBhvr>
                                      <p:tavLst>
                                        <p:tav tm="0">
                                          <p:val>
                                            <p:strVal val="#ppt_x"/>
                                          </p:val>
                                        </p:tav>
                                        <p:tav tm="100000">
                                          <p:val>
                                            <p:strVal val="#ppt_x"/>
                                          </p:val>
                                        </p:tav>
                                      </p:tavLst>
                                    </p:anim>
                                    <p:anim calcmode="lin" valueType="num">
                                      <p:cBhvr>
                                        <p:cTn id="28" dur="1000" fill="hold"/>
                                        <p:tgtEl>
                                          <p:spTgt spid="65"/>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8" grpId="1" animBg="1"/>
      <p:bldP spid="98" grpId="2" animBg="1"/>
      <p:bldP spid="99" grpId="0"/>
      <p:bldP spid="9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h-seisen">
            <a:extLst>
              <a:ext uri="{FF2B5EF4-FFF2-40B4-BE49-F238E27FC236}">
                <a16:creationId xmlns:a16="http://schemas.microsoft.com/office/drawing/2014/main" id="{2636A262-EB80-F5E6-D914-A9AF2B50B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8" y="4278922"/>
            <a:ext cx="4078540" cy="25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C05E14-CE1D-ED16-024E-F22A47E93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97" t="7806" r="2621" b="7475"/>
          <a:stretch>
            <a:fillRect/>
          </a:stretch>
        </p:blipFill>
        <p:spPr bwMode="auto">
          <a:xfrm>
            <a:off x="3933092" y="4261192"/>
            <a:ext cx="8324973" cy="25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9AF042B0-8082-316C-E91A-F01EEC395206}"/>
              </a:ext>
            </a:extLst>
          </p:cNvPr>
          <p:cNvSpPr txBox="1"/>
          <p:nvPr/>
        </p:nvSpPr>
        <p:spPr>
          <a:xfrm>
            <a:off x="826477" y="917084"/>
            <a:ext cx="10152184" cy="3323987"/>
          </a:xfrm>
          <a:prstGeom prst="rect">
            <a:avLst/>
          </a:prstGeom>
          <a:noFill/>
        </p:spPr>
        <p:txBody>
          <a:bodyPr wrap="square">
            <a:spAutoFit/>
          </a:bodyPr>
          <a:lstStyle/>
          <a:p>
            <a:pPr>
              <a:spcBef>
                <a:spcPct val="20000"/>
              </a:spcBef>
              <a:buClr>
                <a:srgbClr val="FFFF00"/>
              </a:buClr>
              <a:defRPr/>
            </a:pPr>
            <a:r>
              <a:rPr lang="en-US" altLang="zh-CN" sz="2800" b="1" kern="0" dirty="0">
                <a:latin typeface="+mn-lt"/>
                <a:ea typeface="+mn-ea"/>
              </a:rPr>
              <a:t>Modified atmosphere packaging(MAP)</a:t>
            </a:r>
          </a:p>
          <a:p>
            <a:pPr marL="971550" lvl="1" indent="-514350">
              <a:spcBef>
                <a:spcPct val="20000"/>
              </a:spcBef>
              <a:buClr>
                <a:srgbClr val="FFFF00"/>
              </a:buClr>
              <a:buFont typeface="Wingdings" pitchFamily="2" charset="2"/>
              <a:buChar char="Ø"/>
              <a:defRPr/>
            </a:pPr>
            <a:r>
              <a:rPr lang="en-US" altLang="zh-CN" sz="2600" b="1" kern="0" dirty="0">
                <a:latin typeface="+mn-lt"/>
                <a:ea typeface="+mn-ea"/>
              </a:rPr>
              <a:t>MAP may be described as the use of an atmosphere composition surrounding the product.</a:t>
            </a:r>
          </a:p>
          <a:p>
            <a:pPr marL="971550" lvl="1" indent="-514350">
              <a:spcBef>
                <a:spcPct val="20000"/>
              </a:spcBef>
              <a:buClr>
                <a:srgbClr val="FFFF00"/>
              </a:buClr>
              <a:buFont typeface="Wingdings" pitchFamily="2" charset="2"/>
              <a:buChar char="Ø"/>
              <a:defRPr/>
            </a:pPr>
            <a:r>
              <a:rPr lang="en-US" altLang="zh-CN" sz="2600" b="1" kern="0" dirty="0">
                <a:latin typeface="+mn-lt"/>
                <a:ea typeface="+mn-ea"/>
              </a:rPr>
              <a:t>O</a:t>
            </a:r>
            <a:r>
              <a:rPr lang="en-US" altLang="zh-CN" sz="2600" b="1" kern="0" baseline="-25000" dirty="0">
                <a:latin typeface="+mn-lt"/>
                <a:ea typeface="+mn-ea"/>
              </a:rPr>
              <a:t>2</a:t>
            </a:r>
            <a:r>
              <a:rPr lang="en-US" altLang="zh-CN" sz="2600" b="1" kern="0" dirty="0">
                <a:latin typeface="+mn-lt"/>
                <a:ea typeface="+mn-ea"/>
              </a:rPr>
              <a:t> ↓, C</a:t>
            </a:r>
            <a:r>
              <a:rPr lang="en-US" altLang="zh-CN" sz="2600" b="1" kern="0" dirty="0">
                <a:latin typeface="Arial" charset="0"/>
              </a:rPr>
              <a:t>O</a:t>
            </a:r>
            <a:r>
              <a:rPr lang="en-US" altLang="zh-CN" sz="2600" b="1" kern="0" baseline="-25000" dirty="0">
                <a:latin typeface="Arial" charset="0"/>
              </a:rPr>
              <a:t>2 </a:t>
            </a:r>
            <a:r>
              <a:rPr lang="en-US" altLang="zh-CN" sz="2600" b="1" kern="0" dirty="0">
                <a:latin typeface="+mn-lt"/>
                <a:ea typeface="+mn-ea"/>
              </a:rPr>
              <a:t>↑,</a:t>
            </a:r>
            <a:r>
              <a:rPr lang="en-US" altLang="zh-CN" sz="2600" b="1" kern="0" dirty="0">
                <a:latin typeface="Arial" charset="0"/>
              </a:rPr>
              <a:t> T↓</a:t>
            </a:r>
          </a:p>
          <a:p>
            <a:pPr marL="971550" lvl="1" indent="-514350">
              <a:spcBef>
                <a:spcPct val="20000"/>
              </a:spcBef>
              <a:buClr>
                <a:srgbClr val="FFFF00"/>
              </a:buClr>
              <a:buFont typeface="Wingdings" pitchFamily="2" charset="2"/>
              <a:buChar char="Ø"/>
              <a:defRPr/>
            </a:pPr>
            <a:r>
              <a:rPr lang="en-US" altLang="zh-CN" sz="2600" b="1" kern="0" dirty="0">
                <a:latin typeface="+mn-lt"/>
                <a:ea typeface="+mn-ea"/>
              </a:rPr>
              <a:t>Two way to modify atmosphere:</a:t>
            </a:r>
          </a:p>
          <a:p>
            <a:pPr marL="1428750" lvl="2" indent="-514350">
              <a:spcBef>
                <a:spcPct val="20000"/>
              </a:spcBef>
              <a:buClr>
                <a:srgbClr val="FFFF00"/>
              </a:buClr>
              <a:buFont typeface="Wingdings" pitchFamily="2" charset="2"/>
              <a:buChar char="ü"/>
              <a:defRPr/>
            </a:pPr>
            <a:r>
              <a:rPr lang="en-US" altLang="zh-CN" sz="2600" b="1" kern="0" dirty="0">
                <a:latin typeface="+mn-lt"/>
                <a:ea typeface="+mn-ea"/>
              </a:rPr>
              <a:t>Flushing the package with gases</a:t>
            </a:r>
          </a:p>
          <a:p>
            <a:pPr marL="1428750" lvl="2" indent="-514350">
              <a:spcBef>
                <a:spcPct val="20000"/>
              </a:spcBef>
              <a:buClr>
                <a:srgbClr val="FFFF00"/>
              </a:buClr>
              <a:buFont typeface="Wingdings" pitchFamily="2" charset="2"/>
              <a:buChar char="ü"/>
              <a:defRPr/>
            </a:pPr>
            <a:r>
              <a:rPr lang="en-US" altLang="zh-CN" sz="2600" b="1" kern="0" dirty="0">
                <a:latin typeface="+mn-lt"/>
                <a:ea typeface="+mn-ea"/>
              </a:rPr>
              <a:t>Naturally occurring processes</a:t>
            </a:r>
          </a:p>
        </p:txBody>
      </p:sp>
      <p:pic>
        <p:nvPicPr>
          <p:cNvPr id="6" name="Immagine 6">
            <a:extLst>
              <a:ext uri="{FF2B5EF4-FFF2-40B4-BE49-F238E27FC236}">
                <a16:creationId xmlns:a16="http://schemas.microsoft.com/office/drawing/2014/main" id="{E03C3D6B-EDE8-9733-42E0-A59F01A339C1}"/>
              </a:ext>
            </a:extLst>
          </p:cNvPr>
          <p:cNvPicPr>
            <a:picLocks noChangeAspect="1"/>
          </p:cNvPicPr>
          <p:nvPr/>
        </p:nvPicPr>
        <p:blipFill>
          <a:blip r:embed="rId4" cstate="email"/>
          <a:srcRect l="8654" t="32887" b="20814"/>
          <a:stretch>
            <a:fillRect/>
          </a:stretch>
        </p:blipFill>
        <p:spPr>
          <a:xfrm>
            <a:off x="-49107" y="-27093"/>
            <a:ext cx="12297833" cy="710353"/>
          </a:xfrm>
          <a:prstGeom prst="rect">
            <a:avLst/>
          </a:prstGeom>
        </p:spPr>
      </p:pic>
      <p:pic>
        <p:nvPicPr>
          <p:cNvPr id="7" name="图片 6" descr="联合国粮食署">
            <a:extLst>
              <a:ext uri="{FF2B5EF4-FFF2-40B4-BE49-F238E27FC236}">
                <a16:creationId xmlns:a16="http://schemas.microsoft.com/office/drawing/2014/main" id="{46145BD6-9329-10EE-4447-69A68E604617}"/>
              </a:ext>
            </a:extLst>
          </p:cNvPr>
          <p:cNvPicPr>
            <a:picLocks noChangeAspect="1"/>
          </p:cNvPicPr>
          <p:nvPr/>
        </p:nvPicPr>
        <p:blipFill>
          <a:blip r:embed="rId5"/>
          <a:stretch>
            <a:fillRect/>
          </a:stretch>
        </p:blipFill>
        <p:spPr>
          <a:xfrm>
            <a:off x="143087" y="-96520"/>
            <a:ext cx="2291080" cy="850053"/>
          </a:xfrm>
          <a:prstGeom prst="rect">
            <a:avLst/>
          </a:prstGeom>
        </p:spPr>
      </p:pic>
      <p:pic>
        <p:nvPicPr>
          <p:cNvPr id="8" name="图片 7" descr="WFP SSC-白">
            <a:extLst>
              <a:ext uri="{FF2B5EF4-FFF2-40B4-BE49-F238E27FC236}">
                <a16:creationId xmlns:a16="http://schemas.microsoft.com/office/drawing/2014/main" id="{FE319598-C4AA-ABF5-3D3E-F89FAD6F03FF}"/>
              </a:ext>
            </a:extLst>
          </p:cNvPr>
          <p:cNvPicPr>
            <a:picLocks noChangeAspect="1"/>
          </p:cNvPicPr>
          <p:nvPr/>
        </p:nvPicPr>
        <p:blipFill>
          <a:blip r:embed="rId6"/>
          <a:stretch>
            <a:fillRect/>
          </a:stretch>
        </p:blipFill>
        <p:spPr>
          <a:xfrm>
            <a:off x="3074055" y="-27093"/>
            <a:ext cx="1002453" cy="647700"/>
          </a:xfrm>
          <a:prstGeom prst="rect">
            <a:avLst/>
          </a:prstGeom>
        </p:spPr>
      </p:pic>
      <p:pic>
        <p:nvPicPr>
          <p:cNvPr id="9" name="Picture 15" descr="A picture containing window&#10;&#10;Description automatically generated">
            <a:extLst>
              <a:ext uri="{FF2B5EF4-FFF2-40B4-BE49-F238E27FC236}">
                <a16:creationId xmlns:a16="http://schemas.microsoft.com/office/drawing/2014/main" id="{857E5000-7C21-68A2-B935-CAE979034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0" name="Picture 13" descr="Icon&#10;&#10;Description automatically generated">
            <a:extLst>
              <a:ext uri="{FF2B5EF4-FFF2-40B4-BE49-F238E27FC236}">
                <a16:creationId xmlns:a16="http://schemas.microsoft.com/office/drawing/2014/main" id="{48461502-5AAE-52F5-3817-F2917D874B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extLst>
      <p:ext uri="{BB962C8B-B14F-4D97-AF65-F5344CB8AC3E}">
        <p14:creationId xmlns:p14="http://schemas.microsoft.com/office/powerpoint/2010/main" val="205639275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9" name="Picture 2">
            <a:extLst>
              <a:ext uri="{FF2B5EF4-FFF2-40B4-BE49-F238E27FC236}">
                <a16:creationId xmlns:a16="http://schemas.microsoft.com/office/drawing/2014/main" id="{EBC63147-B66F-6496-8B7D-A87DECAD91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6879" y="1084805"/>
            <a:ext cx="82772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5F79FE32-79A1-B299-2C3A-2B0C93301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1881"/>
          <a:stretch>
            <a:fillRect/>
          </a:stretch>
        </p:blipFill>
        <p:spPr bwMode="auto">
          <a:xfrm>
            <a:off x="757489" y="1239522"/>
            <a:ext cx="9320212"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07B1A089-5A4C-E5FE-4401-A7FCF844C2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304" y="800861"/>
            <a:ext cx="8665372" cy="580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a:extLst>
              <a:ext uri="{FF2B5EF4-FFF2-40B4-BE49-F238E27FC236}">
                <a16:creationId xmlns:a16="http://schemas.microsoft.com/office/drawing/2014/main" id="{649CA63C-F312-6576-B17C-8A44A1109A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876" y="795240"/>
            <a:ext cx="4139044" cy="29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09FB2E2A-3646-489D-3080-7B4349AF84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3398" y="3761069"/>
            <a:ext cx="4008554" cy="30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a:extLst>
              <a:ext uri="{FF2B5EF4-FFF2-40B4-BE49-F238E27FC236}">
                <a16:creationId xmlns:a16="http://schemas.microsoft.com/office/drawing/2014/main" id="{33B30296-0725-34B4-F53D-C04BAD2FA1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8429" y="837977"/>
            <a:ext cx="4273728" cy="283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a:extLst>
              <a:ext uri="{FF2B5EF4-FFF2-40B4-BE49-F238E27FC236}">
                <a16:creationId xmlns:a16="http://schemas.microsoft.com/office/drawing/2014/main" id="{A29BF89F-7C2D-7D29-5C4C-96714E2C49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1909" y="3848530"/>
            <a:ext cx="4372676" cy="296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23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4" name="内容占位符 10">
            <a:extLst>
              <a:ext uri="{FF2B5EF4-FFF2-40B4-BE49-F238E27FC236}">
                <a16:creationId xmlns:a16="http://schemas.microsoft.com/office/drawing/2014/main" id="{A18DBEAA-AD22-B18F-0316-0BA090C956AD}"/>
              </a:ext>
            </a:extLst>
          </p:cNvPr>
          <p:cNvPicPr>
            <a:picLocks noChangeAspect="1"/>
          </p:cNvPicPr>
          <p:nvPr/>
        </p:nvPicPr>
        <p:blipFill>
          <a:blip r:embed="rId8"/>
          <a:stretch>
            <a:fillRect/>
          </a:stretch>
        </p:blipFill>
        <p:spPr>
          <a:xfrm>
            <a:off x="6699422" y="781923"/>
            <a:ext cx="5054254" cy="6057043"/>
          </a:xfrm>
          <a:prstGeom prst="rect">
            <a:avLst/>
          </a:prstGeom>
        </p:spPr>
      </p:pic>
      <p:pic>
        <p:nvPicPr>
          <p:cNvPr id="16" name="Picture 2">
            <a:extLst>
              <a:ext uri="{FF2B5EF4-FFF2-40B4-BE49-F238E27FC236}">
                <a16:creationId xmlns:a16="http://schemas.microsoft.com/office/drawing/2014/main" id="{2DD328EE-E9D0-D446-F325-09B421EA89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281" y="2063931"/>
            <a:ext cx="2518533" cy="17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1D09A2CF-919D-5D45-07AE-D1FE9FF5A6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714" y="2063930"/>
            <a:ext cx="2699693" cy="17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a:extLst>
              <a:ext uri="{FF2B5EF4-FFF2-40B4-BE49-F238E27FC236}">
                <a16:creationId xmlns:a16="http://schemas.microsoft.com/office/drawing/2014/main" id="{171C6964-18A1-FF16-98AF-83272A41A44B}"/>
              </a:ext>
            </a:extLst>
          </p:cNvPr>
          <p:cNvPicPr>
            <a:picLocks noChangeAspect="1"/>
          </p:cNvPicPr>
          <p:nvPr/>
        </p:nvPicPr>
        <p:blipFill>
          <a:blip r:embed="rId11"/>
          <a:stretch>
            <a:fillRect/>
          </a:stretch>
        </p:blipFill>
        <p:spPr>
          <a:xfrm>
            <a:off x="929434" y="4098172"/>
            <a:ext cx="5191513" cy="2222109"/>
          </a:xfrm>
          <a:prstGeom prst="rect">
            <a:avLst/>
          </a:prstGeom>
        </p:spPr>
      </p:pic>
    </p:spTree>
    <p:extLst>
      <p:ext uri="{BB962C8B-B14F-4D97-AF65-F5344CB8AC3E}">
        <p14:creationId xmlns:p14="http://schemas.microsoft.com/office/powerpoint/2010/main" val="24141003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8" name="标题 1">
            <a:extLst>
              <a:ext uri="{FF2B5EF4-FFF2-40B4-BE49-F238E27FC236}">
                <a16:creationId xmlns:a16="http://schemas.microsoft.com/office/drawing/2014/main" id="{D2D208CB-C4A4-AF13-9EEA-3C498F08504E}"/>
              </a:ext>
            </a:extLst>
          </p:cNvPr>
          <p:cNvSpPr txBox="1">
            <a:spLocks/>
          </p:cNvSpPr>
          <p:nvPr/>
        </p:nvSpPr>
        <p:spPr>
          <a:xfrm>
            <a:off x="848613" y="1108121"/>
            <a:ext cx="3947106"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dirty="0">
                <a:solidFill>
                  <a:schemeClr val="accent1"/>
                </a:solidFill>
                <a:latin typeface="Open Sans" panose="020B0606030504020204" pitchFamily="34" charset="0"/>
                <a:ea typeface="Open Sans" panose="020B0606030504020204" pitchFamily="34" charset="0"/>
                <a:cs typeface="Open Sans" panose="020B0606030504020204" pitchFamily="34" charset="0"/>
              </a:rPr>
              <a:t>2.4 Transportation</a:t>
            </a:r>
            <a:endParaRPr lang="en-US" alt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文本框 15">
            <a:extLst>
              <a:ext uri="{FF2B5EF4-FFF2-40B4-BE49-F238E27FC236}">
                <a16:creationId xmlns:a16="http://schemas.microsoft.com/office/drawing/2014/main" id="{D18A973A-3782-EEAA-63AB-59AB2EACC327}"/>
              </a:ext>
            </a:extLst>
          </p:cNvPr>
          <p:cNvSpPr txBox="1"/>
          <p:nvPr/>
        </p:nvSpPr>
        <p:spPr>
          <a:xfrm>
            <a:off x="990600" y="1721669"/>
            <a:ext cx="10544908" cy="164352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Transportation of fresh product from the farm gate to the primary and secondary collection centers is primarily as shoulder loads or by means of farm animals, wheel barrows, carts, bicycles, motorcycles, and motor vehicles of all sorts in the developing country. </a:t>
            </a:r>
          </a:p>
        </p:txBody>
      </p:sp>
      <p:pic>
        <p:nvPicPr>
          <p:cNvPr id="17" name="Picture 2">
            <a:extLst>
              <a:ext uri="{FF2B5EF4-FFF2-40B4-BE49-F238E27FC236}">
                <a16:creationId xmlns:a16="http://schemas.microsoft.com/office/drawing/2014/main" id="{45D8B54F-D884-4E25-77E1-9FB44D2BA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633" r="8633"/>
          <a:stretch>
            <a:fillRect/>
          </a:stretch>
        </p:blipFill>
        <p:spPr bwMode="auto">
          <a:xfrm>
            <a:off x="1288627" y="3712040"/>
            <a:ext cx="3788738" cy="2575912"/>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3AAA6EFD-78D7-0C4D-4F3B-1D51AEABB6BB}"/>
              </a:ext>
            </a:extLst>
          </p:cNvPr>
          <p:cNvPicPr>
            <a:picLocks noChangeAspect="1"/>
          </p:cNvPicPr>
          <p:nvPr/>
        </p:nvPicPr>
        <p:blipFill>
          <a:blip r:embed="rId9"/>
          <a:stretch>
            <a:fillRect/>
          </a:stretch>
        </p:blipFill>
        <p:spPr>
          <a:xfrm>
            <a:off x="6635243" y="3803322"/>
            <a:ext cx="3885182" cy="2575913"/>
          </a:xfrm>
          <a:prstGeom prst="rect">
            <a:avLst/>
          </a:prstGeom>
        </p:spPr>
      </p:pic>
    </p:spTree>
    <p:extLst>
      <p:ext uri="{BB962C8B-B14F-4D97-AF65-F5344CB8AC3E}">
        <p14:creationId xmlns:p14="http://schemas.microsoft.com/office/powerpoint/2010/main" val="25974799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DAE0C1F-538D-B69C-2596-7C456062078F}"/>
              </a:ext>
            </a:extLst>
          </p:cNvPr>
          <p:cNvPicPr/>
          <p:nvPr/>
        </p:nvPicPr>
        <p:blipFill>
          <a:blip r:embed="rId2"/>
          <a:stretch>
            <a:fillRect/>
          </a:stretch>
        </p:blipFill>
        <p:spPr>
          <a:xfrm>
            <a:off x="198404" y="3470134"/>
            <a:ext cx="3878104" cy="3062359"/>
          </a:xfrm>
          <a:prstGeom prst="rect">
            <a:avLst/>
          </a:prstGeom>
          <a:noFill/>
          <a:ln w="9525">
            <a:noFill/>
          </a:ln>
        </p:spPr>
      </p:pic>
      <p:pic>
        <p:nvPicPr>
          <p:cNvPr id="3" name="图片 2">
            <a:extLst>
              <a:ext uri="{FF2B5EF4-FFF2-40B4-BE49-F238E27FC236}">
                <a16:creationId xmlns:a16="http://schemas.microsoft.com/office/drawing/2014/main" id="{04D55139-9E31-4965-2286-D081CD8C8F20}"/>
              </a:ext>
            </a:extLst>
          </p:cNvPr>
          <p:cNvPicPr/>
          <p:nvPr/>
        </p:nvPicPr>
        <p:blipFill>
          <a:blip r:embed="rId3"/>
          <a:stretch>
            <a:fillRect/>
          </a:stretch>
        </p:blipFill>
        <p:spPr>
          <a:xfrm>
            <a:off x="8143884" y="3429000"/>
            <a:ext cx="3878104" cy="3021328"/>
          </a:xfrm>
          <a:prstGeom prst="rect">
            <a:avLst/>
          </a:prstGeom>
          <a:noFill/>
          <a:ln w="9525">
            <a:noFill/>
          </a:ln>
        </p:spPr>
      </p:pic>
      <p:pic>
        <p:nvPicPr>
          <p:cNvPr id="4" name="Immagine 6">
            <a:extLst>
              <a:ext uri="{FF2B5EF4-FFF2-40B4-BE49-F238E27FC236}">
                <a16:creationId xmlns:a16="http://schemas.microsoft.com/office/drawing/2014/main" id="{B3D229A2-512A-2712-ABB2-726009404263}"/>
              </a:ext>
            </a:extLst>
          </p:cNvPr>
          <p:cNvPicPr>
            <a:picLocks noChangeAspect="1"/>
          </p:cNvPicPr>
          <p:nvPr/>
        </p:nvPicPr>
        <p:blipFill>
          <a:blip r:embed="rId4" cstate="email"/>
          <a:srcRect l="8654" t="32887" b="20814"/>
          <a:stretch>
            <a:fillRect/>
          </a:stretch>
        </p:blipFill>
        <p:spPr>
          <a:xfrm>
            <a:off x="-49107" y="-27093"/>
            <a:ext cx="12297833" cy="710353"/>
          </a:xfrm>
          <a:prstGeom prst="rect">
            <a:avLst/>
          </a:prstGeom>
        </p:spPr>
      </p:pic>
      <p:pic>
        <p:nvPicPr>
          <p:cNvPr id="5" name="图片 4" descr="联合国粮食署">
            <a:extLst>
              <a:ext uri="{FF2B5EF4-FFF2-40B4-BE49-F238E27FC236}">
                <a16:creationId xmlns:a16="http://schemas.microsoft.com/office/drawing/2014/main" id="{74FEE15B-D5BE-37EB-FF7A-D0F7B9C578FC}"/>
              </a:ext>
            </a:extLst>
          </p:cNvPr>
          <p:cNvPicPr>
            <a:picLocks noChangeAspect="1"/>
          </p:cNvPicPr>
          <p:nvPr/>
        </p:nvPicPr>
        <p:blipFill>
          <a:blip r:embed="rId5"/>
          <a:stretch>
            <a:fillRect/>
          </a:stretch>
        </p:blipFill>
        <p:spPr>
          <a:xfrm>
            <a:off x="143087" y="-96520"/>
            <a:ext cx="2291080" cy="850053"/>
          </a:xfrm>
          <a:prstGeom prst="rect">
            <a:avLst/>
          </a:prstGeom>
        </p:spPr>
      </p:pic>
      <p:pic>
        <p:nvPicPr>
          <p:cNvPr id="6" name="图片 5" descr="WFP SSC-白">
            <a:extLst>
              <a:ext uri="{FF2B5EF4-FFF2-40B4-BE49-F238E27FC236}">
                <a16:creationId xmlns:a16="http://schemas.microsoft.com/office/drawing/2014/main" id="{9A93E3E7-C8E2-6583-DECE-D100BE56C356}"/>
              </a:ext>
            </a:extLst>
          </p:cNvPr>
          <p:cNvPicPr>
            <a:picLocks noChangeAspect="1"/>
          </p:cNvPicPr>
          <p:nvPr/>
        </p:nvPicPr>
        <p:blipFill>
          <a:blip r:embed="rId6"/>
          <a:stretch>
            <a:fillRect/>
          </a:stretch>
        </p:blipFill>
        <p:spPr>
          <a:xfrm>
            <a:off x="3074055" y="-27093"/>
            <a:ext cx="1002453" cy="647700"/>
          </a:xfrm>
          <a:prstGeom prst="rect">
            <a:avLst/>
          </a:prstGeom>
        </p:spPr>
      </p:pic>
      <p:pic>
        <p:nvPicPr>
          <p:cNvPr id="7" name="Picture 15" descr="A picture containing window&#10;&#10;Description automatically generated">
            <a:extLst>
              <a:ext uri="{FF2B5EF4-FFF2-40B4-BE49-F238E27FC236}">
                <a16:creationId xmlns:a16="http://schemas.microsoft.com/office/drawing/2014/main" id="{C52B4BCA-70A3-1999-A87E-943FDFD13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8" name="Picture 13" descr="Icon&#10;&#10;Description automatically generated">
            <a:extLst>
              <a:ext uri="{FF2B5EF4-FFF2-40B4-BE49-F238E27FC236}">
                <a16:creationId xmlns:a16="http://schemas.microsoft.com/office/drawing/2014/main" id="{2A391DA2-C909-DDED-8D29-FA0DD8DF70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9" name="图片 8">
            <a:extLst>
              <a:ext uri="{FF2B5EF4-FFF2-40B4-BE49-F238E27FC236}">
                <a16:creationId xmlns:a16="http://schemas.microsoft.com/office/drawing/2014/main" id="{831B4AB9-BE28-8D53-A7A8-554065427512}"/>
              </a:ext>
            </a:extLst>
          </p:cNvPr>
          <p:cNvPicPr>
            <a:picLocks noChangeAspect="1"/>
          </p:cNvPicPr>
          <p:nvPr/>
        </p:nvPicPr>
        <p:blipFill>
          <a:blip r:embed="rId9"/>
          <a:stretch>
            <a:fillRect/>
          </a:stretch>
        </p:blipFill>
        <p:spPr>
          <a:xfrm>
            <a:off x="6514908" y="1166722"/>
            <a:ext cx="4044649" cy="2120645"/>
          </a:xfrm>
          <a:prstGeom prst="rect">
            <a:avLst/>
          </a:prstGeom>
        </p:spPr>
      </p:pic>
      <p:sp>
        <p:nvSpPr>
          <p:cNvPr id="11" name="文本框 10">
            <a:extLst>
              <a:ext uri="{FF2B5EF4-FFF2-40B4-BE49-F238E27FC236}">
                <a16:creationId xmlns:a16="http://schemas.microsoft.com/office/drawing/2014/main" id="{885399D3-E62C-4814-1EC4-E906246D4A77}"/>
              </a:ext>
            </a:extLst>
          </p:cNvPr>
          <p:cNvSpPr txBox="1"/>
          <p:nvPr/>
        </p:nvSpPr>
        <p:spPr>
          <a:xfrm>
            <a:off x="1135041" y="979043"/>
            <a:ext cx="8947895" cy="2308324"/>
          </a:xfrm>
          <a:prstGeom prst="rect">
            <a:avLst/>
          </a:prstGeom>
          <a:noFill/>
        </p:spPr>
        <p:txBody>
          <a:bodyPr wrap="square">
            <a:spAutoFit/>
          </a:bodyPr>
          <a:lstStyle/>
          <a:p>
            <a:r>
              <a:rPr lang="en-US"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Long distance transportation</a:t>
            </a:r>
          </a:p>
          <a:p>
            <a:r>
              <a:rPr lang="en-US" altLang="zh-CN"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truck, </a:t>
            </a:r>
          </a:p>
          <a:p>
            <a:r>
              <a:rPr lang="en-US" altLang="zh-CN"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train,</a:t>
            </a:r>
          </a:p>
          <a:p>
            <a:r>
              <a:rPr lang="en-US" altLang="zh-CN"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ship,</a:t>
            </a:r>
          </a:p>
          <a:p>
            <a:r>
              <a:rPr lang="en-US" altLang="zh-CN"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Plane,</a:t>
            </a:r>
          </a:p>
          <a:p>
            <a:r>
              <a:rPr lang="en-US" altLang="zh-CN"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endParaRPr lang="zh-CN" altLang="en-US" sz="2400" dirty="0">
              <a:solidFill>
                <a:schemeClr val="tx1">
                  <a:lumMod val="95000"/>
                  <a:lumOff val="5000"/>
                </a:schemeClr>
              </a:solidFill>
            </a:endParaRPr>
          </a:p>
        </p:txBody>
      </p:sp>
      <p:pic>
        <p:nvPicPr>
          <p:cNvPr id="13" name="图片 12">
            <a:extLst>
              <a:ext uri="{FF2B5EF4-FFF2-40B4-BE49-F238E27FC236}">
                <a16:creationId xmlns:a16="http://schemas.microsoft.com/office/drawing/2014/main" id="{18CCD30D-2EBD-5411-A28E-9CC81CDF7C98}"/>
              </a:ext>
            </a:extLst>
          </p:cNvPr>
          <p:cNvPicPr>
            <a:picLocks noChangeAspect="1"/>
          </p:cNvPicPr>
          <p:nvPr/>
        </p:nvPicPr>
        <p:blipFill>
          <a:blip r:embed="rId10"/>
          <a:stretch>
            <a:fillRect/>
          </a:stretch>
        </p:blipFill>
        <p:spPr>
          <a:xfrm>
            <a:off x="4287013" y="3470134"/>
            <a:ext cx="3617974" cy="2727569"/>
          </a:xfrm>
          <a:prstGeom prst="rect">
            <a:avLst/>
          </a:prstGeom>
        </p:spPr>
      </p:pic>
    </p:spTree>
    <p:extLst>
      <p:ext uri="{BB962C8B-B14F-4D97-AF65-F5344CB8AC3E}">
        <p14:creationId xmlns:p14="http://schemas.microsoft.com/office/powerpoint/2010/main" val="9379551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4" name="标题 1">
            <a:extLst>
              <a:ext uri="{FF2B5EF4-FFF2-40B4-BE49-F238E27FC236}">
                <a16:creationId xmlns:a16="http://schemas.microsoft.com/office/drawing/2014/main" id="{A813BF27-9057-6FFE-7A4D-D4AAEF65BFFA}"/>
              </a:ext>
            </a:extLst>
          </p:cNvPr>
          <p:cNvSpPr txBox="1">
            <a:spLocks/>
          </p:cNvSpPr>
          <p:nvPr/>
        </p:nvSpPr>
        <p:spPr>
          <a:xfrm>
            <a:off x="898930" y="978486"/>
            <a:ext cx="10515600" cy="986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00FF"/>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Modern transportation: Co</a:t>
            </a:r>
            <a:r>
              <a:rPr kumimoji="0" lang="en-US" altLang="zh-CN" sz="3600"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ld</a:t>
            </a:r>
            <a:r>
              <a:rPr kumimoji="0" lang="en-US" sz="3600"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chain</a:t>
            </a:r>
            <a:endParaRPr kumimoji="0" lang="zh-CN" altLang="en-US" sz="3600" i="0" u="none" strike="noStrike" kern="1200" cap="none" spc="0" normalizeH="0" baseline="0" noProof="0" dirty="0">
              <a:ln>
                <a:noFill/>
              </a:ln>
              <a:solidFill>
                <a:schemeClr val="accent1"/>
              </a:solidFill>
              <a:effectLst/>
              <a:uLnTx/>
              <a:uFillTx/>
              <a:latin typeface="Open Sans" panose="020B0606030504020204" pitchFamily="34" charset="0"/>
              <a:ea typeface="微软雅黑"/>
              <a:cs typeface="Open Sans" panose="020B0606030504020204" pitchFamily="34" charset="0"/>
            </a:endParaRPr>
          </a:p>
        </p:txBody>
      </p:sp>
      <p:sp>
        <p:nvSpPr>
          <p:cNvPr id="15" name="内容占位符 2">
            <a:extLst>
              <a:ext uri="{FF2B5EF4-FFF2-40B4-BE49-F238E27FC236}">
                <a16:creationId xmlns:a16="http://schemas.microsoft.com/office/drawing/2014/main" id="{05F0176F-9E43-4FDF-E65B-C1F94B5509B9}"/>
              </a:ext>
            </a:extLst>
          </p:cNvPr>
          <p:cNvSpPr txBox="1">
            <a:spLocks/>
          </p:cNvSpPr>
          <p:nvPr/>
        </p:nvSpPr>
        <p:spPr>
          <a:xfrm>
            <a:off x="807215" y="1810598"/>
            <a:ext cx="10776030" cy="5647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A cold chain or cool chain is a temperature-controlled supply chain. (air control)</a:t>
            </a:r>
          </a:p>
          <a:p>
            <a:pPr marL="228600" marR="0" lvl="0" indent="-22860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An unbroken cold chain is an uninterrupted series of refrigerated production, storage and distribution activities, along with associated equipment and logistics, which maintain a desired low-temperature range.</a:t>
            </a:r>
          </a:p>
          <a:p>
            <a:pPr marL="228600" marR="0" lvl="0" indent="-22860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It is used to preserve and to extend and ensure the shelf life of products, such as fresh agricultural produce, seafood, frozen food, photographic film, chemicals, and pharmaceutical drugs.</a:t>
            </a:r>
          </a:p>
          <a:p>
            <a:pPr marL="0" marR="0" lvl="0" indent="0" algn="l" defTabSz="914400" rtl="0" eaLnBrk="1" fontAlgn="auto" latinLnBrk="0" hangingPunct="1">
              <a:lnSpc>
                <a:spcPct val="90000"/>
              </a:lnSpc>
              <a:spcBef>
                <a:spcPts val="1000"/>
              </a:spcBef>
              <a:spcAft>
                <a:spcPts val="0"/>
              </a:spcAft>
              <a:buClr>
                <a:srgbClr val="0000FF"/>
              </a:buClr>
              <a:buSzTx/>
              <a:buNone/>
              <a:tabLst/>
              <a:defRPr/>
            </a:pPr>
            <a:endParaRPr kumimoji="0" lang="zh-CN"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1619265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本框 8"/>
          <p:cNvSpPr txBox="1">
            <a:spLocks noChangeArrowheads="1"/>
          </p:cNvSpPr>
          <p:nvPr/>
        </p:nvSpPr>
        <p:spPr bwMode="auto">
          <a:xfrm>
            <a:off x="4511676" y="869950"/>
            <a:ext cx="340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US" altLang="zh-CN" sz="2400" b="1" dirty="0">
                <a:solidFill>
                  <a:srgbClr val="FF0000"/>
                </a:solidFill>
                <a:latin typeface="华文新魏" panose="02010800040101010101" pitchFamily="2" charset="-122"/>
                <a:ea typeface="华文新魏" panose="02010800040101010101" pitchFamily="2" charset="-122"/>
              </a:rPr>
              <a:t>Cold</a:t>
            </a:r>
            <a:r>
              <a:rPr lang="zh-CN" altLang="en-US" sz="2400" b="1" dirty="0">
                <a:solidFill>
                  <a:srgbClr val="FF0000"/>
                </a:solidFill>
                <a:latin typeface="华文新魏" panose="02010800040101010101" pitchFamily="2" charset="-122"/>
                <a:ea typeface="华文新魏" panose="02010800040101010101" pitchFamily="2" charset="-122"/>
              </a:rPr>
              <a:t> </a:t>
            </a:r>
            <a:r>
              <a:rPr lang="en-US" altLang="zh-CN" sz="2400" b="1" dirty="0">
                <a:solidFill>
                  <a:srgbClr val="FF0000"/>
                </a:solidFill>
                <a:latin typeface="华文新魏" panose="02010800040101010101" pitchFamily="2" charset="-122"/>
                <a:ea typeface="华文新魏" panose="02010800040101010101" pitchFamily="2" charset="-122"/>
              </a:rPr>
              <a:t>chain</a:t>
            </a:r>
            <a:endParaRPr lang="zh-CN" altLang="en-US" sz="2400" b="1" dirty="0">
              <a:solidFill>
                <a:srgbClr val="FF0000"/>
              </a:solidFill>
              <a:latin typeface="华文新魏" panose="02010800040101010101" pitchFamily="2" charset="-122"/>
              <a:ea typeface="华文新魏" panose="02010800040101010101" pitchFamily="2" charset="-122"/>
            </a:endParaRPr>
          </a:p>
        </p:txBody>
      </p:sp>
      <p:pic>
        <p:nvPicPr>
          <p:cNvPr id="4" name="图片 3">
            <a:extLst>
              <a:ext uri="{FF2B5EF4-FFF2-40B4-BE49-F238E27FC236}">
                <a16:creationId xmlns:a16="http://schemas.microsoft.com/office/drawing/2014/main" id="{D19AE874-FAD6-6632-9742-076783690A6C}"/>
              </a:ext>
            </a:extLst>
          </p:cNvPr>
          <p:cNvPicPr>
            <a:picLocks noChangeAspect="1"/>
          </p:cNvPicPr>
          <p:nvPr/>
        </p:nvPicPr>
        <p:blipFill>
          <a:blip r:embed="rId2"/>
          <a:stretch>
            <a:fillRect/>
          </a:stretch>
        </p:blipFill>
        <p:spPr>
          <a:xfrm>
            <a:off x="1571482" y="1300428"/>
            <a:ext cx="9677740" cy="5557572"/>
          </a:xfrm>
          <a:prstGeom prst="rect">
            <a:avLst/>
          </a:prstGeom>
        </p:spPr>
      </p:pic>
      <p:sp>
        <p:nvSpPr>
          <p:cNvPr id="2" name="灯片编号占位符 1">
            <a:extLst>
              <a:ext uri="{FF2B5EF4-FFF2-40B4-BE49-F238E27FC236}">
                <a16:creationId xmlns:a16="http://schemas.microsoft.com/office/drawing/2014/main" id="{6362F1C0-B256-1842-6C18-A6591B1333AF}"/>
              </a:ext>
            </a:extLst>
          </p:cNvPr>
          <p:cNvSpPr>
            <a:spLocks noGrp="1"/>
          </p:cNvSpPr>
          <p:nvPr>
            <p:ph type="sldNum" sz="quarter" idx="12"/>
          </p:nvPr>
        </p:nvSpPr>
        <p:spPr/>
        <p:txBody>
          <a:bodyPr/>
          <a:lstStyle/>
          <a:p>
            <a:fld id="{4F8BEFBF-5B5F-4BD2-A74A-61A97BF1200E}" type="slidenum">
              <a:rPr lang="zh-CN" altLang="en-US" smtClean="0"/>
              <a:t>36</a:t>
            </a:fld>
            <a:endParaRPr lang="zh-CN" altLang="en-US"/>
          </a:p>
        </p:txBody>
      </p:sp>
      <p:pic>
        <p:nvPicPr>
          <p:cNvPr id="5" name="Immagine 6">
            <a:extLst>
              <a:ext uri="{FF2B5EF4-FFF2-40B4-BE49-F238E27FC236}">
                <a16:creationId xmlns:a16="http://schemas.microsoft.com/office/drawing/2014/main" id="{639FBFC8-0286-FD01-AB9E-DFFEA182F901}"/>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6" name="图片 5" descr="联合国粮食署">
            <a:extLst>
              <a:ext uri="{FF2B5EF4-FFF2-40B4-BE49-F238E27FC236}">
                <a16:creationId xmlns:a16="http://schemas.microsoft.com/office/drawing/2014/main" id="{CE4DA70A-A056-6015-12A1-ECDDF7938677}"/>
              </a:ext>
            </a:extLst>
          </p:cNvPr>
          <p:cNvPicPr>
            <a:picLocks noChangeAspect="1"/>
          </p:cNvPicPr>
          <p:nvPr/>
        </p:nvPicPr>
        <p:blipFill>
          <a:blip r:embed="rId4"/>
          <a:stretch>
            <a:fillRect/>
          </a:stretch>
        </p:blipFill>
        <p:spPr>
          <a:xfrm>
            <a:off x="143087" y="-96520"/>
            <a:ext cx="2291080" cy="850053"/>
          </a:xfrm>
          <a:prstGeom prst="rect">
            <a:avLst/>
          </a:prstGeom>
        </p:spPr>
      </p:pic>
      <p:pic>
        <p:nvPicPr>
          <p:cNvPr id="7" name="图片 6" descr="WFP SSC-白">
            <a:extLst>
              <a:ext uri="{FF2B5EF4-FFF2-40B4-BE49-F238E27FC236}">
                <a16:creationId xmlns:a16="http://schemas.microsoft.com/office/drawing/2014/main" id="{2A73AE79-87B0-11B5-E27E-65B736386BCE}"/>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8" name="Picture 15" descr="A picture containing window&#10;&#10;Description automatically generated">
            <a:extLst>
              <a:ext uri="{FF2B5EF4-FFF2-40B4-BE49-F238E27FC236}">
                <a16:creationId xmlns:a16="http://schemas.microsoft.com/office/drawing/2014/main" id="{DD729EF9-4D81-404A-E32F-2EFCF88D1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9" name="Picture 13" descr="Icon&#10;&#10;Description automatically generated">
            <a:extLst>
              <a:ext uri="{FF2B5EF4-FFF2-40B4-BE49-F238E27FC236}">
                <a16:creationId xmlns:a16="http://schemas.microsoft.com/office/drawing/2014/main" id="{AE9ADCD6-F063-9ED1-460E-940CE8A5FA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4"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5"/>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6"/>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4" name="内容占位符 2">
            <a:extLst>
              <a:ext uri="{FF2B5EF4-FFF2-40B4-BE49-F238E27FC236}">
                <a16:creationId xmlns:a16="http://schemas.microsoft.com/office/drawing/2014/main" id="{EAEFEB5C-8AC3-F73C-4898-90E1F878BB3F}"/>
              </a:ext>
            </a:extLst>
          </p:cNvPr>
          <p:cNvSpPr txBox="1">
            <a:spLocks/>
          </p:cNvSpPr>
          <p:nvPr/>
        </p:nvSpPr>
        <p:spPr>
          <a:xfrm>
            <a:off x="62189" y="892788"/>
            <a:ext cx="12186537" cy="850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FF"/>
              </a:buClr>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Optimum Transport Conditions and Predicted Storage Life for Some Vegetables</a:t>
            </a:r>
            <a:endParaRPr kumimoji="0" lang="zh-CN" altLang="en-US" sz="2400" b="1" i="0" u="none" strike="noStrike" kern="1200" cap="none" spc="0" normalizeH="0" baseline="0" noProof="0" dirty="0">
              <a:ln>
                <a:noFill/>
              </a:ln>
              <a:solidFill>
                <a:schemeClr val="accent1"/>
              </a:solidFill>
              <a:effectLst/>
              <a:uLnTx/>
              <a:uFillTx/>
              <a:latin typeface="Open Sans" panose="020B0606030504020204" pitchFamily="34" charset="0"/>
              <a:ea typeface="黑体"/>
              <a:cs typeface="Open Sans" panose="020B0606030504020204" pitchFamily="34" charset="0"/>
            </a:endParaRPr>
          </a:p>
        </p:txBody>
      </p:sp>
      <p:graphicFrame>
        <p:nvGraphicFramePr>
          <p:cNvPr id="15" name="Object 4">
            <a:extLst>
              <a:ext uri="{FF2B5EF4-FFF2-40B4-BE49-F238E27FC236}">
                <a16:creationId xmlns:a16="http://schemas.microsoft.com/office/drawing/2014/main" id="{C684D325-9C65-32AC-4FF3-2C4DD4BA062F}"/>
              </a:ext>
            </a:extLst>
          </p:cNvPr>
          <p:cNvGraphicFramePr>
            <a:graphicFrameLocks noChangeAspect="1"/>
          </p:cNvGraphicFramePr>
          <p:nvPr>
            <p:extLst>
              <p:ext uri="{D42A27DB-BD31-4B8C-83A1-F6EECF244321}">
                <p14:modId xmlns:p14="http://schemas.microsoft.com/office/powerpoint/2010/main" val="461841338"/>
              </p:ext>
            </p:extLst>
          </p:nvPr>
        </p:nvGraphicFramePr>
        <p:xfrm>
          <a:off x="2857762" y="1585578"/>
          <a:ext cx="7501506" cy="5025555"/>
        </p:xfrm>
        <a:graphic>
          <a:graphicData uri="http://schemas.openxmlformats.org/presentationml/2006/ole">
            <mc:AlternateContent xmlns:mc="http://schemas.openxmlformats.org/markup-compatibility/2006">
              <mc:Choice xmlns:v="urn:schemas-microsoft-com:vml" Requires="v">
                <p:oleObj spid="_x0000_s1103" name="Document" r:id="rId9" imgW="9319751" imgH="5198647" progId="Word.Document.12">
                  <p:embed/>
                </p:oleObj>
              </mc:Choice>
              <mc:Fallback>
                <p:oleObj name="Document" r:id="rId9" imgW="9319751" imgH="5198647" progId="Word.Document.12">
                  <p:embed/>
                  <p:pic>
                    <p:nvPicPr>
                      <p:cNvPr id="1026" name="Object 4">
                        <a:extLst>
                          <a:ext uri="{FF2B5EF4-FFF2-40B4-BE49-F238E27FC236}">
                            <a16:creationId xmlns:a16="http://schemas.microsoft.com/office/drawing/2014/main" id="{9B8EA28C-EF3B-400C-A4FB-F4837FC8991F}"/>
                          </a:ext>
                        </a:extLst>
                      </p:cNvPr>
                      <p:cNvPicPr>
                        <a:picLocks noChangeAspect="1" noChangeArrowheads="1"/>
                      </p:cNvPicPr>
                      <p:nvPr/>
                    </p:nvPicPr>
                    <p:blipFill>
                      <a:blip r:embed="rId10"/>
                      <a:srcRect/>
                      <a:stretch>
                        <a:fillRect/>
                      </a:stretch>
                    </p:blipFill>
                    <p:spPr bwMode="auto">
                      <a:xfrm>
                        <a:off x="2857762" y="1585578"/>
                        <a:ext cx="7501506" cy="502555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761413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3" name="内容占位符 3" descr="贮藏.jpeg">
            <a:extLst>
              <a:ext uri="{FF2B5EF4-FFF2-40B4-BE49-F238E27FC236}">
                <a16:creationId xmlns:a16="http://schemas.microsoft.com/office/drawing/2014/main" id="{E227B2D6-C445-DD4D-1864-D365B9DCF70C}"/>
              </a:ext>
            </a:extLst>
          </p:cNvPr>
          <p:cNvPicPr>
            <a:picLocks noChangeAspect="1"/>
          </p:cNvPicPr>
          <p:nvPr/>
        </p:nvPicPr>
        <p:blipFill>
          <a:blip r:embed="rId8" cstate="print">
            <a:extLst>
              <a:ext uri="{28A0092B-C50C-407E-A947-70E740481C1C}">
                <a14:useLocalDpi xmlns:a14="http://schemas.microsoft.com/office/drawing/2010/main" val="0"/>
              </a:ext>
            </a:extLst>
          </a:blip>
          <a:srcRect t="5093"/>
          <a:stretch>
            <a:fillRect/>
          </a:stretch>
        </p:blipFill>
        <p:spPr>
          <a:xfrm>
            <a:off x="1388518" y="761960"/>
            <a:ext cx="4105403" cy="5984676"/>
          </a:xfrm>
          <a:prstGeom prst="rect">
            <a:avLst/>
          </a:prstGeom>
        </p:spPr>
      </p:pic>
      <p:pic>
        <p:nvPicPr>
          <p:cNvPr id="14" name="图片 4" descr="贮藏2.jpeg">
            <a:extLst>
              <a:ext uri="{FF2B5EF4-FFF2-40B4-BE49-F238E27FC236}">
                <a16:creationId xmlns:a16="http://schemas.microsoft.com/office/drawing/2014/main" id="{6661C7B3-4DC6-9E2C-532A-12BE6107BB5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0042" y="761960"/>
            <a:ext cx="4421255" cy="59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9373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204632" y="2957716"/>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7147234" y="198547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773212" y="303266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657772" y="1704226"/>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5044375" y="1935154"/>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988086" y="2264228"/>
            <a:ext cx="2125102" cy="1200329"/>
          </a:xfrm>
          <a:prstGeom prst="rect">
            <a:avLst/>
          </a:prstGeom>
          <a:noFill/>
        </p:spPr>
        <p:txBody>
          <a:bodyPr wrap="square" rtlCol="0">
            <a:spAutoFit/>
          </a:bodyPr>
          <a:lstStyle/>
          <a:p>
            <a:pPr algn="ctr"/>
            <a:r>
              <a:rPr lang="en-US" altLang="zh-CN" sz="7200" b="1" dirty="0">
                <a:solidFill>
                  <a:schemeClr val="accent2"/>
                </a:solidFill>
                <a:latin typeface="微软雅黑" panose="020B0503020204020204" pitchFamily="34" charset="-122"/>
                <a:ea typeface="微软雅黑" panose="020B0503020204020204" pitchFamily="34" charset="-122"/>
              </a:rPr>
              <a:t>03</a:t>
            </a:r>
            <a:endParaRPr lang="zh-CN" altLang="en-US" sz="8800" b="1" dirty="0">
              <a:solidFill>
                <a:schemeClr val="accent2"/>
              </a:solidFill>
              <a:latin typeface="微软雅黑" panose="020B0503020204020204" pitchFamily="34" charset="-122"/>
              <a:ea typeface="微软雅黑" panose="020B0503020204020204" pitchFamily="34" charset="-122"/>
            </a:endParaRPr>
          </a:p>
        </p:txBody>
      </p:sp>
      <p:pic>
        <p:nvPicPr>
          <p:cNvPr id="12" name="Immagine 6">
            <a:extLst>
              <a:ext uri="{FF2B5EF4-FFF2-40B4-BE49-F238E27FC236}">
                <a16:creationId xmlns:a16="http://schemas.microsoft.com/office/drawing/2014/main" id="{654CD351-F59B-43E6-ABCA-11C2040B15C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E48D0DFA-64B7-4F99-81E9-3FD9BEE9CA90}"/>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7E2D43E5-816F-4A03-A4FE-08778B8B7ED8}"/>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a:extLst>
              <a:ext uri="{FF2B5EF4-FFF2-40B4-BE49-F238E27FC236}">
                <a16:creationId xmlns:a16="http://schemas.microsoft.com/office/drawing/2014/main" id="{A7B5B522-AF97-4623-92EB-8D68C911C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a:extLst>
              <a:ext uri="{FF2B5EF4-FFF2-40B4-BE49-F238E27FC236}">
                <a16:creationId xmlns:a16="http://schemas.microsoft.com/office/drawing/2014/main" id="{5DABE541-BD7B-4451-BAC1-2D486EADE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9" name="标题 5">
            <a:extLst>
              <a:ext uri="{FF2B5EF4-FFF2-40B4-BE49-F238E27FC236}">
                <a16:creationId xmlns:a16="http://schemas.microsoft.com/office/drawing/2014/main" id="{F880A055-582D-FF02-9BF8-8F250E740EDF}"/>
              </a:ext>
            </a:extLst>
          </p:cNvPr>
          <p:cNvSpPr txBox="1">
            <a:spLocks/>
          </p:cNvSpPr>
          <p:nvPr/>
        </p:nvSpPr>
        <p:spPr>
          <a:xfrm>
            <a:off x="2546901" y="4409182"/>
            <a:ext cx="7315461" cy="6647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kumimoji="0" lang="en-US" altLang="zh-CN" sz="36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The Contract Farming Model</a:t>
            </a:r>
            <a:endParaRPr lang="zh-CN" altLang="en-US" sz="13800" dirty="0"/>
          </a:p>
        </p:txBody>
      </p:sp>
    </p:spTree>
    <p:extLst>
      <p:ext uri="{BB962C8B-B14F-4D97-AF65-F5344CB8AC3E}">
        <p14:creationId xmlns:p14="http://schemas.microsoft.com/office/powerpoint/2010/main" val="4342191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decel="100000" fill="hold" grpId="1" nodeType="withEffect">
                                  <p:stCondLst>
                                    <p:cond delay="0"/>
                                  </p:stCondLst>
                                  <p:childTnLst>
                                    <p:animMotion origin="layout" path="M 3.95833E-6 0 L 0.08893 0.08519 " pathEditMode="relative" rAng="0" ptsTypes="AA">
                                      <p:cBhvr>
                                        <p:cTn id="9" dur="1000" spd="-100000" fill="hold"/>
                                        <p:tgtEl>
                                          <p:spTgt spid="8"/>
                                        </p:tgtEl>
                                        <p:attrNameLst>
                                          <p:attrName>ppt_x</p:attrName>
                                          <p:attrName>ppt_y</p:attrName>
                                        </p:attrNameLst>
                                      </p:cBhvr>
                                      <p:rCtr x="4440" y="425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decel="100000" fill="hold" grpId="1" nodeType="withEffect">
                                  <p:stCondLst>
                                    <p:cond delay="0"/>
                                  </p:stCondLst>
                                  <p:childTnLst>
                                    <p:animMotion origin="layout" path="M -3.125E-6 3.7037E-7 L 0.08894 0.08518 " pathEditMode="relative" rAng="0" ptsTypes="AA">
                                      <p:cBhvr>
                                        <p:cTn id="22" dur="1000" spd="-100000" fill="hold"/>
                                        <p:tgtEl>
                                          <p:spTgt spid="9"/>
                                        </p:tgtEl>
                                        <p:attrNameLst>
                                          <p:attrName>ppt_x</p:attrName>
                                          <p:attrName>ppt_y</p:attrName>
                                        </p:attrNameLst>
                                      </p:cBhvr>
                                      <p:rCtr x="4440" y="4259"/>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decel="40000" fill="hold" grpId="1" nodeType="withEffect">
                                  <p:stCondLst>
                                    <p:cond delay="0"/>
                                  </p:stCondLst>
                                  <p:childTnLst>
                                    <p:animMotion origin="layout" path="M 0.03073 2.96296E-6 L -0.15924 2.96296E-6 " pathEditMode="relative" rAng="0" ptsTypes="AA">
                                      <p:cBhvr>
                                        <p:cTn id="27" dur="1000" spd="-100000" fill="hold"/>
                                        <p:tgtEl>
                                          <p:spTgt spid="10"/>
                                        </p:tgtEl>
                                        <p:attrNameLst>
                                          <p:attrName>ppt_x</p:attrName>
                                          <p:attrName>ppt_y</p:attrName>
                                        </p:attrNameLst>
                                      </p:cBhvr>
                                      <p:rCtr x="-9505" y="0"/>
                                    </p:animMotion>
                                  </p:childTnLst>
                                </p:cTn>
                              </p:par>
                              <p:par>
                                <p:cTn id="28" presetID="35" presetClass="path" presetSubtype="0" accel="40000" decel="40000" fill="hold" grpId="2" nodeType="withEffect">
                                  <p:stCondLst>
                                    <p:cond delay="1000"/>
                                  </p:stCondLst>
                                  <p:childTnLst>
                                    <p:animMotion origin="layout" path="M 0.03073 2.96296E-6 L -4.375E-6 2.96296E-6 " pathEditMode="relative" rAng="0" ptsTypes="AA">
                                      <p:cBhvr>
                                        <p:cTn id="29" dur="750" fill="hold"/>
                                        <p:tgtEl>
                                          <p:spTgt spid="10"/>
                                        </p:tgtEl>
                                        <p:attrNameLst>
                                          <p:attrName>ppt_x</p:attrName>
                                          <p:attrName>ppt_y</p:attrName>
                                        </p:attrNameLst>
                                      </p:cBhvr>
                                      <p:rCtr x="-1536" y="0"/>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6">
            <a:extLst>
              <a:ext uri="{FF2B5EF4-FFF2-40B4-BE49-F238E27FC236}">
                <a16:creationId xmlns:a16="http://schemas.microsoft.com/office/drawing/2014/main" id="{11BF4A2E-A18F-4F58-A17D-DF87DB04C54E}"/>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6" name="图片 15" descr="联合国粮食署">
            <a:extLst>
              <a:ext uri="{FF2B5EF4-FFF2-40B4-BE49-F238E27FC236}">
                <a16:creationId xmlns:a16="http://schemas.microsoft.com/office/drawing/2014/main" id="{18B8F587-48CB-4E53-B103-3D0EB635A81C}"/>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7" name="图片 16" descr="WFP SSC-白">
            <a:extLst>
              <a:ext uri="{FF2B5EF4-FFF2-40B4-BE49-F238E27FC236}">
                <a16:creationId xmlns:a16="http://schemas.microsoft.com/office/drawing/2014/main" id="{E114F95D-53D7-4750-A7D6-CFA0C000BC6F}"/>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8" name="Picture 15" descr="A picture containing window&#10;&#10;Description automatically generated">
            <a:extLst>
              <a:ext uri="{FF2B5EF4-FFF2-40B4-BE49-F238E27FC236}">
                <a16:creationId xmlns:a16="http://schemas.microsoft.com/office/drawing/2014/main" id="{3C318B28-8CF3-42C0-BDA3-8D281626E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9" name="Picture 13" descr="Icon&#10;&#10;Description automatically generated">
            <a:extLst>
              <a:ext uri="{FF2B5EF4-FFF2-40B4-BE49-F238E27FC236}">
                <a16:creationId xmlns:a16="http://schemas.microsoft.com/office/drawing/2014/main" id="{22399E7C-4902-4444-A2B3-E2C3194DE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9" name="标题 1">
            <a:extLst>
              <a:ext uri="{FF2B5EF4-FFF2-40B4-BE49-F238E27FC236}">
                <a16:creationId xmlns:a16="http://schemas.microsoft.com/office/drawing/2014/main" id="{468169BF-5213-4ABB-9B42-E896DF35B9C1}"/>
              </a:ext>
            </a:extLst>
          </p:cNvPr>
          <p:cNvSpPr txBox="1">
            <a:spLocks/>
          </p:cNvSpPr>
          <p:nvPr/>
        </p:nvSpPr>
        <p:spPr>
          <a:xfrm>
            <a:off x="838200" y="697907"/>
            <a:ext cx="10515600" cy="986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00FF"/>
                </a:solidFill>
                <a:latin typeface="Arial Black" panose="020B0A04020102020204" pitchFamily="34" charset="0"/>
                <a:ea typeface="+mj-ea"/>
                <a:cs typeface="+mj-cs"/>
              </a:defRPr>
            </a:lvl1pPr>
          </a:lstStyle>
          <a:p>
            <a:pPr marR="0" lvl="0" fontAlgn="base">
              <a:lnSpc>
                <a:spcPct val="90000"/>
              </a:lnSpc>
              <a:spcBef>
                <a:spcPct val="20000"/>
              </a:spcBef>
              <a:spcAft>
                <a:spcPct val="0"/>
              </a:spcAft>
              <a:buClrTx/>
              <a:buSzTx/>
              <a:tabLst/>
              <a:defRPr/>
            </a:pPr>
            <a:r>
              <a:rPr lang="en-US" altLang="zh-CN" sz="3200" dirty="0">
                <a:solidFill>
                  <a:srgbClr val="0070BA"/>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rPr>
              <a:t>Questions before introduction</a:t>
            </a:r>
            <a:endParaRPr lang="zh-CN" altLang="en-US" sz="3200" dirty="0">
              <a:solidFill>
                <a:srgbClr val="0070BA"/>
              </a:solidFill>
              <a:latin typeface="Open Sans" panose="020B0606030504020204" pitchFamily="34" charset="0"/>
              <a:cs typeface="Open Sans" panose="020B0606030504020204" pitchFamily="34" charset="0"/>
              <a:sym typeface="Calibri" panose="020F0502020204030204" pitchFamily="34" charset="0"/>
            </a:endParaRPr>
          </a:p>
        </p:txBody>
      </p:sp>
      <p:sp>
        <p:nvSpPr>
          <p:cNvPr id="10" name="内容占位符 2">
            <a:extLst>
              <a:ext uri="{FF2B5EF4-FFF2-40B4-BE49-F238E27FC236}">
                <a16:creationId xmlns:a16="http://schemas.microsoft.com/office/drawing/2014/main" id="{D7837E0E-D91B-5D2E-251E-CFFEC171D37A}"/>
              </a:ext>
            </a:extLst>
          </p:cNvPr>
          <p:cNvSpPr txBox="1">
            <a:spLocks/>
          </p:cNvSpPr>
          <p:nvPr/>
        </p:nvSpPr>
        <p:spPr>
          <a:xfrm>
            <a:off x="935182" y="1951767"/>
            <a:ext cx="10724827" cy="4599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fontAlgn="auto">
              <a:lnSpc>
                <a:spcPct val="90000"/>
              </a:lnSpc>
              <a:spcBef>
                <a:spcPts val="1000"/>
              </a:spcBef>
              <a:spcAft>
                <a:spcPts val="0"/>
              </a:spcAft>
              <a:buClr>
                <a:schemeClr val="accent1"/>
              </a:buClr>
              <a:buSzTx/>
              <a:buFont typeface="Wingdings" panose="05000000000000000000" pitchFamily="2" charset="2"/>
              <a:buChar char="p"/>
              <a:tabLst/>
              <a:defRPr/>
            </a:pPr>
            <a:r>
              <a:rPr lang="en-US" altLang="zh-CN" sz="2800" dirty="0">
                <a:latin typeface="Calibri" panose="020F0502020204030204" pitchFamily="34" charset="0"/>
                <a:ea typeface="Open Sans" panose="020B0606030504020204" pitchFamily="34" charset="0"/>
                <a:cs typeface="Calibri" panose="020F0502020204030204" pitchFamily="34" charset="0"/>
              </a:rPr>
              <a:t>What are the internal and external factors for fresh food production supply chains in our two countries</a:t>
            </a:r>
            <a:r>
              <a:rPr lang="zh-CN" altLang="en-US" sz="2800" dirty="0">
                <a:latin typeface="Calibri" panose="020F0502020204030204" pitchFamily="34" charset="0"/>
                <a:cs typeface="Calibri" panose="020F0502020204030204" pitchFamily="34" charset="0"/>
              </a:rPr>
              <a:t>？</a:t>
            </a:r>
            <a:endParaRPr lang="en-US" altLang="zh-CN" sz="2800" dirty="0">
              <a:latin typeface="Calibri" panose="020F0502020204030204" pitchFamily="34" charset="0"/>
              <a:ea typeface="Open Sans" panose="020B0606030504020204" pitchFamily="34" charset="0"/>
              <a:cs typeface="Calibri" panose="020F0502020204030204" pitchFamily="34" charset="0"/>
            </a:endParaRPr>
          </a:p>
          <a:p>
            <a:pPr marL="0" marR="0" lvl="0" indent="-228600" algn="l" fontAlgn="auto">
              <a:lnSpc>
                <a:spcPct val="90000"/>
              </a:lnSpc>
              <a:spcBef>
                <a:spcPts val="1000"/>
              </a:spcBef>
              <a:spcAft>
                <a:spcPts val="0"/>
              </a:spcAft>
              <a:buClr>
                <a:schemeClr val="accent1"/>
              </a:buClr>
              <a:buSzTx/>
              <a:buFont typeface="Wingdings" panose="05000000000000000000" pitchFamily="2" charset="2"/>
              <a:buChar char="p"/>
              <a:tabLst/>
              <a:defRPr/>
            </a:pPr>
            <a:r>
              <a:rPr lang="en-US" altLang="zh-CN" sz="2800" dirty="0">
                <a:latin typeface="Calibri" panose="020F0502020204030204" pitchFamily="34" charset="0"/>
                <a:ea typeface="Open Sans" panose="020B0606030504020204" pitchFamily="34" charset="0"/>
                <a:cs typeface="Calibri" panose="020F0502020204030204" pitchFamily="34" charset="0"/>
              </a:rPr>
              <a:t>How can farmers or growers and related organizations  gain and maintain insight into changing consumer demands, especially during COVID-19.</a:t>
            </a:r>
          </a:p>
          <a:p>
            <a:pPr marL="0" marR="0" lvl="0" indent="-228600" algn="l" fontAlgn="auto">
              <a:lnSpc>
                <a:spcPct val="90000"/>
              </a:lnSpc>
              <a:spcBef>
                <a:spcPts val="1000"/>
              </a:spcBef>
              <a:spcAft>
                <a:spcPts val="0"/>
              </a:spcAft>
              <a:buClr>
                <a:schemeClr val="accent1"/>
              </a:buClr>
              <a:buSzTx/>
              <a:buFont typeface="Wingdings" panose="05000000000000000000" pitchFamily="2" charset="2"/>
              <a:buChar char="p"/>
              <a:tabLst/>
              <a:defRPr/>
            </a:pPr>
            <a:r>
              <a:rPr lang="en-US" altLang="zh-CN" sz="2800" dirty="0">
                <a:latin typeface="Calibri" panose="020F0502020204030204" pitchFamily="34" charset="0"/>
                <a:ea typeface="Open Sans" panose="020B0606030504020204" pitchFamily="34" charset="0"/>
                <a:cs typeface="Calibri" panose="020F0502020204030204" pitchFamily="34" charset="0"/>
              </a:rPr>
              <a:t>How to improve production quality and food safety from farm to table?</a:t>
            </a:r>
          </a:p>
          <a:p>
            <a:pPr marL="0" marR="0" lvl="0" indent="-228600" algn="l" fontAlgn="auto">
              <a:lnSpc>
                <a:spcPct val="90000"/>
              </a:lnSpc>
              <a:spcBef>
                <a:spcPts val="1000"/>
              </a:spcBef>
              <a:spcAft>
                <a:spcPts val="0"/>
              </a:spcAft>
              <a:buClr>
                <a:schemeClr val="accent1"/>
              </a:buClr>
              <a:buSzTx/>
              <a:buFont typeface="Wingdings" panose="05000000000000000000" pitchFamily="2" charset="2"/>
              <a:buChar char="p"/>
              <a:tabLst/>
              <a:defRPr/>
            </a:pPr>
            <a:r>
              <a:rPr lang="en-US" altLang="zh-CN" sz="2800" dirty="0">
                <a:latin typeface="Calibri" panose="020F0502020204030204" pitchFamily="34" charset="0"/>
                <a:ea typeface="Open Sans" panose="020B0606030504020204" pitchFamily="34" charset="0"/>
                <a:cs typeface="Calibri" panose="020F0502020204030204" pitchFamily="34" charset="0"/>
              </a:rPr>
              <a:t>How to strengthen the local competitive of fresh food production to link with public purchases</a:t>
            </a:r>
            <a:r>
              <a:rPr lang="zh-CN" altLang="en-US" sz="2800" dirty="0">
                <a:latin typeface="Calibri" panose="020F0502020204030204" pitchFamily="34" charset="0"/>
                <a:ea typeface="Open Sans" panose="020B0606030504020204" pitchFamily="34" charset="0"/>
                <a:cs typeface="Calibri" panose="020F0502020204030204" pitchFamily="34" charset="0"/>
              </a:rPr>
              <a:t>？</a:t>
            </a:r>
            <a:endParaRPr lang="zh-CN" altLang="en-US" sz="280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
                <a:srgbClr val="0000FF"/>
              </a:buClr>
              <a:buSzTx/>
              <a:buFont typeface="Wingdings" panose="05000000000000000000" pitchFamily="2" charset="2"/>
              <a:buChar char="p"/>
              <a:tabLst/>
              <a:defRPr/>
            </a:pPr>
            <a:endParaRPr kumimoji="0" lang="zh-CN" alt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4660348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0"/>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7" name="标题 1">
            <a:extLst>
              <a:ext uri="{FF2B5EF4-FFF2-40B4-BE49-F238E27FC236}">
                <a16:creationId xmlns:a16="http://schemas.microsoft.com/office/drawing/2014/main" id="{0581BC13-A0FD-5E97-1FAD-8C5F59720C0D}"/>
              </a:ext>
            </a:extLst>
          </p:cNvPr>
          <p:cNvSpPr txBox="1">
            <a:spLocks/>
          </p:cNvSpPr>
          <p:nvPr/>
        </p:nvSpPr>
        <p:spPr>
          <a:xfrm>
            <a:off x="222995" y="1009095"/>
            <a:ext cx="11514712" cy="7848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The contract farming model</a:t>
            </a:r>
            <a:r>
              <a:rPr kumimoji="0" lang="en-US" altLang="zh-CN" sz="32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enterprise + cooperative/ </a:t>
            </a:r>
            <a:r>
              <a:rPr kumimoji="0" lang="en-US" altLang="en-US" sz="1800" b="1" i="0" u="none" strike="noStrike" kern="1200" cap="none" spc="0" normalizeH="0" baseline="0" noProof="0" dirty="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agro</a:t>
            </a:r>
            <a:r>
              <a:rPr kumimoji="0" lang="en-US" altLang="en-US" sz="1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-dealer+ farmer: "</a:t>
            </a:r>
            <a:r>
              <a:rPr kumimoji="0" lang="en-US" altLang="en-US"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unified technology, unified standard and unified acquisition</a:t>
            </a:r>
            <a:r>
              <a:rPr kumimoji="0" lang="en-US" altLang="en-US" sz="18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en-US"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文本框 20">
            <a:extLst>
              <a:ext uri="{FF2B5EF4-FFF2-40B4-BE49-F238E27FC236}">
                <a16:creationId xmlns:a16="http://schemas.microsoft.com/office/drawing/2014/main" id="{C71A3EB9-21D5-E863-EE9A-21866ACA9CBA}"/>
              </a:ext>
            </a:extLst>
          </p:cNvPr>
          <p:cNvSpPr txBox="1"/>
          <p:nvPr/>
        </p:nvSpPr>
        <p:spPr>
          <a:xfrm>
            <a:off x="439615" y="1910706"/>
            <a:ext cx="11371586" cy="4401205"/>
          </a:xfrm>
          <a:prstGeom prst="rect">
            <a:avLst/>
          </a:prstGeom>
          <a:noFill/>
        </p:spPr>
        <p:txBody>
          <a:bodyPr wrap="square">
            <a:spAutoFit/>
          </a:bodyPr>
          <a:lstStyle/>
          <a:p>
            <a:pPr marL="342900" indent="-342900">
              <a:buFont typeface="Wingdings" panose="05000000000000000000" pitchFamily="2" charset="2"/>
              <a:buChar char="Ø"/>
            </a:pPr>
            <a:r>
              <a:rPr lang="en-US" altLang="zh-CN" sz="2800" dirty="0">
                <a:solidFill>
                  <a:prstClr val="black"/>
                </a:solidFill>
                <a:latin typeface="Calibri" panose="020F0502020204030204" pitchFamily="34" charset="0"/>
                <a:ea typeface="黑体"/>
                <a:cs typeface="Calibri" panose="020F0502020204030204" pitchFamily="34" charset="0"/>
              </a:rPr>
              <a:t>The farmer cooperative plants certain types of agricultural products and the social enterprise, in turn, procures agricultural products from the farmer cooperative and then resells them to the final market.</a:t>
            </a:r>
            <a:endParaRPr lang="zh-CN" altLang="en-US" sz="2800" dirty="0">
              <a:solidFill>
                <a:prstClr val="black"/>
              </a:solidFill>
              <a:latin typeface="Calibri" panose="020F0502020204030204" pitchFamily="34" charset="0"/>
              <a:ea typeface="黑体"/>
              <a:cs typeface="Calibri" panose="020F0502020204030204" pitchFamily="34" charset="0"/>
            </a:endParaRPr>
          </a:p>
          <a:p>
            <a:pPr marL="342900" indent="-342900">
              <a:buFont typeface="Wingdings" panose="05000000000000000000" pitchFamily="2" charset="2"/>
              <a:buChar char="Ø"/>
            </a:pPr>
            <a:r>
              <a:rPr lang="en-US" altLang="zh-CN" sz="2800" dirty="0"/>
              <a:t>Since each farmer’s planting scale is generally small, </a:t>
            </a:r>
            <a:r>
              <a:rPr lang="en-US" altLang="zh-CN" sz="2800" dirty="0" err="1"/>
              <a:t>agro</a:t>
            </a:r>
            <a:r>
              <a:rPr lang="en-US" altLang="zh-CN" sz="2800" dirty="0"/>
              <a:t>-dealers tend to sign contracts with many small farmers; </a:t>
            </a:r>
          </a:p>
          <a:p>
            <a:pPr marL="342900" indent="-342900">
              <a:buFont typeface="Wingdings" panose="05000000000000000000" pitchFamily="2" charset="2"/>
              <a:buChar char="Ø"/>
            </a:pPr>
            <a:r>
              <a:rPr lang="en-US" altLang="zh-CN" sz="2800" dirty="0"/>
              <a:t> Constrained by planting scale, technology and capital, farmers are usually in a weak position while negotiating with </a:t>
            </a:r>
            <a:r>
              <a:rPr lang="en-US" altLang="zh-CN" sz="2800" dirty="0" err="1"/>
              <a:t>agro</a:t>
            </a:r>
            <a:r>
              <a:rPr lang="en-US" altLang="zh-CN" sz="2800" dirty="0"/>
              <a:t>-dealers on the wholesale price of agricultural products. </a:t>
            </a:r>
          </a:p>
          <a:p>
            <a:pPr marL="342900" indent="-342900">
              <a:buFont typeface="Wingdings" panose="05000000000000000000" pitchFamily="2" charset="2"/>
              <a:buChar char="Ø"/>
            </a:pPr>
            <a:r>
              <a:rPr lang="en-US" altLang="zh-CN" sz="2800" dirty="0"/>
              <a:t>Many contract farmers choose to expand their planting scale because the contracts effectively solve the issues of selling agricultural products.</a:t>
            </a:r>
            <a:endParaRPr lang="zh-CN" altLang="en-US" sz="2800" dirty="0">
              <a:solidFill>
                <a:prstClr val="black"/>
              </a:solidFill>
              <a:latin typeface="Calibri" panose="020F0502020204030204" pitchFamily="34" charset="0"/>
              <a:ea typeface="黑体"/>
              <a:cs typeface="Calibri" panose="020F0502020204030204" pitchFamily="34" charset="0"/>
            </a:endParaRPr>
          </a:p>
        </p:txBody>
      </p:sp>
    </p:spTree>
    <p:extLst>
      <p:ext uri="{BB962C8B-B14F-4D97-AF65-F5344CB8AC3E}">
        <p14:creationId xmlns:p14="http://schemas.microsoft.com/office/powerpoint/2010/main" val="36305321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0"/>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5"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6"/>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7"/>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7" name="标题 1">
            <a:extLst>
              <a:ext uri="{FF2B5EF4-FFF2-40B4-BE49-F238E27FC236}">
                <a16:creationId xmlns:a16="http://schemas.microsoft.com/office/drawing/2014/main" id="{0581BC13-A0FD-5E97-1FAD-8C5F59720C0D}"/>
              </a:ext>
            </a:extLst>
          </p:cNvPr>
          <p:cNvSpPr txBox="1">
            <a:spLocks/>
          </p:cNvSpPr>
          <p:nvPr/>
        </p:nvSpPr>
        <p:spPr>
          <a:xfrm>
            <a:off x="296489" y="930321"/>
            <a:ext cx="11608218"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Example 1 : </a:t>
            </a:r>
            <a:r>
              <a:rPr kumimoji="0" lang="en-US" altLang="en-US"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enterprise + farmer </a:t>
            </a:r>
            <a:r>
              <a:rPr lang="en-US" altLang="zh-CN" sz="2400" b="0" i="0" dirty="0">
                <a:solidFill>
                  <a:srgbClr val="FFFFFF"/>
                </a:solidFill>
                <a:effectLst/>
                <a:latin typeface="Arial" panose="020B0604020202020204" pitchFamily="34" charset="0"/>
              </a:rPr>
              <a:t>Hain</a:t>
            </a:r>
            <a:endParaRPr kumimoji="0" lang="en-US" altLang="en-US"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e7c9149389f6a8657f4d8fa06bc79393">
            <a:hlinkClick r:id="" action="ppaction://media"/>
            <a:extLst>
              <a:ext uri="{FF2B5EF4-FFF2-40B4-BE49-F238E27FC236}">
                <a16:creationId xmlns:a16="http://schemas.microsoft.com/office/drawing/2014/main" id="{43622E6C-7CBC-C84C-39B2-E63EB89F818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030693" y="1799189"/>
            <a:ext cx="2223326" cy="4598333"/>
          </a:xfrm>
          <a:prstGeom prst="rect">
            <a:avLst/>
          </a:prstGeom>
        </p:spPr>
      </p:pic>
      <p:pic>
        <p:nvPicPr>
          <p:cNvPr id="7" name="图片 6">
            <a:extLst>
              <a:ext uri="{FF2B5EF4-FFF2-40B4-BE49-F238E27FC236}">
                <a16:creationId xmlns:a16="http://schemas.microsoft.com/office/drawing/2014/main" id="{C4BD125C-B52C-D7D0-BCA2-C0D6E56B4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3471" y="1787670"/>
            <a:ext cx="2223327" cy="4537402"/>
          </a:xfrm>
          <a:prstGeom prst="rect">
            <a:avLst/>
          </a:prstGeom>
        </p:spPr>
      </p:pic>
      <p:pic>
        <p:nvPicPr>
          <p:cNvPr id="9" name="图片 8">
            <a:extLst>
              <a:ext uri="{FF2B5EF4-FFF2-40B4-BE49-F238E27FC236}">
                <a16:creationId xmlns:a16="http://schemas.microsoft.com/office/drawing/2014/main" id="{F3A71F3D-1D5E-8FD4-4D84-91C1091781BB}"/>
              </a:ext>
            </a:extLst>
          </p:cNvPr>
          <p:cNvPicPr>
            <a:picLocks noChangeAspect="1"/>
          </p:cNvPicPr>
          <p:nvPr/>
        </p:nvPicPr>
        <p:blipFill>
          <a:blip r:embed="rId12"/>
          <a:stretch>
            <a:fillRect/>
          </a:stretch>
        </p:blipFill>
        <p:spPr>
          <a:xfrm>
            <a:off x="9058244" y="1693929"/>
            <a:ext cx="2846463" cy="1841367"/>
          </a:xfrm>
          <a:prstGeom prst="rect">
            <a:avLst/>
          </a:prstGeom>
        </p:spPr>
      </p:pic>
      <p:pic>
        <p:nvPicPr>
          <p:cNvPr id="11" name="图片 10">
            <a:extLst>
              <a:ext uri="{FF2B5EF4-FFF2-40B4-BE49-F238E27FC236}">
                <a16:creationId xmlns:a16="http://schemas.microsoft.com/office/drawing/2014/main" id="{47804D6A-DB6E-C8F3-AE35-9D9EBB9DE8DB}"/>
              </a:ext>
            </a:extLst>
          </p:cNvPr>
          <p:cNvPicPr>
            <a:picLocks noChangeAspect="1"/>
          </p:cNvPicPr>
          <p:nvPr/>
        </p:nvPicPr>
        <p:blipFill>
          <a:blip r:embed="rId13"/>
          <a:stretch>
            <a:fillRect/>
          </a:stretch>
        </p:blipFill>
        <p:spPr>
          <a:xfrm>
            <a:off x="9139409" y="3902067"/>
            <a:ext cx="2585978" cy="2391477"/>
          </a:xfrm>
          <a:prstGeom prst="rect">
            <a:avLst/>
          </a:prstGeom>
        </p:spPr>
      </p:pic>
      <p:sp>
        <p:nvSpPr>
          <p:cNvPr id="20" name="文本框 19">
            <a:extLst>
              <a:ext uri="{FF2B5EF4-FFF2-40B4-BE49-F238E27FC236}">
                <a16:creationId xmlns:a16="http://schemas.microsoft.com/office/drawing/2014/main" id="{FBDEA2DA-645F-A30B-75CF-91053C691152}"/>
              </a:ext>
            </a:extLst>
          </p:cNvPr>
          <p:cNvSpPr txBox="1"/>
          <p:nvPr/>
        </p:nvSpPr>
        <p:spPr>
          <a:xfrm>
            <a:off x="287293" y="1630614"/>
            <a:ext cx="4627292" cy="5262979"/>
          </a:xfrm>
          <a:prstGeom prst="rect">
            <a:avLst/>
          </a:prstGeom>
          <a:noFill/>
        </p:spPr>
        <p:txBody>
          <a:bodyPr wrap="square">
            <a:spAutoFit/>
          </a:bodyPr>
          <a:lstStyle/>
          <a:p>
            <a:r>
              <a:rPr lang="en-US" altLang="zh-CN" sz="2400" b="0" i="0" dirty="0">
                <a:solidFill>
                  <a:srgbClr val="333333"/>
                </a:solidFill>
                <a:effectLst/>
                <a:latin typeface="Arial" panose="020B0604020202020204" pitchFamily="34" charset="0"/>
              </a:rPr>
              <a:t>Litchi in Hainan </a:t>
            </a:r>
            <a:r>
              <a:rPr lang="en-US" altLang="zh-CN" sz="2400" b="0" i="0" dirty="0" err="1">
                <a:solidFill>
                  <a:srgbClr val="333333"/>
                </a:solidFill>
                <a:effectLst/>
                <a:latin typeface="Arial" panose="020B0604020202020204" pitchFamily="34" charset="0"/>
              </a:rPr>
              <a:t>province</a:t>
            </a:r>
            <a:r>
              <a:rPr lang="en-US" altLang="zh-CN" sz="2400" b="0" i="0" dirty="0" err="1">
                <a:solidFill>
                  <a:srgbClr val="FFFFFF"/>
                </a:solidFill>
                <a:effectLst/>
                <a:latin typeface="Arial" panose="020B0604020202020204" pitchFamily="34" charset="0"/>
              </a:rPr>
              <a:t>in</a:t>
            </a:r>
            <a:r>
              <a:rPr lang="en-US" altLang="zh-CN" sz="2400" b="0" i="0" dirty="0">
                <a:solidFill>
                  <a:srgbClr val="FFFFFF"/>
                </a:solidFill>
                <a:effectLst/>
                <a:latin typeface="Arial" panose="020B0604020202020204" pitchFamily="34" charset="0"/>
              </a:rPr>
              <a:t> </a:t>
            </a:r>
            <a:endParaRPr lang="en-US"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Ø"/>
            </a:pPr>
            <a:r>
              <a:rPr lang="en-US"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Farmer</a:t>
            </a:r>
            <a:r>
              <a:rPr lang="en-US" altLang="zh-CN" sz="2400" dirty="0">
                <a:solidFill>
                  <a:prstClr val="black"/>
                </a:solidFill>
                <a:latin typeface="Calibri" panose="020F0502020204030204" pitchFamily="34" charset="0"/>
                <a:ea typeface="黑体"/>
                <a:cs typeface="Calibri" panose="020F0502020204030204" pitchFamily="34" charset="0"/>
              </a:rPr>
              <a:t>: </a:t>
            </a:r>
          </a:p>
          <a:p>
            <a:pPr marL="800100" lvl="1" indent="-342900">
              <a:buFont typeface="Wingdings" panose="05000000000000000000" pitchFamily="2" charset="2"/>
              <a:buChar char="ü"/>
            </a:pPr>
            <a:r>
              <a:rPr lang="en-US" altLang="zh-CN" sz="2400" dirty="0">
                <a:solidFill>
                  <a:prstClr val="black"/>
                </a:solidFill>
                <a:latin typeface="Calibri" panose="020F0502020204030204" pitchFamily="34" charset="0"/>
                <a:ea typeface="黑体"/>
                <a:cs typeface="Calibri" panose="020F0502020204030204" pitchFamily="34" charset="0"/>
              </a:rPr>
              <a:t>Plant</a:t>
            </a:r>
          </a:p>
          <a:p>
            <a:pPr marL="800100" lvl="1" indent="-342900">
              <a:buFont typeface="Wingdings" panose="05000000000000000000" pitchFamily="2" charset="2"/>
              <a:buChar char="ü"/>
            </a:pPr>
            <a:r>
              <a:rPr lang="en-US" altLang="zh-CN" sz="2400" dirty="0">
                <a:solidFill>
                  <a:prstClr val="black"/>
                </a:solidFill>
                <a:latin typeface="Calibri" panose="020F0502020204030204" pitchFamily="34" charset="0"/>
                <a:ea typeface="黑体"/>
                <a:cs typeface="Calibri" panose="020F0502020204030204" pitchFamily="34" charset="0"/>
              </a:rPr>
              <a:t>Harvest</a:t>
            </a:r>
          </a:p>
          <a:p>
            <a:pPr marL="800100" lvl="1" indent="-342900">
              <a:buFont typeface="Wingdings" panose="05000000000000000000" pitchFamily="2" charset="2"/>
              <a:buChar char="ü"/>
            </a:pPr>
            <a:r>
              <a:rPr lang="en-US" altLang="zh-CN" sz="2400" dirty="0">
                <a:solidFill>
                  <a:prstClr val="black"/>
                </a:solidFill>
                <a:latin typeface="Calibri" panose="020F0502020204030204" pitchFamily="34" charset="0"/>
                <a:ea typeface="黑体"/>
                <a:cs typeface="Calibri" panose="020F0502020204030204" pitchFamily="34" charset="0"/>
              </a:rPr>
              <a:t>Transfer</a:t>
            </a:r>
          </a:p>
          <a:p>
            <a:pPr marL="342900" indent="-342900">
              <a:buFont typeface="Wingdings" panose="05000000000000000000" pitchFamily="2" charset="2"/>
              <a:buChar char="Ø"/>
            </a:pPr>
            <a:r>
              <a:rPr kumimoji="0" lang="en-US" altLang="en-US" sz="24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Enterprise</a:t>
            </a: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rPr>
              <a:t>:</a:t>
            </a:r>
          </a:p>
          <a:p>
            <a:pPr marL="800100" lvl="1" indent="-342900">
              <a:buFont typeface="Wingdings" panose="05000000000000000000" pitchFamily="2" charset="2"/>
              <a:buChar char="ü"/>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rPr>
              <a:t>Collecti</a:t>
            </a: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rPr>
              <a:t>on</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endParaRPr>
          </a:p>
          <a:p>
            <a:pPr marL="800100" lvl="1" indent="-342900">
              <a:buFont typeface="Wingdings" panose="05000000000000000000" pitchFamily="2" charset="2"/>
              <a:buChar char="ü"/>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rPr>
              <a:t>Processing:</a:t>
            </a:r>
          </a:p>
          <a:p>
            <a:pPr marL="1257300" lvl="2" indent="-342900">
              <a:buFont typeface="Arial" panose="020B0604020202020204" pitchFamily="34" charset="0"/>
              <a:buChar char="•"/>
            </a:pPr>
            <a:r>
              <a:rPr lang="en-US" altLang="en-US" sz="2400" b="1" dirty="0">
                <a:solidFill>
                  <a:prstClr val="black"/>
                </a:solidFill>
                <a:latin typeface="Calibri" panose="020F0502020204030204" pitchFamily="34" charset="0"/>
                <a:ea typeface="黑体"/>
                <a:cs typeface="Calibri" panose="020F0502020204030204" pitchFamily="34" charset="0"/>
              </a:rPr>
              <a:t>Ice precooling</a:t>
            </a:r>
          </a:p>
          <a:p>
            <a:pPr marL="1257300" lvl="2" indent="-342900">
              <a:buFont typeface="Arial" panose="020B0604020202020204" pitchFamily="34" charset="0"/>
              <a:buChar char="•"/>
            </a:pPr>
            <a:r>
              <a:rPr lang="en-US" altLang="en-US" sz="2400" b="1" dirty="0">
                <a:solidFill>
                  <a:prstClr val="black"/>
                </a:solidFill>
                <a:latin typeface="Calibri" panose="020F0502020204030204" pitchFamily="34" charset="0"/>
                <a:ea typeface="黑体"/>
                <a:cs typeface="Calibri" panose="020F0502020204030204" pitchFamily="34" charset="0"/>
              </a:rPr>
              <a:t>Grading</a:t>
            </a:r>
          </a:p>
          <a:p>
            <a:pPr marL="1257300" lvl="2" indent="-342900">
              <a:buFont typeface="Arial" panose="020B0604020202020204" pitchFamily="34" charset="0"/>
              <a:buChar char="•"/>
            </a:pPr>
            <a:r>
              <a:rPr lang="en-US" altLang="en-US" sz="2400" b="1" dirty="0">
                <a:solidFill>
                  <a:prstClr val="black"/>
                </a:solidFill>
                <a:latin typeface="Calibri" panose="020F0502020204030204" pitchFamily="34" charset="0"/>
                <a:ea typeface="黑体"/>
                <a:cs typeface="Calibri" panose="020F0502020204030204" pitchFamily="34" charset="0"/>
              </a:rPr>
              <a:t>Package</a:t>
            </a:r>
          </a:p>
          <a:p>
            <a:pPr marL="800100" lvl="1" indent="-342900">
              <a:buFont typeface="Wingdings" panose="05000000000000000000" pitchFamily="2" charset="2"/>
              <a:buChar char="ü"/>
            </a:pPr>
            <a:r>
              <a:rPr lang="en-US" altLang="en-US" sz="2400" b="1" dirty="0">
                <a:solidFill>
                  <a:prstClr val="black"/>
                </a:solidFill>
                <a:latin typeface="Calibri" panose="020F0502020204030204" pitchFamily="34" charset="0"/>
                <a:ea typeface="黑体"/>
                <a:cs typeface="Calibri" panose="020F0502020204030204" pitchFamily="34" charset="0"/>
              </a:rPr>
              <a:t>Transportation</a:t>
            </a:r>
          </a:p>
          <a:p>
            <a:pPr marL="800100" lvl="1" indent="-342900">
              <a:buFont typeface="Wingdings" panose="05000000000000000000" pitchFamily="2" charset="2"/>
              <a:buChar char="ü"/>
            </a:pPr>
            <a:r>
              <a:rPr lang="en-US" altLang="en-US" sz="2400" b="1" dirty="0">
                <a:solidFill>
                  <a:prstClr val="black"/>
                </a:solidFill>
                <a:latin typeface="Calibri" panose="020F0502020204030204" pitchFamily="34" charset="0"/>
                <a:ea typeface="黑体"/>
                <a:cs typeface="Calibri" panose="020F0502020204030204" pitchFamily="34" charset="0"/>
              </a:rPr>
              <a:t>Market</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endParaRPr>
          </a:p>
          <a:p>
            <a:pPr marL="342900" indent="-342900">
              <a:buFont typeface="Wingdings" panose="05000000000000000000" pitchFamily="2" charset="2"/>
              <a:buChar char="Ø"/>
            </a:pPr>
            <a:endParaRPr lang="zh-CN" altLang="en-US" sz="2400" dirty="0">
              <a:solidFill>
                <a:prstClr val="black"/>
              </a:solidFill>
              <a:latin typeface="Calibri" panose="020F0502020204030204" pitchFamily="34" charset="0"/>
              <a:ea typeface="黑体"/>
              <a:cs typeface="Calibri" panose="020F0502020204030204" pitchFamily="34" charset="0"/>
            </a:endParaRPr>
          </a:p>
        </p:txBody>
      </p:sp>
      <p:sp>
        <p:nvSpPr>
          <p:cNvPr id="23" name="文本框 22">
            <a:extLst>
              <a:ext uri="{FF2B5EF4-FFF2-40B4-BE49-F238E27FC236}">
                <a16:creationId xmlns:a16="http://schemas.microsoft.com/office/drawing/2014/main" id="{CD878CA6-2FE0-7132-9F84-051546D02801}"/>
              </a:ext>
            </a:extLst>
          </p:cNvPr>
          <p:cNvSpPr txBox="1"/>
          <p:nvPr/>
        </p:nvSpPr>
        <p:spPr>
          <a:xfrm>
            <a:off x="3895599" y="6489833"/>
            <a:ext cx="6148752" cy="369332"/>
          </a:xfrm>
          <a:prstGeom prst="rect">
            <a:avLst/>
          </a:prstGeom>
          <a:noFill/>
        </p:spPr>
        <p:txBody>
          <a:bodyPr wrap="square">
            <a:spAutoFit/>
          </a:bodyPr>
          <a:lstStyle/>
          <a:p>
            <a:r>
              <a:rPr kumimoji="0" lang="en-US" altLang="en-US"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A Farmer                                     Enterprise</a:t>
            </a:r>
            <a:endParaRPr lang="zh-CN" altLang="en-US" dirty="0"/>
          </a:p>
        </p:txBody>
      </p:sp>
    </p:spTree>
    <p:extLst>
      <p:ext uri="{BB962C8B-B14F-4D97-AF65-F5344CB8AC3E}">
        <p14:creationId xmlns:p14="http://schemas.microsoft.com/office/powerpoint/2010/main" val="4899102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2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2"/>
                                        </p:tgtEl>
                                      </p:cBhvr>
                                    </p:cmd>
                                  </p:childTnLst>
                                </p:cTn>
                              </p:par>
                            </p:childTnLst>
                          </p:cTn>
                        </p:par>
                      </p:childTnLst>
                    </p:cTn>
                  </p:par>
                </p:childTnLst>
              </p:cTn>
              <p:nextCondLst>
                <p:cond evt="onClick" delay="0">
                  <p:tgtEl>
                    <p:spTgt spid="22"/>
                  </p:tgtEl>
                </p:cond>
              </p:nextCondLst>
            </p:seq>
            <p:video>
              <p:cMediaNode vol="80000">
                <p:cTn id="38" fill="hold" display="0">
                  <p:stCondLst>
                    <p:cond delay="indefinite"/>
                  </p:stCondLst>
                </p:cTn>
                <p:tgtEl>
                  <p:spTgt spid="22"/>
                </p:tgtEl>
              </p:cMediaNode>
            </p:video>
          </p:childTnLst>
        </p:cTn>
      </p:par>
    </p:tnLst>
    <p:bldLst>
      <p:bldP spid="49" grpId="0" animBg="1"/>
      <p:bldP spid="51" grpId="0" animBg="1"/>
      <p:bldP spid="52" grpId="0" animBg="1"/>
      <p:bldP spid="53" grpId="0" animBg="1"/>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3" name="标题 1">
            <a:extLst>
              <a:ext uri="{FF2B5EF4-FFF2-40B4-BE49-F238E27FC236}">
                <a16:creationId xmlns:a16="http://schemas.microsoft.com/office/drawing/2014/main" id="{DBECD18A-CBCD-9BEE-5B57-6F19E3435BB3}"/>
              </a:ext>
            </a:extLst>
          </p:cNvPr>
          <p:cNvSpPr txBox="1">
            <a:spLocks/>
          </p:cNvSpPr>
          <p:nvPr/>
        </p:nvSpPr>
        <p:spPr>
          <a:xfrm>
            <a:off x="434118" y="961831"/>
            <a:ext cx="11757882" cy="14829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3600" b="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Exmple</a:t>
            </a:r>
            <a:r>
              <a:rPr lang="en-US" altLang="zh-CN"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 2: </a:t>
            </a:r>
            <a:endParaRPr lang="zh-CN" altLang="en-US" sz="3600" b="1" dirty="0">
              <a:solidFill>
                <a:schemeClr val="accent1"/>
              </a:solidFill>
              <a:latin typeface="Open Sans" panose="020B0606030504020204" pitchFamily="34" charset="0"/>
              <a:cs typeface="Open Sans" panose="020B0606030504020204" pitchFamily="34" charset="0"/>
            </a:endParaRPr>
          </a:p>
        </p:txBody>
      </p:sp>
      <p:pic>
        <p:nvPicPr>
          <p:cNvPr id="14" name="内容占位符 4">
            <a:extLst>
              <a:ext uri="{FF2B5EF4-FFF2-40B4-BE49-F238E27FC236}">
                <a16:creationId xmlns:a16="http://schemas.microsoft.com/office/drawing/2014/main" id="{0849CB71-74C4-C67A-CB9C-89775966C131}"/>
              </a:ext>
            </a:extLst>
          </p:cNvPr>
          <p:cNvPicPr>
            <a:picLocks noChangeAspect="1"/>
          </p:cNvPicPr>
          <p:nvPr/>
        </p:nvPicPr>
        <p:blipFill>
          <a:blip r:embed="rId8"/>
          <a:stretch>
            <a:fillRect/>
          </a:stretch>
        </p:blipFill>
        <p:spPr>
          <a:xfrm>
            <a:off x="7755483" y="2237158"/>
            <a:ext cx="3902008" cy="2490530"/>
          </a:xfrm>
          <a:prstGeom prst="rect">
            <a:avLst/>
          </a:prstGeom>
        </p:spPr>
      </p:pic>
      <p:sp>
        <p:nvSpPr>
          <p:cNvPr id="15" name="文本框 14">
            <a:extLst>
              <a:ext uri="{FF2B5EF4-FFF2-40B4-BE49-F238E27FC236}">
                <a16:creationId xmlns:a16="http://schemas.microsoft.com/office/drawing/2014/main" id="{08E60726-8A1C-14DD-4368-A04995BC52BB}"/>
              </a:ext>
            </a:extLst>
          </p:cNvPr>
          <p:cNvSpPr txBox="1"/>
          <p:nvPr/>
        </p:nvSpPr>
        <p:spPr>
          <a:xfrm>
            <a:off x="236238" y="1899138"/>
            <a:ext cx="7588550" cy="3416320"/>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err="1">
                <a:solidFill>
                  <a:schemeClr val="accent1"/>
                </a:solidFill>
                <a:latin typeface="Calibri" panose="020F0502020204030204" pitchFamily="34" charset="0"/>
                <a:cs typeface="Calibri" panose="020F0502020204030204" pitchFamily="34" charset="0"/>
              </a:rPr>
              <a:t>Coucou</a:t>
            </a:r>
            <a:r>
              <a:rPr lang="en-US" altLang="zh-CN" sz="2400" dirty="0">
                <a:solidFill>
                  <a:schemeClr val="accent1"/>
                </a:solidFill>
                <a:latin typeface="Calibri" panose="020F0502020204030204" pitchFamily="34" charset="0"/>
                <a:cs typeface="Calibri" panose="020F0502020204030204" pitchFamily="34" charset="0"/>
              </a:rPr>
              <a:t> Catering Management Co., Ltd   </a:t>
            </a:r>
            <a:r>
              <a:rPr lang="en-US" altLang="zh-CN" sz="2400" b="0" dirty="0">
                <a:solidFill>
                  <a:schemeClr val="tx1">
                    <a:lumMod val="95000"/>
                    <a:lumOff val="5000"/>
                  </a:schemeClr>
                </a:solidFill>
                <a:latin typeface="Calibri" panose="020F0502020204030204" pitchFamily="34" charset="0"/>
                <a:cs typeface="Calibri" panose="020F0502020204030204" pitchFamily="34" charset="0"/>
              </a:rPr>
              <a:t>Hotpot is its main dish.</a:t>
            </a:r>
            <a:endParaRPr lang="en-US" altLang="zh-CN" sz="2400" dirty="0">
              <a:solidFill>
                <a:srgbClr val="030BA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altLang="zh-CN" sz="2400" b="0" dirty="0">
                <a:solidFill>
                  <a:schemeClr val="tx1">
                    <a:lumMod val="95000"/>
                    <a:lumOff val="5000"/>
                  </a:schemeClr>
                </a:solidFill>
                <a:latin typeface="Calibri" panose="020F0502020204030204" pitchFamily="34" charset="0"/>
                <a:cs typeface="Calibri" panose="020F0502020204030204" pitchFamily="34" charset="0"/>
              </a:rPr>
              <a:t>The fruits and vegetables of the big restaurant such as </a:t>
            </a:r>
            <a:r>
              <a:rPr lang="en-US" altLang="zh-CN" sz="2400" b="0" dirty="0" err="1">
                <a:solidFill>
                  <a:schemeClr val="tx1">
                    <a:lumMod val="95000"/>
                    <a:lumOff val="5000"/>
                  </a:schemeClr>
                </a:solidFill>
                <a:latin typeface="Calibri" panose="020F0502020204030204" pitchFamily="34" charset="0"/>
                <a:cs typeface="Calibri" panose="020F0502020204030204" pitchFamily="34" charset="0"/>
              </a:rPr>
              <a:t>Coucou</a:t>
            </a:r>
            <a:r>
              <a:rPr lang="en-US" altLang="zh-CN" sz="2400" b="0" dirty="0">
                <a:solidFill>
                  <a:schemeClr val="tx1">
                    <a:lumMod val="95000"/>
                    <a:lumOff val="5000"/>
                  </a:schemeClr>
                </a:solidFill>
                <a:latin typeface="Calibri" panose="020F0502020204030204" pitchFamily="34" charset="0"/>
                <a:cs typeface="Calibri" panose="020F0502020204030204" pitchFamily="34" charset="0"/>
              </a:rPr>
              <a:t> Catering Management Co., Ltd are partly from the own production base and partly from the market.</a:t>
            </a:r>
          </a:p>
          <a:p>
            <a:pPr marL="342900" indent="-342900">
              <a:buFont typeface="Wingdings" panose="05000000000000000000" pitchFamily="2" charset="2"/>
              <a:buChar char="Ø"/>
            </a:pPr>
            <a:r>
              <a:rPr lang="en-US" altLang="zh-CN" sz="2400" b="0" dirty="0">
                <a:solidFill>
                  <a:schemeClr val="tx1">
                    <a:lumMod val="95000"/>
                    <a:lumOff val="5000"/>
                  </a:schemeClr>
                </a:solidFill>
                <a:latin typeface="Calibri" panose="020F0502020204030204" pitchFamily="34" charset="0"/>
                <a:cs typeface="Calibri" panose="020F0502020204030204" pitchFamily="34" charset="0"/>
              </a:rPr>
              <a:t>Some production bases are large enterprises, some enterprises use  farmers' cooperative mode, which is “</a:t>
            </a:r>
            <a:r>
              <a:rPr lang="zh-CN" altLang="en-US" sz="2400" b="0" dirty="0">
                <a:solidFill>
                  <a:schemeClr val="tx1">
                    <a:lumMod val="95000"/>
                    <a:lumOff val="5000"/>
                  </a:schemeClr>
                </a:solidFill>
                <a:latin typeface="Calibri" panose="020F0502020204030204" pitchFamily="34" charset="0"/>
                <a:cs typeface="Calibri" panose="020F0502020204030204" pitchFamily="34" charset="0"/>
              </a:rPr>
              <a:t>enterprise + cooperative + farmer</a:t>
            </a:r>
            <a:r>
              <a:rPr lang="en-US" altLang="zh-CN" sz="2400" b="0" dirty="0">
                <a:solidFill>
                  <a:schemeClr val="tx1">
                    <a:lumMod val="95000"/>
                    <a:lumOff val="5000"/>
                  </a:schemeClr>
                </a:solidFill>
                <a:latin typeface="Calibri" panose="020F0502020204030204" pitchFamily="34" charset="0"/>
                <a:cs typeface="Calibri" panose="020F0502020204030204" pitchFamily="34" charset="0"/>
              </a:rPr>
              <a:t>”.</a:t>
            </a:r>
            <a:br>
              <a:rPr lang="en-US" altLang="zh-CN" sz="2400" dirty="0">
                <a:solidFill>
                  <a:srgbClr val="030BAF"/>
                </a:solidFill>
                <a:latin typeface="Calibri" panose="020F0502020204030204" pitchFamily="34" charset="0"/>
                <a:cs typeface="Calibri" panose="020F0502020204030204" pitchFamily="34" charset="0"/>
              </a:rPr>
            </a:br>
            <a:endParaRPr lang="zh-CN" altLang="en-US"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1ADAA31-3ACC-4206-97C6-A85298AF7260}"/>
              </a:ext>
            </a:extLst>
          </p:cNvPr>
          <p:cNvSpPr txBox="1"/>
          <p:nvPr/>
        </p:nvSpPr>
        <p:spPr>
          <a:xfrm>
            <a:off x="7824788" y="4896333"/>
            <a:ext cx="3926289" cy="646331"/>
          </a:xfrm>
          <a:prstGeom prst="rect">
            <a:avLst/>
          </a:prstGeom>
          <a:noFill/>
        </p:spPr>
        <p:txBody>
          <a:bodyPr wrap="square" rtlCol="0">
            <a:spAutoFit/>
          </a:bodyPr>
          <a:lstStyle/>
          <a:p>
            <a:r>
              <a:rPr lang="en-GB" dirty="0" err="1"/>
              <a:t>Coucou</a:t>
            </a:r>
            <a:r>
              <a:rPr lang="en-GB" dirty="0"/>
              <a:t> Catering Management </a:t>
            </a:r>
            <a:r>
              <a:rPr lang="en-GB" dirty="0" err="1"/>
              <a:t>Co.,Ltd</a:t>
            </a:r>
            <a:endParaRPr lang="en-GB" dirty="0"/>
          </a:p>
          <a:p>
            <a:endParaRPr lang="en-GB" dirty="0"/>
          </a:p>
        </p:txBody>
      </p:sp>
    </p:spTree>
    <p:extLst>
      <p:ext uri="{BB962C8B-B14F-4D97-AF65-F5344CB8AC3E}">
        <p14:creationId xmlns:p14="http://schemas.microsoft.com/office/powerpoint/2010/main" val="39397823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3" name="内容占位符 4">
            <a:extLst>
              <a:ext uri="{FF2B5EF4-FFF2-40B4-BE49-F238E27FC236}">
                <a16:creationId xmlns:a16="http://schemas.microsoft.com/office/drawing/2014/main" id="{285EA548-AED6-6FF4-48A6-EF751567A9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553" y="970538"/>
            <a:ext cx="3332373" cy="2499280"/>
          </a:xfrm>
          <a:prstGeom prst="rect">
            <a:avLst/>
          </a:prstGeom>
        </p:spPr>
      </p:pic>
      <p:pic>
        <p:nvPicPr>
          <p:cNvPr id="14" name="图片 13">
            <a:extLst>
              <a:ext uri="{FF2B5EF4-FFF2-40B4-BE49-F238E27FC236}">
                <a16:creationId xmlns:a16="http://schemas.microsoft.com/office/drawing/2014/main" id="{3C3BA313-B9B2-438D-19BF-FB72F3296F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559" t="7557" r="5688" b="26027"/>
          <a:stretch/>
        </p:blipFill>
        <p:spPr>
          <a:xfrm>
            <a:off x="1800702" y="4444574"/>
            <a:ext cx="3549924" cy="2303864"/>
          </a:xfrm>
          <a:prstGeom prst="rect">
            <a:avLst/>
          </a:prstGeom>
        </p:spPr>
      </p:pic>
      <p:pic>
        <p:nvPicPr>
          <p:cNvPr id="15" name="图片 14">
            <a:extLst>
              <a:ext uri="{FF2B5EF4-FFF2-40B4-BE49-F238E27FC236}">
                <a16:creationId xmlns:a16="http://schemas.microsoft.com/office/drawing/2014/main" id="{2F2ACC51-0841-27BE-A21F-27865EBF13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29807" y="1006145"/>
            <a:ext cx="3332375" cy="2499281"/>
          </a:xfrm>
          <a:prstGeom prst="rect">
            <a:avLst/>
          </a:prstGeom>
        </p:spPr>
      </p:pic>
      <p:sp>
        <p:nvSpPr>
          <p:cNvPr id="16" name="文本框 15">
            <a:extLst>
              <a:ext uri="{FF2B5EF4-FFF2-40B4-BE49-F238E27FC236}">
                <a16:creationId xmlns:a16="http://schemas.microsoft.com/office/drawing/2014/main" id="{7B593BBB-0CFF-F567-7D18-D2666F0FD0D7}"/>
              </a:ext>
            </a:extLst>
          </p:cNvPr>
          <p:cNvSpPr txBox="1"/>
          <p:nvPr/>
        </p:nvSpPr>
        <p:spPr>
          <a:xfrm>
            <a:off x="1288627" y="3604330"/>
            <a:ext cx="10373555" cy="584775"/>
          </a:xfrm>
          <a:prstGeom prst="rect">
            <a:avLst/>
          </a:prstGeom>
          <a:noFill/>
        </p:spPr>
        <p:txBody>
          <a:bodyPr wrap="square">
            <a:spAutoFit/>
          </a:bodyPr>
          <a:lstStyle/>
          <a:p>
            <a:r>
              <a:rPr lang="en-US" altLang="zh-CN" sz="3200" b="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t>
            </a:r>
            <a:r>
              <a:rPr lang="zh-CN" altLang="en-US" sz="3200" b="0" dirty="0">
                <a:solidFill>
                  <a:schemeClr val="accent1"/>
                </a:solidFill>
                <a:latin typeface="Open Sans" panose="020B0606030504020204" pitchFamily="34" charset="0"/>
                <a:cs typeface="Open Sans" panose="020B0606030504020204" pitchFamily="34" charset="0"/>
              </a:rPr>
              <a:t>ooperativ</a:t>
            </a:r>
            <a:r>
              <a:rPr lang="en-US" altLang="zh-CN" sz="3200" b="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       Pre-processing                Warehouse</a:t>
            </a:r>
            <a:endParaRPr lang="zh-CN" altLang="en-US" sz="3200" dirty="0">
              <a:solidFill>
                <a:schemeClr val="accent1"/>
              </a:solidFill>
              <a:latin typeface="Open Sans" panose="020B0606030504020204" pitchFamily="34" charset="0"/>
              <a:cs typeface="Open Sans" panose="020B0606030504020204" pitchFamily="34" charset="0"/>
            </a:endParaRPr>
          </a:p>
        </p:txBody>
      </p:sp>
      <p:pic>
        <p:nvPicPr>
          <p:cNvPr id="17" name="图片 16">
            <a:extLst>
              <a:ext uri="{FF2B5EF4-FFF2-40B4-BE49-F238E27FC236}">
                <a16:creationId xmlns:a16="http://schemas.microsoft.com/office/drawing/2014/main" id="{F76DA3AA-A2CC-AB10-E98C-6DC7EFC22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7444" y="953025"/>
            <a:ext cx="3332373" cy="2499280"/>
          </a:xfrm>
          <a:prstGeom prst="rect">
            <a:avLst/>
          </a:prstGeom>
        </p:spPr>
      </p:pic>
      <p:sp>
        <p:nvSpPr>
          <p:cNvPr id="18" name="文本框 17">
            <a:extLst>
              <a:ext uri="{FF2B5EF4-FFF2-40B4-BE49-F238E27FC236}">
                <a16:creationId xmlns:a16="http://schemas.microsoft.com/office/drawing/2014/main" id="{2BDD68DB-D6BE-BE58-0133-3A2BBDD0A11E}"/>
              </a:ext>
            </a:extLst>
          </p:cNvPr>
          <p:cNvSpPr txBox="1"/>
          <p:nvPr/>
        </p:nvSpPr>
        <p:spPr>
          <a:xfrm>
            <a:off x="5627279" y="5397219"/>
            <a:ext cx="6183922" cy="584775"/>
          </a:xfrm>
          <a:prstGeom prst="rect">
            <a:avLst/>
          </a:prstGeom>
          <a:noFill/>
        </p:spPr>
        <p:txBody>
          <a:bodyPr wrap="square">
            <a:spAutoFit/>
          </a:bodyPr>
          <a:lstStyle/>
          <a:p>
            <a:r>
              <a:rPr lang="en-US" altLang="zh-CN" sz="3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t>
            </a:r>
            <a:r>
              <a:rPr lang="en-US" altLang="zh-CN" sz="3200" b="0" dirty="0">
                <a:solidFill>
                  <a:schemeClr val="accent1"/>
                </a:solidFill>
                <a:latin typeface="Open Sans" panose="020B0606030504020204" pitchFamily="34" charset="0"/>
                <a:ea typeface="Open Sans" panose="020B0606030504020204" pitchFamily="34" charset="0"/>
                <a:cs typeface="Open Sans" panose="020B0606030504020204" pitchFamily="34" charset="0"/>
              </a:rPr>
              <a:t>ustomers/Company </a:t>
            </a:r>
            <a:endParaRPr lang="zh-CN" altLang="en-US" sz="3200" dirty="0">
              <a:solidFill>
                <a:schemeClr val="accent1"/>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463126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14" name="图片 13">
            <a:extLst>
              <a:ext uri="{FF2B5EF4-FFF2-40B4-BE49-F238E27FC236}">
                <a16:creationId xmlns:a16="http://schemas.microsoft.com/office/drawing/2014/main" id="{C5D94F55-2662-6F7A-7553-F568C3FD04D4}"/>
              </a:ext>
            </a:extLst>
          </p:cNvPr>
          <p:cNvPicPr>
            <a:picLocks noChangeAspect="1"/>
          </p:cNvPicPr>
          <p:nvPr/>
        </p:nvPicPr>
        <p:blipFill>
          <a:blip r:embed="rId8"/>
          <a:stretch>
            <a:fillRect/>
          </a:stretch>
        </p:blipFill>
        <p:spPr>
          <a:xfrm>
            <a:off x="644852" y="679471"/>
            <a:ext cx="11004353" cy="5155522"/>
          </a:xfrm>
          <a:prstGeom prst="rect">
            <a:avLst/>
          </a:prstGeom>
        </p:spPr>
      </p:pic>
      <p:pic>
        <p:nvPicPr>
          <p:cNvPr id="16" name="图片 15">
            <a:extLst>
              <a:ext uri="{FF2B5EF4-FFF2-40B4-BE49-F238E27FC236}">
                <a16:creationId xmlns:a16="http://schemas.microsoft.com/office/drawing/2014/main" id="{6388C00A-3202-E1EC-5D22-69DE0EBDEB45}"/>
              </a:ext>
            </a:extLst>
          </p:cNvPr>
          <p:cNvPicPr>
            <a:picLocks noChangeAspect="1"/>
          </p:cNvPicPr>
          <p:nvPr/>
        </p:nvPicPr>
        <p:blipFill>
          <a:blip r:embed="rId9"/>
          <a:stretch>
            <a:fillRect/>
          </a:stretch>
        </p:blipFill>
        <p:spPr>
          <a:xfrm>
            <a:off x="644852" y="659509"/>
            <a:ext cx="10902295" cy="6145590"/>
          </a:xfrm>
          <a:prstGeom prst="rect">
            <a:avLst/>
          </a:prstGeom>
        </p:spPr>
      </p:pic>
    </p:spTree>
    <p:extLst>
      <p:ext uri="{BB962C8B-B14F-4D97-AF65-F5344CB8AC3E}">
        <p14:creationId xmlns:p14="http://schemas.microsoft.com/office/powerpoint/2010/main" val="4122371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等腰三角形 48"/>
          <p:cNvSpPr/>
          <p:nvPr/>
        </p:nvSpPr>
        <p:spPr>
          <a:xfrm rot="5400000">
            <a:off x="2013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1" name="等腰三角形 50"/>
          <p:cNvSpPr/>
          <p:nvPr/>
        </p:nvSpPr>
        <p:spPr>
          <a:xfrm rot="5400000">
            <a:off x="10141496" y="2087017"/>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2" name="等腰三角形 51"/>
          <p:cNvSpPr/>
          <p:nvPr/>
        </p:nvSpPr>
        <p:spPr>
          <a:xfrm rot="16200000">
            <a:off x="9910199" y="4116862"/>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3" name="等腰三角形 52"/>
          <p:cNvSpPr/>
          <p:nvPr/>
        </p:nvSpPr>
        <p:spPr>
          <a:xfrm rot="16200000">
            <a:off x="5846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sp>
        <p:nvSpPr>
          <p:cNvPr id="54" name="等腰三角形 53"/>
          <p:cNvSpPr/>
          <p:nvPr/>
        </p:nvSpPr>
        <p:spPr>
          <a:xfrm rot="16200000">
            <a:off x="1782199" y="4116861"/>
            <a:ext cx="268305" cy="231297"/>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Roboto Light"/>
              <a:cs typeface="+mn-cs"/>
            </a:endParaRPr>
          </a:p>
        </p:txBody>
      </p:sp>
      <p:pic>
        <p:nvPicPr>
          <p:cNvPr id="24" name="Immagine 6">
            <a:extLst>
              <a:ext uri="{FF2B5EF4-FFF2-40B4-BE49-F238E27FC236}">
                <a16:creationId xmlns:a16="http://schemas.microsoft.com/office/drawing/2014/main" id="{AD196FB3-9EB2-45CA-A069-B5D7B98BE43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5" name="图片 24" descr="联合国粮食署">
            <a:extLst>
              <a:ext uri="{FF2B5EF4-FFF2-40B4-BE49-F238E27FC236}">
                <a16:creationId xmlns:a16="http://schemas.microsoft.com/office/drawing/2014/main" id="{225A626B-6BC7-4B7E-920D-A5734046FE29}"/>
              </a:ext>
            </a:extLst>
          </p:cNvPr>
          <p:cNvPicPr>
            <a:picLocks noChangeAspect="1"/>
          </p:cNvPicPr>
          <p:nvPr/>
        </p:nvPicPr>
        <p:blipFill>
          <a:blip r:embed="rId4"/>
          <a:stretch>
            <a:fillRect/>
          </a:stretch>
        </p:blipFill>
        <p:spPr>
          <a:xfrm>
            <a:off x="143087" y="-96520"/>
            <a:ext cx="2291080" cy="850053"/>
          </a:xfrm>
          <a:prstGeom prst="rect">
            <a:avLst/>
          </a:prstGeom>
        </p:spPr>
      </p:pic>
      <p:pic>
        <p:nvPicPr>
          <p:cNvPr id="26" name="图片 25" descr="WFP SSC-白">
            <a:extLst>
              <a:ext uri="{FF2B5EF4-FFF2-40B4-BE49-F238E27FC236}">
                <a16:creationId xmlns:a16="http://schemas.microsoft.com/office/drawing/2014/main" id="{78A20069-35A5-4017-9B62-43C1B8D9E753}"/>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27" name="Picture 15" descr="A picture containing window&#10;&#10;Description automatically generated">
            <a:extLst>
              <a:ext uri="{FF2B5EF4-FFF2-40B4-BE49-F238E27FC236}">
                <a16:creationId xmlns:a16="http://schemas.microsoft.com/office/drawing/2014/main" id="{D1943DE6-86F0-4A74-8078-13540D410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28" name="Picture 13" descr="Icon&#10;&#10;Description automatically generated">
            <a:extLst>
              <a:ext uri="{FF2B5EF4-FFF2-40B4-BE49-F238E27FC236}">
                <a16:creationId xmlns:a16="http://schemas.microsoft.com/office/drawing/2014/main" id="{E4A977B4-75D4-46DA-88D5-934CAF1D8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20" name="标题 1">
            <a:extLst>
              <a:ext uri="{FF2B5EF4-FFF2-40B4-BE49-F238E27FC236}">
                <a16:creationId xmlns:a16="http://schemas.microsoft.com/office/drawing/2014/main" id="{C72A9F6B-A7E2-2ABC-53D4-BFDF54C8BFBD}"/>
              </a:ext>
            </a:extLst>
          </p:cNvPr>
          <p:cNvSpPr txBox="1">
            <a:spLocks/>
          </p:cNvSpPr>
          <p:nvPr/>
        </p:nvSpPr>
        <p:spPr>
          <a:xfrm>
            <a:off x="443029" y="880064"/>
            <a:ext cx="11309635"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3200" b="1" kern="1200">
                <a:solidFill>
                  <a:schemeClr val="accent4"/>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Large wholesale market</a:t>
            </a:r>
            <a:r>
              <a:rPr kumimoji="0" lang="en-US" altLang="zh-CN"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 collect, pre-process, turnover, customer</a:t>
            </a:r>
            <a:endParaRPr kumimoji="0" lang="en-US" altLang="en-US" sz="3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pic>
        <p:nvPicPr>
          <p:cNvPr id="21" name="图片占位符 11">
            <a:extLst>
              <a:ext uri="{FF2B5EF4-FFF2-40B4-BE49-F238E27FC236}">
                <a16:creationId xmlns:a16="http://schemas.microsoft.com/office/drawing/2014/main" id="{41D64D16-864E-2224-6044-B6628FD01738}"/>
              </a:ext>
            </a:extLst>
          </p:cNvPr>
          <p:cNvPicPr>
            <a:picLocks noChangeAspect="1"/>
          </p:cNvPicPr>
          <p:nvPr/>
        </p:nvPicPr>
        <p:blipFill>
          <a:blip r:embed="rId8" cstate="print">
            <a:extLst>
              <a:ext uri="{28A0092B-C50C-407E-A947-70E740481C1C}">
                <a14:useLocalDpi xmlns:a14="http://schemas.microsoft.com/office/drawing/2010/main" val="0"/>
              </a:ext>
            </a:extLst>
          </a:blip>
          <a:srcRect t="4674" b="4674"/>
          <a:stretch>
            <a:fillRect/>
          </a:stretch>
        </p:blipFill>
        <p:spPr>
          <a:xfrm>
            <a:off x="4764936" y="1535188"/>
            <a:ext cx="3534772" cy="2403245"/>
          </a:xfrm>
          <a:prstGeom prst="rect">
            <a:avLst/>
          </a:prstGeom>
        </p:spPr>
      </p:pic>
      <p:pic>
        <p:nvPicPr>
          <p:cNvPr id="22" name="图片占位符 19">
            <a:extLst>
              <a:ext uri="{FF2B5EF4-FFF2-40B4-BE49-F238E27FC236}">
                <a16:creationId xmlns:a16="http://schemas.microsoft.com/office/drawing/2014/main" id="{08C26225-2EF6-E004-7115-AA13CD4CCABD}"/>
              </a:ext>
            </a:extLst>
          </p:cNvPr>
          <p:cNvPicPr>
            <a:picLocks noChangeAspect="1"/>
          </p:cNvPicPr>
          <p:nvPr/>
        </p:nvPicPr>
        <p:blipFill>
          <a:blip r:embed="rId9" cstate="print">
            <a:extLst>
              <a:ext uri="{28A0092B-C50C-407E-A947-70E740481C1C}">
                <a14:useLocalDpi xmlns:a14="http://schemas.microsoft.com/office/drawing/2010/main" val="0"/>
              </a:ext>
            </a:extLst>
          </a:blip>
          <a:srcRect t="24504" b="24504"/>
          <a:stretch>
            <a:fillRect/>
          </a:stretch>
        </p:blipFill>
        <p:spPr>
          <a:xfrm>
            <a:off x="8557582" y="4350098"/>
            <a:ext cx="3302725" cy="2245479"/>
          </a:xfrm>
          <a:prstGeom prst="rect">
            <a:avLst/>
          </a:prstGeom>
        </p:spPr>
      </p:pic>
      <p:pic>
        <p:nvPicPr>
          <p:cNvPr id="23" name="图片 22">
            <a:extLst>
              <a:ext uri="{FF2B5EF4-FFF2-40B4-BE49-F238E27FC236}">
                <a16:creationId xmlns:a16="http://schemas.microsoft.com/office/drawing/2014/main" id="{757082EC-D1A5-B0D3-3A33-8A3F23366F4D}"/>
              </a:ext>
            </a:extLst>
          </p:cNvPr>
          <p:cNvPicPr>
            <a:picLocks noChangeAspect="1"/>
          </p:cNvPicPr>
          <p:nvPr/>
        </p:nvPicPr>
        <p:blipFill>
          <a:blip r:embed="rId10"/>
          <a:stretch>
            <a:fillRect/>
          </a:stretch>
        </p:blipFill>
        <p:spPr>
          <a:xfrm>
            <a:off x="914400" y="1575062"/>
            <a:ext cx="3534772" cy="2447019"/>
          </a:xfrm>
          <a:prstGeom prst="rect">
            <a:avLst/>
          </a:prstGeom>
        </p:spPr>
      </p:pic>
      <p:pic>
        <p:nvPicPr>
          <p:cNvPr id="29" name="图片 28">
            <a:extLst>
              <a:ext uri="{FF2B5EF4-FFF2-40B4-BE49-F238E27FC236}">
                <a16:creationId xmlns:a16="http://schemas.microsoft.com/office/drawing/2014/main" id="{77752A24-0690-E139-6828-1D38DE422097}"/>
              </a:ext>
            </a:extLst>
          </p:cNvPr>
          <p:cNvPicPr>
            <a:picLocks noChangeAspect="1"/>
          </p:cNvPicPr>
          <p:nvPr/>
        </p:nvPicPr>
        <p:blipFill>
          <a:blip r:embed="rId11"/>
          <a:stretch>
            <a:fillRect/>
          </a:stretch>
        </p:blipFill>
        <p:spPr>
          <a:xfrm>
            <a:off x="8557583" y="1575062"/>
            <a:ext cx="3302725" cy="2361766"/>
          </a:xfrm>
          <a:prstGeom prst="rect">
            <a:avLst/>
          </a:prstGeom>
        </p:spPr>
      </p:pic>
      <p:pic>
        <p:nvPicPr>
          <p:cNvPr id="30" name="图片 29">
            <a:extLst>
              <a:ext uri="{FF2B5EF4-FFF2-40B4-BE49-F238E27FC236}">
                <a16:creationId xmlns:a16="http://schemas.microsoft.com/office/drawing/2014/main" id="{9F34E10B-7907-64A7-8133-7D443D61B0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63226" y="4415729"/>
            <a:ext cx="2831697" cy="2123773"/>
          </a:xfrm>
          <a:prstGeom prst="rect">
            <a:avLst/>
          </a:prstGeom>
        </p:spPr>
      </p:pic>
      <p:pic>
        <p:nvPicPr>
          <p:cNvPr id="31" name="图片 30">
            <a:extLst>
              <a:ext uri="{FF2B5EF4-FFF2-40B4-BE49-F238E27FC236}">
                <a16:creationId xmlns:a16="http://schemas.microsoft.com/office/drawing/2014/main" id="{28F917D0-DA4F-75F8-1640-41F32BDC3B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5112" y="4433049"/>
            <a:ext cx="1604596" cy="2139461"/>
          </a:xfrm>
          <a:prstGeom prst="rect">
            <a:avLst/>
          </a:prstGeom>
        </p:spPr>
      </p:pic>
      <p:pic>
        <p:nvPicPr>
          <p:cNvPr id="32" name="图片 31">
            <a:extLst>
              <a:ext uri="{FF2B5EF4-FFF2-40B4-BE49-F238E27FC236}">
                <a16:creationId xmlns:a16="http://schemas.microsoft.com/office/drawing/2014/main" id="{0DC635ED-DE0D-5B9C-3D85-67AC6D6C2B23}"/>
              </a:ext>
            </a:extLst>
          </p:cNvPr>
          <p:cNvPicPr>
            <a:picLocks noChangeAspect="1"/>
          </p:cNvPicPr>
          <p:nvPr/>
        </p:nvPicPr>
        <p:blipFill>
          <a:blip r:embed="rId14"/>
          <a:stretch>
            <a:fillRect/>
          </a:stretch>
        </p:blipFill>
        <p:spPr>
          <a:xfrm>
            <a:off x="1129086" y="4433049"/>
            <a:ext cx="2176266" cy="2082279"/>
          </a:xfrm>
          <a:prstGeom prst="rect">
            <a:avLst/>
          </a:prstGeom>
        </p:spPr>
      </p:pic>
    </p:spTree>
    <p:extLst>
      <p:ext uri="{BB962C8B-B14F-4D97-AF65-F5344CB8AC3E}">
        <p14:creationId xmlns:p14="http://schemas.microsoft.com/office/powerpoint/2010/main" val="4159930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200" fill="hold"/>
                                        <p:tgtEl>
                                          <p:spTgt spid="51"/>
                                        </p:tgtEl>
                                        <p:attrNameLst>
                                          <p:attrName>ppt_x</p:attrName>
                                        </p:attrNameLst>
                                      </p:cBhvr>
                                      <p:tavLst>
                                        <p:tav tm="0">
                                          <p:val>
                                            <p:strVal val="#ppt_x"/>
                                          </p:val>
                                        </p:tav>
                                        <p:tav tm="100000">
                                          <p:val>
                                            <p:strVal val="#ppt_x"/>
                                          </p:val>
                                        </p:tav>
                                      </p:tavLst>
                                    </p:anim>
                                    <p:anim calcmode="lin" valueType="num">
                                      <p:cBhvr additive="base">
                                        <p:cTn id="13" dur="2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200" fill="hold"/>
                                        <p:tgtEl>
                                          <p:spTgt spid="52"/>
                                        </p:tgtEl>
                                        <p:attrNameLst>
                                          <p:attrName>ppt_x</p:attrName>
                                        </p:attrNameLst>
                                      </p:cBhvr>
                                      <p:tavLst>
                                        <p:tav tm="0">
                                          <p:val>
                                            <p:strVal val="#ppt_x"/>
                                          </p:val>
                                        </p:tav>
                                        <p:tav tm="100000">
                                          <p:val>
                                            <p:strVal val="#ppt_x"/>
                                          </p:val>
                                        </p:tav>
                                      </p:tavLst>
                                    </p:anim>
                                    <p:anim calcmode="lin" valueType="num">
                                      <p:cBhvr additive="base">
                                        <p:cTn id="18" dur="2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fill="hold"/>
                                        <p:tgtEl>
                                          <p:spTgt spid="53"/>
                                        </p:tgtEl>
                                        <p:attrNameLst>
                                          <p:attrName>ppt_x</p:attrName>
                                        </p:attrNameLst>
                                      </p:cBhvr>
                                      <p:tavLst>
                                        <p:tav tm="0">
                                          <p:val>
                                            <p:strVal val="#ppt_x"/>
                                          </p:val>
                                        </p:tav>
                                        <p:tav tm="100000">
                                          <p:val>
                                            <p:strVal val="#ppt_x"/>
                                          </p:val>
                                        </p:tav>
                                      </p:tavLst>
                                    </p:anim>
                                    <p:anim calcmode="lin" valueType="num">
                                      <p:cBhvr additive="base">
                                        <p:cTn id="23" dur="2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200" fill="hold"/>
                                        <p:tgtEl>
                                          <p:spTgt spid="54"/>
                                        </p:tgtEl>
                                        <p:attrNameLst>
                                          <p:attrName>ppt_x</p:attrName>
                                        </p:attrNameLst>
                                      </p:cBhvr>
                                      <p:tavLst>
                                        <p:tav tm="0">
                                          <p:val>
                                            <p:strVal val="#ppt_x"/>
                                          </p:val>
                                        </p:tav>
                                        <p:tav tm="100000">
                                          <p:val>
                                            <p:strVal val="#ppt_x"/>
                                          </p:val>
                                        </p:tav>
                                      </p:tavLst>
                                    </p:anim>
                                    <p:anim calcmode="lin" valueType="num">
                                      <p:cBhvr additive="base">
                                        <p:cTn id="28" dur="2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529836" y="4117319"/>
            <a:ext cx="2664077" cy="1830220"/>
          </a:xfrm>
          <a:prstGeom prst="rect">
            <a:avLst/>
          </a:prstGeom>
        </p:spPr>
        <p:txBody>
          <a:bodyPr wrap="none" lIns="91415" tIns="45708" rIns="91415" bIns="45708">
            <a:spAutoFit/>
          </a:bodyPr>
          <a:lstStyle/>
          <a:p>
            <a:pPr defTabSz="628650">
              <a:lnSpc>
                <a:spcPct val="150000"/>
              </a:lnSpc>
              <a:defRPr/>
            </a:pPr>
            <a:r>
              <a:rPr lang="en-US" altLang="zh-CN" sz="4000" b="1" dirty="0">
                <a:solidFill>
                  <a:schemeClr val="accent2"/>
                </a:solidFill>
                <a:latin typeface="微软雅黑" panose="020B0503020204020204" pitchFamily="34" charset="-122"/>
                <a:ea typeface="微软雅黑" panose="020B0503020204020204" pitchFamily="34" charset="-122"/>
              </a:rPr>
              <a:t>Summary</a:t>
            </a:r>
          </a:p>
          <a:p>
            <a:pPr defTabSz="628650">
              <a:lnSpc>
                <a:spcPct val="150000"/>
              </a:lnSpc>
              <a:defRPr/>
            </a:pPr>
            <a:endParaRPr lang="en-US" altLang="zh-CN" sz="4000" b="1" dirty="0">
              <a:solidFill>
                <a:schemeClr val="accent2"/>
              </a:solidFill>
              <a:latin typeface="微软雅黑" panose="020B0503020204020204" pitchFamily="34" charset="-122"/>
              <a:ea typeface="微软雅黑" panose="020B0503020204020204" pitchFamily="34" charset="-122"/>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200329"/>
          </a:xfrm>
          <a:prstGeom prst="rect">
            <a:avLst/>
          </a:prstGeom>
          <a:noFill/>
        </p:spPr>
        <p:txBody>
          <a:bodyPr wrap="square" rtlCol="0">
            <a:spAutoFit/>
          </a:bodyPr>
          <a:lstStyle/>
          <a:p>
            <a:pPr algn="ctr"/>
            <a:r>
              <a:rPr lang="en-US" altLang="zh-CN" sz="7200" b="1" dirty="0">
                <a:solidFill>
                  <a:schemeClr val="accent2"/>
                </a:solidFill>
                <a:latin typeface="微软雅黑" panose="020B0503020204020204" pitchFamily="34" charset="-122"/>
                <a:ea typeface="微软雅黑" panose="020B0503020204020204" pitchFamily="34" charset="-122"/>
              </a:rPr>
              <a:t>04</a:t>
            </a:r>
            <a:endParaRPr lang="zh-CN" altLang="en-US" sz="8800" b="1" dirty="0">
              <a:solidFill>
                <a:schemeClr val="accent2"/>
              </a:solidFill>
              <a:latin typeface="微软雅黑" panose="020B0503020204020204" pitchFamily="34" charset="-122"/>
              <a:ea typeface="微软雅黑" panose="020B0503020204020204" pitchFamily="34" charset="-122"/>
            </a:endParaRPr>
          </a:p>
        </p:txBody>
      </p:sp>
      <p:pic>
        <p:nvPicPr>
          <p:cNvPr id="14" name="图片 13" descr="WFP SSC-白"/>
          <p:cNvPicPr>
            <a:picLocks noChangeAspect="1"/>
          </p:cNvPicPr>
          <p:nvPr/>
        </p:nvPicPr>
        <p:blipFill>
          <a:blip r:embed="rId3"/>
          <a:stretch>
            <a:fillRect/>
          </a:stretch>
        </p:blipFill>
        <p:spPr>
          <a:xfrm>
            <a:off x="3074055" y="-27093"/>
            <a:ext cx="1002453" cy="647700"/>
          </a:xfrm>
          <a:prstGeom prst="rect">
            <a:avLst/>
          </a:prstGeom>
        </p:spPr>
      </p:pic>
      <p:sp>
        <p:nvSpPr>
          <p:cNvPr id="2" name="灯片编号占位符 1">
            <a:extLst>
              <a:ext uri="{FF2B5EF4-FFF2-40B4-BE49-F238E27FC236}">
                <a16:creationId xmlns:a16="http://schemas.microsoft.com/office/drawing/2014/main" id="{885C7CA8-84BA-EF60-657B-B35A6A40A510}"/>
              </a:ext>
            </a:extLst>
          </p:cNvPr>
          <p:cNvSpPr>
            <a:spLocks noGrp="1"/>
          </p:cNvSpPr>
          <p:nvPr>
            <p:ph type="sldNum" sz="quarter" idx="12"/>
          </p:nvPr>
        </p:nvSpPr>
        <p:spPr/>
        <p:txBody>
          <a:bodyPr/>
          <a:lstStyle/>
          <a:p>
            <a:fld id="{7F4C1676-8445-4D51-B6FB-DBF39B779976}" type="slidenum">
              <a:rPr lang="en-GB" smtClean="0"/>
              <a:t>46</a:t>
            </a:fld>
            <a:endParaRPr lang="en-GB"/>
          </a:p>
        </p:txBody>
      </p:sp>
      <p:pic>
        <p:nvPicPr>
          <p:cNvPr id="12" name="Immagine 6">
            <a:extLst>
              <a:ext uri="{FF2B5EF4-FFF2-40B4-BE49-F238E27FC236}">
                <a16:creationId xmlns:a16="http://schemas.microsoft.com/office/drawing/2014/main" id="{B99FAD8D-C8BB-EDB2-0603-2E1069A1FE72}"/>
              </a:ext>
            </a:extLst>
          </p:cNvPr>
          <p:cNvPicPr>
            <a:picLocks noChangeAspect="1"/>
          </p:cNvPicPr>
          <p:nvPr/>
        </p:nvPicPr>
        <p:blipFill>
          <a:blip r:embed="rId4" cstate="email"/>
          <a:srcRect l="8654" t="32887" b="20814"/>
          <a:stretch>
            <a:fillRect/>
          </a:stretch>
        </p:blipFill>
        <p:spPr>
          <a:xfrm>
            <a:off x="17583" y="0"/>
            <a:ext cx="12192001" cy="710353"/>
          </a:xfrm>
          <a:prstGeom prst="rect">
            <a:avLst/>
          </a:prstGeom>
        </p:spPr>
      </p:pic>
      <p:pic>
        <p:nvPicPr>
          <p:cNvPr id="13" name="Picture 15" descr="A picture containing window&#10;&#10;Description automatically generated">
            <a:extLst>
              <a:ext uri="{FF2B5EF4-FFF2-40B4-BE49-F238E27FC236}">
                <a16:creationId xmlns:a16="http://schemas.microsoft.com/office/drawing/2014/main" id="{7697C4CA-A95C-34F9-1E8D-898AB8063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9164" y="63483"/>
            <a:ext cx="528843" cy="529200"/>
          </a:xfrm>
          <a:prstGeom prst="rect">
            <a:avLst/>
          </a:prstGeom>
        </p:spPr>
      </p:pic>
      <p:pic>
        <p:nvPicPr>
          <p:cNvPr id="15" name="Picture 13" descr="Icon&#10;&#10;Description automatically generated">
            <a:extLst>
              <a:ext uri="{FF2B5EF4-FFF2-40B4-BE49-F238E27FC236}">
                <a16:creationId xmlns:a16="http://schemas.microsoft.com/office/drawing/2014/main" id="{E3DB51EE-099B-3F26-DEB4-7CCF00E75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1111" y="71570"/>
            <a:ext cx="527674" cy="527674"/>
          </a:xfrm>
          <a:prstGeom prst="rect">
            <a:avLst/>
          </a:prstGeom>
        </p:spPr>
      </p:pic>
      <p:pic>
        <p:nvPicPr>
          <p:cNvPr id="16" name="图片 15" descr="联合国粮食署">
            <a:extLst>
              <a:ext uri="{FF2B5EF4-FFF2-40B4-BE49-F238E27FC236}">
                <a16:creationId xmlns:a16="http://schemas.microsoft.com/office/drawing/2014/main" id="{3F021FDB-0AE5-417F-00F0-619B453F0781}"/>
              </a:ext>
            </a:extLst>
          </p:cNvPr>
          <p:cNvPicPr>
            <a:picLocks noChangeAspect="1"/>
          </p:cNvPicPr>
          <p:nvPr/>
        </p:nvPicPr>
        <p:blipFill>
          <a:blip r:embed="rId7"/>
          <a:stretch>
            <a:fillRect/>
          </a:stretch>
        </p:blipFill>
        <p:spPr>
          <a:xfrm>
            <a:off x="160671" y="-69851"/>
            <a:ext cx="2291080" cy="850053"/>
          </a:xfrm>
          <a:prstGeom prst="rect">
            <a:avLst/>
          </a:prstGeom>
        </p:spPr>
      </p:pic>
    </p:spTree>
    <p:extLst>
      <p:ext uri="{BB962C8B-B14F-4D97-AF65-F5344CB8AC3E}">
        <p14:creationId xmlns:p14="http://schemas.microsoft.com/office/powerpoint/2010/main" val="24565825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75105"/>
          <p:cNvSpPr>
            <a:spLocks noGrp="1" noChangeArrowheads="1"/>
          </p:cNvSpPr>
          <p:nvPr>
            <p:ph type="title"/>
          </p:nvPr>
        </p:nvSpPr>
        <p:spPr>
          <a:xfrm>
            <a:off x="838200" y="1185863"/>
            <a:ext cx="10826262" cy="577001"/>
          </a:xfrm>
        </p:spPr>
        <p:txBody>
          <a:bodyPr/>
          <a:lstStyle/>
          <a:p>
            <a:r>
              <a:rPr lang="en-US" altLang="zh-CN" sz="2800" b="1" dirty="0">
                <a:solidFill>
                  <a:srgbClr val="FF3300"/>
                </a:solidFill>
              </a:rPr>
              <a:t>What should be considered for postharvest fruits and vegetables? </a:t>
            </a:r>
          </a:p>
        </p:txBody>
      </p:sp>
      <p:sp>
        <p:nvSpPr>
          <p:cNvPr id="102402" name="文本占位符 175106"/>
          <p:cNvSpPr>
            <a:spLocks noGrp="1" noChangeArrowheads="1"/>
          </p:cNvSpPr>
          <p:nvPr>
            <p:ph idx="1"/>
          </p:nvPr>
        </p:nvSpPr>
        <p:spPr>
          <a:xfrm>
            <a:off x="1248302" y="2063872"/>
            <a:ext cx="9695396" cy="3175000"/>
          </a:xfrm>
        </p:spPr>
        <p:txBody>
          <a:bodyPr/>
          <a:lstStyle/>
          <a:p>
            <a:pPr>
              <a:lnSpc>
                <a:spcPct val="135000"/>
              </a:lnSpc>
              <a:buClr>
                <a:srgbClr val="FF3300"/>
              </a:buClr>
              <a:buFont typeface="Wingdings" panose="05000000000000000000" pitchFamily="2" charset="2"/>
              <a:buChar char="Ø"/>
            </a:pPr>
            <a:r>
              <a:rPr lang="en-US" altLang="zh-CN" b="1" dirty="0">
                <a:solidFill>
                  <a:schemeClr val="accent2"/>
                </a:solidFill>
              </a:rPr>
              <a:t>All chain steps should be included from field to consumer for perishable fruits and vegetables!</a:t>
            </a:r>
          </a:p>
          <a:p>
            <a:pPr>
              <a:lnSpc>
                <a:spcPct val="135000"/>
              </a:lnSpc>
              <a:buClr>
                <a:srgbClr val="FF3300"/>
              </a:buClr>
              <a:buFont typeface="Wingdings" panose="05000000000000000000" pitchFamily="2" charset="2"/>
              <a:buChar char="Ø"/>
            </a:pPr>
            <a:r>
              <a:rPr lang="en-US" altLang="zh-CN" b="1" dirty="0">
                <a:solidFill>
                  <a:schemeClr val="accent2"/>
                </a:solidFill>
              </a:rPr>
              <a:t>What happens at each point?</a:t>
            </a:r>
          </a:p>
          <a:p>
            <a:pPr>
              <a:lnSpc>
                <a:spcPct val="135000"/>
              </a:lnSpc>
              <a:buClr>
                <a:srgbClr val="FF3300"/>
              </a:buClr>
              <a:buFont typeface="Wingdings" panose="05000000000000000000" pitchFamily="2" charset="2"/>
              <a:buChar char="Ø"/>
            </a:pPr>
            <a:r>
              <a:rPr lang="en-US" altLang="zh-CN" b="1" dirty="0">
                <a:solidFill>
                  <a:schemeClr val="accent2"/>
                </a:solidFill>
              </a:rPr>
              <a:t>What should be done at each point? </a:t>
            </a:r>
          </a:p>
          <a:p>
            <a:pPr>
              <a:lnSpc>
                <a:spcPct val="135000"/>
              </a:lnSpc>
              <a:buClr>
                <a:srgbClr val="FF3300"/>
              </a:buClr>
              <a:buFont typeface="Wingdings" panose="05000000000000000000" pitchFamily="2" charset="2"/>
              <a:buChar char="Ø"/>
            </a:pPr>
            <a:r>
              <a:rPr lang="en-US" altLang="zh-CN" b="1" dirty="0">
                <a:solidFill>
                  <a:schemeClr val="accent2"/>
                </a:solidFill>
              </a:rPr>
              <a:t>Is it efficient? </a:t>
            </a:r>
          </a:p>
        </p:txBody>
      </p:sp>
      <p:sp>
        <p:nvSpPr>
          <p:cNvPr id="102403" name="灯片编号占位符 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B353FD9-3F38-4D43-AFE1-18F58084BD5F}" type="slidenum">
              <a:rPr lang="zh-CN" altLang="en-US"/>
              <a:t>47</a:t>
            </a:fld>
            <a:endParaRPr lang="zh-CN" altLang="en-US"/>
          </a:p>
        </p:txBody>
      </p:sp>
      <p:pic>
        <p:nvPicPr>
          <p:cNvPr id="5" name="Immagine 6">
            <a:extLst>
              <a:ext uri="{FF2B5EF4-FFF2-40B4-BE49-F238E27FC236}">
                <a16:creationId xmlns:a16="http://schemas.microsoft.com/office/drawing/2014/main" id="{E70882CC-956F-7AB2-2B4F-A610CE83C20D}"/>
              </a:ext>
            </a:extLst>
          </p:cNvPr>
          <p:cNvPicPr>
            <a:picLocks noChangeAspect="1"/>
          </p:cNvPicPr>
          <p:nvPr/>
        </p:nvPicPr>
        <p:blipFill>
          <a:blip r:embed="rId2" cstate="email"/>
          <a:srcRect l="8654" t="32887" b="20814"/>
          <a:stretch>
            <a:fillRect/>
          </a:stretch>
        </p:blipFill>
        <p:spPr>
          <a:xfrm>
            <a:off x="17583" y="0"/>
            <a:ext cx="12192001" cy="710353"/>
          </a:xfrm>
          <a:prstGeom prst="rect">
            <a:avLst/>
          </a:prstGeom>
        </p:spPr>
      </p:pic>
      <p:pic>
        <p:nvPicPr>
          <p:cNvPr id="6" name="Picture 15" descr="A picture containing window&#10;&#10;Description automatically generated">
            <a:extLst>
              <a:ext uri="{FF2B5EF4-FFF2-40B4-BE49-F238E27FC236}">
                <a16:creationId xmlns:a16="http://schemas.microsoft.com/office/drawing/2014/main" id="{592F7A3D-F025-5418-581F-CF943F2BE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9164" y="63483"/>
            <a:ext cx="528843" cy="529200"/>
          </a:xfrm>
          <a:prstGeom prst="rect">
            <a:avLst/>
          </a:prstGeom>
        </p:spPr>
      </p:pic>
      <p:pic>
        <p:nvPicPr>
          <p:cNvPr id="7" name="Picture 13" descr="Icon&#10;&#10;Description automatically generated">
            <a:extLst>
              <a:ext uri="{FF2B5EF4-FFF2-40B4-BE49-F238E27FC236}">
                <a16:creationId xmlns:a16="http://schemas.microsoft.com/office/drawing/2014/main" id="{54D8E3D9-BF01-2BED-1F8F-E1F3F4864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1111" y="71570"/>
            <a:ext cx="527674" cy="527674"/>
          </a:xfrm>
          <a:prstGeom prst="rect">
            <a:avLst/>
          </a:prstGeom>
        </p:spPr>
      </p:pic>
      <p:pic>
        <p:nvPicPr>
          <p:cNvPr id="8" name="图片 7" descr="联合国粮食署">
            <a:extLst>
              <a:ext uri="{FF2B5EF4-FFF2-40B4-BE49-F238E27FC236}">
                <a16:creationId xmlns:a16="http://schemas.microsoft.com/office/drawing/2014/main" id="{94E40FE0-75AD-36AB-BF1A-BCB0E4EF0EF8}"/>
              </a:ext>
            </a:extLst>
          </p:cNvPr>
          <p:cNvPicPr>
            <a:picLocks noChangeAspect="1"/>
          </p:cNvPicPr>
          <p:nvPr/>
        </p:nvPicPr>
        <p:blipFill>
          <a:blip r:embed="rId5"/>
          <a:stretch>
            <a:fillRect/>
          </a:stretch>
        </p:blipFill>
        <p:spPr>
          <a:xfrm>
            <a:off x="160671" y="-69851"/>
            <a:ext cx="2291080" cy="8500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307201"/>
          <p:cNvSpPr>
            <a:spLocks noGrp="1" noChangeArrowheads="1"/>
          </p:cNvSpPr>
          <p:nvPr>
            <p:ph type="ctrTitle"/>
          </p:nvPr>
        </p:nvSpPr>
        <p:spPr>
          <a:xfrm>
            <a:off x="2136663" y="954355"/>
            <a:ext cx="7485849" cy="745858"/>
          </a:xfrm>
        </p:spPr>
        <p:txBody>
          <a:bodyPr anchor="ctr"/>
          <a:lstStyle/>
          <a:p>
            <a:pPr algn="l"/>
            <a:r>
              <a:rPr lang="en-US" altLang="zh-CN" sz="3200" b="1" dirty="0">
                <a:solidFill>
                  <a:srgbClr val="FF0000"/>
                </a:solidFill>
                <a:ea typeface="华文新魏" panose="02010800040101010101" pitchFamily="2" charset="-122"/>
              </a:rPr>
              <a:t>Notes</a:t>
            </a:r>
            <a:r>
              <a:rPr lang="zh-CN" altLang="en-US" sz="3200" b="1" dirty="0">
                <a:solidFill>
                  <a:srgbClr val="FF0000"/>
                </a:solidFill>
                <a:ea typeface="华文新魏" panose="02010800040101010101" pitchFamily="2" charset="-122"/>
              </a:rPr>
              <a:t>：</a:t>
            </a:r>
            <a:endParaRPr lang="en-US" altLang="zh-CN" sz="3200" b="1" dirty="0">
              <a:solidFill>
                <a:srgbClr val="FF0000"/>
              </a:solidFill>
              <a:ea typeface="华文新魏" panose="02010800040101010101" pitchFamily="2" charset="-122"/>
            </a:endParaRPr>
          </a:p>
        </p:txBody>
      </p:sp>
      <p:sp>
        <p:nvSpPr>
          <p:cNvPr id="307203" name="副标题 307202"/>
          <p:cNvSpPr>
            <a:spLocks noGrp="1" noChangeArrowheads="1"/>
          </p:cNvSpPr>
          <p:nvPr>
            <p:ph type="subTitle" idx="1"/>
          </p:nvPr>
        </p:nvSpPr>
        <p:spPr>
          <a:xfrm>
            <a:off x="2136663" y="1844051"/>
            <a:ext cx="8805315" cy="4203432"/>
          </a:xfrm>
          <a:solidFill>
            <a:srgbClr val="FFFF00"/>
          </a:solidFill>
          <a:ln>
            <a:solidFill>
              <a:srgbClr val="FFFF00"/>
            </a:solidFill>
            <a:miter lim="800000"/>
          </a:ln>
        </p:spPr>
        <p:txBody>
          <a:bodyPr/>
          <a:lstStyle/>
          <a:p>
            <a:pPr algn="l">
              <a:lnSpc>
                <a:spcPct val="120000"/>
              </a:lnSpc>
              <a:buClr>
                <a:srgbClr val="EE0E49"/>
              </a:buClr>
              <a:buFont typeface="Wingdings 2" panose="05020102010507070707" pitchFamily="18" charset="2"/>
              <a:buChar char=""/>
            </a:pPr>
            <a:r>
              <a:rPr lang="en-US" altLang="zh-CN" sz="3200" b="1" dirty="0">
                <a:solidFill>
                  <a:srgbClr val="EE0E49"/>
                </a:solidFill>
                <a:latin typeface="华文新魏" panose="02010800040101010101" pitchFamily="2" charset="-122"/>
                <a:ea typeface="华文新魏" panose="02010800040101010101" pitchFamily="2" charset="-122"/>
              </a:rPr>
              <a:t> </a:t>
            </a:r>
            <a:r>
              <a:rPr lang="en-US" altLang="zh-CN" sz="2800" b="1" dirty="0">
                <a:solidFill>
                  <a:schemeClr val="accent2"/>
                </a:solidFill>
                <a:ea typeface="华文新魏" panose="02010800040101010101" pitchFamily="2" charset="-122"/>
              </a:rPr>
              <a:t>A lot of post-harvest handling techniques could be applied to horticultural crops. </a:t>
            </a:r>
          </a:p>
          <a:p>
            <a:pPr algn="l">
              <a:lnSpc>
                <a:spcPct val="120000"/>
              </a:lnSpc>
              <a:buClr>
                <a:srgbClr val="EE0E49"/>
              </a:buClr>
              <a:buFont typeface="Wingdings 2" panose="05020102010507070707" pitchFamily="18" charset="2"/>
              <a:buChar char=""/>
            </a:pPr>
            <a:r>
              <a:rPr lang="en-US" altLang="zh-CN" sz="2800" b="1" dirty="0">
                <a:solidFill>
                  <a:schemeClr val="accent2"/>
                </a:solidFill>
                <a:ea typeface="华文新魏" panose="02010800040101010101" pitchFamily="2" charset="-122"/>
              </a:rPr>
              <a:t>When the techniques are used, it should be immediate after harvest and combined together and in a continuous way to meet the requirements of less processing operation and serving time.</a:t>
            </a:r>
          </a:p>
        </p:txBody>
      </p:sp>
      <p:sp>
        <p:nvSpPr>
          <p:cNvPr id="2" name="灯片编号占位符 1">
            <a:extLst>
              <a:ext uri="{FF2B5EF4-FFF2-40B4-BE49-F238E27FC236}">
                <a16:creationId xmlns:a16="http://schemas.microsoft.com/office/drawing/2014/main" id="{4DD0C246-FB42-84EE-5617-7E56B7E6FF90}"/>
              </a:ext>
            </a:extLst>
          </p:cNvPr>
          <p:cNvSpPr>
            <a:spLocks noGrp="1"/>
          </p:cNvSpPr>
          <p:nvPr>
            <p:ph type="sldNum" sz="quarter" idx="12"/>
          </p:nvPr>
        </p:nvSpPr>
        <p:spPr/>
        <p:txBody>
          <a:bodyPr/>
          <a:lstStyle/>
          <a:p>
            <a:fld id="{7F4C1676-8445-4D51-B6FB-DBF39B779976}" type="slidenum">
              <a:rPr lang="en-GB" smtClean="0"/>
              <a:t>48</a:t>
            </a:fld>
            <a:endParaRPr lang="en-GB"/>
          </a:p>
        </p:txBody>
      </p:sp>
      <p:pic>
        <p:nvPicPr>
          <p:cNvPr id="5" name="Immagine 6">
            <a:extLst>
              <a:ext uri="{FF2B5EF4-FFF2-40B4-BE49-F238E27FC236}">
                <a16:creationId xmlns:a16="http://schemas.microsoft.com/office/drawing/2014/main" id="{0952B40A-3A7E-67E4-F418-4F9D99A54781}"/>
              </a:ext>
            </a:extLst>
          </p:cNvPr>
          <p:cNvPicPr>
            <a:picLocks noChangeAspect="1"/>
          </p:cNvPicPr>
          <p:nvPr/>
        </p:nvPicPr>
        <p:blipFill>
          <a:blip r:embed="rId3" cstate="email"/>
          <a:srcRect l="8654" t="32887" b="20814"/>
          <a:stretch>
            <a:fillRect/>
          </a:stretch>
        </p:blipFill>
        <p:spPr>
          <a:xfrm>
            <a:off x="17583" y="0"/>
            <a:ext cx="12192001" cy="710353"/>
          </a:xfrm>
          <a:prstGeom prst="rect">
            <a:avLst/>
          </a:prstGeom>
        </p:spPr>
      </p:pic>
      <p:pic>
        <p:nvPicPr>
          <p:cNvPr id="6" name="Picture 15" descr="A picture containing window&#10;&#10;Description automatically generated">
            <a:extLst>
              <a:ext uri="{FF2B5EF4-FFF2-40B4-BE49-F238E27FC236}">
                <a16:creationId xmlns:a16="http://schemas.microsoft.com/office/drawing/2014/main" id="{E37EE828-E977-EB72-3DB6-E1CCC396E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164" y="63483"/>
            <a:ext cx="528843" cy="529200"/>
          </a:xfrm>
          <a:prstGeom prst="rect">
            <a:avLst/>
          </a:prstGeom>
        </p:spPr>
      </p:pic>
      <p:pic>
        <p:nvPicPr>
          <p:cNvPr id="7" name="Picture 13" descr="Icon&#10;&#10;Description automatically generated">
            <a:extLst>
              <a:ext uri="{FF2B5EF4-FFF2-40B4-BE49-F238E27FC236}">
                <a16:creationId xmlns:a16="http://schemas.microsoft.com/office/drawing/2014/main" id="{8B29543B-CDB0-618E-5E06-1D94E8892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1111" y="71570"/>
            <a:ext cx="527674" cy="527674"/>
          </a:xfrm>
          <a:prstGeom prst="rect">
            <a:avLst/>
          </a:prstGeom>
        </p:spPr>
      </p:pic>
      <p:pic>
        <p:nvPicPr>
          <p:cNvPr id="8" name="图片 7" descr="联合国粮食署">
            <a:extLst>
              <a:ext uri="{FF2B5EF4-FFF2-40B4-BE49-F238E27FC236}">
                <a16:creationId xmlns:a16="http://schemas.microsoft.com/office/drawing/2014/main" id="{27C475A2-9374-67D3-330F-DA52B15414AA}"/>
              </a:ext>
            </a:extLst>
          </p:cNvPr>
          <p:cNvPicPr>
            <a:picLocks noChangeAspect="1"/>
          </p:cNvPicPr>
          <p:nvPr/>
        </p:nvPicPr>
        <p:blipFill>
          <a:blip r:embed="rId6"/>
          <a:stretch>
            <a:fillRect/>
          </a:stretch>
        </p:blipFill>
        <p:spPr>
          <a:xfrm>
            <a:off x="160671" y="-69851"/>
            <a:ext cx="2291080" cy="8500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03">
                                            <p:bg/>
                                          </p:spTgt>
                                        </p:tgtEl>
                                        <p:attrNameLst>
                                          <p:attrName>style.visibility</p:attrName>
                                        </p:attrNameLst>
                                      </p:cBhvr>
                                      <p:to>
                                        <p:strVal val="visible"/>
                                      </p:to>
                                    </p:set>
                                    <p:anim calcmode="lin" valueType="num">
                                      <p:cBhvr>
                                        <p:cTn id="7" dur="500" fill="hold"/>
                                        <p:tgtEl>
                                          <p:spTgt spid="307203">
                                            <p:bg/>
                                          </p:spTgt>
                                        </p:tgtEl>
                                        <p:attrNameLst>
                                          <p:attrName>ppt_x</p:attrName>
                                        </p:attrNameLst>
                                      </p:cBhvr>
                                      <p:tavLst>
                                        <p:tav tm="0">
                                          <p:val>
                                            <p:strVal val="0-#ppt_w/2"/>
                                          </p:val>
                                        </p:tav>
                                        <p:tav tm="100000">
                                          <p:val>
                                            <p:strVal val="#ppt_x"/>
                                          </p:val>
                                        </p:tav>
                                      </p:tavLst>
                                    </p:anim>
                                    <p:anim calcmode="lin" valueType="num">
                                      <p:cBhvr>
                                        <p:cTn id="8" dur="500" fill="hold"/>
                                        <p:tgtEl>
                                          <p:spTgt spid="30720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03">
                                            <p:txEl>
                                              <p:pRg st="0" end="0"/>
                                            </p:txEl>
                                          </p:spTgt>
                                        </p:tgtEl>
                                        <p:attrNameLst>
                                          <p:attrName>style.visibility</p:attrName>
                                        </p:attrNameLst>
                                      </p:cBhvr>
                                      <p:to>
                                        <p:strVal val="visible"/>
                                      </p:to>
                                    </p:set>
                                    <p:anim calcmode="lin" valueType="num">
                                      <p:cBhvr>
                                        <p:cTn id="13" dur="500" fill="hold"/>
                                        <p:tgtEl>
                                          <p:spTgt spid="307203">
                                            <p:txEl>
                                              <p:pRg st="0" end="0"/>
                                            </p:txEl>
                                          </p:spTgt>
                                        </p:tgtEl>
                                        <p:attrNameLst>
                                          <p:attrName>ppt_x</p:attrName>
                                        </p:attrNameLst>
                                      </p:cBhvr>
                                      <p:tavLst>
                                        <p:tav tm="0">
                                          <p:val>
                                            <p:strVal val="0-#ppt_w/2"/>
                                          </p:val>
                                        </p:tav>
                                        <p:tav tm="100000">
                                          <p:val>
                                            <p:strVal val="#ppt_x"/>
                                          </p:val>
                                        </p:tav>
                                      </p:tavLst>
                                    </p:anim>
                                    <p:anim calcmode="lin" valueType="num">
                                      <p:cBhvr>
                                        <p:cTn id="14" dur="500" fill="hold"/>
                                        <p:tgtEl>
                                          <p:spTgt spid="3072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03">
                                            <p:txEl>
                                              <p:pRg st="1" end="1"/>
                                            </p:txEl>
                                          </p:spTgt>
                                        </p:tgtEl>
                                        <p:attrNameLst>
                                          <p:attrName>style.visibility</p:attrName>
                                        </p:attrNameLst>
                                      </p:cBhvr>
                                      <p:to>
                                        <p:strVal val="visible"/>
                                      </p:to>
                                    </p:set>
                                    <p:anim calcmode="lin" valueType="num">
                                      <p:cBhvr>
                                        <p:cTn id="19" dur="500" fill="hold"/>
                                        <p:tgtEl>
                                          <p:spTgt spid="307203">
                                            <p:txEl>
                                              <p:pRg st="1" end="1"/>
                                            </p:txEl>
                                          </p:spTgt>
                                        </p:tgtEl>
                                        <p:attrNameLst>
                                          <p:attrName>ppt_x</p:attrName>
                                        </p:attrNameLst>
                                      </p:cBhvr>
                                      <p:tavLst>
                                        <p:tav tm="0">
                                          <p:val>
                                            <p:strVal val="0-#ppt_w/2"/>
                                          </p:val>
                                        </p:tav>
                                        <p:tav tm="100000">
                                          <p:val>
                                            <p:strVal val="#ppt_x"/>
                                          </p:val>
                                        </p:tav>
                                      </p:tavLst>
                                    </p:anim>
                                    <p:anim calcmode="lin" valueType="num">
                                      <p:cBhvr>
                                        <p:cTn id="20" dur="500" fill="hold"/>
                                        <p:tgtEl>
                                          <p:spTgt spid="3072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标题 381953"/>
          <p:cNvSpPr>
            <a:spLocks noGrp="1" noChangeArrowheads="1"/>
          </p:cNvSpPr>
          <p:nvPr>
            <p:ph type="title"/>
          </p:nvPr>
        </p:nvSpPr>
        <p:spPr>
          <a:xfrm>
            <a:off x="2624139" y="1011239"/>
            <a:ext cx="6942137" cy="617537"/>
          </a:xfrm>
        </p:spPr>
        <p:txBody>
          <a:bodyPr/>
          <a:lstStyle/>
          <a:p>
            <a:pPr algn="ctr"/>
            <a:r>
              <a:rPr lang="en-US" altLang="zh-CN" sz="3200" b="1" dirty="0">
                <a:solidFill>
                  <a:srgbClr val="FF3300"/>
                </a:solidFill>
              </a:rPr>
              <a:t>Summary</a:t>
            </a:r>
            <a:r>
              <a:rPr lang="en-US" altLang="zh-CN" sz="3200" dirty="0">
                <a:solidFill>
                  <a:srgbClr val="FF3300"/>
                </a:solidFill>
              </a:rPr>
              <a:t>  </a:t>
            </a:r>
          </a:p>
        </p:txBody>
      </p:sp>
      <p:sp>
        <p:nvSpPr>
          <p:cNvPr id="104450" name="文本占位符 381954"/>
          <p:cNvSpPr>
            <a:spLocks noGrp="1" noChangeArrowheads="1"/>
          </p:cNvSpPr>
          <p:nvPr>
            <p:ph idx="1"/>
          </p:nvPr>
        </p:nvSpPr>
        <p:spPr>
          <a:xfrm>
            <a:off x="587375" y="1720611"/>
            <a:ext cx="11212520" cy="3240088"/>
          </a:xfrm>
        </p:spPr>
        <p:txBody>
          <a:bodyPr/>
          <a:lstStyle/>
          <a:p>
            <a:pPr>
              <a:lnSpc>
                <a:spcPct val="125000"/>
              </a:lnSpc>
              <a:spcBef>
                <a:spcPct val="10000"/>
              </a:spcBef>
              <a:buClr>
                <a:srgbClr val="FF3300"/>
              </a:buClr>
              <a:buFont typeface="Wingdings" panose="05000000000000000000" pitchFamily="2" charset="2"/>
              <a:buChar char="Ø"/>
            </a:pPr>
            <a:r>
              <a:rPr lang="en-US" altLang="zh-CN" sz="2400" b="1" dirty="0">
                <a:solidFill>
                  <a:schemeClr val="accent2"/>
                </a:solidFill>
              </a:rPr>
              <a:t>Postharvest loss is high for agricultural product, especially for perishable fruits and vegetables in developing countries, and it pays critical role in the food supply. </a:t>
            </a:r>
          </a:p>
          <a:p>
            <a:pPr>
              <a:lnSpc>
                <a:spcPct val="125000"/>
              </a:lnSpc>
              <a:spcBef>
                <a:spcPct val="10000"/>
              </a:spcBef>
              <a:buClr>
                <a:srgbClr val="FF3300"/>
              </a:buClr>
              <a:buFont typeface="Wingdings" panose="05000000000000000000" pitchFamily="2" charset="2"/>
              <a:buChar char="Ø"/>
            </a:pPr>
            <a:r>
              <a:rPr lang="en-US" altLang="zh-CN" sz="2400" b="1" dirty="0">
                <a:solidFill>
                  <a:schemeClr val="accent2"/>
                </a:solidFill>
              </a:rPr>
              <a:t>Postharvest handling technology could reduce the loss effectively.</a:t>
            </a:r>
          </a:p>
          <a:p>
            <a:pPr>
              <a:lnSpc>
                <a:spcPct val="125000"/>
              </a:lnSpc>
              <a:spcBef>
                <a:spcPct val="10000"/>
              </a:spcBef>
              <a:buClr>
                <a:srgbClr val="FF3300"/>
              </a:buClr>
              <a:buFont typeface="Wingdings" panose="05000000000000000000" pitchFamily="2" charset="2"/>
              <a:buChar char="Ø"/>
            </a:pPr>
            <a:r>
              <a:rPr lang="en-US" altLang="zh-CN" sz="2400" b="1" dirty="0">
                <a:solidFill>
                  <a:schemeClr val="accent2"/>
                </a:solidFill>
              </a:rPr>
              <a:t>The most effective and generally used techniques for fruits and vegetables are refrigerated and controlled atmosphere storage. </a:t>
            </a:r>
          </a:p>
          <a:p>
            <a:pPr>
              <a:lnSpc>
                <a:spcPct val="125000"/>
              </a:lnSpc>
              <a:spcBef>
                <a:spcPct val="10000"/>
              </a:spcBef>
              <a:buClr>
                <a:srgbClr val="FF3300"/>
              </a:buClr>
              <a:buFont typeface="Wingdings" panose="05000000000000000000" pitchFamily="2" charset="2"/>
              <a:buChar char="Ø"/>
            </a:pPr>
            <a:r>
              <a:rPr lang="en-US" altLang="zh-CN" sz="2400" b="1" dirty="0">
                <a:solidFill>
                  <a:schemeClr val="accent2"/>
                </a:solidFill>
              </a:rPr>
              <a:t>The application of these techniques is based on a well understanding of product’s characteristics and storage facilities.   </a:t>
            </a:r>
          </a:p>
          <a:p>
            <a:pPr>
              <a:lnSpc>
                <a:spcPct val="125000"/>
              </a:lnSpc>
              <a:spcBef>
                <a:spcPct val="10000"/>
              </a:spcBef>
              <a:buClr>
                <a:srgbClr val="FF3300"/>
              </a:buClr>
              <a:buFont typeface="Wingdings" panose="05000000000000000000" pitchFamily="2" charset="2"/>
              <a:buChar char="Ø"/>
            </a:pPr>
            <a:r>
              <a:rPr lang="en-US" altLang="zh-CN" sz="2400" b="1" dirty="0">
                <a:solidFill>
                  <a:schemeClr val="accent2"/>
                </a:solidFill>
              </a:rPr>
              <a:t>The appropriate and careful management is the key to reducing the postharvest loss of fruits and vegetables.</a:t>
            </a:r>
          </a:p>
        </p:txBody>
      </p:sp>
      <p:sp>
        <p:nvSpPr>
          <p:cNvPr id="104451" name="灯片编号占位符 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fld id="{8191DF67-C271-4D7D-820D-A8138CC9A948}" type="slidenum">
              <a:rPr lang="zh-CN" altLang="en-US"/>
              <a:t>49</a:t>
            </a:fld>
            <a:endParaRPr lang="zh-CN" altLang="en-US"/>
          </a:p>
        </p:txBody>
      </p:sp>
      <p:pic>
        <p:nvPicPr>
          <p:cNvPr id="5" name="Immagine 6">
            <a:extLst>
              <a:ext uri="{FF2B5EF4-FFF2-40B4-BE49-F238E27FC236}">
                <a16:creationId xmlns:a16="http://schemas.microsoft.com/office/drawing/2014/main" id="{8F702E4D-6A13-893E-7F5B-F41B325CC04D}"/>
              </a:ext>
            </a:extLst>
          </p:cNvPr>
          <p:cNvPicPr>
            <a:picLocks noChangeAspect="1"/>
          </p:cNvPicPr>
          <p:nvPr/>
        </p:nvPicPr>
        <p:blipFill>
          <a:blip r:embed="rId2" cstate="email"/>
          <a:srcRect l="8654" t="32887" b="20814"/>
          <a:stretch>
            <a:fillRect/>
          </a:stretch>
        </p:blipFill>
        <p:spPr>
          <a:xfrm>
            <a:off x="17583" y="0"/>
            <a:ext cx="12192001" cy="710353"/>
          </a:xfrm>
          <a:prstGeom prst="rect">
            <a:avLst/>
          </a:prstGeom>
        </p:spPr>
      </p:pic>
      <p:pic>
        <p:nvPicPr>
          <p:cNvPr id="6" name="Picture 15" descr="A picture containing window&#10;&#10;Description automatically generated">
            <a:extLst>
              <a:ext uri="{FF2B5EF4-FFF2-40B4-BE49-F238E27FC236}">
                <a16:creationId xmlns:a16="http://schemas.microsoft.com/office/drawing/2014/main" id="{8EC9BE98-E372-6CAB-1D2E-95FF0A44C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9164" y="63483"/>
            <a:ext cx="528843" cy="529200"/>
          </a:xfrm>
          <a:prstGeom prst="rect">
            <a:avLst/>
          </a:prstGeom>
        </p:spPr>
      </p:pic>
      <p:pic>
        <p:nvPicPr>
          <p:cNvPr id="7" name="Picture 13" descr="Icon&#10;&#10;Description automatically generated">
            <a:extLst>
              <a:ext uri="{FF2B5EF4-FFF2-40B4-BE49-F238E27FC236}">
                <a16:creationId xmlns:a16="http://schemas.microsoft.com/office/drawing/2014/main" id="{5FAA9DAB-E621-0C64-EBDA-48E7A7C53F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1111" y="71570"/>
            <a:ext cx="527674" cy="527674"/>
          </a:xfrm>
          <a:prstGeom prst="rect">
            <a:avLst/>
          </a:prstGeom>
        </p:spPr>
      </p:pic>
      <p:pic>
        <p:nvPicPr>
          <p:cNvPr id="8" name="图片 7" descr="联合国粮食署">
            <a:extLst>
              <a:ext uri="{FF2B5EF4-FFF2-40B4-BE49-F238E27FC236}">
                <a16:creationId xmlns:a16="http://schemas.microsoft.com/office/drawing/2014/main" id="{D80FEEAE-03A4-236F-589F-A1C0370B8CB6}"/>
              </a:ext>
            </a:extLst>
          </p:cNvPr>
          <p:cNvPicPr>
            <a:picLocks noChangeAspect="1"/>
          </p:cNvPicPr>
          <p:nvPr/>
        </p:nvPicPr>
        <p:blipFill>
          <a:blip r:embed="rId5"/>
          <a:stretch>
            <a:fillRect/>
          </a:stretch>
        </p:blipFill>
        <p:spPr>
          <a:xfrm>
            <a:off x="160671" y="-69851"/>
            <a:ext cx="2291080" cy="8500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091898" y="217263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7034500" y="120038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60478" y="224758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545038" y="91914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931641" y="1150069"/>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75352" y="1479143"/>
            <a:ext cx="2125102" cy="1200329"/>
          </a:xfrm>
          <a:prstGeom prst="rect">
            <a:avLst/>
          </a:prstGeom>
          <a:noFill/>
        </p:spPr>
        <p:txBody>
          <a:bodyPr wrap="square" rtlCol="0">
            <a:spAutoFit/>
          </a:bodyPr>
          <a:lstStyle/>
          <a:p>
            <a:pPr algn="ctr"/>
            <a:r>
              <a:rPr lang="en-US" altLang="zh-CN" sz="7200" b="1" dirty="0">
                <a:solidFill>
                  <a:schemeClr val="accent2"/>
                </a:solidFill>
                <a:latin typeface="微软雅黑" panose="020B0503020204020204" pitchFamily="34" charset="-122"/>
                <a:ea typeface="微软雅黑" panose="020B0503020204020204" pitchFamily="34" charset="-122"/>
              </a:rPr>
              <a:t>01</a:t>
            </a:r>
            <a:endParaRPr lang="zh-CN" altLang="en-US" sz="8800" b="1" dirty="0">
              <a:solidFill>
                <a:schemeClr val="accent2"/>
              </a:solidFill>
              <a:latin typeface="微软雅黑" panose="020B0503020204020204" pitchFamily="34" charset="-122"/>
              <a:ea typeface="微软雅黑" panose="020B0503020204020204" pitchFamily="34" charset="-122"/>
            </a:endParaRPr>
          </a:p>
        </p:txBody>
      </p:sp>
      <p:pic>
        <p:nvPicPr>
          <p:cNvPr id="12" name="Immagine 6">
            <a:extLst>
              <a:ext uri="{FF2B5EF4-FFF2-40B4-BE49-F238E27FC236}">
                <a16:creationId xmlns:a16="http://schemas.microsoft.com/office/drawing/2014/main" id="{654CD351-F59B-43E6-ABCA-11C2040B15C5}"/>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E48D0DFA-64B7-4F99-81E9-3FD9BEE9CA90}"/>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7E2D43E5-816F-4A03-A4FE-08778B8B7ED8}"/>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a:extLst>
              <a:ext uri="{FF2B5EF4-FFF2-40B4-BE49-F238E27FC236}">
                <a16:creationId xmlns:a16="http://schemas.microsoft.com/office/drawing/2014/main" id="{A7B5B522-AF97-4623-92EB-8D68C911C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a:extLst>
              <a:ext uri="{FF2B5EF4-FFF2-40B4-BE49-F238E27FC236}">
                <a16:creationId xmlns:a16="http://schemas.microsoft.com/office/drawing/2014/main" id="{5DABE541-BD7B-4451-BAC1-2D486EADE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8" name="标题 5">
            <a:extLst>
              <a:ext uri="{FF2B5EF4-FFF2-40B4-BE49-F238E27FC236}">
                <a16:creationId xmlns:a16="http://schemas.microsoft.com/office/drawing/2014/main" id="{2375E748-64D2-1AE4-7D92-57B1ADF018F7}"/>
              </a:ext>
            </a:extLst>
          </p:cNvPr>
          <p:cNvSpPr txBox="1">
            <a:spLocks/>
          </p:cNvSpPr>
          <p:nvPr/>
        </p:nvSpPr>
        <p:spPr>
          <a:xfrm>
            <a:off x="2442078" y="3490611"/>
            <a:ext cx="7315461" cy="1292904"/>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kern="1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sym typeface="+mn-ea"/>
              </a:rPr>
              <a:t>Supply Chain</a:t>
            </a:r>
            <a:br>
              <a:rPr lang="en-US" altLang="zh-CN" dirty="0">
                <a:solidFill>
                  <a:schemeClr val="accent1"/>
                </a:solidFill>
              </a:rPr>
            </a:br>
            <a:r>
              <a:rPr lang="en-US" altLang="zh-CN" dirty="0">
                <a:solidFill>
                  <a:schemeClr val="accent1"/>
                </a:solidFill>
              </a:rPr>
              <a:t>        </a:t>
            </a:r>
            <a:endParaRPr lang="zh-CN" altLang="en-US" dirty="0">
              <a:solidFill>
                <a:schemeClr val="accent1"/>
              </a:solidFill>
            </a:endParaRPr>
          </a:p>
        </p:txBody>
      </p:sp>
      <p:pic>
        <p:nvPicPr>
          <p:cNvPr id="19" name="图片 18">
            <a:extLst>
              <a:ext uri="{FF2B5EF4-FFF2-40B4-BE49-F238E27FC236}">
                <a16:creationId xmlns:a16="http://schemas.microsoft.com/office/drawing/2014/main" id="{1DCEBE04-95E9-ECB4-AC28-DBE1508BC17C}"/>
              </a:ext>
            </a:extLst>
          </p:cNvPr>
          <p:cNvPicPr>
            <a:picLocks noChangeAspect="1"/>
          </p:cNvPicPr>
          <p:nvPr/>
        </p:nvPicPr>
        <p:blipFill>
          <a:blip r:embed="rId8"/>
          <a:stretch>
            <a:fillRect/>
          </a:stretch>
        </p:blipFill>
        <p:spPr>
          <a:xfrm>
            <a:off x="3119088" y="4091360"/>
            <a:ext cx="6161371" cy="2595190"/>
          </a:xfrm>
          <a:prstGeom prst="rect">
            <a:avLst/>
          </a:prstGeom>
        </p:spPr>
      </p:pic>
    </p:spTree>
    <p:extLst>
      <p:ext uri="{BB962C8B-B14F-4D97-AF65-F5344CB8AC3E}">
        <p14:creationId xmlns:p14="http://schemas.microsoft.com/office/powerpoint/2010/main" val="3750496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decel="100000" fill="hold" grpId="1" nodeType="withEffect">
                                  <p:stCondLst>
                                    <p:cond delay="0"/>
                                  </p:stCondLst>
                                  <p:childTnLst>
                                    <p:animMotion origin="layout" path="M -1.25E-6 3.33333E-6 L 0.08893 0.08518 " pathEditMode="relative" rAng="0" ptsTypes="AA">
                                      <p:cBhvr>
                                        <p:cTn id="9" dur="1000" spd="-100000" fill="hold"/>
                                        <p:tgtEl>
                                          <p:spTgt spid="8"/>
                                        </p:tgtEl>
                                        <p:attrNameLst>
                                          <p:attrName>ppt_x</p:attrName>
                                          <p:attrName>ppt_y</p:attrName>
                                        </p:attrNameLst>
                                      </p:cBhvr>
                                      <p:rCtr x="4440" y="425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decel="100000" fill="hold" grpId="1" nodeType="withEffect">
                                  <p:stCondLst>
                                    <p:cond delay="0"/>
                                  </p:stCondLst>
                                  <p:childTnLst>
                                    <p:animMotion origin="layout" path="M 1.66667E-6 2.22222E-6 L 0.08893 0.08518 " pathEditMode="relative" rAng="0" ptsTypes="AA">
                                      <p:cBhvr>
                                        <p:cTn id="22" dur="1000" spd="-100000" fill="hold"/>
                                        <p:tgtEl>
                                          <p:spTgt spid="9"/>
                                        </p:tgtEl>
                                        <p:attrNameLst>
                                          <p:attrName>ppt_x</p:attrName>
                                          <p:attrName>ppt_y</p:attrName>
                                        </p:attrNameLst>
                                      </p:cBhvr>
                                      <p:rCtr x="4440" y="4259"/>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decel="40000" fill="hold" grpId="1" nodeType="withEffect">
                                  <p:stCondLst>
                                    <p:cond delay="0"/>
                                  </p:stCondLst>
                                  <p:childTnLst>
                                    <p:animMotion origin="layout" path="M 0.03073 -3.7037E-6 L -0.15925 -3.7037E-6 " pathEditMode="relative" rAng="0" ptsTypes="AA">
                                      <p:cBhvr>
                                        <p:cTn id="27" dur="1000" spd="-100000" fill="hold"/>
                                        <p:tgtEl>
                                          <p:spTgt spid="10"/>
                                        </p:tgtEl>
                                        <p:attrNameLst>
                                          <p:attrName>ppt_x</p:attrName>
                                          <p:attrName>ppt_y</p:attrName>
                                        </p:attrNameLst>
                                      </p:cBhvr>
                                      <p:rCtr x="-9505" y="0"/>
                                    </p:animMotion>
                                  </p:childTnLst>
                                </p:cTn>
                              </p:par>
                              <p:par>
                                <p:cTn id="28" presetID="35" presetClass="path" presetSubtype="0" accel="40000" decel="40000" fill="hold" grpId="2" nodeType="withEffect">
                                  <p:stCondLst>
                                    <p:cond delay="1000"/>
                                  </p:stCondLst>
                                  <p:childTnLst>
                                    <p:animMotion origin="layout" path="M 0.03073 -3.7037E-6 L 4.16667E-7 -3.7037E-6 " pathEditMode="relative" rAng="0" ptsTypes="AA">
                                      <p:cBhvr>
                                        <p:cTn id="29" dur="750" fill="hold"/>
                                        <p:tgtEl>
                                          <p:spTgt spid="10"/>
                                        </p:tgtEl>
                                        <p:attrNameLst>
                                          <p:attrName>ppt_x</p:attrName>
                                          <p:attrName>ppt_y</p:attrName>
                                        </p:attrNameLst>
                                      </p:cBhvr>
                                      <p:rCtr x="-1536" y="0"/>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TC Avant Garde Std XLt"/>
                <a:cs typeface="+mn-cs"/>
              </a:endParaRPr>
            </a:p>
          </p:txBody>
        </p:sp>
        <p:sp>
          <p:nvSpPr>
            <p:cNvPr id="5" name="Titre 3"/>
            <p:cNvSpPr txBox="1"/>
            <p:nvPr/>
          </p:nvSpPr>
          <p:spPr>
            <a:xfrm>
              <a:off x="3593153" y="1511285"/>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6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Open Sans" panose="020B0606030504020204" pitchFamily="34" charset="0"/>
                  <a:ea typeface="Verdana" panose="020B0604030504040204" charset="0"/>
                  <a:cs typeface="Open Sans" panose="020B0606030504020204" pitchFamily="34" charset="0"/>
                  <a:sym typeface="Arial" panose="020B0604020202020204"/>
                </a:rPr>
                <a:t>Thank You!</a:t>
              </a:r>
            </a:p>
          </p:txBody>
        </p:sp>
      </p:grpSp>
      <p:sp>
        <p:nvSpPr>
          <p:cNvPr id="10" name="文本框 9"/>
          <p:cNvSpPr txBox="1"/>
          <p:nvPr/>
        </p:nvSpPr>
        <p:spPr>
          <a:xfrm>
            <a:off x="1931543" y="2917861"/>
            <a:ext cx="7440432" cy="3032240"/>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sz="2400" b="1" dirty="0">
                <a:solidFill>
                  <a:schemeClr val="accent1"/>
                </a:solidFill>
                <a:latin typeface="Open Sans Regular" panose="020B0606030504020204" charset="0"/>
                <a:ea typeface="宋体" pitchFamily="2" charset="-122"/>
                <a:cs typeface="Open Sans Regular" panose="020B0606030504020204" charset="0"/>
                <a:sym typeface="+mn-ea"/>
              </a:rPr>
              <a:t>Contact info</a:t>
            </a:r>
            <a:r>
              <a:rPr lang="zh-CN" altLang="en-US" sz="2400" b="1" dirty="0">
                <a:solidFill>
                  <a:schemeClr val="accent1"/>
                </a:solidFill>
                <a:latin typeface="Open Sans Regular" panose="020B0606030504020204" charset="0"/>
                <a:ea typeface="宋体" pitchFamily="2" charset="-122"/>
                <a:cs typeface="Open Sans Regular" panose="020B0606030504020204" charset="0"/>
                <a:sym typeface="+mn-ea"/>
              </a:rPr>
              <a:t>：</a:t>
            </a:r>
            <a:endParaRPr lang="en-GB" altLang="zh-CN" sz="2400" b="1" dirty="0">
              <a:solidFill>
                <a:schemeClr val="accent1"/>
              </a:solidFill>
              <a:latin typeface="Open Sans Regular" panose="020B0606030504020204" charset="0"/>
              <a:ea typeface="宋体" pitchFamily="2" charset="-122"/>
              <a:cs typeface="Open Sans Regular" panose="020B0606030504020204" charset="0"/>
              <a:sym typeface="+mn-ea"/>
            </a:endParaRPr>
          </a:p>
          <a:p>
            <a:pPr>
              <a:lnSpc>
                <a:spcPct val="120000"/>
              </a:lnSpc>
              <a:defRPr/>
            </a:pPr>
            <a:r>
              <a:rPr lang="en-US" altLang="zh-CN" sz="2400" b="1" dirty="0">
                <a:solidFill>
                  <a:schemeClr val="tx1">
                    <a:lumMod val="95000"/>
                    <a:lumOff val="5000"/>
                  </a:schemeClr>
                </a:solidFill>
                <a:latin typeface="Open Sans Regular" panose="020B0606030504020204" charset="0"/>
                <a:ea typeface="宋体" pitchFamily="2" charset="-122"/>
                <a:cs typeface="Open Sans Regular" panose="020B0606030504020204" charset="0"/>
              </a:rPr>
              <a:t>Food Sci. &amp; Tech. Building, Nanjing Agricultural University</a:t>
            </a:r>
            <a:endParaRPr lang="en-AU" sz="2400" b="1" dirty="0">
              <a:solidFill>
                <a:schemeClr val="tx1">
                  <a:lumMod val="95000"/>
                  <a:lumOff val="5000"/>
                </a:schemeClr>
              </a:solidFill>
              <a:latin typeface="Open Sans Regular" panose="020B0606030504020204" charset="0"/>
              <a:ea typeface="宋体" pitchFamily="2" charset="-122"/>
              <a:cs typeface="Open Sans Regular" panose="020B0606030504020204" charset="0"/>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sz="2400" b="1" dirty="0">
                <a:solidFill>
                  <a:schemeClr val="tx1">
                    <a:lumMod val="95000"/>
                    <a:lumOff val="5000"/>
                  </a:schemeClr>
                </a:solidFill>
                <a:latin typeface="Open Sans Regular" panose="020B0606030504020204" charset="0"/>
                <a:ea typeface="宋体" pitchFamily="2" charset="-122"/>
                <a:cs typeface="Open Sans Regular" panose="020B0606030504020204" charset="0"/>
                <a:sym typeface="+mn-ea"/>
              </a:rPr>
              <a:t>Email: </a:t>
            </a:r>
            <a:r>
              <a:rPr lang="en-AU" sz="2400" b="1" dirty="0">
                <a:solidFill>
                  <a:schemeClr val="tx1">
                    <a:lumMod val="95000"/>
                    <a:lumOff val="5000"/>
                  </a:schemeClr>
                </a:solidFill>
                <a:latin typeface="Open Sans Regular" panose="020B0606030504020204" charset="0"/>
                <a:ea typeface="宋体" pitchFamily="2" charset="-122"/>
                <a:cs typeface="Open Sans Regular" panose="020B0606030504020204" charset="0"/>
                <a:sym typeface="+mn-ea"/>
                <a:hlinkClick r:id="rId2">
                  <a:extLst>
                    <a:ext uri="{A12FA001-AC4F-418D-AE19-62706E023703}">
                      <ahyp:hlinkClr xmlns:ahyp="http://schemas.microsoft.com/office/drawing/2018/hyperlinkcolor" val="tx"/>
                    </a:ext>
                  </a:extLst>
                </a:hlinkClick>
              </a:rPr>
              <a:t>xhm@njau.edu.cn</a:t>
            </a:r>
            <a:endParaRPr lang="en-AU" sz="2400" b="1" dirty="0">
              <a:solidFill>
                <a:schemeClr val="tx1">
                  <a:lumMod val="95000"/>
                  <a:lumOff val="5000"/>
                </a:schemeClr>
              </a:solidFill>
              <a:latin typeface="Open Sans Regular" panose="020B0606030504020204" charset="0"/>
              <a:ea typeface="宋体" pitchFamily="2" charset="-122"/>
              <a:cs typeface="Open Sans Regular" panose="020B0606030504020204" charset="0"/>
              <a:sym typeface="+mn-ea"/>
            </a:endParaRPr>
          </a:p>
          <a:p>
            <a:pPr marL="0" marR="0" lvl="0" indent="0" algn="ctr" defTabSz="914400" rtl="0" eaLnBrk="1" fontAlgn="auto" latinLnBrk="0" hangingPunct="1">
              <a:lnSpc>
                <a:spcPct val="125000"/>
              </a:lnSpc>
              <a:spcBef>
                <a:spcPts val="0"/>
              </a:spcBef>
              <a:spcAft>
                <a:spcPts val="0"/>
              </a:spcAft>
              <a:buClr>
                <a:srgbClr val="FF3300"/>
              </a:buClr>
              <a:buSzPct val="95000"/>
              <a:buFontTx/>
              <a:buNone/>
              <a:tabLst/>
              <a:defRPr/>
            </a:pPr>
            <a:endParaRPr kumimoji="0" lang="en-US" altLang="zh-CN" sz="3200" b="1" i="0" u="none" strike="noStrike" kern="1200" cap="none" spc="0" normalizeH="0" baseline="0" noProof="0" dirty="0">
              <a:ln>
                <a:noFill/>
              </a:ln>
              <a:solidFill>
                <a:prstClr val="black">
                  <a:lumMod val="95000"/>
                  <a:lumOff val="5000"/>
                </a:prstClr>
              </a:solidFill>
              <a:effectLst/>
              <a:uLnTx/>
              <a:uFillTx/>
              <a:latin typeface="ITC Avant Garde Std XLt"/>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95000"/>
                  <a:lumOff val="5000"/>
                </a:prstClr>
              </a:solidFill>
              <a:effectLst/>
              <a:uLnTx/>
              <a:uFillTx/>
              <a:latin typeface="ITC Avant Garde Std XLt"/>
              <a:cs typeface="+mn-cs"/>
            </a:endParaRPr>
          </a:p>
        </p:txBody>
      </p:sp>
      <p:pic>
        <p:nvPicPr>
          <p:cNvPr id="13" name="Immagine 6"/>
          <p:cNvPicPr>
            <a:picLocks noChangeAspect="1"/>
          </p:cNvPicPr>
          <p:nvPr/>
        </p:nvPicPr>
        <p:blipFill>
          <a:blip r:embed="rId3" cstate="email"/>
          <a:srcRect l="8654" t="32887" b="20814"/>
          <a:stretch>
            <a:fillRect/>
          </a:stretch>
        </p:blipFill>
        <p:spPr>
          <a:xfrm>
            <a:off x="17583" y="0"/>
            <a:ext cx="12192001" cy="710353"/>
          </a:xfrm>
          <a:prstGeom prst="rect">
            <a:avLst/>
          </a:prstGeom>
        </p:spPr>
      </p:pic>
      <p:pic>
        <p:nvPicPr>
          <p:cNvPr id="15" name="Picture 15" descr="A picture containing window&#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164" y="63483"/>
            <a:ext cx="528843" cy="529200"/>
          </a:xfrm>
          <a:prstGeom prst="rect">
            <a:avLst/>
          </a:prstGeom>
        </p:spPr>
      </p:pic>
      <p:pic>
        <p:nvPicPr>
          <p:cNvPr id="16" name="Picture 13"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1111" y="71570"/>
            <a:ext cx="527674" cy="527674"/>
          </a:xfrm>
          <a:prstGeom prst="rect">
            <a:avLst/>
          </a:prstGeom>
        </p:spPr>
      </p:pic>
      <p:sp>
        <p:nvSpPr>
          <p:cNvPr id="17" name="等腰三角形 16"/>
          <p:cNvSpPr/>
          <p:nvPr/>
        </p:nvSpPr>
        <p:spPr>
          <a:xfrm>
            <a:off x="6096000" y="5499961"/>
            <a:ext cx="6096000" cy="1339702"/>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TC Avant Garde Std XLt"/>
              <a:cs typeface="+mn-cs"/>
            </a:endParaRPr>
          </a:p>
        </p:txBody>
      </p:sp>
      <p:pic>
        <p:nvPicPr>
          <p:cNvPr id="18" name="图片 17" descr="WFP SSC-白"/>
          <p:cNvPicPr>
            <a:picLocks noChangeAspect="1"/>
          </p:cNvPicPr>
          <p:nvPr/>
        </p:nvPicPr>
        <p:blipFill>
          <a:blip r:embed="rId6"/>
          <a:stretch>
            <a:fillRect/>
          </a:stretch>
        </p:blipFill>
        <p:spPr>
          <a:xfrm>
            <a:off x="11001765" y="5751196"/>
            <a:ext cx="1002453" cy="647700"/>
          </a:xfrm>
          <a:prstGeom prst="rect">
            <a:avLst/>
          </a:prstGeom>
        </p:spPr>
      </p:pic>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w="0"/>
                <a:solidFill>
                  <a:prstClr val="white"/>
                </a:solidFill>
                <a:effectLst>
                  <a:reflection blurRad="6350" stA="53000" endA="300" endPos="35500" dir="5400000" sy="-90000" algn="bl" rotWithShape="0"/>
                </a:effectLst>
                <a:uLnTx/>
                <a:uFillTx/>
                <a:latin typeface="ITC Avant Garde Std XLt"/>
                <a:ea typeface="等线" panose="02010600030101010101" pitchFamily="2" charset="-122"/>
                <a:cs typeface="+mn-cs"/>
              </a:rPr>
              <a:t>Sharing for Learning</a:t>
            </a:r>
            <a:endParaRPr kumimoji="0" lang="zh-CN" altLang="en-US" sz="3200" b="1" i="0" u="none" strike="noStrike" kern="0" cap="none" spc="0" normalizeH="0" baseline="0" noProof="0" dirty="0">
              <a:ln w="0"/>
              <a:solidFill>
                <a:prstClr val="white"/>
              </a:solidFill>
              <a:effectLst>
                <a:reflection blurRad="6350" stA="53000" endA="300" endPos="35500" dir="5400000" sy="-90000" algn="bl" rotWithShape="0"/>
              </a:effectLst>
              <a:uLnTx/>
              <a:uFillTx/>
              <a:latin typeface="ITC Avant Garde Std XLt"/>
              <a:ea typeface="等线" panose="02010600030101010101" pitchFamily="2" charset="-122"/>
              <a:cs typeface="+mn-cs"/>
            </a:endParaRPr>
          </a:p>
        </p:txBody>
      </p:sp>
      <p:sp>
        <p:nvSpPr>
          <p:cNvPr id="20" name="等腰三角形 19"/>
          <p:cNvSpPr/>
          <p:nvPr/>
        </p:nvSpPr>
        <p:spPr>
          <a:xfrm>
            <a:off x="-1" y="5835250"/>
            <a:ext cx="981075" cy="1022750"/>
          </a:xfrm>
          <a:prstGeom prst="triangle">
            <a:avLst>
              <a:gd name="adj" fmla="val 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TC Avant Garde Std XLt"/>
              <a:cs typeface="+mn-cs"/>
            </a:endParaRPr>
          </a:p>
        </p:txBody>
      </p:sp>
      <p:pic>
        <p:nvPicPr>
          <p:cNvPr id="21" name="图片 20" descr="联合国粮食署">
            <a:extLst>
              <a:ext uri="{FF2B5EF4-FFF2-40B4-BE49-F238E27FC236}">
                <a16:creationId xmlns:a16="http://schemas.microsoft.com/office/drawing/2014/main" id="{49CABC7F-6F00-6590-F7D4-3741B62D1AE3}"/>
              </a:ext>
            </a:extLst>
          </p:cNvPr>
          <p:cNvPicPr>
            <a:picLocks noChangeAspect="1"/>
          </p:cNvPicPr>
          <p:nvPr/>
        </p:nvPicPr>
        <p:blipFill>
          <a:blip r:embed="rId7"/>
          <a:stretch>
            <a:fillRect/>
          </a:stretch>
        </p:blipFill>
        <p:spPr>
          <a:xfrm>
            <a:off x="160671" y="-69851"/>
            <a:ext cx="2291080" cy="850053"/>
          </a:xfrm>
          <a:prstGeom prst="rect">
            <a:avLst/>
          </a:prstGeom>
        </p:spPr>
      </p:pic>
      <p:sp>
        <p:nvSpPr>
          <p:cNvPr id="14" name="TextBox 13">
            <a:extLst>
              <a:ext uri="{FF2B5EF4-FFF2-40B4-BE49-F238E27FC236}">
                <a16:creationId xmlns:a16="http://schemas.microsoft.com/office/drawing/2014/main" id="{7B74AA65-23FA-4992-A482-1E4974D3E99D}"/>
              </a:ext>
            </a:extLst>
          </p:cNvPr>
          <p:cNvSpPr txBox="1"/>
          <p:nvPr/>
        </p:nvSpPr>
        <p:spPr>
          <a:xfrm>
            <a:off x="1931543" y="5051907"/>
            <a:ext cx="7798084" cy="1272143"/>
          </a:xfrm>
          <a:prstGeom prst="rect">
            <a:avLst/>
          </a:prstGeom>
          <a:noFill/>
        </p:spPr>
        <p:txBody>
          <a:bodyPr wrap="square" rtlCol="0">
            <a:spAutoFit/>
          </a:bodyPr>
          <a:lstStyle/>
          <a:p>
            <a:pPr>
              <a:lnSpc>
                <a:spcPts val="2800"/>
              </a:lnSpc>
              <a:spcAft>
                <a:spcPts val="800"/>
              </a:spcAft>
            </a:pPr>
            <a:r>
              <a:rPr lang="en-GB" altLang="zh-CN" sz="2400" b="1" dirty="0">
                <a:solidFill>
                  <a:schemeClr val="accent1"/>
                </a:solidFill>
                <a:latin typeface="Open Sans Regular" panose="020B0606030504020204" charset="0"/>
                <a:ea typeface="宋体" pitchFamily="2" charset="-122"/>
                <a:cs typeface="Open Sans Regular" panose="020B0606030504020204" charset="0"/>
              </a:rPr>
              <a:t>The SSTC project is funded by</a:t>
            </a:r>
            <a:r>
              <a:rPr lang="en-US" altLang="zh-CN" sz="2400" b="1" dirty="0">
                <a:solidFill>
                  <a:schemeClr val="accent1"/>
                </a:solidFill>
                <a:latin typeface="Open Sans Regular" panose="020B0606030504020204" charset="0"/>
                <a:ea typeface="宋体" pitchFamily="2" charset="-122"/>
                <a:cs typeface="Open Sans Regular" panose="020B0606030504020204" charset="0"/>
              </a:rPr>
              <a:t>:</a:t>
            </a:r>
            <a:br>
              <a:rPr lang="en-GB" altLang="zh-CN" sz="2400" b="1" dirty="0">
                <a:solidFill>
                  <a:schemeClr val="accent1"/>
                </a:solidFill>
                <a:latin typeface="Open Sans Regular" panose="020B0606030504020204" charset="0"/>
                <a:ea typeface="宋体" pitchFamily="2" charset="-122"/>
                <a:cs typeface="Open Sans Regular" panose="020B0606030504020204" charset="0"/>
              </a:rPr>
            </a:br>
            <a:r>
              <a:rPr lang="en-GB" altLang="zh-CN" sz="2400" b="1" dirty="0">
                <a:solidFill>
                  <a:schemeClr val="accent1"/>
                </a:solidFill>
                <a:latin typeface="Open Sans Regular" panose="020B0606030504020204" charset="0"/>
                <a:ea typeface="宋体" pitchFamily="2" charset="-122"/>
                <a:cs typeface="Open Sans Regular" panose="020B0606030504020204" charset="0"/>
              </a:rPr>
              <a:t>Ministry of Agriculture and Rural Affairs </a:t>
            </a:r>
          </a:p>
          <a:p>
            <a:pPr>
              <a:lnSpc>
                <a:spcPts val="2800"/>
              </a:lnSpc>
              <a:spcAft>
                <a:spcPts val="800"/>
              </a:spcAft>
            </a:pPr>
            <a:r>
              <a:rPr lang="en-GB" altLang="zh-CN" sz="2400" b="1" dirty="0">
                <a:solidFill>
                  <a:schemeClr val="accent1"/>
                </a:solidFill>
                <a:latin typeface="Open Sans Regular" panose="020B0606030504020204" charset="0"/>
                <a:ea typeface="宋体" pitchFamily="2" charset="-122"/>
                <a:cs typeface="Open Sans Regular" panose="020B0606030504020204" charset="0"/>
              </a:rPr>
              <a:t>P. R. China</a:t>
            </a:r>
            <a:endParaRPr lang="zh-CN" altLang="en-US" sz="2400" b="1" dirty="0">
              <a:solidFill>
                <a:schemeClr val="accent1"/>
              </a:solidFill>
              <a:latin typeface="Open Sans Regular" panose="020B0606030504020204" charset="0"/>
              <a:ea typeface="微软雅黑" panose="020B0503020204020204" pitchFamily="34" charset="-122"/>
              <a:cs typeface="Open Sans Regular" panose="020B0606030504020204" charset="0"/>
              <a:sym typeface="+mn-lt"/>
            </a:endParaRPr>
          </a:p>
        </p:txBody>
      </p:sp>
      <p:sp>
        <p:nvSpPr>
          <p:cNvPr id="3" name="灯片编号占位符 2">
            <a:extLst>
              <a:ext uri="{FF2B5EF4-FFF2-40B4-BE49-F238E27FC236}">
                <a16:creationId xmlns:a16="http://schemas.microsoft.com/office/drawing/2014/main" id="{511A6EA3-0ECC-DAD9-DC06-79FCB9B0BA6A}"/>
              </a:ext>
            </a:extLst>
          </p:cNvPr>
          <p:cNvSpPr>
            <a:spLocks noGrp="1"/>
          </p:cNvSpPr>
          <p:nvPr>
            <p:ph type="sldNum" sz="quarter" idx="12"/>
          </p:nvPr>
        </p:nvSpPr>
        <p:spPr/>
        <p:txBody>
          <a:bodyPr/>
          <a:lstStyle/>
          <a:p>
            <a:fld id="{4F8BEFBF-5B5F-4BD2-A74A-61A97BF1200E}" type="slidenum">
              <a:rPr lang="zh-CN" altLang="en-US" smtClean="0"/>
              <a:t>50</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grpSp>
        <p:nvGrpSpPr>
          <p:cNvPr id="2" name="组合 1">
            <a:extLst>
              <a:ext uri="{FF2B5EF4-FFF2-40B4-BE49-F238E27FC236}">
                <a16:creationId xmlns:a16="http://schemas.microsoft.com/office/drawing/2014/main" id="{B8EF0F22-3148-5044-E259-0569129D332E}"/>
              </a:ext>
            </a:extLst>
          </p:cNvPr>
          <p:cNvGrpSpPr/>
          <p:nvPr/>
        </p:nvGrpSpPr>
        <p:grpSpPr>
          <a:xfrm>
            <a:off x="5628440" y="1951681"/>
            <a:ext cx="6043891" cy="4088857"/>
            <a:chOff x="5574082" y="1816752"/>
            <a:chExt cx="6617918" cy="4458787"/>
          </a:xfrm>
        </p:grpSpPr>
        <p:sp>
          <p:nvSpPr>
            <p:cNvPr id="10" name="圆角矩形 87">
              <a:extLst>
                <a:ext uri="{FF2B5EF4-FFF2-40B4-BE49-F238E27FC236}">
                  <a16:creationId xmlns:a16="http://schemas.microsoft.com/office/drawing/2014/main" id="{D5BBFBCF-E7B5-8382-639E-8426080D3893}"/>
                </a:ext>
              </a:extLst>
            </p:cNvPr>
            <p:cNvSpPr/>
            <p:nvPr/>
          </p:nvSpPr>
          <p:spPr>
            <a:xfrm>
              <a:off x="5574082" y="1816752"/>
              <a:ext cx="6617918" cy="4458787"/>
            </a:xfrm>
            <a:prstGeom prst="roundRect">
              <a:avLst>
                <a:gd name="adj" fmla="val 2782"/>
              </a:avLst>
            </a:prstGeom>
            <a:gradFill flip="none" rotWithShape="1">
              <a:gsLst>
                <a:gs pos="0">
                  <a:schemeClr val="bg1"/>
                </a:gs>
                <a:gs pos="36000">
                  <a:schemeClr val="bg1"/>
                </a:gs>
                <a:gs pos="100000">
                  <a:schemeClr val="bg1">
                    <a:lumMod val="85000"/>
                  </a:schemeClr>
                </a:gs>
              </a:gsLst>
              <a:lin ang="13500000" scaled="1"/>
              <a:tileRect/>
            </a:gradFill>
            <a:ln w="381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717F3DCA-2A8F-2605-762A-4EAB71F09B0D}"/>
                </a:ext>
              </a:extLst>
            </p:cNvPr>
            <p:cNvPicPr>
              <a:picLocks noChangeAspect="1"/>
            </p:cNvPicPr>
            <p:nvPr/>
          </p:nvPicPr>
          <p:blipFill>
            <a:blip r:embed="rId8"/>
            <a:stretch>
              <a:fillRect/>
            </a:stretch>
          </p:blipFill>
          <p:spPr>
            <a:xfrm>
              <a:off x="5730919" y="1935586"/>
              <a:ext cx="6208289" cy="4221117"/>
            </a:xfrm>
            <a:prstGeom prst="rect">
              <a:avLst/>
            </a:prstGeom>
          </p:spPr>
        </p:pic>
      </p:grpSp>
      <p:sp>
        <p:nvSpPr>
          <p:cNvPr id="8" name="标题 3">
            <a:extLst>
              <a:ext uri="{FF2B5EF4-FFF2-40B4-BE49-F238E27FC236}">
                <a16:creationId xmlns:a16="http://schemas.microsoft.com/office/drawing/2014/main" id="{F6DA87DD-BE4B-B2F6-4099-F25C0E7B45D4}"/>
              </a:ext>
            </a:extLst>
          </p:cNvPr>
          <p:cNvSpPr txBox="1">
            <a:spLocks/>
          </p:cNvSpPr>
          <p:nvPr/>
        </p:nvSpPr>
        <p:spPr>
          <a:xfrm>
            <a:off x="519670" y="1039880"/>
            <a:ext cx="5697493" cy="506735"/>
          </a:xfr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Bef>
                <a:spcPct val="20000"/>
              </a:spcBef>
              <a:spcAft>
                <a:spcPct val="0"/>
              </a:spcAft>
            </a:pPr>
            <a:r>
              <a:rPr lang="en-US" altLang="zh-CN" sz="3200" b="1" dirty="0">
                <a:solidFill>
                  <a:srgbClr val="0070BA"/>
                </a:solidFill>
                <a:latin typeface="Open Sans" panose="020B0606030504020204" pitchFamily="34" charset="0"/>
                <a:ea typeface="Open Sans" panose="020B0606030504020204" pitchFamily="34" charset="0"/>
                <a:cs typeface="Open Sans" panose="020B0606030504020204" pitchFamily="34" charset="0"/>
              </a:rPr>
              <a:t>Concept of supply chain</a:t>
            </a:r>
            <a:endParaRPr lang="zh-CN" altLang="en-US" sz="3200" b="1" dirty="0">
              <a:solidFill>
                <a:srgbClr val="0070BA"/>
              </a:solidFill>
              <a:latin typeface="Open Sans" panose="020B0606030504020204" pitchFamily="34" charset="0"/>
              <a:cs typeface="Open Sans" panose="020B0606030504020204" pitchFamily="34" charset="0"/>
            </a:endParaRPr>
          </a:p>
        </p:txBody>
      </p:sp>
      <p:sp>
        <p:nvSpPr>
          <p:cNvPr id="9" name="文本框 8">
            <a:extLst>
              <a:ext uri="{FF2B5EF4-FFF2-40B4-BE49-F238E27FC236}">
                <a16:creationId xmlns:a16="http://schemas.microsoft.com/office/drawing/2014/main" id="{1EF9C159-1A44-8448-5D58-277175BE6F4E}"/>
              </a:ext>
            </a:extLst>
          </p:cNvPr>
          <p:cNvSpPr txBox="1"/>
          <p:nvPr/>
        </p:nvSpPr>
        <p:spPr>
          <a:xfrm>
            <a:off x="669982" y="2000128"/>
            <a:ext cx="4808145" cy="3616375"/>
          </a:xfrm>
          <a:prstGeom prst="rect">
            <a:avLst/>
          </a:prstGeom>
          <a:noFill/>
        </p:spPr>
        <p:txBody>
          <a:bodyPr wrap="square">
            <a:spAutoFit/>
          </a:bodyPr>
          <a:lstStyle/>
          <a:p>
            <a:pPr marL="342900" indent="-342900">
              <a:buFont typeface="Wingdings" panose="05000000000000000000" pitchFamily="2" charset="2"/>
              <a:buChar char="Ø"/>
            </a:pPr>
            <a:r>
              <a:rPr lang="en-US" altLang="zh-CN" sz="2800" dirty="0">
                <a:latin typeface="Calibri" panose="020F0502020204030204" pitchFamily="34" charset="0"/>
                <a:cs typeface="Calibri" panose="020F0502020204030204" pitchFamily="34" charset="0"/>
              </a:rPr>
              <a:t>A supply chain in a network of (physical and decision making) activities connected by </a:t>
            </a:r>
            <a:r>
              <a:rPr lang="en-US" altLang="zh-CN" sz="2800" b="1" dirty="0">
                <a:solidFill>
                  <a:srgbClr val="FF0000"/>
                </a:solidFill>
                <a:latin typeface="Calibri" panose="020F0502020204030204" pitchFamily="34" charset="0"/>
                <a:cs typeface="Calibri" panose="020F0502020204030204" pitchFamily="34" charset="0"/>
              </a:rPr>
              <a:t>material</a:t>
            </a:r>
            <a:r>
              <a:rPr lang="en-US" altLang="zh-CN" sz="2800" dirty="0">
                <a:latin typeface="Calibri" panose="020F0502020204030204" pitchFamily="34" charset="0"/>
                <a:cs typeface="Calibri" panose="020F0502020204030204" pitchFamily="34" charset="0"/>
              </a:rPr>
              <a:t>, </a:t>
            </a:r>
            <a:r>
              <a:rPr lang="en-US" altLang="zh-CN" sz="2800" b="1" dirty="0">
                <a:solidFill>
                  <a:srgbClr val="FF0000"/>
                </a:solidFill>
                <a:latin typeface="Calibri" panose="020F0502020204030204" pitchFamily="34" charset="0"/>
                <a:cs typeface="Calibri" panose="020F0502020204030204" pitchFamily="34" charset="0"/>
              </a:rPr>
              <a:t>information</a:t>
            </a:r>
            <a:r>
              <a:rPr lang="en-US" altLang="zh-CN" sz="2800" dirty="0">
                <a:latin typeface="Calibri" panose="020F0502020204030204" pitchFamily="34" charset="0"/>
                <a:cs typeface="Calibri" panose="020F0502020204030204" pitchFamily="34" charset="0"/>
              </a:rPr>
              <a:t> and </a:t>
            </a:r>
            <a:r>
              <a:rPr lang="en-US" altLang="zh-CN" sz="2800" b="1" dirty="0">
                <a:solidFill>
                  <a:srgbClr val="FF0000"/>
                </a:solidFill>
                <a:latin typeface="Calibri" panose="020F0502020204030204" pitchFamily="34" charset="0"/>
                <a:cs typeface="Calibri" panose="020F0502020204030204" pitchFamily="34" charset="0"/>
              </a:rPr>
              <a:t>money </a:t>
            </a:r>
            <a:r>
              <a:rPr lang="en-US" altLang="zh-CN" sz="2800" dirty="0">
                <a:latin typeface="Calibri" panose="020F0502020204030204" pitchFamily="34" charset="0"/>
                <a:cs typeface="Calibri" panose="020F0502020204030204" pitchFamily="34" charset="0"/>
              </a:rPr>
              <a:t>flows that cross organizational boundaries. </a:t>
            </a:r>
          </a:p>
          <a:p>
            <a:pPr marL="342900" indent="-342900">
              <a:spcBef>
                <a:spcPts val="600"/>
              </a:spcBef>
              <a:buFont typeface="Wingdings" panose="05000000000000000000" pitchFamily="2" charset="2"/>
              <a:buChar char="Ø"/>
            </a:pPr>
            <a:r>
              <a:rPr lang="en-US" altLang="zh-CN" sz="2800" dirty="0">
                <a:latin typeface="Calibri" panose="020F0502020204030204" pitchFamily="34" charset="0"/>
                <a:cs typeface="Calibri" panose="020F0502020204030204" pitchFamily="34" charset="0"/>
              </a:rPr>
              <a:t>All the stages involved in satisfying </a:t>
            </a:r>
            <a:r>
              <a:rPr lang="en-US" altLang="zh-CN" sz="2800" b="1" dirty="0">
                <a:solidFill>
                  <a:schemeClr val="accent1"/>
                </a:solidFill>
                <a:latin typeface="Calibri" panose="020F0502020204030204" pitchFamily="34" charset="0"/>
                <a:cs typeface="Calibri" panose="020F0502020204030204" pitchFamily="34" charset="0"/>
              </a:rPr>
              <a:t>customer</a:t>
            </a:r>
            <a:r>
              <a:rPr lang="en-US" altLang="zh-CN" sz="2800" dirty="0">
                <a:solidFill>
                  <a:schemeClr val="accent1"/>
                </a:solidFill>
                <a:latin typeface="Calibri" panose="020F0502020204030204" pitchFamily="34" charset="0"/>
                <a:cs typeface="Calibri" panose="020F0502020204030204" pitchFamily="34" charset="0"/>
              </a:rPr>
              <a:t> </a:t>
            </a:r>
            <a:r>
              <a:rPr lang="en-US" altLang="zh-CN" sz="2800" b="1" dirty="0">
                <a:solidFill>
                  <a:schemeClr val="accent1"/>
                </a:solidFill>
                <a:latin typeface="Calibri" panose="020F0502020204030204" pitchFamily="34" charset="0"/>
                <a:cs typeface="Calibri" panose="020F0502020204030204" pitchFamily="34" charset="0"/>
              </a:rPr>
              <a:t>demand</a:t>
            </a:r>
            <a:r>
              <a:rPr lang="en-US" altLang="zh-CN" sz="2800" dirty="0">
                <a:latin typeface="Calibri" panose="020F0502020204030204" pitchFamily="34" charset="0"/>
                <a:cs typeface="Calibri" panose="020F0502020204030204" pitchFamily="34" charset="0"/>
              </a:rPr>
              <a:t>.</a:t>
            </a:r>
            <a:endParaRPr lang="zh-CN"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867906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8" name="内容占位符 2">
            <a:extLst>
              <a:ext uri="{FF2B5EF4-FFF2-40B4-BE49-F238E27FC236}">
                <a16:creationId xmlns:a16="http://schemas.microsoft.com/office/drawing/2014/main" id="{1AC5A896-D18B-16E7-5890-DB33DCD399FF}"/>
              </a:ext>
            </a:extLst>
          </p:cNvPr>
          <p:cNvSpPr txBox="1">
            <a:spLocks/>
          </p:cNvSpPr>
          <p:nvPr/>
        </p:nvSpPr>
        <p:spPr>
          <a:xfrm>
            <a:off x="547157" y="954585"/>
            <a:ext cx="10515600" cy="572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In the last century, </a:t>
            </a:r>
            <a:r>
              <a:rPr lang="en-US" altLang="zh-CN" sz="2800" dirty="0">
                <a:solidFill>
                  <a:sysClr val="windowText" lastClr="000000"/>
                </a:solidFill>
                <a:latin typeface="Calibri" panose="020F0502020204030204" pitchFamily="34" charset="0"/>
                <a:ea typeface="黑体"/>
                <a:cs typeface="Calibri" panose="020F0502020204030204" pitchFamily="34" charset="0"/>
              </a:rPr>
              <a:t>C</a:t>
            </a:r>
            <a:r>
              <a:rPr kumimoji="0" lang="en-US" altLang="zh-CN" sz="28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黑体"/>
                <a:cs typeface="Calibri" panose="020F0502020204030204" pitchFamily="34" charset="0"/>
              </a:rPr>
              <a:t>hinese</a:t>
            </a: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 typical traditional supply chain for small farmers’ fresh fruits and vegetables consists of three main stages:</a:t>
            </a:r>
          </a:p>
          <a:p>
            <a:pPr lvl="1">
              <a:spcBef>
                <a:spcPts val="1000"/>
              </a:spcBef>
              <a:buClr>
                <a:srgbClr val="7030A0"/>
              </a:buClr>
              <a:buFont typeface="Wingdings" panose="05000000000000000000" pitchFamily="2" charset="2"/>
              <a:buChar char="ü"/>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In the first stage, small farmers offer their small harvests to traders in the village markets or first assembly points. </a:t>
            </a:r>
          </a:p>
          <a:p>
            <a:pPr lvl="1">
              <a:spcBef>
                <a:spcPts val="1000"/>
              </a:spcBef>
              <a:buClr>
                <a:srgbClr val="7030A0"/>
              </a:buClr>
              <a:buFont typeface="Wingdings" panose="05000000000000000000" pitchFamily="2" charset="2"/>
              <a:buChar char="ü"/>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The second stage involves the movement of the accumulated product along the supply chain to secondary collection centers. </a:t>
            </a:r>
          </a:p>
          <a:p>
            <a:pPr lvl="1">
              <a:spcBef>
                <a:spcPts val="1000"/>
              </a:spcBef>
              <a:buClr>
                <a:srgbClr val="7030A0"/>
              </a:buClr>
              <a:buFont typeface="Wingdings" panose="05000000000000000000" pitchFamily="2" charset="2"/>
              <a:buChar char="ü"/>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The product is then moved in the third stage to central wholesale markets in urban centers. </a:t>
            </a:r>
          </a:p>
          <a:p>
            <a:pPr marR="0" lvl="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There is the critical need for improved pre-processing systems such as precooling, washing, cleaning, grading, packaging,  refrigerated transport and cold chains for perishable product for better product quality and food safety.</a:t>
            </a:r>
            <a:endParaRPr kumimoji="0" lang="zh-CN" altLang="en-US"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endParaRPr>
          </a:p>
        </p:txBody>
      </p:sp>
    </p:spTree>
    <p:extLst>
      <p:ext uri="{BB962C8B-B14F-4D97-AF65-F5344CB8AC3E}">
        <p14:creationId xmlns:p14="http://schemas.microsoft.com/office/powerpoint/2010/main" val="24685841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10" name="标题 1">
            <a:extLst>
              <a:ext uri="{FF2B5EF4-FFF2-40B4-BE49-F238E27FC236}">
                <a16:creationId xmlns:a16="http://schemas.microsoft.com/office/drawing/2014/main" id="{CC0B5A69-1EBE-33B3-BC03-13693E152A11}"/>
              </a:ext>
            </a:extLst>
          </p:cNvPr>
          <p:cNvSpPr txBox="1">
            <a:spLocks/>
          </p:cNvSpPr>
          <p:nvPr/>
        </p:nvSpPr>
        <p:spPr>
          <a:xfrm>
            <a:off x="512318" y="957460"/>
            <a:ext cx="4350134" cy="631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00FF"/>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Supply chain</a:t>
            </a:r>
            <a:endParaRPr kumimoji="0" lang="zh-CN" altLang="en-US" sz="3200" b="1" i="0" u="none" strike="noStrike" kern="1200" cap="none" spc="0" normalizeH="0" baseline="0" noProof="0" dirty="0">
              <a:ln>
                <a:noFill/>
              </a:ln>
              <a:solidFill>
                <a:schemeClr val="accent1"/>
              </a:solidFill>
              <a:effectLst/>
              <a:uLnTx/>
              <a:uFillTx/>
              <a:latin typeface="Open Sans" panose="020B0606030504020204" pitchFamily="34" charset="0"/>
              <a:ea typeface="微软雅黑"/>
              <a:cs typeface="Open Sans" panose="020B0606030504020204" pitchFamily="34" charset="0"/>
            </a:endParaRPr>
          </a:p>
        </p:txBody>
      </p:sp>
      <p:sp>
        <p:nvSpPr>
          <p:cNvPr id="11" name="内容占位符 13">
            <a:extLst>
              <a:ext uri="{FF2B5EF4-FFF2-40B4-BE49-F238E27FC236}">
                <a16:creationId xmlns:a16="http://schemas.microsoft.com/office/drawing/2014/main" id="{972A0FC0-1748-0556-94D6-99BE404BAA89}"/>
              </a:ext>
            </a:extLst>
          </p:cNvPr>
          <p:cNvSpPr txBox="1">
            <a:spLocks/>
          </p:cNvSpPr>
          <p:nvPr/>
        </p:nvSpPr>
        <p:spPr>
          <a:xfrm>
            <a:off x="331405" y="1589103"/>
            <a:ext cx="4443220" cy="4599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00FF"/>
              </a:buClr>
              <a:buFont typeface="Wingdings" panose="05000000000000000000" pitchFamily="2" charset="2"/>
              <a:buChar char="p"/>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FF00FF"/>
              </a:buClr>
              <a:buFont typeface="Wingdings" panose="05000000000000000000" pitchFamily="2" charset="2"/>
              <a:buChar char="Ø"/>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00B050"/>
              </a:buClr>
              <a:buFont typeface="Wingdings" panose="05000000000000000000" pitchFamily="2" charset="2"/>
              <a:buChar char="l"/>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00FF"/>
              </a:buClr>
              <a:buFont typeface="Wingdings" panose="05000000000000000000" pitchFamily="2" charset="2"/>
              <a:buChar char="Ø"/>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The rapid increases in Chinese economy, environmental pollution, urbanization, health concerns, and technological progress enhance the demand for greener, healthier, and fairer food production and consumption nowadays. </a:t>
            </a:r>
          </a:p>
          <a:p>
            <a:pPr marL="228600" marR="0" lvl="0" indent="-228600" algn="just" defTabSz="9144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The short food supply chain (</a:t>
            </a:r>
            <a:r>
              <a:rPr kumimoji="0" lang="en-US" altLang="zh-CN"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SFSC</a:t>
            </a: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 becomes one of the crucial solutions for these issues.</a:t>
            </a:r>
            <a:endParaRPr kumimoji="0" lang="zh-CN" alt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endParaRPr>
          </a:p>
          <a:p>
            <a:pPr marL="685800" marR="0" lvl="1" indent="-228600" algn="just" defTabSz="914400" rtl="0" eaLnBrk="1" fontAlgn="auto" latinLnBrk="0" hangingPunct="1">
              <a:lnSpc>
                <a:spcPct val="100000"/>
              </a:lnSpc>
              <a:spcBef>
                <a:spcPts val="500"/>
              </a:spcBef>
              <a:spcAft>
                <a:spcPts val="0"/>
              </a:spcAft>
              <a:buClr>
                <a:schemeClr val="tx1"/>
              </a:buClr>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rPr>
              <a:t>Such as perishable fruits and vegetables supply chain</a:t>
            </a:r>
            <a:endParaRPr kumimoji="0" lang="zh-CN" alt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黑体"/>
              <a:cs typeface="Calibri" panose="020F0502020204030204" pitchFamily="34" charset="0"/>
            </a:endParaRPr>
          </a:p>
        </p:txBody>
      </p:sp>
      <p:sp>
        <p:nvSpPr>
          <p:cNvPr id="18" name="圆角矩形 87">
            <a:extLst>
              <a:ext uri="{FF2B5EF4-FFF2-40B4-BE49-F238E27FC236}">
                <a16:creationId xmlns:a16="http://schemas.microsoft.com/office/drawing/2014/main" id="{89FDB7D3-D5D8-C93B-93E4-C33C1A227F48}"/>
              </a:ext>
            </a:extLst>
          </p:cNvPr>
          <p:cNvSpPr/>
          <p:nvPr/>
        </p:nvSpPr>
        <p:spPr>
          <a:xfrm>
            <a:off x="4930130" y="1247930"/>
            <a:ext cx="6930465" cy="4989033"/>
          </a:xfrm>
          <a:prstGeom prst="roundRect">
            <a:avLst>
              <a:gd name="adj" fmla="val 2782"/>
            </a:avLst>
          </a:prstGeom>
          <a:gradFill flip="none" rotWithShape="1">
            <a:gsLst>
              <a:gs pos="0">
                <a:schemeClr val="bg1"/>
              </a:gs>
              <a:gs pos="36000">
                <a:schemeClr val="bg1"/>
              </a:gs>
              <a:gs pos="100000">
                <a:schemeClr val="bg1">
                  <a:lumMod val="85000"/>
                </a:schemeClr>
              </a:gs>
            </a:gsLst>
            <a:lin ang="13500000" scaled="1"/>
            <a:tileRect/>
          </a:gradFill>
          <a:ln w="381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3F717E03-47CD-C2E4-8AC9-18AC743E614C}"/>
              </a:ext>
            </a:extLst>
          </p:cNvPr>
          <p:cNvPicPr>
            <a:picLocks noChangeAspect="1"/>
          </p:cNvPicPr>
          <p:nvPr/>
        </p:nvPicPr>
        <p:blipFill>
          <a:blip r:embed="rId8"/>
          <a:stretch>
            <a:fillRect/>
          </a:stretch>
        </p:blipFill>
        <p:spPr>
          <a:xfrm>
            <a:off x="5043365" y="1399539"/>
            <a:ext cx="6446837" cy="4789079"/>
          </a:xfrm>
          <a:prstGeom prst="rect">
            <a:avLst/>
          </a:prstGeom>
        </p:spPr>
      </p:pic>
      <p:sp>
        <p:nvSpPr>
          <p:cNvPr id="22" name="椭圆 21">
            <a:extLst>
              <a:ext uri="{FF2B5EF4-FFF2-40B4-BE49-F238E27FC236}">
                <a16:creationId xmlns:a16="http://schemas.microsoft.com/office/drawing/2014/main" id="{EC28E899-7801-7853-85B0-5C9DEB317F15}"/>
              </a:ext>
            </a:extLst>
          </p:cNvPr>
          <p:cNvSpPr/>
          <p:nvPr/>
        </p:nvSpPr>
        <p:spPr>
          <a:xfrm>
            <a:off x="5194909" y="3108279"/>
            <a:ext cx="1055077" cy="685800"/>
          </a:xfrm>
          <a:prstGeom prst="ellipse">
            <a:avLst/>
          </a:prstGeom>
          <a:noFill/>
          <a:ln w="12700" cap="flat" cmpd="sng" algn="ctr">
            <a:solidFill>
              <a:srgbClr val="FC1AE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spTree>
    <p:extLst>
      <p:ext uri="{BB962C8B-B14F-4D97-AF65-F5344CB8AC3E}">
        <p14:creationId xmlns:p14="http://schemas.microsoft.com/office/powerpoint/2010/main" val="15322961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05F43C06-32F4-4666-8E87-9A7097A39CF4}"/>
              </a:ext>
            </a:extLst>
          </p:cNvPr>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a:extLst>
              <a:ext uri="{FF2B5EF4-FFF2-40B4-BE49-F238E27FC236}">
                <a16:creationId xmlns:a16="http://schemas.microsoft.com/office/drawing/2014/main" id="{CE6AB1DF-1E32-447D-B00D-5239EF913DFD}"/>
              </a:ext>
            </a:extLst>
          </p:cNvPr>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a:extLst>
              <a:ext uri="{FF2B5EF4-FFF2-40B4-BE49-F238E27FC236}">
                <a16:creationId xmlns:a16="http://schemas.microsoft.com/office/drawing/2014/main" id="{AC88B87B-32A6-4260-978A-BDF64B94C4CA}"/>
              </a:ext>
            </a:extLst>
          </p:cNvPr>
          <p:cNvPicPr>
            <a:picLocks noChangeAspect="1"/>
          </p:cNvPicPr>
          <p:nvPr/>
        </p:nvPicPr>
        <p:blipFill>
          <a:blip r:embed="rId5"/>
          <a:stretch>
            <a:fillRect/>
          </a:stretch>
        </p:blipFill>
        <p:spPr>
          <a:xfrm>
            <a:off x="3074055" y="-27093"/>
            <a:ext cx="1002453" cy="647700"/>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B07C4139-B742-4FCD-8B0F-DC2AEC0E8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7" name="Picture 13" descr="Icon&#10;&#10;Description automatically generated">
            <a:extLst>
              <a:ext uri="{FF2B5EF4-FFF2-40B4-BE49-F238E27FC236}">
                <a16:creationId xmlns:a16="http://schemas.microsoft.com/office/drawing/2014/main" id="{CCE12695-AC69-4F0C-8054-498857453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24" name="图片 23">
            <a:extLst>
              <a:ext uri="{FF2B5EF4-FFF2-40B4-BE49-F238E27FC236}">
                <a16:creationId xmlns:a16="http://schemas.microsoft.com/office/drawing/2014/main" id="{2B7ED953-5ED8-77A6-DA04-3C8B13E25D9E}"/>
              </a:ext>
            </a:extLst>
          </p:cNvPr>
          <p:cNvPicPr>
            <a:picLocks noChangeAspect="1"/>
          </p:cNvPicPr>
          <p:nvPr/>
        </p:nvPicPr>
        <p:blipFill>
          <a:blip r:embed="rId8"/>
          <a:stretch>
            <a:fillRect/>
          </a:stretch>
        </p:blipFill>
        <p:spPr>
          <a:xfrm>
            <a:off x="3074055" y="3254027"/>
            <a:ext cx="5529207" cy="3023004"/>
          </a:xfrm>
          <a:prstGeom prst="rect">
            <a:avLst/>
          </a:prstGeom>
          <a:ln>
            <a:noFill/>
          </a:ln>
          <a:effectLst>
            <a:outerShdw blurRad="292100" dist="139700" dir="2700000" algn="tl" rotWithShape="0">
              <a:srgbClr val="333333">
                <a:alpha val="65000"/>
              </a:srgbClr>
            </a:outerShdw>
          </a:effectLst>
        </p:spPr>
      </p:pic>
      <p:sp>
        <p:nvSpPr>
          <p:cNvPr id="25" name="文本框 24">
            <a:extLst>
              <a:ext uri="{FF2B5EF4-FFF2-40B4-BE49-F238E27FC236}">
                <a16:creationId xmlns:a16="http://schemas.microsoft.com/office/drawing/2014/main" id="{4A45EBDC-45DD-706B-779E-188B727B26D4}"/>
              </a:ext>
            </a:extLst>
          </p:cNvPr>
          <p:cNvSpPr txBox="1"/>
          <p:nvPr/>
        </p:nvSpPr>
        <p:spPr>
          <a:xfrm>
            <a:off x="219124" y="705194"/>
            <a:ext cx="5230019" cy="1631216"/>
          </a:xfrm>
          <a:prstGeom prst="rect">
            <a:avLst/>
          </a:prstGeom>
          <a:noFill/>
        </p:spPr>
        <p:txBody>
          <a:bodyPr wrap="square">
            <a:spAutoFit/>
          </a:bodyPr>
          <a:lstStyle/>
          <a:p>
            <a:r>
              <a:rPr lang="en-US" altLang="zh-CN" sz="2800" b="1" dirty="0">
                <a:solidFill>
                  <a:schemeClr val="accent1"/>
                </a:solidFill>
                <a:latin typeface="Calibri"/>
                <a:ea typeface="黑体"/>
              </a:rPr>
              <a:t>Example:</a:t>
            </a:r>
          </a:p>
          <a:p>
            <a:r>
              <a:rPr lang="en-US" altLang="zh-CN" sz="2400" dirty="0">
                <a:solidFill>
                  <a:srgbClr val="7030A0"/>
                </a:solidFill>
                <a:latin typeface="Calibri"/>
                <a:ea typeface="黑体"/>
              </a:rPr>
              <a:t>At farms, online market </a:t>
            </a:r>
          </a:p>
          <a:p>
            <a:r>
              <a:rPr lang="en-US" altLang="zh-CN" sz="2400" dirty="0">
                <a:solidFill>
                  <a:prstClr val="black"/>
                </a:solidFill>
                <a:latin typeface="Calibri"/>
                <a:ea typeface="黑体"/>
              </a:rPr>
              <a:t>Chinese online market develops very rapidly. There are plenty of online stores.  </a:t>
            </a:r>
            <a:endParaRPr lang="zh-CN" altLang="en-US" sz="2400" dirty="0">
              <a:solidFill>
                <a:prstClr val="black"/>
              </a:solidFill>
              <a:latin typeface="Calibri"/>
              <a:ea typeface="黑体"/>
            </a:endParaRPr>
          </a:p>
        </p:txBody>
      </p:sp>
      <p:grpSp>
        <p:nvGrpSpPr>
          <p:cNvPr id="6" name="组合 5">
            <a:extLst>
              <a:ext uri="{FF2B5EF4-FFF2-40B4-BE49-F238E27FC236}">
                <a16:creationId xmlns:a16="http://schemas.microsoft.com/office/drawing/2014/main" id="{ABA8C968-C92F-2294-7C98-9196F1A6EA33}"/>
              </a:ext>
            </a:extLst>
          </p:cNvPr>
          <p:cNvGrpSpPr/>
          <p:nvPr/>
        </p:nvGrpSpPr>
        <p:grpSpPr>
          <a:xfrm>
            <a:off x="5314950" y="711014"/>
            <a:ext cx="6411802" cy="6183705"/>
            <a:chOff x="5711828" y="915324"/>
            <a:chExt cx="6152084" cy="6183705"/>
          </a:xfrm>
        </p:grpSpPr>
        <p:pic>
          <p:nvPicPr>
            <p:cNvPr id="26" name="图片 25">
              <a:extLst>
                <a:ext uri="{FF2B5EF4-FFF2-40B4-BE49-F238E27FC236}">
                  <a16:creationId xmlns:a16="http://schemas.microsoft.com/office/drawing/2014/main" id="{CEDA340E-90BD-358A-7C0E-35AAADC903B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273"/>
            <a:stretch/>
          </p:blipFill>
          <p:spPr>
            <a:xfrm>
              <a:off x="6595874" y="3456681"/>
              <a:ext cx="1864427" cy="3642348"/>
            </a:xfrm>
            <a:prstGeom prst="rect">
              <a:avLst/>
            </a:prstGeom>
            <a:ln>
              <a:noFill/>
            </a:ln>
            <a:effectLst>
              <a:outerShdw blurRad="292100" dist="139700" dir="2700000" algn="tl" rotWithShape="0">
                <a:srgbClr val="333333">
                  <a:alpha val="65000"/>
                </a:srgbClr>
              </a:outerShdw>
            </a:effectLst>
          </p:spPr>
        </p:pic>
        <p:pic>
          <p:nvPicPr>
            <p:cNvPr id="28" name="图片 27">
              <a:extLst>
                <a:ext uri="{FF2B5EF4-FFF2-40B4-BE49-F238E27FC236}">
                  <a16:creationId xmlns:a16="http://schemas.microsoft.com/office/drawing/2014/main" id="{B6C0258C-9BD6-B42E-2F79-3FF1933248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9303" y="3460417"/>
              <a:ext cx="1739640" cy="3550285"/>
            </a:xfrm>
            <a:prstGeom prst="rect">
              <a:avLst/>
            </a:prstGeom>
            <a:ln>
              <a:noFill/>
            </a:ln>
            <a:effectLst>
              <a:outerShdw blurRad="292100" dist="139700" dir="2700000" algn="tl" rotWithShape="0">
                <a:srgbClr val="333333">
                  <a:alpha val="65000"/>
                </a:srgbClr>
              </a:outerShdw>
            </a:effectLst>
          </p:spPr>
        </p:pic>
        <p:sp>
          <p:nvSpPr>
            <p:cNvPr id="35" name="文本框 34">
              <a:extLst>
                <a:ext uri="{FF2B5EF4-FFF2-40B4-BE49-F238E27FC236}">
                  <a16:creationId xmlns:a16="http://schemas.microsoft.com/office/drawing/2014/main" id="{B532EB86-4EA8-4529-3DB6-6841CF1C51F2}"/>
                </a:ext>
              </a:extLst>
            </p:cNvPr>
            <p:cNvSpPr txBox="1"/>
            <p:nvPr/>
          </p:nvSpPr>
          <p:spPr>
            <a:xfrm>
              <a:off x="5711828" y="915324"/>
              <a:ext cx="6152084" cy="2419124"/>
            </a:xfrm>
            <a:prstGeom prst="rect">
              <a:avLst/>
            </a:prstGeom>
            <a:noFill/>
          </p:spPr>
          <p:txBody>
            <a:bodyPr wrap="square" lIns="91440" tIns="45720" rIns="91440" bIns="45720" anchor="t">
              <a:spAutoFit/>
            </a:bodyPr>
            <a:lstStyle/>
            <a:p>
              <a:pPr algn="just">
                <a:lnSpc>
                  <a:spcPct val="90000"/>
                </a:lnSpc>
              </a:pPr>
              <a:r>
                <a:rPr lang="en-US" altLang="zh-CN" sz="2400" b="1" dirty="0">
                  <a:solidFill>
                    <a:schemeClr val="accent1"/>
                  </a:solidFill>
                  <a:latin typeface="Calibri"/>
                  <a:ea typeface="黑体"/>
                  <a:cs typeface="Calibri"/>
                </a:rPr>
                <a:t>Example: </a:t>
              </a:r>
              <a:r>
                <a:rPr lang="en-US" altLang="zh-CN" sz="2400" dirty="0">
                  <a:latin typeface="Calibri"/>
                  <a:ea typeface="黑体"/>
                  <a:cs typeface="Calibri"/>
                </a:rPr>
                <a:t>A female farmer is introducing the growth environment, taste and cooking methods of asparagus lettuce in the field, through live WeChat video frequency.</a:t>
              </a:r>
            </a:p>
            <a:p>
              <a:pPr algn="just">
                <a:lnSpc>
                  <a:spcPct val="90000"/>
                </a:lnSpc>
              </a:pPr>
              <a:r>
                <a:rPr lang="en-US" altLang="zh-CN" sz="2400" dirty="0">
                  <a:latin typeface="Calibri"/>
                  <a:ea typeface="黑体"/>
                  <a:cs typeface="Calibri"/>
                </a:rPr>
                <a:t>Meanwhile, consumers may order the lettuce by WeChat directly if they fancy the product, and they will normally get the product in 3 days. </a:t>
              </a:r>
              <a:endParaRPr lang="zh-CN" altLang="en-US" sz="2400" dirty="0">
                <a:solidFill>
                  <a:prstClr val="black"/>
                </a:solidFill>
                <a:latin typeface="Calibri" panose="020F0502020204030204" pitchFamily="34" charset="0"/>
                <a:ea typeface="黑体"/>
                <a:cs typeface="Calibri" panose="020F0502020204030204" pitchFamily="34" charset="0"/>
              </a:endParaRPr>
            </a:p>
          </p:txBody>
        </p:sp>
      </p:grpSp>
      <p:sp>
        <p:nvSpPr>
          <p:cNvPr id="33" name="箭头: 下 32">
            <a:extLst>
              <a:ext uri="{FF2B5EF4-FFF2-40B4-BE49-F238E27FC236}">
                <a16:creationId xmlns:a16="http://schemas.microsoft.com/office/drawing/2014/main" id="{207C37BF-87CA-134A-9C97-A60F87AB918D}"/>
              </a:ext>
            </a:extLst>
          </p:cNvPr>
          <p:cNvSpPr/>
          <p:nvPr/>
        </p:nvSpPr>
        <p:spPr>
          <a:xfrm>
            <a:off x="1166110" y="5118255"/>
            <a:ext cx="169985" cy="229129"/>
          </a:xfrm>
          <a:prstGeom prst="downArrow">
            <a:avLst/>
          </a:prstGeom>
          <a:solidFill>
            <a:srgbClr val="006457"/>
          </a:solidFill>
          <a:ln w="12700" cap="flat" cmpd="sng" algn="ctr">
            <a:solidFill>
              <a:srgbClr val="00645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grpSp>
        <p:nvGrpSpPr>
          <p:cNvPr id="4" name="组合 3">
            <a:extLst>
              <a:ext uri="{FF2B5EF4-FFF2-40B4-BE49-F238E27FC236}">
                <a16:creationId xmlns:a16="http://schemas.microsoft.com/office/drawing/2014/main" id="{E2D3A514-215A-76A9-E2B9-A258D34FDA55}"/>
              </a:ext>
            </a:extLst>
          </p:cNvPr>
          <p:cNvGrpSpPr/>
          <p:nvPr/>
        </p:nvGrpSpPr>
        <p:grpSpPr>
          <a:xfrm>
            <a:off x="350185" y="2360226"/>
            <a:ext cx="1868285" cy="3372360"/>
            <a:chOff x="286041" y="1690463"/>
            <a:chExt cx="1868285" cy="3595860"/>
          </a:xfrm>
        </p:grpSpPr>
        <p:grpSp>
          <p:nvGrpSpPr>
            <p:cNvPr id="3" name="组合 2">
              <a:extLst>
                <a:ext uri="{FF2B5EF4-FFF2-40B4-BE49-F238E27FC236}">
                  <a16:creationId xmlns:a16="http://schemas.microsoft.com/office/drawing/2014/main" id="{731568C6-6799-B9BA-ECC0-E287C7AE7104}"/>
                </a:ext>
              </a:extLst>
            </p:cNvPr>
            <p:cNvGrpSpPr/>
            <p:nvPr/>
          </p:nvGrpSpPr>
          <p:grpSpPr>
            <a:xfrm>
              <a:off x="286041" y="1690463"/>
              <a:ext cx="1868285" cy="3595860"/>
              <a:chOff x="286041" y="1690463"/>
              <a:chExt cx="1868285" cy="3595860"/>
            </a:xfrm>
          </p:grpSpPr>
          <p:grpSp>
            <p:nvGrpSpPr>
              <p:cNvPr id="2" name="组合 1">
                <a:extLst>
                  <a:ext uri="{FF2B5EF4-FFF2-40B4-BE49-F238E27FC236}">
                    <a16:creationId xmlns:a16="http://schemas.microsoft.com/office/drawing/2014/main" id="{6C9839C7-7585-D17D-4C9F-DE346D9E7474}"/>
                  </a:ext>
                </a:extLst>
              </p:cNvPr>
              <p:cNvGrpSpPr/>
              <p:nvPr/>
            </p:nvGrpSpPr>
            <p:grpSpPr>
              <a:xfrm>
                <a:off x="286041" y="1690463"/>
                <a:ext cx="1868285" cy="3595860"/>
                <a:chOff x="286041" y="1690463"/>
                <a:chExt cx="1868285" cy="3595860"/>
              </a:xfrm>
            </p:grpSpPr>
            <p:sp>
              <p:nvSpPr>
                <p:cNvPr id="27" name="文本框 26">
                  <a:extLst>
                    <a:ext uri="{FF2B5EF4-FFF2-40B4-BE49-F238E27FC236}">
                      <a16:creationId xmlns:a16="http://schemas.microsoft.com/office/drawing/2014/main" id="{157453C1-E5BC-D686-6D1E-7E80DC7CC9E9}"/>
                    </a:ext>
                  </a:extLst>
                </p:cNvPr>
                <p:cNvSpPr txBox="1"/>
                <p:nvPr/>
              </p:nvSpPr>
              <p:spPr>
                <a:xfrm>
                  <a:off x="294640" y="1690463"/>
                  <a:ext cx="1859686" cy="754801"/>
                </a:xfrm>
                <a:prstGeom prst="rect">
                  <a:avLst/>
                </a:prstGeom>
                <a:gradFill rotWithShape="1">
                  <a:gsLst>
                    <a:gs pos="0">
                      <a:srgbClr val="008E7D">
                        <a:lumMod val="110000"/>
                        <a:satMod val="105000"/>
                        <a:tint val="67000"/>
                      </a:srgbClr>
                    </a:gs>
                    <a:gs pos="50000">
                      <a:srgbClr val="008E7D">
                        <a:lumMod val="105000"/>
                        <a:satMod val="103000"/>
                        <a:tint val="73000"/>
                      </a:srgbClr>
                    </a:gs>
                    <a:gs pos="100000">
                      <a:srgbClr val="008E7D">
                        <a:lumMod val="105000"/>
                        <a:satMod val="109000"/>
                        <a:tint val="81000"/>
                      </a:srgbClr>
                    </a:gs>
                  </a:gsLst>
                  <a:lin ang="5400000" scaled="0"/>
                </a:gradFill>
                <a:ln w="6350" cap="flat" cmpd="sng" algn="ctr">
                  <a:solidFill>
                    <a:srgbClr val="008E7D"/>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i="0" u="none" strike="noStrike" kern="0" cap="none" spc="0" normalizeH="0" baseline="0" noProof="0" dirty="0">
                      <a:ln>
                        <a:noFill/>
                      </a:ln>
                      <a:solidFill>
                        <a:schemeClr val="tx1">
                          <a:lumMod val="95000"/>
                          <a:lumOff val="5000"/>
                        </a:schemeClr>
                      </a:solidFill>
                      <a:effectLst/>
                      <a:uLnTx/>
                      <a:uFillTx/>
                      <a:latin typeface="Calibri"/>
                      <a:ea typeface="黑体"/>
                      <a:cs typeface="+mn-cs"/>
                    </a:rPr>
                    <a:t>Farmer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i="0" u="none" strike="noStrike" kern="0" cap="none" spc="0" normalizeH="0" baseline="0" noProof="0" dirty="0">
                      <a:ln>
                        <a:noFill/>
                      </a:ln>
                      <a:solidFill>
                        <a:schemeClr val="tx1">
                          <a:lumMod val="95000"/>
                          <a:lumOff val="5000"/>
                        </a:schemeClr>
                      </a:solidFill>
                      <a:effectLst/>
                      <a:uLnTx/>
                      <a:uFillTx/>
                      <a:latin typeface="Calibri"/>
                      <a:ea typeface="黑体"/>
                      <a:cs typeface="+mn-cs"/>
                    </a:rPr>
                    <a:t>Online store</a:t>
                  </a:r>
                  <a:endParaRPr kumimoji="0" lang="zh-CN" altLang="en-US" sz="2000" i="0" u="none" strike="noStrike" kern="0" cap="none" spc="0" normalizeH="0" baseline="0" noProof="0" dirty="0">
                    <a:ln>
                      <a:noFill/>
                    </a:ln>
                    <a:solidFill>
                      <a:schemeClr val="tx1">
                        <a:lumMod val="95000"/>
                        <a:lumOff val="5000"/>
                      </a:schemeClr>
                    </a:solidFill>
                    <a:effectLst/>
                    <a:uLnTx/>
                    <a:uFillTx/>
                    <a:latin typeface="Calibri"/>
                    <a:ea typeface="黑体"/>
                    <a:cs typeface="+mn-cs"/>
                  </a:endParaRPr>
                </a:p>
              </p:txBody>
            </p:sp>
            <p:sp>
              <p:nvSpPr>
                <p:cNvPr id="29" name="箭头: 下 28">
                  <a:extLst>
                    <a:ext uri="{FF2B5EF4-FFF2-40B4-BE49-F238E27FC236}">
                      <a16:creationId xmlns:a16="http://schemas.microsoft.com/office/drawing/2014/main" id="{54958074-D7B9-1DFC-B510-B660982A1E0F}"/>
                    </a:ext>
                  </a:extLst>
                </p:cNvPr>
                <p:cNvSpPr/>
                <p:nvPr/>
              </p:nvSpPr>
              <p:spPr>
                <a:xfrm>
                  <a:off x="1133155" y="2413721"/>
                  <a:ext cx="169985" cy="244314"/>
                </a:xfrm>
                <a:prstGeom prst="downArrow">
                  <a:avLst>
                    <a:gd name="adj1" fmla="val 50000"/>
                    <a:gd name="adj2" fmla="val 87931"/>
                  </a:avLst>
                </a:prstGeom>
                <a:solidFill>
                  <a:srgbClr val="006457"/>
                </a:solidFill>
                <a:ln w="12700" cap="flat" cmpd="sng" algn="ctr">
                  <a:solidFill>
                    <a:srgbClr val="00645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sp>
              <p:nvSpPr>
                <p:cNvPr id="30" name="文本框 29">
                  <a:extLst>
                    <a:ext uri="{FF2B5EF4-FFF2-40B4-BE49-F238E27FC236}">
                      <a16:creationId xmlns:a16="http://schemas.microsoft.com/office/drawing/2014/main" id="{8DA7A13B-7FEC-2792-AA4D-E81BBB1B2BBF}"/>
                    </a:ext>
                  </a:extLst>
                </p:cNvPr>
                <p:cNvSpPr txBox="1"/>
                <p:nvPr/>
              </p:nvSpPr>
              <p:spPr>
                <a:xfrm>
                  <a:off x="286041" y="2707491"/>
                  <a:ext cx="1859686" cy="369332"/>
                </a:xfrm>
                <a:prstGeom prst="rect">
                  <a:avLst/>
                </a:prstGeom>
                <a:solidFill>
                  <a:srgbClr val="FFFF00"/>
                </a:solidFill>
                <a:ln w="6350" cap="flat" cmpd="sng" algn="ctr">
                  <a:solidFill>
                    <a:srgbClr val="008E7D"/>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libri"/>
                      <a:ea typeface="黑体"/>
                      <a:cs typeface="+mn-cs"/>
                    </a:rPr>
                    <a:t>Live streaming</a:t>
                  </a:r>
                  <a:endParaRPr kumimoji="0" lang="zh-CN" altLang="en-US" sz="1800" b="1" i="0" u="none" strike="noStrike" kern="0" cap="none" spc="0" normalizeH="0" baseline="0" noProof="0" dirty="0">
                    <a:ln>
                      <a:noFill/>
                    </a:ln>
                    <a:solidFill>
                      <a:prstClr val="black"/>
                    </a:solidFill>
                    <a:effectLst/>
                    <a:uLnTx/>
                    <a:uFillTx/>
                    <a:latin typeface="Calibri"/>
                    <a:ea typeface="黑体"/>
                    <a:cs typeface="+mn-cs"/>
                  </a:endParaRPr>
                </a:p>
              </p:txBody>
            </p:sp>
            <p:sp>
              <p:nvSpPr>
                <p:cNvPr id="31" name="文本框 30">
                  <a:extLst>
                    <a:ext uri="{FF2B5EF4-FFF2-40B4-BE49-F238E27FC236}">
                      <a16:creationId xmlns:a16="http://schemas.microsoft.com/office/drawing/2014/main" id="{4F94541D-B755-639F-B724-5EF3416DF7E3}"/>
                    </a:ext>
                  </a:extLst>
                </p:cNvPr>
                <p:cNvSpPr txBox="1"/>
                <p:nvPr/>
              </p:nvSpPr>
              <p:spPr>
                <a:xfrm>
                  <a:off x="286041" y="3429000"/>
                  <a:ext cx="1859686" cy="369332"/>
                </a:xfrm>
                <a:prstGeom prst="rect">
                  <a:avLst/>
                </a:prstGeom>
                <a:gradFill rotWithShape="1">
                  <a:gsLst>
                    <a:gs pos="0">
                      <a:srgbClr val="008E7D">
                        <a:lumMod val="110000"/>
                        <a:satMod val="105000"/>
                        <a:tint val="67000"/>
                      </a:srgbClr>
                    </a:gs>
                    <a:gs pos="50000">
                      <a:srgbClr val="008E7D">
                        <a:lumMod val="105000"/>
                        <a:satMod val="103000"/>
                        <a:tint val="73000"/>
                      </a:srgbClr>
                    </a:gs>
                    <a:gs pos="100000">
                      <a:srgbClr val="008E7D">
                        <a:lumMod val="105000"/>
                        <a:satMod val="109000"/>
                        <a:tint val="81000"/>
                      </a:srgbClr>
                    </a:gs>
                  </a:gsLst>
                  <a:lin ang="5400000" scaled="0"/>
                </a:gradFill>
                <a:ln w="6350" cap="flat" cmpd="sng" algn="ctr">
                  <a:solidFill>
                    <a:srgbClr val="008E7D"/>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libri"/>
                      <a:ea typeface="黑体"/>
                      <a:cs typeface="+mn-cs"/>
                    </a:rPr>
                    <a:t>Harvesting</a:t>
                  </a:r>
                  <a:endParaRPr kumimoji="0" lang="zh-CN" altLang="en-US" sz="1800" b="1" i="0" u="none" strike="noStrike" kern="0" cap="none" spc="0" normalizeH="0" baseline="0" noProof="0" dirty="0">
                    <a:ln>
                      <a:noFill/>
                    </a:ln>
                    <a:solidFill>
                      <a:prstClr val="black"/>
                    </a:solidFill>
                    <a:effectLst/>
                    <a:uLnTx/>
                    <a:uFillTx/>
                    <a:latin typeface="Calibri"/>
                    <a:ea typeface="黑体"/>
                    <a:cs typeface="+mn-cs"/>
                  </a:endParaRPr>
                </a:p>
              </p:txBody>
            </p:sp>
            <p:sp>
              <p:nvSpPr>
                <p:cNvPr id="32" name="文本框 31">
                  <a:extLst>
                    <a:ext uri="{FF2B5EF4-FFF2-40B4-BE49-F238E27FC236}">
                      <a16:creationId xmlns:a16="http://schemas.microsoft.com/office/drawing/2014/main" id="{26D5D313-D74D-595D-7382-180ABB38CC9D}"/>
                    </a:ext>
                  </a:extLst>
                </p:cNvPr>
                <p:cNvSpPr txBox="1"/>
                <p:nvPr/>
              </p:nvSpPr>
              <p:spPr>
                <a:xfrm>
                  <a:off x="286041" y="4141558"/>
                  <a:ext cx="1859686" cy="369332"/>
                </a:xfrm>
                <a:prstGeom prst="rect">
                  <a:avLst/>
                </a:prstGeom>
                <a:gradFill rotWithShape="1">
                  <a:gsLst>
                    <a:gs pos="0">
                      <a:srgbClr val="008E7D">
                        <a:lumMod val="110000"/>
                        <a:satMod val="105000"/>
                        <a:tint val="67000"/>
                      </a:srgbClr>
                    </a:gs>
                    <a:gs pos="50000">
                      <a:srgbClr val="008E7D">
                        <a:lumMod val="105000"/>
                        <a:satMod val="103000"/>
                        <a:tint val="73000"/>
                      </a:srgbClr>
                    </a:gs>
                    <a:gs pos="100000">
                      <a:srgbClr val="008E7D">
                        <a:lumMod val="105000"/>
                        <a:satMod val="109000"/>
                        <a:tint val="81000"/>
                      </a:srgbClr>
                    </a:gs>
                  </a:gsLst>
                  <a:lin ang="5400000" scaled="0"/>
                </a:gradFill>
                <a:ln w="6350" cap="flat" cmpd="sng" algn="ctr">
                  <a:solidFill>
                    <a:srgbClr val="008E7D"/>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libri"/>
                      <a:ea typeface="黑体"/>
                      <a:cs typeface="+mn-cs"/>
                    </a:rPr>
                    <a:t>Package</a:t>
                  </a:r>
                  <a:endParaRPr kumimoji="0" lang="zh-CN" altLang="en-US" sz="1800" b="1" i="0" u="none" strike="noStrike" kern="0" cap="none" spc="0" normalizeH="0" baseline="0" noProof="0" dirty="0">
                    <a:ln>
                      <a:noFill/>
                    </a:ln>
                    <a:solidFill>
                      <a:prstClr val="black"/>
                    </a:solidFill>
                    <a:effectLst/>
                    <a:uLnTx/>
                    <a:uFillTx/>
                    <a:latin typeface="Calibri"/>
                    <a:ea typeface="黑体"/>
                    <a:cs typeface="+mn-cs"/>
                  </a:endParaRPr>
                </a:p>
              </p:txBody>
            </p:sp>
            <p:sp>
              <p:nvSpPr>
                <p:cNvPr id="34" name="文本框 33">
                  <a:extLst>
                    <a:ext uri="{FF2B5EF4-FFF2-40B4-BE49-F238E27FC236}">
                      <a16:creationId xmlns:a16="http://schemas.microsoft.com/office/drawing/2014/main" id="{F60E07CA-4847-9475-C4BB-E9E2F88CEBCA}"/>
                    </a:ext>
                  </a:extLst>
                </p:cNvPr>
                <p:cNvSpPr txBox="1"/>
                <p:nvPr/>
              </p:nvSpPr>
              <p:spPr>
                <a:xfrm>
                  <a:off x="286041" y="4916991"/>
                  <a:ext cx="1859687" cy="369332"/>
                </a:xfrm>
                <a:prstGeom prst="rect">
                  <a:avLst/>
                </a:prstGeom>
                <a:noFill/>
                <a:ln w="38100" cap="flat" cmpd="sng" algn="ctr">
                  <a:solidFill>
                    <a:srgbClr val="008E7D"/>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libri"/>
                      <a:ea typeface="黑体"/>
                      <a:cs typeface="+mn-cs"/>
                    </a:rPr>
                    <a:t>Express Delivery</a:t>
                  </a:r>
                  <a:endParaRPr kumimoji="0" lang="zh-CN" altLang="en-US" sz="1800" b="1" i="0" u="none" strike="noStrike" kern="0" cap="none" spc="0" normalizeH="0" baseline="0" noProof="0" dirty="0">
                    <a:ln>
                      <a:noFill/>
                    </a:ln>
                    <a:solidFill>
                      <a:prstClr val="black"/>
                    </a:solidFill>
                    <a:effectLst/>
                    <a:uLnTx/>
                    <a:uFillTx/>
                    <a:latin typeface="Calibri"/>
                    <a:ea typeface="黑体"/>
                    <a:cs typeface="+mn-cs"/>
                  </a:endParaRPr>
                </a:p>
              </p:txBody>
            </p:sp>
          </p:grpSp>
          <p:sp>
            <p:nvSpPr>
              <p:cNvPr id="20" name="箭头: 下 19">
                <a:extLst>
                  <a:ext uri="{FF2B5EF4-FFF2-40B4-BE49-F238E27FC236}">
                    <a16:creationId xmlns:a16="http://schemas.microsoft.com/office/drawing/2014/main" id="{EC3DED89-F143-3E26-063E-023B510BBAB1}"/>
                  </a:ext>
                </a:extLst>
              </p:cNvPr>
              <p:cNvSpPr/>
              <p:nvPr/>
            </p:nvSpPr>
            <p:spPr>
              <a:xfrm>
                <a:off x="1135473" y="3100099"/>
                <a:ext cx="169985" cy="244314"/>
              </a:xfrm>
              <a:prstGeom prst="downArrow">
                <a:avLst/>
              </a:prstGeom>
              <a:solidFill>
                <a:srgbClr val="006457"/>
              </a:solidFill>
              <a:ln w="12700" cap="flat" cmpd="sng" algn="ctr">
                <a:solidFill>
                  <a:srgbClr val="00645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grpSp>
        <p:sp>
          <p:nvSpPr>
            <p:cNvPr id="22" name="箭头: 下 21">
              <a:extLst>
                <a:ext uri="{FF2B5EF4-FFF2-40B4-BE49-F238E27FC236}">
                  <a16:creationId xmlns:a16="http://schemas.microsoft.com/office/drawing/2014/main" id="{575614E3-45D1-015A-7AAB-A577554CB4F0}"/>
                </a:ext>
              </a:extLst>
            </p:cNvPr>
            <p:cNvSpPr/>
            <p:nvPr/>
          </p:nvSpPr>
          <p:spPr>
            <a:xfrm>
              <a:off x="1113633" y="3833504"/>
              <a:ext cx="169985" cy="244314"/>
            </a:xfrm>
            <a:prstGeom prst="downArrow">
              <a:avLst/>
            </a:prstGeom>
            <a:solidFill>
              <a:srgbClr val="006457"/>
            </a:solidFill>
            <a:ln w="12700" cap="flat" cmpd="sng" algn="ctr">
              <a:solidFill>
                <a:srgbClr val="00645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grpSp>
      <p:sp>
        <p:nvSpPr>
          <p:cNvPr id="37" name="文本框 36">
            <a:extLst>
              <a:ext uri="{FF2B5EF4-FFF2-40B4-BE49-F238E27FC236}">
                <a16:creationId xmlns:a16="http://schemas.microsoft.com/office/drawing/2014/main" id="{906B4052-8F4E-7A2E-66A7-CC5BA5CA87C6}"/>
              </a:ext>
            </a:extLst>
          </p:cNvPr>
          <p:cNvSpPr txBox="1"/>
          <p:nvPr/>
        </p:nvSpPr>
        <p:spPr>
          <a:xfrm>
            <a:off x="358783" y="6062874"/>
            <a:ext cx="1859687" cy="369332"/>
          </a:xfrm>
          <a:prstGeom prst="rect">
            <a:avLst/>
          </a:prstGeom>
          <a:noFill/>
          <a:ln w="38100" cap="flat" cmpd="sng" algn="ctr">
            <a:solidFill>
              <a:srgbClr val="008E7D"/>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libri"/>
                <a:ea typeface="黑体"/>
                <a:cs typeface="+mn-cs"/>
              </a:rPr>
              <a:t>Consumer</a:t>
            </a:r>
            <a:endParaRPr kumimoji="0" lang="zh-CN" altLang="en-US" sz="1800" b="1" i="0" u="none" strike="noStrike" kern="0" cap="none" spc="0" normalizeH="0" baseline="0" noProof="0" dirty="0">
              <a:ln>
                <a:noFill/>
              </a:ln>
              <a:solidFill>
                <a:prstClr val="black"/>
              </a:solidFill>
              <a:effectLst/>
              <a:uLnTx/>
              <a:uFillTx/>
              <a:latin typeface="Calibri"/>
              <a:ea typeface="黑体"/>
              <a:cs typeface="+mn-cs"/>
            </a:endParaRPr>
          </a:p>
        </p:txBody>
      </p:sp>
      <p:sp>
        <p:nvSpPr>
          <p:cNvPr id="38" name="箭头: 下 37">
            <a:extLst>
              <a:ext uri="{FF2B5EF4-FFF2-40B4-BE49-F238E27FC236}">
                <a16:creationId xmlns:a16="http://schemas.microsoft.com/office/drawing/2014/main" id="{68F5AD0C-3188-4C9A-4D62-A4949C5A8CA0}"/>
              </a:ext>
            </a:extLst>
          </p:cNvPr>
          <p:cNvSpPr/>
          <p:nvPr/>
        </p:nvSpPr>
        <p:spPr>
          <a:xfrm>
            <a:off x="1189556" y="5815781"/>
            <a:ext cx="169985" cy="229129"/>
          </a:xfrm>
          <a:prstGeom prst="downArrow">
            <a:avLst/>
          </a:prstGeom>
          <a:solidFill>
            <a:srgbClr val="006457"/>
          </a:solidFill>
          <a:ln w="12700" cap="flat" cmpd="sng" algn="ctr">
            <a:solidFill>
              <a:srgbClr val="00645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a:cs typeface="+mn-cs"/>
            </a:endParaRPr>
          </a:p>
        </p:txBody>
      </p:sp>
      <p:sp>
        <p:nvSpPr>
          <p:cNvPr id="7" name="矩形: 圆角 6">
            <a:extLst>
              <a:ext uri="{FF2B5EF4-FFF2-40B4-BE49-F238E27FC236}">
                <a16:creationId xmlns:a16="http://schemas.microsoft.com/office/drawing/2014/main" id="{22A9C899-70BB-CDF2-5E2F-5608C17C0F6B}"/>
              </a:ext>
            </a:extLst>
          </p:cNvPr>
          <p:cNvSpPr/>
          <p:nvPr/>
        </p:nvSpPr>
        <p:spPr>
          <a:xfrm>
            <a:off x="219124" y="2309159"/>
            <a:ext cx="2215043" cy="2702516"/>
          </a:xfrm>
          <a:prstGeom prst="roundRect">
            <a:avLst/>
          </a:prstGeom>
          <a:noFill/>
          <a:ln w="57150">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0B355AA5-71F1-2D89-8C38-524B48C53C38}"/>
              </a:ext>
            </a:extLst>
          </p:cNvPr>
          <p:cNvSpPr txBox="1"/>
          <p:nvPr/>
        </p:nvSpPr>
        <p:spPr>
          <a:xfrm>
            <a:off x="2141843" y="2526323"/>
            <a:ext cx="800219" cy="2508739"/>
          </a:xfrm>
          <a:prstGeom prst="rect">
            <a:avLst/>
          </a:prstGeom>
          <a:noFill/>
        </p:spPr>
        <p:txBody>
          <a:bodyPr vert="eaVert" wrap="square" rtlCol="0">
            <a:spAutoFit/>
            <a:scene3d>
              <a:camera prst="perspectiveRelaxed"/>
              <a:lightRig rig="threePt" dir="t"/>
            </a:scene3d>
          </a:bodyPr>
          <a:lstStyle/>
          <a:p>
            <a:r>
              <a:rPr lang="en-US" altLang="zh-CN" sz="4000" kern="2000" spc="170" dirty="0">
                <a:ln w="0"/>
                <a:solidFill>
                  <a:srgbClr val="FF0000"/>
                </a:solidFill>
                <a:effectLst>
                  <a:outerShdw blurRad="38100" dist="25400" dir="5400000" algn="ctr" rotWithShape="0">
                    <a:srgbClr val="6E747A">
                      <a:alpha val="43000"/>
                    </a:srgbClr>
                  </a:outerShdw>
                </a:effectLst>
              </a:rPr>
              <a:t>AT  FARM</a:t>
            </a:r>
            <a:endParaRPr lang="zh-CN" altLang="en-US" sz="4000" kern="2000" spc="17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317826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4368</Words>
  <Application>Microsoft Office PowerPoint</Application>
  <PresentationFormat>Widescreen</PresentationFormat>
  <Paragraphs>346</Paragraphs>
  <Slides>50</Slides>
  <Notes>41</Notes>
  <HiddenSlides>0</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7" baseType="lpstr">
      <vt:lpstr>ITC Avant Garde Std Md</vt:lpstr>
      <vt:lpstr>ITC Avant Garde Std XLt</vt:lpstr>
      <vt:lpstr>微软雅黑</vt:lpstr>
      <vt:lpstr>PingFang SC</vt:lpstr>
      <vt:lpstr>华文新魏</vt:lpstr>
      <vt:lpstr>arial</vt:lpstr>
      <vt:lpstr>arial</vt:lpstr>
      <vt:lpstr>Calibri</vt:lpstr>
      <vt:lpstr>Open Sans</vt:lpstr>
      <vt:lpstr>Open Sans Regular</vt:lpstr>
      <vt:lpstr>Roboto Light</vt:lpstr>
      <vt:lpstr>Roboto Thin</vt:lpstr>
      <vt:lpstr>Times New Roman</vt:lpstr>
      <vt:lpstr>Wingdings</vt:lpstr>
      <vt:lpstr>Wingdings 2</vt:lpstr>
      <vt:lpstr>Office 主题</vt:lpstr>
      <vt:lpstr>Document</vt:lpstr>
      <vt:lpstr>PowerPoint Presentation</vt:lpstr>
      <vt:lpstr>Personal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Icing pre-cooling</vt:lpstr>
      <vt:lpstr>PowerPoint Presentation</vt:lpstr>
      <vt:lpstr>Sizing according to length, weight,diameter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be considered for postharvest fruits and vegetables? </vt:lpstr>
      <vt:lpstr>Notes：</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Yunjuan LIANG</cp:lastModifiedBy>
  <cp:revision>180</cp:revision>
  <dcterms:created xsi:type="dcterms:W3CDTF">2015-07-20T08:12:00Z</dcterms:created>
  <dcterms:modified xsi:type="dcterms:W3CDTF">2022-05-31T12:47:57Z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FB18EB146D74445A9A794D3DC2E2B224</vt:lpwstr>
  </property>
  <property fmtid="{D5CDD505-2E9C-101B-9397-08002B2CF9AE}" pid="3" name="KSOProductBuildVer">
    <vt:lpwstr>2052-11.1.0.11294</vt:lpwstr>
  </property>
</Properties>
</file>