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416" r:id="rId3"/>
    <p:sldId id="256" r:id="rId5"/>
    <p:sldId id="423" r:id="rId6"/>
    <p:sldId id="422" r:id="rId7"/>
    <p:sldId id="427" r:id="rId8"/>
    <p:sldId id="424" r:id="rId9"/>
    <p:sldId id="426" r:id="rId10"/>
    <p:sldId id="428" r:id="rId11"/>
    <p:sldId id="425" r:id="rId12"/>
    <p:sldId id="429" r:id="rId13"/>
    <p:sldId id="431" r:id="rId14"/>
    <p:sldId id="430" r:id="rId15"/>
    <p:sldId id="432" r:id="rId16"/>
    <p:sldId id="433" r:id="rId17"/>
    <p:sldId id="434" r:id="rId18"/>
    <p:sldId id="435" r:id="rId19"/>
    <p:sldId id="420" r:id="rId20"/>
  </p:sldIdLst>
  <p:sldSz cx="12192000" cy="6858000"/>
  <p:notesSz cx="6858000" cy="9144000"/>
  <p:embeddedFontLst>
    <p:embeddedFont>
      <p:font typeface="Open Sans" panose="020B0606030504020204" pitchFamily="34" charset="0"/>
      <p:regular r:id="rId25"/>
    </p:embeddedFont>
    <p:embeddedFont>
      <p:font typeface="极影毁片辉宋 Bold" panose="02020700000000000000" pitchFamily="18" charset="-122"/>
      <p:bold r:id="rId26"/>
    </p:embeddedFont>
    <p:embeddedFont>
      <p:font typeface="Open Sans Regular" panose="020B0606030504020204" charset="0"/>
      <p:regular r:id="rId27"/>
    </p:embeddedFont>
    <p:embeddedFont>
      <p:font typeface="微软雅黑" panose="020B0503020204020204" pitchFamily="34" charset="-122"/>
      <p:regular r:id="rId28"/>
    </p:embeddedFont>
    <p:embeddedFont>
      <p:font typeface="Calibri" panose="020F0502020204030204"/>
      <p:regular r:id="rId29"/>
      <p:bold r:id="rId30"/>
      <p:italic r:id="rId31"/>
      <p:boldItalic r:id="rId32"/>
    </p:embeddedFont>
    <p:embeddedFont>
      <p:font typeface="汉仪颜楷简" panose="00020600040101010101" charset="-122"/>
      <p:regular r:id="rId33"/>
    </p:embeddedFont>
    <p:embeddedFont>
      <p:font typeface="极影毁片和圆" panose="020F0500000000000000" pitchFamily="34" charset="-122"/>
      <p:regular r:id="rId34"/>
    </p:embeddedFont>
    <p:embeddedFont>
      <p:font typeface="等线" panose="02010600030101010101" pitchFamily="2" charset="-122"/>
      <p:regular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acomo RE" initials="GR" lastIdx="3" clrIdx="0"/>
  <p:cmAuthor id="2" name="M. Waid" initials="MW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DBC"/>
    <a:srgbClr val="FFFFFF"/>
    <a:srgbClr val="F47847"/>
    <a:srgbClr val="00B485"/>
    <a:srgbClr val="2C7847"/>
    <a:srgbClr val="982B56"/>
    <a:srgbClr val="1A4262"/>
    <a:srgbClr val="B79F8D"/>
    <a:srgbClr val="008868"/>
    <a:srgbClr val="36B5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3387" autoAdjust="0"/>
  </p:normalViewPr>
  <p:slideViewPr>
    <p:cSldViewPr snapToGrid="0" showGuides="1">
      <p:cViewPr>
        <p:scale>
          <a:sx n="100" d="100"/>
          <a:sy n="100" d="100"/>
        </p:scale>
        <p:origin x="936" y="390"/>
      </p:cViewPr>
      <p:guideLst>
        <p:guide orient="horz" pos="1692"/>
        <p:guide pos="415"/>
        <p:guide pos="4929"/>
        <p:guide pos="3842"/>
        <p:guide orient="horz" pos="2487"/>
        <p:guide pos="298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6" Type="http://schemas.openxmlformats.org/officeDocument/2006/relationships/tags" Target="tags/tag1.xml"/><Relationship Id="rId35" Type="http://schemas.openxmlformats.org/officeDocument/2006/relationships/font" Target="fonts/font11.fntdata"/><Relationship Id="rId34" Type="http://schemas.openxmlformats.org/officeDocument/2006/relationships/font" Target="fonts/font10.fntdata"/><Relationship Id="rId33" Type="http://schemas.openxmlformats.org/officeDocument/2006/relationships/font" Target="fonts/font9.fntdata"/><Relationship Id="rId32" Type="http://schemas.openxmlformats.org/officeDocument/2006/relationships/font" Target="fonts/font8.fntdata"/><Relationship Id="rId31" Type="http://schemas.openxmlformats.org/officeDocument/2006/relationships/font" Target="fonts/font7.fntdata"/><Relationship Id="rId30" Type="http://schemas.openxmlformats.org/officeDocument/2006/relationships/font" Target="fonts/font6.fntdata"/><Relationship Id="rId3" Type="http://schemas.openxmlformats.org/officeDocument/2006/relationships/slide" Target="slides/slide1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011816-2392-41D3-9FF7-35EBF0103DFB}" type="doc">
      <dgm:prSet loTypeId="urn:microsoft.com/office/officeart/2005/8/layout/process5#1" loCatId="process" qsTypeId="urn:microsoft.com/office/officeart/2005/8/quickstyle/simple2" qsCatId="simple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7AD67C4E-D4B6-4943-9D73-E8C60571E3C8}">
      <dgm:prSet phldrT="[文本]" custT="1"/>
      <dgm:spPr/>
      <dgm:t>
        <a:bodyPr/>
        <a:lstStyle/>
        <a:p>
          <a:r>
            <a:rPr lang="zh-CN" altLang="en-US" sz="2000">
              <a:latin typeface="极影毁片辉宋 Bold" panose="02020700000000000000" pitchFamily="18" charset="-122"/>
              <a:ea typeface="极影毁片辉宋 Bold" panose="02020700000000000000" pitchFamily="18" charset="-122"/>
            </a:rPr>
            <a:t>土地基因</a:t>
          </a:r>
          <a:endParaRPr lang="en-US" altLang="zh-CN" sz="2000"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  <a:p>
          <a:r>
            <a:rPr lang="en-US" altLang="zh-CN" sz="1600">
              <a:latin typeface="极影毁片辉宋 Bold" panose="02020700000000000000" pitchFamily="18" charset="-122"/>
              <a:ea typeface="极影毁片辉宋 Bold" panose="02020700000000000000" pitchFamily="18" charset="-122"/>
            </a:rPr>
            <a:t>Land gene</a:t>
          </a:r>
          <a:endParaRPr lang="zh-CN" altLang="en-US" sz="1600" dirty="0"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</dgm:t>
    </dgm:pt>
    <dgm:pt modelId="{2E8792E8-25DE-46C3-8F3F-5C9BCE621A55}" cxnId="{222B7B75-5E12-48CD-9C9C-E177111A3BE6}" type="parTrans">
      <dgm:prSet/>
      <dgm:spPr/>
      <dgm:t>
        <a:bodyPr/>
        <a:lstStyle/>
        <a:p>
          <a:endParaRPr lang="zh-CN" altLang="en-US" sz="2000">
            <a:solidFill>
              <a:schemeClr val="accent2"/>
            </a:solidFill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</dgm:t>
    </dgm:pt>
    <dgm:pt modelId="{637FD4C2-6394-4F8E-998C-AB82BACA51AD}" cxnId="{222B7B75-5E12-48CD-9C9C-E177111A3BE6}" type="sibTrans">
      <dgm:prSet custT="1"/>
      <dgm:spPr/>
      <dgm:t>
        <a:bodyPr/>
        <a:lstStyle/>
        <a:p>
          <a:endParaRPr lang="zh-CN" altLang="en-US" sz="1400">
            <a:solidFill>
              <a:schemeClr val="accent2"/>
            </a:solidFill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</dgm:t>
    </dgm:pt>
    <dgm:pt modelId="{7D1C4187-59F5-4272-B37B-49611B31FA6B}">
      <dgm:prSet phldrT="[文本]" custT="1"/>
      <dgm:spPr/>
      <dgm:t>
        <a:bodyPr/>
        <a:lstStyle/>
        <a:p>
          <a:r>
            <a:rPr lang="zh-CN" altLang="en-US" sz="2000" dirty="0">
              <a:latin typeface="极影毁片辉宋 Bold" panose="02020700000000000000" pitchFamily="18" charset="-122"/>
              <a:ea typeface="极影毁片辉宋 Bold" panose="02020700000000000000" pitchFamily="18" charset="-122"/>
            </a:rPr>
            <a:t>种子基因</a:t>
          </a:r>
          <a:endParaRPr lang="en-US" altLang="zh-CN" sz="2000" dirty="0"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  <a:p>
          <a:r>
            <a:rPr lang="en-US" altLang="zh-CN" sz="1600" dirty="0">
              <a:latin typeface="极影毁片辉宋 Bold" panose="02020700000000000000" pitchFamily="18" charset="-122"/>
              <a:ea typeface="极影毁片辉宋 Bold" panose="02020700000000000000" pitchFamily="18" charset="-122"/>
            </a:rPr>
            <a:t>Seed gene</a:t>
          </a:r>
          <a:endParaRPr lang="zh-CN" altLang="en-US" sz="1600" dirty="0"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</dgm:t>
    </dgm:pt>
    <dgm:pt modelId="{228D633A-20F3-4A2F-8234-436E9217E25F}" cxnId="{531AC910-573F-4EC7-9F52-F4E1848E0172}" type="parTrans">
      <dgm:prSet/>
      <dgm:spPr/>
      <dgm:t>
        <a:bodyPr/>
        <a:lstStyle/>
        <a:p>
          <a:endParaRPr lang="zh-CN" altLang="en-US" sz="2000">
            <a:solidFill>
              <a:schemeClr val="accent2"/>
            </a:solidFill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</dgm:t>
    </dgm:pt>
    <dgm:pt modelId="{064B7D22-695D-40B9-A5B6-7737BA83A0EC}" cxnId="{531AC910-573F-4EC7-9F52-F4E1848E0172}" type="sibTrans">
      <dgm:prSet custT="1"/>
      <dgm:spPr/>
      <dgm:t>
        <a:bodyPr/>
        <a:lstStyle/>
        <a:p>
          <a:endParaRPr lang="zh-CN" altLang="en-US" sz="1400">
            <a:solidFill>
              <a:schemeClr val="accent2"/>
            </a:solidFill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</dgm:t>
    </dgm:pt>
    <dgm:pt modelId="{EEDE53B6-689C-451C-979E-D52A90BC2A1A}">
      <dgm:prSet phldrT="[文本]" custT="1"/>
      <dgm:spPr/>
      <dgm:t>
        <a:bodyPr/>
        <a:lstStyle/>
        <a:p>
          <a:r>
            <a:rPr lang="zh-CN" altLang="en-US" sz="2000">
              <a:latin typeface="极影毁片辉宋 Bold" panose="02020700000000000000" pitchFamily="18" charset="-122"/>
              <a:ea typeface="极影毁片辉宋 Bold" panose="02020700000000000000" pitchFamily="18" charset="-122"/>
            </a:rPr>
            <a:t>农艺基因</a:t>
          </a:r>
          <a:endParaRPr lang="en-US" altLang="zh-CN" sz="2000"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  <a:p>
          <a:r>
            <a:rPr lang="en-US" altLang="zh-CN" sz="1600">
              <a:latin typeface="极影毁片辉宋 Bold" panose="02020700000000000000" pitchFamily="18" charset="-122"/>
              <a:ea typeface="极影毁片辉宋 Bold" panose="02020700000000000000" pitchFamily="18" charset="-122"/>
            </a:rPr>
            <a:t>Agronomic gene</a:t>
          </a:r>
          <a:endParaRPr lang="zh-CN" altLang="en-US" sz="1600" dirty="0"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</dgm:t>
    </dgm:pt>
    <dgm:pt modelId="{D1CDA17A-BFBD-43BA-8A00-DAAE37AB8E6E}" cxnId="{5EC40DA0-9E45-44D8-BFE4-724C5970CFDB}" type="parTrans">
      <dgm:prSet/>
      <dgm:spPr/>
      <dgm:t>
        <a:bodyPr/>
        <a:lstStyle/>
        <a:p>
          <a:endParaRPr lang="zh-CN" altLang="en-US" sz="2000">
            <a:solidFill>
              <a:schemeClr val="accent2"/>
            </a:solidFill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</dgm:t>
    </dgm:pt>
    <dgm:pt modelId="{A29D3E45-46A0-4644-B685-CEEE8BF7829C}" cxnId="{5EC40DA0-9E45-44D8-BFE4-724C5970CFDB}" type="sibTrans">
      <dgm:prSet custT="1"/>
      <dgm:spPr/>
      <dgm:t>
        <a:bodyPr/>
        <a:lstStyle/>
        <a:p>
          <a:endParaRPr lang="zh-CN" altLang="en-US" sz="1400">
            <a:solidFill>
              <a:schemeClr val="accent2"/>
            </a:solidFill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</dgm:t>
    </dgm:pt>
    <dgm:pt modelId="{5712C85C-D175-4A47-B8F9-6E067377F6BF}">
      <dgm:prSet phldrT="[文本]" custT="1"/>
      <dgm:spPr/>
      <dgm:t>
        <a:bodyPr/>
        <a:lstStyle/>
        <a:p>
          <a:r>
            <a:rPr lang="zh-CN" altLang="en-US" sz="2000">
              <a:latin typeface="极影毁片辉宋 Bold" panose="02020700000000000000" pitchFamily="18" charset="-122"/>
              <a:ea typeface="极影毁片辉宋 Bold" panose="02020700000000000000" pitchFamily="18" charset="-122"/>
            </a:rPr>
            <a:t>严选标准</a:t>
          </a:r>
          <a:endParaRPr lang="en-US" altLang="zh-CN" sz="2000"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  <a:p>
          <a:r>
            <a:rPr lang="en-US" altLang="zh-CN" sz="1600">
              <a:latin typeface="极影毁片辉宋 Bold" panose="02020700000000000000" pitchFamily="18" charset="-122"/>
              <a:ea typeface="极影毁片辉宋 Bold" panose="02020700000000000000" pitchFamily="18" charset="-122"/>
            </a:rPr>
            <a:t>Strict selection criteria</a:t>
          </a:r>
          <a:endParaRPr lang="zh-CN" altLang="en-US" sz="1600" dirty="0"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</dgm:t>
    </dgm:pt>
    <dgm:pt modelId="{3DC4EA6B-8368-4BBE-A26B-A2F91B859D43}" cxnId="{2EC44424-4910-491C-9800-4395FD278607}" type="parTrans">
      <dgm:prSet/>
      <dgm:spPr/>
      <dgm:t>
        <a:bodyPr/>
        <a:lstStyle/>
        <a:p>
          <a:endParaRPr lang="zh-CN" altLang="en-US" sz="2000">
            <a:solidFill>
              <a:schemeClr val="accent2"/>
            </a:solidFill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</dgm:t>
    </dgm:pt>
    <dgm:pt modelId="{97DD9C83-D820-4FAB-9CBE-89E2AC2DEB00}" cxnId="{2EC44424-4910-491C-9800-4395FD278607}" type="sibTrans">
      <dgm:prSet/>
      <dgm:spPr/>
      <dgm:t>
        <a:bodyPr/>
        <a:lstStyle/>
        <a:p>
          <a:endParaRPr lang="zh-CN" altLang="en-US" sz="2000">
            <a:solidFill>
              <a:schemeClr val="accent2"/>
            </a:solidFill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</dgm:t>
    </dgm:pt>
    <dgm:pt modelId="{F90A926D-F6AA-41B6-A1E7-DD97E6A4EBE0}" type="pres">
      <dgm:prSet presAssocID="{D2011816-2392-41D3-9FF7-35EBF0103DFB}" presName="diagram" presStyleCnt="0">
        <dgm:presLayoutVars>
          <dgm:dir/>
          <dgm:resizeHandles val="exact"/>
        </dgm:presLayoutVars>
      </dgm:prSet>
      <dgm:spPr/>
    </dgm:pt>
    <dgm:pt modelId="{9403DCE4-F830-4ADC-8A84-899C91270B6D}" type="pres">
      <dgm:prSet presAssocID="{7AD67C4E-D4B6-4943-9D73-E8C60571E3C8}" presName="node" presStyleLbl="node1" presStyleIdx="0" presStyleCnt="4">
        <dgm:presLayoutVars>
          <dgm:bulletEnabled val="1"/>
        </dgm:presLayoutVars>
      </dgm:prSet>
      <dgm:spPr/>
    </dgm:pt>
    <dgm:pt modelId="{9DE3CE0B-216E-480A-A8A9-2E40246561DB}" type="pres">
      <dgm:prSet presAssocID="{637FD4C2-6394-4F8E-998C-AB82BACA51AD}" presName="sibTrans" presStyleLbl="sibTrans2D1" presStyleIdx="0" presStyleCnt="3"/>
      <dgm:spPr/>
    </dgm:pt>
    <dgm:pt modelId="{D80AF286-BB13-4150-8E7D-81BF8B9F8C60}" type="pres">
      <dgm:prSet presAssocID="{637FD4C2-6394-4F8E-998C-AB82BACA51AD}" presName="connectorText" presStyleLbl="sibTrans2D1" presStyleIdx="0" presStyleCnt="3"/>
      <dgm:spPr/>
    </dgm:pt>
    <dgm:pt modelId="{55F681B8-7E67-4EE0-BAA2-C15C519842AA}" type="pres">
      <dgm:prSet presAssocID="{7D1C4187-59F5-4272-B37B-49611B31FA6B}" presName="node" presStyleLbl="node1" presStyleIdx="1" presStyleCnt="4">
        <dgm:presLayoutVars>
          <dgm:bulletEnabled val="1"/>
        </dgm:presLayoutVars>
      </dgm:prSet>
      <dgm:spPr/>
    </dgm:pt>
    <dgm:pt modelId="{89E03F3D-8305-4153-85AE-BCB7FF333D7A}" type="pres">
      <dgm:prSet presAssocID="{064B7D22-695D-40B9-A5B6-7737BA83A0EC}" presName="sibTrans" presStyleLbl="sibTrans2D1" presStyleIdx="1" presStyleCnt="3"/>
      <dgm:spPr/>
    </dgm:pt>
    <dgm:pt modelId="{0D9CCB8F-C8D2-45DF-9CDF-DB17D51585D1}" type="pres">
      <dgm:prSet presAssocID="{064B7D22-695D-40B9-A5B6-7737BA83A0EC}" presName="connectorText" presStyleLbl="sibTrans2D1" presStyleIdx="1" presStyleCnt="3"/>
      <dgm:spPr/>
    </dgm:pt>
    <dgm:pt modelId="{59502856-A8DE-4E98-8980-C972DF407519}" type="pres">
      <dgm:prSet presAssocID="{EEDE53B6-689C-451C-979E-D52A90BC2A1A}" presName="node" presStyleLbl="node1" presStyleIdx="2" presStyleCnt="4">
        <dgm:presLayoutVars>
          <dgm:bulletEnabled val="1"/>
        </dgm:presLayoutVars>
      </dgm:prSet>
      <dgm:spPr/>
    </dgm:pt>
    <dgm:pt modelId="{CFF55FD1-89AF-4C2E-A91E-990F4E00B3B8}" type="pres">
      <dgm:prSet presAssocID="{A29D3E45-46A0-4644-B685-CEEE8BF7829C}" presName="sibTrans" presStyleLbl="sibTrans2D1" presStyleIdx="2" presStyleCnt="3"/>
      <dgm:spPr/>
    </dgm:pt>
    <dgm:pt modelId="{CD4F4883-5653-496E-BD51-BE22B2338394}" type="pres">
      <dgm:prSet presAssocID="{A29D3E45-46A0-4644-B685-CEEE8BF7829C}" presName="connectorText" presStyleLbl="sibTrans2D1" presStyleIdx="2" presStyleCnt="3"/>
      <dgm:spPr/>
    </dgm:pt>
    <dgm:pt modelId="{731A9232-84F6-4746-B847-3CC003853F7A}" type="pres">
      <dgm:prSet presAssocID="{5712C85C-D175-4A47-B8F9-6E067377F6BF}" presName="node" presStyleLbl="node1" presStyleIdx="3" presStyleCnt="4">
        <dgm:presLayoutVars>
          <dgm:bulletEnabled val="1"/>
        </dgm:presLayoutVars>
      </dgm:prSet>
      <dgm:spPr/>
    </dgm:pt>
  </dgm:ptLst>
  <dgm:cxnLst>
    <dgm:cxn modelId="{531AC910-573F-4EC7-9F52-F4E1848E0172}" srcId="{D2011816-2392-41D3-9FF7-35EBF0103DFB}" destId="{7D1C4187-59F5-4272-B37B-49611B31FA6B}" srcOrd="1" destOrd="0" parTransId="{228D633A-20F3-4A2F-8234-436E9217E25F}" sibTransId="{064B7D22-695D-40B9-A5B6-7737BA83A0EC}"/>
    <dgm:cxn modelId="{0C1DF318-5C00-4653-9C50-66C0E24A32C6}" type="presOf" srcId="{7AD67C4E-D4B6-4943-9D73-E8C60571E3C8}" destId="{9403DCE4-F830-4ADC-8A84-899C91270B6D}" srcOrd="0" destOrd="0" presId="urn:microsoft.com/office/officeart/2005/8/layout/process5#1"/>
    <dgm:cxn modelId="{2EC44424-4910-491C-9800-4395FD278607}" srcId="{D2011816-2392-41D3-9FF7-35EBF0103DFB}" destId="{5712C85C-D175-4A47-B8F9-6E067377F6BF}" srcOrd="3" destOrd="0" parTransId="{3DC4EA6B-8368-4BBE-A26B-A2F91B859D43}" sibTransId="{97DD9C83-D820-4FAB-9CBE-89E2AC2DEB00}"/>
    <dgm:cxn modelId="{9D4BBD28-0089-485A-AF72-A6E7E5DFFD98}" type="presOf" srcId="{637FD4C2-6394-4F8E-998C-AB82BACA51AD}" destId="{D80AF286-BB13-4150-8E7D-81BF8B9F8C60}" srcOrd="1" destOrd="0" presId="urn:microsoft.com/office/officeart/2005/8/layout/process5#1"/>
    <dgm:cxn modelId="{AA248A2A-26F8-403D-8E24-9CB6C7D62E7B}" type="presOf" srcId="{D2011816-2392-41D3-9FF7-35EBF0103DFB}" destId="{F90A926D-F6AA-41B6-A1E7-DD97E6A4EBE0}" srcOrd="0" destOrd="0" presId="urn:microsoft.com/office/officeart/2005/8/layout/process5#1"/>
    <dgm:cxn modelId="{5436AC2E-0CF1-42E3-82F8-1AECA29C27C9}" type="presOf" srcId="{5712C85C-D175-4A47-B8F9-6E067377F6BF}" destId="{731A9232-84F6-4746-B847-3CC003853F7A}" srcOrd="0" destOrd="0" presId="urn:microsoft.com/office/officeart/2005/8/layout/process5#1"/>
    <dgm:cxn modelId="{5456CF31-340C-40A4-B787-090BA1E0B5C9}" type="presOf" srcId="{7D1C4187-59F5-4272-B37B-49611B31FA6B}" destId="{55F681B8-7E67-4EE0-BAA2-C15C519842AA}" srcOrd="0" destOrd="0" presId="urn:microsoft.com/office/officeart/2005/8/layout/process5#1"/>
    <dgm:cxn modelId="{8408225D-17A7-4C6D-B880-CA87EF3CF1D0}" type="presOf" srcId="{064B7D22-695D-40B9-A5B6-7737BA83A0EC}" destId="{0D9CCB8F-C8D2-45DF-9CDF-DB17D51585D1}" srcOrd="1" destOrd="0" presId="urn:microsoft.com/office/officeart/2005/8/layout/process5#1"/>
    <dgm:cxn modelId="{B5078268-A161-42E2-8C4F-3336C44AD38C}" type="presOf" srcId="{064B7D22-695D-40B9-A5B6-7737BA83A0EC}" destId="{89E03F3D-8305-4153-85AE-BCB7FF333D7A}" srcOrd="0" destOrd="0" presId="urn:microsoft.com/office/officeart/2005/8/layout/process5#1"/>
    <dgm:cxn modelId="{222B7B75-5E12-48CD-9C9C-E177111A3BE6}" srcId="{D2011816-2392-41D3-9FF7-35EBF0103DFB}" destId="{7AD67C4E-D4B6-4943-9D73-E8C60571E3C8}" srcOrd="0" destOrd="0" parTransId="{2E8792E8-25DE-46C3-8F3F-5C9BCE621A55}" sibTransId="{637FD4C2-6394-4F8E-998C-AB82BACA51AD}"/>
    <dgm:cxn modelId="{0C88E07A-A7E7-4698-A179-F3949DD7AFBE}" type="presOf" srcId="{A29D3E45-46A0-4644-B685-CEEE8BF7829C}" destId="{CFF55FD1-89AF-4C2E-A91E-990F4E00B3B8}" srcOrd="0" destOrd="0" presId="urn:microsoft.com/office/officeart/2005/8/layout/process5#1"/>
    <dgm:cxn modelId="{5EC40DA0-9E45-44D8-BFE4-724C5970CFDB}" srcId="{D2011816-2392-41D3-9FF7-35EBF0103DFB}" destId="{EEDE53B6-689C-451C-979E-D52A90BC2A1A}" srcOrd="2" destOrd="0" parTransId="{D1CDA17A-BFBD-43BA-8A00-DAAE37AB8E6E}" sibTransId="{A29D3E45-46A0-4644-B685-CEEE8BF7829C}"/>
    <dgm:cxn modelId="{F4A7A9A1-5196-4769-BE7E-3D83E9B1EB00}" type="presOf" srcId="{637FD4C2-6394-4F8E-998C-AB82BACA51AD}" destId="{9DE3CE0B-216E-480A-A8A9-2E40246561DB}" srcOrd="0" destOrd="0" presId="urn:microsoft.com/office/officeart/2005/8/layout/process5#1"/>
    <dgm:cxn modelId="{78B809ED-9906-42C6-9833-0F3D76B16B8F}" type="presOf" srcId="{A29D3E45-46A0-4644-B685-CEEE8BF7829C}" destId="{CD4F4883-5653-496E-BD51-BE22B2338394}" srcOrd="1" destOrd="0" presId="urn:microsoft.com/office/officeart/2005/8/layout/process5#1"/>
    <dgm:cxn modelId="{CA257BF4-1B01-4FC2-A974-9E620C1B8178}" type="presOf" srcId="{EEDE53B6-689C-451C-979E-D52A90BC2A1A}" destId="{59502856-A8DE-4E98-8980-C972DF407519}" srcOrd="0" destOrd="0" presId="urn:microsoft.com/office/officeart/2005/8/layout/process5#1"/>
    <dgm:cxn modelId="{DE3006C4-4C94-46AA-BCC6-A04C0D4FC999}" type="presParOf" srcId="{F90A926D-F6AA-41B6-A1E7-DD97E6A4EBE0}" destId="{9403DCE4-F830-4ADC-8A84-899C91270B6D}" srcOrd="0" destOrd="0" presId="urn:microsoft.com/office/officeart/2005/8/layout/process5#1"/>
    <dgm:cxn modelId="{123B8282-837A-4CB8-A5F6-010413517684}" type="presParOf" srcId="{F90A926D-F6AA-41B6-A1E7-DD97E6A4EBE0}" destId="{9DE3CE0B-216E-480A-A8A9-2E40246561DB}" srcOrd="1" destOrd="0" presId="urn:microsoft.com/office/officeart/2005/8/layout/process5#1"/>
    <dgm:cxn modelId="{3213F4CC-E0EF-4A1D-AD57-C32D7541561F}" type="presParOf" srcId="{9DE3CE0B-216E-480A-A8A9-2E40246561DB}" destId="{D80AF286-BB13-4150-8E7D-81BF8B9F8C60}" srcOrd="0" destOrd="0" presId="urn:microsoft.com/office/officeart/2005/8/layout/process5#1"/>
    <dgm:cxn modelId="{3341869A-6A7D-44BE-9C38-9D0FC1BA31A2}" type="presParOf" srcId="{F90A926D-F6AA-41B6-A1E7-DD97E6A4EBE0}" destId="{55F681B8-7E67-4EE0-BAA2-C15C519842AA}" srcOrd="2" destOrd="0" presId="urn:microsoft.com/office/officeart/2005/8/layout/process5#1"/>
    <dgm:cxn modelId="{229D09EF-943B-47BF-BA90-5F2060F58AF9}" type="presParOf" srcId="{F90A926D-F6AA-41B6-A1E7-DD97E6A4EBE0}" destId="{89E03F3D-8305-4153-85AE-BCB7FF333D7A}" srcOrd="3" destOrd="0" presId="urn:microsoft.com/office/officeart/2005/8/layout/process5#1"/>
    <dgm:cxn modelId="{BC6813BE-FECC-4771-9595-80402C56E756}" type="presParOf" srcId="{89E03F3D-8305-4153-85AE-BCB7FF333D7A}" destId="{0D9CCB8F-C8D2-45DF-9CDF-DB17D51585D1}" srcOrd="0" destOrd="0" presId="urn:microsoft.com/office/officeart/2005/8/layout/process5#1"/>
    <dgm:cxn modelId="{82C7B3AB-D711-4A76-A873-1CF006CBBC95}" type="presParOf" srcId="{F90A926D-F6AA-41B6-A1E7-DD97E6A4EBE0}" destId="{59502856-A8DE-4E98-8980-C972DF407519}" srcOrd="4" destOrd="0" presId="urn:microsoft.com/office/officeart/2005/8/layout/process5#1"/>
    <dgm:cxn modelId="{00DFDEC8-7924-474F-AA92-BC93F360AE67}" type="presParOf" srcId="{F90A926D-F6AA-41B6-A1E7-DD97E6A4EBE0}" destId="{CFF55FD1-89AF-4C2E-A91E-990F4E00B3B8}" srcOrd="5" destOrd="0" presId="urn:microsoft.com/office/officeart/2005/8/layout/process5#1"/>
    <dgm:cxn modelId="{E0C8E15B-E3E5-4001-80AA-44F5CC0BA669}" type="presParOf" srcId="{CFF55FD1-89AF-4C2E-A91E-990F4E00B3B8}" destId="{CD4F4883-5653-496E-BD51-BE22B2338394}" srcOrd="0" destOrd="0" presId="urn:microsoft.com/office/officeart/2005/8/layout/process5#1"/>
    <dgm:cxn modelId="{EF137F42-4A5B-4E59-A677-021E1EFBAE00}" type="presParOf" srcId="{F90A926D-F6AA-41B6-A1E7-DD97E6A4EBE0}" destId="{731A9232-84F6-4746-B847-3CC003853F7A}" srcOrd="6" destOrd="0" presId="urn:microsoft.com/office/officeart/2005/8/layout/process5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5105743" cy="2929836"/>
        <a:chOff x="0" y="0"/>
        <a:chExt cx="5105743" cy="2929836"/>
      </a:xfrm>
    </dsp:grpSpPr>
    <dsp:sp modelId="{9403DCE4-F830-4ADC-8A84-899C91270B6D}">
      <dsp:nvSpPr>
        <dsp:cNvPr id="3" name="圆角矩形 2"/>
        <dsp:cNvSpPr/>
      </dsp:nvSpPr>
      <dsp:spPr bwMode="white">
        <a:xfrm>
          <a:off x="357003" y="-241"/>
          <a:ext cx="1832383" cy="1099430"/>
        </a:xfrm>
        <a:prstGeom prst="roundRect">
          <a:avLst>
            <a:gd name="adj" fmla="val 10000"/>
          </a:avLst>
        </a:prstGeom>
      </dsp:spPr>
      <dsp:style>
        <a:lnRef idx="3">
          <a:schemeClr val="lt1"/>
        </a:lnRef>
        <a:fillRef idx="1">
          <a:schemeClr val="accent1"/>
        </a:fillRef>
        <a:effectRef idx="1">
          <a:scrgbClr r="0" g="0" b="0"/>
        </a:effectRef>
        <a:fontRef idx="minor">
          <a:schemeClr val="lt1"/>
        </a:fontRef>
      </dsp:style>
      <dsp:txBody>
        <a:bodyPr lIns="76200" tIns="76200" rIns="76200" bIns="762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>
              <a:latin typeface="极影毁片辉宋 Bold" panose="02020700000000000000" pitchFamily="18" charset="-122"/>
              <a:ea typeface="极影毁片辉宋 Bold" panose="02020700000000000000" pitchFamily="18" charset="-122"/>
            </a:rPr>
            <a:t>土地基因</a:t>
          </a:r>
          <a:endParaRPr lang="en-US" altLang="zh-CN" sz="2000"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>
              <a:latin typeface="极影毁片辉宋 Bold" panose="02020700000000000000" pitchFamily="18" charset="-122"/>
              <a:ea typeface="极影毁片辉宋 Bold" panose="02020700000000000000" pitchFamily="18" charset="-122"/>
            </a:rPr>
            <a:t>Land gene</a:t>
          </a:r>
          <a:endParaRPr lang="zh-CN" altLang="en-US" sz="1600" dirty="0"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</dsp:txBody>
      <dsp:txXfrm>
        <a:off x="357003" y="-241"/>
        <a:ext cx="1832383" cy="1099430"/>
      </dsp:txXfrm>
    </dsp:sp>
    <dsp:sp modelId="{9DE3CE0B-216E-480A-A8A9-2E40246561DB}">
      <dsp:nvSpPr>
        <dsp:cNvPr id="4" name="右箭头 3"/>
        <dsp:cNvSpPr/>
      </dsp:nvSpPr>
      <dsp:spPr bwMode="white">
        <a:xfrm>
          <a:off x="2361631" y="322259"/>
          <a:ext cx="388465" cy="454431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1">
          <a:scrgbClr r="0" g="0" b="0"/>
        </a:effectRef>
        <a:fontRef idx="minor">
          <a:schemeClr val="lt1"/>
        </a:fontRef>
      </dsp:style>
      <dsp:txBody>
        <a:bodyPr anchor="ctr"/>
        <a:lstStyle>
          <a:lvl1pPr algn="ctr"/>
          <a:lvl2pPr algn="ctr"/>
          <a:lvl3pPr algn="ctr"/>
          <a:lvl4pPr algn="ctr"/>
          <a:lvl5pPr algn="ctr"/>
          <a:lvl6pPr algn="ctr"/>
          <a:lvl7pPr algn="ctr"/>
          <a:lvl8pPr algn="ctr"/>
          <a:lvl9pPr algn="ctr"/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sz="1400">
            <a:solidFill>
              <a:schemeClr val="accent2"/>
            </a:solidFill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</dsp:txBody>
      <dsp:txXfrm>
        <a:off x="2361631" y="322259"/>
        <a:ext cx="388465" cy="454431"/>
      </dsp:txXfrm>
    </dsp:sp>
    <dsp:sp modelId="{55F681B8-7E67-4EE0-BAA2-C15C519842AA}">
      <dsp:nvSpPr>
        <dsp:cNvPr id="5" name="圆角矩形 4"/>
        <dsp:cNvSpPr/>
      </dsp:nvSpPr>
      <dsp:spPr bwMode="white">
        <a:xfrm>
          <a:off x="2922340" y="-241"/>
          <a:ext cx="1832383" cy="1099430"/>
        </a:xfrm>
        <a:prstGeom prst="roundRect">
          <a:avLst>
            <a:gd name="adj" fmla="val 10000"/>
          </a:avLst>
        </a:prstGeom>
      </dsp:spPr>
      <dsp:style>
        <a:lnRef idx="3">
          <a:schemeClr val="lt1"/>
        </a:lnRef>
        <a:fillRef idx="1">
          <a:schemeClr val="accent1"/>
        </a:fillRef>
        <a:effectRef idx="1">
          <a:scrgbClr r="0" g="0" b="0"/>
        </a:effectRef>
        <a:fontRef idx="minor">
          <a:schemeClr val="lt1"/>
        </a:fontRef>
      </dsp:style>
      <dsp:txBody>
        <a:bodyPr lIns="76200" tIns="76200" rIns="76200" bIns="762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dirty="0">
              <a:latin typeface="极影毁片辉宋 Bold" panose="02020700000000000000" pitchFamily="18" charset="-122"/>
              <a:ea typeface="极影毁片辉宋 Bold" panose="02020700000000000000" pitchFamily="18" charset="-122"/>
            </a:rPr>
            <a:t>种子基因</a:t>
          </a:r>
          <a:endParaRPr lang="en-US" altLang="zh-CN" sz="2000" dirty="0"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dirty="0">
              <a:latin typeface="极影毁片辉宋 Bold" panose="02020700000000000000" pitchFamily="18" charset="-122"/>
              <a:ea typeface="极影毁片辉宋 Bold" panose="02020700000000000000" pitchFamily="18" charset="-122"/>
            </a:rPr>
            <a:t>Seed gene</a:t>
          </a:r>
          <a:endParaRPr lang="zh-CN" altLang="en-US" sz="1600" dirty="0"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</dsp:txBody>
      <dsp:txXfrm>
        <a:off x="2922340" y="-241"/>
        <a:ext cx="1832383" cy="1099430"/>
      </dsp:txXfrm>
    </dsp:sp>
    <dsp:sp modelId="{89E03F3D-8305-4153-85AE-BCB7FF333D7A}">
      <dsp:nvSpPr>
        <dsp:cNvPr id="6" name="右箭头 5"/>
        <dsp:cNvSpPr/>
      </dsp:nvSpPr>
      <dsp:spPr bwMode="white">
        <a:xfrm rot="5411234">
          <a:off x="3641703" y="1237702"/>
          <a:ext cx="387675" cy="454431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1">
          <a:scrgbClr r="0" g="0" b="0"/>
        </a:effectRef>
        <a:fontRef idx="minor">
          <a:schemeClr val="lt1"/>
        </a:fontRef>
      </dsp:style>
      <dsp:txBody>
        <a:bodyPr rot="-5400000" anchor="ctr"/>
        <a:lstStyle>
          <a:lvl1pPr algn="ctr"/>
          <a:lvl2pPr algn="ctr"/>
          <a:lvl3pPr algn="ctr"/>
          <a:lvl4pPr algn="ctr"/>
          <a:lvl5pPr algn="ctr"/>
          <a:lvl6pPr algn="ctr"/>
          <a:lvl7pPr algn="ctr"/>
          <a:lvl8pPr algn="ctr"/>
          <a:lvl9pPr algn="ctr"/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sz="1400">
            <a:solidFill>
              <a:schemeClr val="accent2"/>
            </a:solidFill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</dsp:txBody>
      <dsp:txXfrm rot="5411234">
        <a:off x="3641703" y="1237702"/>
        <a:ext cx="387675" cy="454431"/>
      </dsp:txXfrm>
    </dsp:sp>
    <dsp:sp modelId="{59502856-A8DE-4E98-8980-C972DF407519}">
      <dsp:nvSpPr>
        <dsp:cNvPr id="7" name="圆角矩形 6"/>
        <dsp:cNvSpPr/>
      </dsp:nvSpPr>
      <dsp:spPr bwMode="white">
        <a:xfrm>
          <a:off x="2916357" y="1830647"/>
          <a:ext cx="1832383" cy="1099430"/>
        </a:xfrm>
        <a:prstGeom prst="roundRect">
          <a:avLst>
            <a:gd name="adj" fmla="val 10000"/>
          </a:avLst>
        </a:prstGeom>
      </dsp:spPr>
      <dsp:style>
        <a:lnRef idx="3">
          <a:schemeClr val="lt1"/>
        </a:lnRef>
        <a:fillRef idx="1">
          <a:schemeClr val="accent1"/>
        </a:fillRef>
        <a:effectRef idx="1">
          <a:scrgbClr r="0" g="0" b="0"/>
        </a:effectRef>
        <a:fontRef idx="minor">
          <a:schemeClr val="lt1"/>
        </a:fontRef>
      </dsp:style>
      <dsp:txBody>
        <a:bodyPr lIns="76200" tIns="76200" rIns="76200" bIns="762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>
              <a:latin typeface="极影毁片辉宋 Bold" panose="02020700000000000000" pitchFamily="18" charset="-122"/>
              <a:ea typeface="极影毁片辉宋 Bold" panose="02020700000000000000" pitchFamily="18" charset="-122"/>
            </a:rPr>
            <a:t>农艺基因</a:t>
          </a:r>
          <a:endParaRPr lang="en-US" altLang="zh-CN" sz="2000"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>
              <a:latin typeface="极影毁片辉宋 Bold" panose="02020700000000000000" pitchFamily="18" charset="-122"/>
              <a:ea typeface="极影毁片辉宋 Bold" panose="02020700000000000000" pitchFamily="18" charset="-122"/>
            </a:rPr>
            <a:t>Agronomic gene</a:t>
          </a:r>
          <a:endParaRPr lang="zh-CN" altLang="en-US" sz="1600" dirty="0"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</dsp:txBody>
      <dsp:txXfrm>
        <a:off x="2916357" y="1830647"/>
        <a:ext cx="1832383" cy="1099430"/>
      </dsp:txXfrm>
    </dsp:sp>
    <dsp:sp modelId="{CFF55FD1-89AF-4C2E-A91E-990F4E00B3B8}">
      <dsp:nvSpPr>
        <dsp:cNvPr id="8" name="右箭头 7"/>
        <dsp:cNvSpPr/>
      </dsp:nvSpPr>
      <dsp:spPr bwMode="white">
        <a:xfrm rot="10800000">
          <a:off x="2355647" y="2153146"/>
          <a:ext cx="388465" cy="454431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1">
          <a:scrgbClr r="0" g="0" b="0"/>
        </a:effectRef>
        <a:fontRef idx="minor">
          <a:schemeClr val="lt1"/>
        </a:fontRef>
      </dsp:style>
      <dsp:txBody>
        <a:bodyPr rot="10800000" anchor="ctr"/>
        <a:lstStyle>
          <a:lvl1pPr algn="ctr"/>
          <a:lvl2pPr algn="ctr"/>
          <a:lvl3pPr algn="ctr"/>
          <a:lvl4pPr algn="ctr"/>
          <a:lvl5pPr algn="ctr"/>
          <a:lvl6pPr algn="ctr"/>
          <a:lvl7pPr algn="ctr"/>
          <a:lvl8pPr algn="ctr"/>
          <a:lvl9pPr algn="ctr"/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sz="1400">
            <a:solidFill>
              <a:schemeClr val="accent2"/>
            </a:solidFill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</dsp:txBody>
      <dsp:txXfrm rot="10800000">
        <a:off x="2355647" y="2153146"/>
        <a:ext cx="388465" cy="454431"/>
      </dsp:txXfrm>
    </dsp:sp>
    <dsp:sp modelId="{731A9232-84F6-4746-B847-3CC003853F7A}">
      <dsp:nvSpPr>
        <dsp:cNvPr id="9" name="圆角矩形 8"/>
        <dsp:cNvSpPr/>
      </dsp:nvSpPr>
      <dsp:spPr bwMode="white">
        <a:xfrm>
          <a:off x="351020" y="1830647"/>
          <a:ext cx="1832383" cy="1099430"/>
        </a:xfrm>
        <a:prstGeom prst="roundRect">
          <a:avLst>
            <a:gd name="adj" fmla="val 10000"/>
          </a:avLst>
        </a:prstGeom>
      </dsp:spPr>
      <dsp:style>
        <a:lnRef idx="3">
          <a:schemeClr val="lt1"/>
        </a:lnRef>
        <a:fillRef idx="1">
          <a:schemeClr val="accent1"/>
        </a:fillRef>
        <a:effectRef idx="1">
          <a:scrgbClr r="0" g="0" b="0"/>
        </a:effectRef>
        <a:fontRef idx="minor">
          <a:schemeClr val="lt1"/>
        </a:fontRef>
      </dsp:style>
      <dsp:txBody>
        <a:bodyPr lIns="76200" tIns="76200" rIns="76200" bIns="762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>
              <a:latin typeface="极影毁片辉宋 Bold" panose="02020700000000000000" pitchFamily="18" charset="-122"/>
              <a:ea typeface="极影毁片辉宋 Bold" panose="02020700000000000000" pitchFamily="18" charset="-122"/>
            </a:rPr>
            <a:t>严选标准</a:t>
          </a:r>
          <a:endParaRPr lang="en-US" altLang="zh-CN" sz="2000"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>
              <a:latin typeface="极影毁片辉宋 Bold" panose="02020700000000000000" pitchFamily="18" charset="-122"/>
              <a:ea typeface="极影毁片辉宋 Bold" panose="02020700000000000000" pitchFamily="18" charset="-122"/>
            </a:rPr>
            <a:t>Strict selection criteria</a:t>
          </a:r>
          <a:endParaRPr lang="zh-CN" altLang="en-US" sz="1600" dirty="0"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</dsp:txBody>
      <dsp:txXfrm>
        <a:off x="351020" y="1830647"/>
        <a:ext cx="1832383" cy="10994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#1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bkpt" val="endCnv"/>
          <dgm:param type="contDir" val="revDir"/>
          <dgm:param type="grDir" val="tL"/>
          <dgm:param type="flowDir" val="row"/>
        </dgm:alg>
      </dgm:if>
      <dgm:else name="Name2">
        <dgm:alg type="snake">
          <dgm:param type="bkpt" val="endCnv"/>
          <dgm:param type="contDir" val="revDir"/>
          <dgm:param type="grDir" val="tR"/>
          <dgm:param type="flowDir" val="row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3B4FE-D1FB-4EB8-86E9-B3A3E176F9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8F5AA-9C31-4ED1-824B-C860FDEFBFC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2B5EE-AE52-4E9A-8EC8-6024C73782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8F5AA-9C31-4ED1-824B-C860FDEFBF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F4C1676-8445-4D51-B6FB-DBF39B779976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6.xml"/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9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5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7314" y="-2801"/>
            <a:ext cx="12299314" cy="7196173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003633" y="2246757"/>
            <a:ext cx="184730" cy="131112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fontAlgn="auto">
              <a:lnSpc>
                <a:spcPct val="90000"/>
              </a:lnSpc>
            </a:pPr>
            <a:br>
              <a:rPr lang="en-GB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ea"/>
              </a:rPr>
            </a:br>
            <a:endParaRPr lang="zh-CN" altLang="en-US" sz="4400" dirty="0"/>
          </a:p>
        </p:txBody>
      </p:sp>
      <p:sp>
        <p:nvSpPr>
          <p:cNvPr id="21" name="等腰三角形 20"/>
          <p:cNvSpPr/>
          <p:nvPr/>
        </p:nvSpPr>
        <p:spPr>
          <a:xfrm>
            <a:off x="-1" y="5835250"/>
            <a:ext cx="981075" cy="1022750"/>
          </a:xfrm>
          <a:prstGeom prst="triangle">
            <a:avLst>
              <a:gd name="adj" fmla="val 1"/>
            </a:avLst>
          </a:prstGeom>
          <a:solidFill>
            <a:srgbClr val="007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0"/>
            <a:ext cx="12192000" cy="1025236"/>
          </a:xfrm>
          <a:prstGeom prst="rect">
            <a:avLst/>
          </a:prstGeom>
        </p:spPr>
      </p:pic>
      <p:pic>
        <p:nvPicPr>
          <p:cNvPr id="22" name="图片 21" descr="图形用户界面, 应用程序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602" y="5244522"/>
            <a:ext cx="5967367" cy="1645936"/>
          </a:xfrm>
          <a:prstGeom prst="rect">
            <a:avLst/>
          </a:prstGeom>
        </p:spPr>
      </p:pic>
      <p:sp>
        <p:nvSpPr>
          <p:cNvPr id="2" name="文本框 6"/>
          <p:cNvSpPr txBox="1"/>
          <p:nvPr/>
        </p:nvSpPr>
        <p:spPr>
          <a:xfrm>
            <a:off x="2641599" y="3514724"/>
            <a:ext cx="185738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accent1"/>
                </a:solidFill>
                <a:latin typeface="+mn-lt"/>
                <a:ea typeface="仿宋_GB2312" panose="02010609030101010101" pitchFamily="49" charset="-122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5pPr>
          </a:lstStyle>
          <a:p>
            <a:pPr marL="0" lvl="0" indent="0" defTabSz="914400">
              <a:spcBef>
                <a:spcPct val="0"/>
              </a:spcBef>
              <a:buNone/>
            </a:pPr>
            <a:endParaRPr lang="zh-CN" altLang="en-US" sz="1800" b="1" dirty="0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46188" y="1572836"/>
            <a:ext cx="9699625" cy="15081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72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西部小农电商发展</a:t>
            </a:r>
            <a:endParaRPr kumimoji="0" lang="en-US" altLang="zh-CN" sz="7200" b="1" kern="1200" cap="none" spc="0" normalizeH="0" baseline="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altLang="zh-CN" sz="20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E-COMMERCE DEVELOPMENT OF SMALL FARMERS IN WESTERN CHINA</a:t>
            </a:r>
            <a:endParaRPr kumimoji="0" lang="zh-CN" altLang="en-US" sz="2000" b="1" kern="1200" cap="none" spc="0" normalizeH="0" baseline="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25513" y="3153986"/>
            <a:ext cx="10340975" cy="738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数字化经济与农业科技结合的思考</a:t>
            </a:r>
            <a:endParaRPr kumimoji="0" lang="en-US" altLang="zh-CN" sz="2800" b="1" kern="1200" cap="none" spc="0" normalizeH="0" baseline="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altLang="zh-CN" sz="14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THOUGHTS ON THE COMBINATION OF DIGITAL ECONOMY AND AGRICULTURAL SCIENCE AND TECHNOLOGY</a:t>
            </a:r>
            <a:endParaRPr kumimoji="0" lang="zh-CN" altLang="en-US" sz="1400" b="1" kern="1200" cap="none" spc="0" normalizeH="0" baseline="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882418" y="4310981"/>
            <a:ext cx="5615640" cy="13784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algn="ctr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陈其辉 </a:t>
            </a:r>
            <a:r>
              <a:rPr kumimoji="0" lang="en-US" altLang="zh-CN" sz="24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Chen </a:t>
            </a:r>
            <a:r>
              <a:rPr kumimoji="0" lang="en-US" altLang="zh-CN" sz="2400" b="1" kern="1200" cap="none" spc="0" normalizeH="0" baseline="0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Qihui</a:t>
            </a:r>
            <a:endParaRPr kumimoji="0" lang="en-US" altLang="zh-CN" sz="2400" b="1" kern="1200" cap="none" spc="0" normalizeH="0" baseline="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zh-CN" altLang="en-US" sz="11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陕西杨凌农业高新科技示范区电子商务办公室副主任</a:t>
            </a:r>
            <a:endParaRPr kumimoji="0" lang="en-US" altLang="zh-CN" sz="1100" b="1" kern="1200" cap="none" spc="0" normalizeH="0" baseline="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altLang="zh-CN" sz="11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DEPUTY DIRECTOR OF E-COMMERCE OFFICE OF </a:t>
            </a:r>
            <a:endParaRPr kumimoji="0" lang="en-US" altLang="zh-CN" sz="1100" b="1" kern="1200" cap="none" spc="0" normalizeH="0" baseline="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altLang="zh-CN" sz="11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YANGLING AGRICULTURAL HIGH TECH DEMONSTRATION ZONE, SHAANXI</a:t>
            </a:r>
            <a:endParaRPr kumimoji="0" lang="en-US" altLang="zh-CN" sz="1100" b="1" kern="1200" cap="none" spc="0" normalizeH="0" baseline="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847310" y="1532433"/>
            <a:ext cx="4528162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4000" b="1" kern="1200" cap="none" spc="0" normalizeH="0" baseline="0" noProof="0" dirty="0">
                <a:solidFill>
                  <a:srgbClr val="0070C0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培育龙头专业企业支撑供应链</a:t>
            </a:r>
            <a:endParaRPr kumimoji="0" lang="en-US" altLang="zh-CN" sz="4000" b="1" kern="1200" cap="none" spc="0" normalizeH="0" baseline="0" noProof="0" dirty="0">
              <a:solidFill>
                <a:srgbClr val="0070C0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4000" b="1" kern="1200" cap="none" spc="0" normalizeH="0" baseline="0" noProof="0" dirty="0">
                <a:solidFill>
                  <a:schemeClr val="tx2">
                    <a:lumMod val="75000"/>
                  </a:schemeClr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小农经济规模化</a:t>
            </a:r>
            <a:endParaRPr kumimoji="0" lang="en-US" altLang="zh-CN" sz="4000" b="1" kern="1200" cap="none" spc="0" normalizeH="0" baseline="0" noProof="0" dirty="0">
              <a:solidFill>
                <a:schemeClr val="tx2">
                  <a:lumMod val="75000"/>
                </a:schemeClr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0" normalizeH="0" baseline="0" noProof="0" dirty="0"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Cultivate leading professional enterprises to support supply </a:t>
            </a:r>
            <a:r>
              <a:rPr kumimoji="0" lang="en-US" altLang="zh-CN" sz="2800" b="1" kern="1200" cap="none" spc="0" normalizeH="0" baseline="0" noProof="0" dirty="0" err="1"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chainScaling</a:t>
            </a:r>
            <a:r>
              <a:rPr kumimoji="0" lang="en-US" altLang="zh-CN" sz="2800" b="1" kern="1200" cap="none" spc="0" normalizeH="0" baseline="0" noProof="0" dirty="0"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 of small-scale peasant economy</a:t>
            </a:r>
            <a:endParaRPr kumimoji="0" lang="zh-CN" altLang="en-US" sz="2800" b="1" kern="1200" cap="none" spc="0" normalizeH="0" baseline="0" noProof="0" dirty="0"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</p:txBody>
      </p:sp>
      <p:pic>
        <p:nvPicPr>
          <p:cNvPr id="4" name="图片 7"/>
          <p:cNvPicPr>
            <a:picLocks noChangeAspect="1"/>
          </p:cNvPicPr>
          <p:nvPr/>
        </p:nvPicPr>
        <p:blipFill>
          <a:blip r:embed="rId2"/>
          <a:srcRect t="41953" b="3221"/>
          <a:stretch>
            <a:fillRect/>
          </a:stretch>
        </p:blipFill>
        <p:spPr>
          <a:xfrm>
            <a:off x="0" y="1255568"/>
            <a:ext cx="6573838" cy="270351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组合 6"/>
          <p:cNvGrpSpPr/>
          <p:nvPr/>
        </p:nvGrpSpPr>
        <p:grpSpPr>
          <a:xfrm>
            <a:off x="-6350" y="3959080"/>
            <a:ext cx="6583363" cy="2087563"/>
            <a:chOff x="760609" y="4141328"/>
            <a:chExt cx="6068949" cy="1924606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0609" y="4141328"/>
              <a:ext cx="2566141" cy="192460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" name="图片 11" descr="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95165" y="4141328"/>
              <a:ext cx="3534393" cy="1924606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3" name="矩形 12"/>
          <p:cNvSpPr/>
          <p:nvPr/>
        </p:nvSpPr>
        <p:spPr>
          <a:xfrm>
            <a:off x="0" y="6276975"/>
            <a:ext cx="12192000" cy="581025"/>
          </a:xfrm>
          <a:prstGeom prst="rect">
            <a:avLst/>
          </a:prstGeom>
          <a:solidFill>
            <a:srgbClr val="007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4" descr="图片包含 文字&#10;&#10;描述已自动生成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250613" y="6391274"/>
            <a:ext cx="514142" cy="38913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5" name="文本框 14"/>
          <p:cNvSpPr txBox="1"/>
          <p:nvPr/>
        </p:nvSpPr>
        <p:spPr>
          <a:xfrm>
            <a:off x="158878" y="6355007"/>
            <a:ext cx="6368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“</a:t>
            </a:r>
            <a:r>
              <a:rPr lang="en-US" altLang="zh-CN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2022 </a:t>
            </a:r>
            <a:r>
              <a:rPr lang="zh-CN" altLang="en-US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科技赋能乡村发展国际论坛“</a:t>
            </a:r>
            <a:br>
              <a:rPr lang="zh-CN" altLang="en-US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</a:br>
            <a:r>
              <a:rPr lang="en-US" altLang="zh-CN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Times New Roman" panose="02020603050405020304" charset="0"/>
                <a:sym typeface="+mn-ea"/>
              </a:rPr>
              <a:t>Sci-Tech Empowering Rural Transformation Thematic Study and Knowledge Sharing  </a:t>
            </a:r>
            <a:endParaRPr lang="en-US" altLang="zh-CN" sz="1100" dirty="0">
              <a:solidFill>
                <a:schemeClr val="bg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1119990" y="3905903"/>
            <a:ext cx="9529353" cy="2000523"/>
          </a:xfrm>
          <a:prstGeom prst="rect">
            <a:avLst/>
          </a:prstGeom>
        </p:spPr>
        <p:txBody>
          <a:bodyPr wrap="none" lIns="91415" tIns="45708" rIns="91415" bIns="45708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dirty="0">
                <a:solidFill>
                  <a:srgbClr val="007DBC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Arial" panose="020B0604020202020204" pitchFamily="34" charset="0"/>
              </a:rPr>
              <a:t>数字化经济与农业科技结合助推优品优价</a:t>
            </a:r>
            <a:endParaRPr lang="en-US" altLang="zh-CN" sz="4000" dirty="0">
              <a:solidFill>
                <a:srgbClr val="007DBC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Open Sans Regular" panose="020B0606030504020204" charset="0"/>
              <a:sym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schemeClr val="accent2"/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  <a:sym typeface="Arial" panose="020B0604020202020204" pitchFamily="34" charset="0"/>
              </a:rPr>
              <a:t>COMBINATION OF DIGITAL ECONOMY AND </a:t>
            </a:r>
            <a:endParaRPr lang="en-US" altLang="zh-CN" sz="2800" dirty="0">
              <a:solidFill>
                <a:schemeClr val="accent2"/>
              </a:solidFill>
              <a:latin typeface="Open Sans Regular" panose="020B0606030504020204" charset="0"/>
              <a:ea typeface="微软雅黑" panose="020B0503020204020204" pitchFamily="34" charset="-122"/>
              <a:cs typeface="Open Sans Regular" panose="020B0606030504020204" charset="0"/>
              <a:sym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schemeClr val="accent2"/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  <a:sym typeface="Arial" panose="020B0604020202020204" pitchFamily="34" charset="0"/>
              </a:rPr>
              <a:t>AGRICULTURAL SCIENCE AND </a:t>
            </a:r>
            <a:endParaRPr lang="en-US" altLang="zh-CN" sz="2800" dirty="0">
              <a:solidFill>
                <a:schemeClr val="accent2"/>
              </a:solidFill>
              <a:latin typeface="Open Sans Regular" panose="020B0606030504020204" charset="0"/>
              <a:ea typeface="微软雅黑" panose="020B0503020204020204" pitchFamily="34" charset="-122"/>
              <a:cs typeface="Open Sans Regular" panose="020B0606030504020204" charset="0"/>
              <a:sym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schemeClr val="accent2"/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  <a:sym typeface="Arial" panose="020B0604020202020204" pitchFamily="34" charset="0"/>
              </a:rPr>
              <a:t>TECHNOLOGYBOOST PREMIUM PRODUCTS AND PRICES</a:t>
            </a:r>
            <a:endParaRPr lang="zh-CN" altLang="en-US" sz="2800" dirty="0">
              <a:solidFill>
                <a:schemeClr val="accent2"/>
              </a:solidFill>
              <a:latin typeface="Open Sans Regular" panose="020B0606030504020204" charset="0"/>
              <a:ea typeface="微软雅黑" panose="020B0503020204020204" pitchFamily="34" charset="-122"/>
              <a:cs typeface="Open Sans Regular" panose="020B0606030504020204" charset="0"/>
              <a:sym typeface="Arial" panose="020B0604020202020204" pitchFamily="34" charset="0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6038039" y="2649274"/>
            <a:ext cx="942567" cy="9425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1905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76" name="椭圆 75"/>
          <p:cNvSpPr/>
          <p:nvPr/>
        </p:nvSpPr>
        <p:spPr>
          <a:xfrm>
            <a:off x="6980641" y="1677030"/>
            <a:ext cx="214874" cy="21487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>
            <a:outerShdw blurRad="419100" dist="190500" dir="2700000" sx="90000" sy="90000" algn="tl" rotWithShape="0">
              <a:schemeClr val="tx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椭圆 76"/>
          <p:cNvSpPr/>
          <p:nvPr/>
        </p:nvSpPr>
        <p:spPr>
          <a:xfrm>
            <a:off x="4606619" y="2724225"/>
            <a:ext cx="214874" cy="21487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>
            <a:outerShdw blurRad="419100" dist="190500" dir="2700000" sx="90000" sy="90000" algn="tl" rotWithShape="0">
              <a:schemeClr val="tx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4491179" y="1395784"/>
            <a:ext cx="942567" cy="9425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1905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10" name="椭圆 9"/>
          <p:cNvSpPr/>
          <p:nvPr/>
        </p:nvSpPr>
        <p:spPr>
          <a:xfrm>
            <a:off x="4877782" y="1626712"/>
            <a:ext cx="1863725" cy="178054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2540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11" name="文本框 17"/>
          <p:cNvSpPr txBox="1"/>
          <p:nvPr/>
        </p:nvSpPr>
        <p:spPr>
          <a:xfrm>
            <a:off x="4747093" y="1952318"/>
            <a:ext cx="212510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>
                <a:solidFill>
                  <a:schemeClr val="accent2"/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</a:rPr>
              <a:t>03</a:t>
            </a:r>
            <a:endParaRPr lang="zh-CN" altLang="en-US" sz="8800" dirty="0">
              <a:solidFill>
                <a:schemeClr val="accent2"/>
              </a:solidFill>
              <a:latin typeface="Open Sans Regular" panose="020B0606030504020204" charset="0"/>
              <a:ea typeface="微软雅黑" panose="020B0503020204020204" pitchFamily="34" charset="-122"/>
              <a:cs typeface="Open Sans Regular" panose="020B060603050402020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6276975"/>
            <a:ext cx="12192000" cy="581025"/>
          </a:xfrm>
          <a:prstGeom prst="rect">
            <a:avLst/>
          </a:prstGeom>
          <a:solidFill>
            <a:srgbClr val="007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4" descr="图片包含 文字&#10;&#10;描述已自动生成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50613" y="6391274"/>
            <a:ext cx="514142" cy="38913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文本框 3"/>
          <p:cNvSpPr txBox="1"/>
          <p:nvPr/>
        </p:nvSpPr>
        <p:spPr>
          <a:xfrm>
            <a:off x="158878" y="6355007"/>
            <a:ext cx="6368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“</a:t>
            </a:r>
            <a:r>
              <a:rPr lang="en-US" altLang="zh-CN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2022 </a:t>
            </a:r>
            <a:r>
              <a:rPr lang="zh-CN" altLang="en-US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科技赋能乡村发展国际论坛“</a:t>
            </a:r>
            <a:br>
              <a:rPr lang="zh-CN" altLang="en-US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</a:br>
            <a:r>
              <a:rPr lang="en-US" altLang="zh-CN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Times New Roman" panose="02020603050405020304" charset="0"/>
                <a:sym typeface="+mn-ea"/>
              </a:rPr>
              <a:t>Sci-Tech Empowering Rural Transformation Thematic Study and Knowledge Sharing  </a:t>
            </a:r>
            <a:endParaRPr lang="en-US" altLang="zh-CN" sz="1100" dirty="0">
              <a:solidFill>
                <a:schemeClr val="bg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7.40741E-7 L 0.08894 0.08519 " pathEditMode="relative" rAng="0" ptsTypes="AA">
                                      <p:cBhvr>
                                        <p:cTn id="15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0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7.40741E-7 L 0.08894 0.08519 " pathEditMode="relative" rAng="0" ptsTypes="AA">
                                      <p:cBhvr>
                                        <p:cTn id="28" dur="1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0" y="425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5" presetClass="path" presetSubtype="0" decel="4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73 1.11111E-6 L -0.15924 1.11111E-6 " pathEditMode="relative" rAng="0" ptsTypes="AA">
                                      <p:cBhvr>
                                        <p:cTn id="33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40000" decel="40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3073 7.40741E-7 L -6.25E-7 7.40741E-7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8" grpId="0" bldLvl="0" animBg="1"/>
      <p:bldP spid="8" grpId="1" bldLvl="0" animBg="1"/>
      <p:bldP spid="76" grpId="0" bldLvl="0" animBg="1"/>
      <p:bldP spid="77" grpId="0" bldLvl="0" animBg="1"/>
      <p:bldP spid="9" grpId="0" bldLvl="0" animBg="1"/>
      <p:bldP spid="9" grpId="1" bldLvl="0" animBg="1"/>
      <p:bldP spid="10" grpId="0" bldLvl="0" animBg="1"/>
      <p:bldP spid="10" grpId="1" bldLvl="0" animBg="1"/>
      <p:bldP spid="10" grpId="2" bldLvl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857" y="3055589"/>
            <a:ext cx="4254500" cy="2803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2"/>
          <p:cNvSpPr txBox="1"/>
          <p:nvPr/>
        </p:nvSpPr>
        <p:spPr>
          <a:xfrm>
            <a:off x="6687919" y="1618901"/>
            <a:ext cx="4740275" cy="15700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zh-CN" altLang="en-US" sz="4800" dirty="0">
                <a:solidFill>
                  <a:srgbClr val="0070C0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好产品</a:t>
            </a:r>
            <a:endParaRPr lang="en-US" altLang="zh-CN" sz="4800" dirty="0">
              <a:solidFill>
                <a:srgbClr val="0070C0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  <a:p>
            <a:pPr algn="ctr">
              <a:buNone/>
            </a:pPr>
            <a:r>
              <a:rPr lang="zh-CN" altLang="en-US" sz="4800" dirty="0">
                <a:solidFill>
                  <a:srgbClr val="0070C0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 </a:t>
            </a:r>
            <a:r>
              <a:rPr lang="en-US" altLang="zh-CN" sz="4000" dirty="0"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GOOD PRODUCT</a:t>
            </a:r>
            <a:endParaRPr lang="zh-CN" altLang="en-US" sz="4800" dirty="0"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</p:txBody>
      </p:sp>
      <p:sp>
        <p:nvSpPr>
          <p:cNvPr id="7" name="文本框 28"/>
          <p:cNvSpPr txBox="1"/>
          <p:nvPr/>
        </p:nvSpPr>
        <p:spPr>
          <a:xfrm>
            <a:off x="591919" y="3303239"/>
            <a:ext cx="3667125" cy="2308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accent1"/>
                </a:solidFill>
                <a:latin typeface="+mn-lt"/>
                <a:ea typeface="仿宋_GB2312" panose="02010609030101010101" pitchFamily="49" charset="-122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5pPr>
          </a:lstStyle>
          <a:p>
            <a:pPr marL="0" lvl="0" indent="0" algn="ctr" defTabSz="914400">
              <a:spcBef>
                <a:spcPct val="0"/>
              </a:spcBef>
              <a:buNone/>
            </a:pPr>
            <a:r>
              <a:rPr lang="zh-CN" altLang="en-US" sz="1800" dirty="0">
                <a:solidFill>
                  <a:schemeClr val="tx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微信、垂直、跨境、直播、团购、微博、分销、私域、团购、社群</a:t>
            </a:r>
            <a:endParaRPr lang="en-US" altLang="zh-CN" sz="1800" dirty="0">
              <a:solidFill>
                <a:schemeClr val="tx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  <a:p>
            <a:pPr marL="0" lvl="0" indent="0" algn="ctr" defTabSz="914400">
              <a:spcBef>
                <a:spcPct val="0"/>
              </a:spcBef>
              <a:buNone/>
            </a:pPr>
            <a:endParaRPr lang="en-US" altLang="zh-CN" sz="1800" dirty="0">
              <a:solidFill>
                <a:schemeClr val="tx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  <a:p>
            <a:pPr marL="0" lvl="0" indent="0" algn="ctr" defTabSz="914400">
              <a:spcBef>
                <a:spcPct val="0"/>
              </a:spcBef>
              <a:buNone/>
            </a:pPr>
            <a:r>
              <a:rPr lang="en-US" altLang="zh-CN" sz="1800" dirty="0">
                <a:solidFill>
                  <a:schemeClr val="tx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WECHAT, LIVE BROADCAST, GROUP PURCHASE, MICROBLOG, DISTRIBUTION, PRIVATE DOMAIN, GROUP PURCHASE, COMMUNITY</a:t>
            </a:r>
            <a:endParaRPr lang="zh-CN" altLang="en-US" sz="1800" dirty="0">
              <a:solidFill>
                <a:schemeClr val="tx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01457" y="1618901"/>
            <a:ext cx="3448050" cy="1570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4800" kern="1200" cap="none" spc="0" normalizeH="0" baseline="0" noProof="0" dirty="0">
                <a:solidFill>
                  <a:srgbClr val="FF0000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流量 </a:t>
            </a:r>
            <a:endParaRPr kumimoji="0" lang="en-US" altLang="zh-CN" sz="4800" kern="1200" cap="none" spc="0" normalizeH="0" baseline="0" noProof="0" dirty="0">
              <a:solidFill>
                <a:srgbClr val="FF0000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altLang="zh-CN" sz="4000" kern="1200" cap="none" spc="0" normalizeH="0" baseline="0" noProof="0" dirty="0"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FLOW</a:t>
            </a:r>
            <a:r>
              <a:rPr kumimoji="0" lang="en-US" altLang="zh-CN" sz="4800" kern="1200" cap="none" spc="0" normalizeH="0" baseline="0" noProof="0" dirty="0"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 </a:t>
            </a:r>
            <a:endParaRPr kumimoji="0" lang="zh-CN" altLang="en-US" sz="4800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标注: 左右箭头 9"/>
          <p:cNvSpPr/>
          <p:nvPr/>
        </p:nvSpPr>
        <p:spPr bwMode="auto">
          <a:xfrm>
            <a:off x="4425732" y="2006251"/>
            <a:ext cx="2627313" cy="3384550"/>
          </a:xfrm>
          <a:prstGeom prst="leftRightArrowCallou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文本框 17"/>
          <p:cNvSpPr txBox="1"/>
          <p:nvPr/>
        </p:nvSpPr>
        <p:spPr>
          <a:xfrm>
            <a:off x="5102007" y="2266601"/>
            <a:ext cx="1273175" cy="2862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36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转</a:t>
            </a:r>
            <a:endParaRPr lang="en-US" altLang="zh-CN" sz="3600" dirty="0">
              <a:solidFill>
                <a:schemeClr val="bg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  <a:p>
            <a:pPr algn="ctr"/>
            <a:r>
              <a:rPr lang="zh-CN" altLang="en-US" sz="36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化</a:t>
            </a:r>
            <a:endParaRPr lang="en-US" altLang="zh-CN" sz="3600" dirty="0">
              <a:solidFill>
                <a:schemeClr val="bg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  <a:p>
            <a:pPr algn="ctr"/>
            <a:r>
              <a:rPr lang="zh-CN" altLang="en-US" sz="36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率</a:t>
            </a:r>
            <a:endParaRPr lang="en-US" altLang="zh-CN" sz="3600" dirty="0">
              <a:solidFill>
                <a:schemeClr val="bg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  <a:p>
            <a:pPr algn="ctr"/>
            <a:r>
              <a:rPr lang="en-US" altLang="zh-CN" sz="24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Conversion rate</a:t>
            </a:r>
            <a:endParaRPr lang="zh-CN" altLang="en-US" sz="2400" dirty="0">
              <a:solidFill>
                <a:schemeClr val="bg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0" y="6276975"/>
            <a:ext cx="12192000" cy="581025"/>
          </a:xfrm>
          <a:prstGeom prst="rect">
            <a:avLst/>
          </a:prstGeom>
          <a:solidFill>
            <a:srgbClr val="007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4" descr="图片包含 文字&#10;&#10;描述已自动生成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50613" y="6391274"/>
            <a:ext cx="514142" cy="38913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6" name="文本框 15"/>
          <p:cNvSpPr txBox="1"/>
          <p:nvPr/>
        </p:nvSpPr>
        <p:spPr>
          <a:xfrm>
            <a:off x="158878" y="6355007"/>
            <a:ext cx="6368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“</a:t>
            </a:r>
            <a:r>
              <a:rPr lang="en-US" altLang="zh-CN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2022 </a:t>
            </a:r>
            <a:r>
              <a:rPr lang="zh-CN" altLang="en-US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科技赋能乡村发展国际论坛“</a:t>
            </a:r>
            <a:br>
              <a:rPr lang="zh-CN" altLang="en-US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</a:br>
            <a:r>
              <a:rPr lang="en-US" altLang="zh-CN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Times New Roman" panose="02020603050405020304" charset="0"/>
                <a:sym typeface="+mn-ea"/>
              </a:rPr>
              <a:t>Sci-Tech Empowering Rural Transformation Thematic Study and Knowledge Sharing  </a:t>
            </a:r>
            <a:endParaRPr lang="en-US" altLang="zh-CN" sz="1100" dirty="0">
              <a:solidFill>
                <a:schemeClr val="bg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pic>
        <p:nvPicPr>
          <p:cNvPr id="2" name="图片 5" descr="绿色的苹果&#10;&#10;低可信度描述已自动生成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7338258" y="1853085"/>
            <a:ext cx="4138930" cy="41382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4"/>
          <p:cNvSpPr txBox="1"/>
          <p:nvPr/>
        </p:nvSpPr>
        <p:spPr>
          <a:xfrm>
            <a:off x="342463" y="1359927"/>
            <a:ext cx="9480480" cy="107721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为什么这些地方的苹果市场大受欢迎？</a:t>
            </a:r>
            <a:endParaRPr lang="en-US" altLang="zh-CN" sz="3600" dirty="0">
              <a:solidFill>
                <a:srgbClr val="FF0000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  <a:p>
            <a:r>
              <a:rPr lang="en-US" altLang="zh-CN" sz="2800" dirty="0">
                <a:solidFill>
                  <a:srgbClr val="FF0000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Why are the apple markets in these places so popular?</a:t>
            </a:r>
            <a:endParaRPr lang="zh-CN" altLang="en-US" sz="2800" dirty="0">
              <a:solidFill>
                <a:srgbClr val="FF0000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70098" y="2455700"/>
            <a:ext cx="7091680" cy="1080770"/>
          </a:xfrm>
          <a:prstGeom prst="rect">
            <a:avLst/>
          </a:prstGeom>
          <a:noFill/>
        </p:spPr>
        <p:txBody>
          <a:bodyPr wrap="square" numCol="2" rtlCol="0">
            <a:noAutofit/>
          </a:bodyPr>
          <a:lstStyle/>
          <a:p>
            <a:pPr marL="285750" marR="0" indent="-285750" defTabSz="914400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kern="1200" cap="none" spc="0" normalizeH="0" baseline="0" noProof="0" dirty="0"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阿克苏苹果 </a:t>
            </a:r>
            <a:r>
              <a:rPr kumimoji="0" lang="en-US" altLang="zh-CN" kern="1200" cap="none" spc="0" normalizeH="0" baseline="0" noProof="0" dirty="0"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Aksu apple</a:t>
            </a:r>
            <a:endParaRPr kumimoji="0" lang="en-US" altLang="zh-CN" kern="1200" cap="none" spc="0" normalizeH="0" baseline="0" noProof="0" dirty="0"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L="285750" marR="0" indent="-285750" defTabSz="914400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kern="1200" cap="none" spc="0" normalizeH="0" baseline="0" noProof="0" dirty="0"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洛川苹果    </a:t>
            </a:r>
            <a:r>
              <a:rPr kumimoji="0" lang="en-US" altLang="zh-CN" kern="1200" cap="none" spc="0" normalizeH="0" baseline="0" noProof="0" dirty="0" err="1"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Luochuan</a:t>
            </a:r>
            <a:r>
              <a:rPr kumimoji="0" lang="en-US" altLang="zh-CN" kern="1200" cap="none" spc="0" normalizeH="0" baseline="0" noProof="0" dirty="0"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 Apple</a:t>
            </a:r>
            <a:endParaRPr kumimoji="0" lang="zh-CN" altLang="en-US" kern="1200" cap="none" spc="0" normalizeH="0" baseline="0" noProof="0" dirty="0"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69781" y="4002243"/>
            <a:ext cx="6283357" cy="1874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889000"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zh-CN" altLang="en-US" sz="4400" kern="1200" cap="none" spc="0" normalizeH="0" baseline="0" noProof="0" dirty="0">
                <a:solidFill>
                  <a:srgbClr val="007DBC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农业优生区 </a:t>
            </a:r>
            <a:r>
              <a:rPr kumimoji="0" lang="en-US" altLang="zh-CN" sz="3600" kern="1200" cap="none" spc="0" normalizeH="0" baseline="0" noProof="0" dirty="0">
                <a:solidFill>
                  <a:schemeClr val="accent6">
                    <a:lumMod val="25000"/>
                  </a:schemeClr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LAND GENE</a:t>
            </a:r>
            <a:endParaRPr kumimoji="0" lang="en-US" altLang="zh-CN" sz="3600" kern="1200" cap="none" spc="0" normalizeH="0" baseline="0" noProof="0" dirty="0">
              <a:solidFill>
                <a:schemeClr val="accent6">
                  <a:lumMod val="25000"/>
                </a:schemeClr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defTabSz="889000"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zh-CN" altLang="en-US" sz="2400" kern="1200" cap="none" spc="0" normalizeH="0" baseline="0" noProof="0" dirty="0">
                <a:solidFill>
                  <a:schemeClr val="accent6">
                    <a:lumMod val="25000"/>
                  </a:schemeClr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土壤、气候、温度、日照 </a:t>
            </a:r>
            <a:endParaRPr kumimoji="0" lang="en-US" altLang="zh-CN" sz="2400" kern="1200" cap="none" spc="0" normalizeH="0" baseline="0" noProof="0" dirty="0">
              <a:solidFill>
                <a:schemeClr val="accent6">
                  <a:lumMod val="25000"/>
                </a:schemeClr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defTabSz="889000"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altLang="zh-CN" sz="2400" kern="1200" cap="none" spc="0" normalizeH="0" baseline="0" noProof="0" dirty="0">
                <a:solidFill>
                  <a:schemeClr val="accent6">
                    <a:lumMod val="25000"/>
                  </a:schemeClr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Soil, climate, temperature, sunshine</a:t>
            </a:r>
            <a:endParaRPr kumimoji="0" lang="zh-CN" altLang="en-US" sz="2400" kern="1200" cap="none" spc="0" normalizeH="0" baseline="0" noProof="0" dirty="0">
              <a:solidFill>
                <a:schemeClr val="accent6">
                  <a:lumMod val="25000"/>
                </a:schemeClr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</p:txBody>
      </p:sp>
      <p:cxnSp>
        <p:nvCxnSpPr>
          <p:cNvPr id="12" name="直接连接符 12"/>
          <p:cNvCxnSpPr/>
          <p:nvPr/>
        </p:nvCxnSpPr>
        <p:spPr>
          <a:xfrm>
            <a:off x="342463" y="3570443"/>
            <a:ext cx="5472113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14" name="文本框 13"/>
          <p:cNvSpPr txBox="1"/>
          <p:nvPr/>
        </p:nvSpPr>
        <p:spPr>
          <a:xfrm>
            <a:off x="4087693" y="2418235"/>
            <a:ext cx="363982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marR="0" indent="-285750" defTabSz="914400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noProof="0" dirty="0"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静宁苹果    </a:t>
            </a:r>
            <a:r>
              <a:rPr lang="en-US" altLang="zh-CN" noProof="0" dirty="0" err="1"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Jingning</a:t>
            </a:r>
            <a:r>
              <a:rPr lang="en-US" altLang="zh-CN" noProof="0" dirty="0"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 Apple</a:t>
            </a:r>
            <a:endParaRPr kumimoji="0" lang="en-US" altLang="zh-CN" kern="1200" cap="none" spc="0" normalizeH="0" baseline="0" noProof="0" dirty="0"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L="285750" marR="0" indent="-285750" defTabSz="914400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noProof="0" dirty="0"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烟台苹果    </a:t>
            </a:r>
            <a:r>
              <a:rPr lang="en-US" altLang="zh-CN" noProof="0" dirty="0"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Yantai apple</a:t>
            </a:r>
            <a:endParaRPr lang="en-US" altLang="zh-CN" noProof="0" dirty="0">
              <a:latin typeface="极影毁片辉宋 Bold" panose="02020700000000000000" pitchFamily="18" charset="-122"/>
              <a:ea typeface="极影毁片辉宋 Bold" panose="02020700000000000000" pitchFamily="18" charset="-122"/>
              <a:sym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0" y="6276975"/>
            <a:ext cx="12192000" cy="581025"/>
          </a:xfrm>
          <a:prstGeom prst="rect">
            <a:avLst/>
          </a:prstGeom>
          <a:solidFill>
            <a:srgbClr val="007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4" descr="图片包含 文字&#10;&#10;描述已自动生成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50613" y="6391274"/>
            <a:ext cx="514142" cy="38913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8" name="文本框 17"/>
          <p:cNvSpPr txBox="1"/>
          <p:nvPr/>
        </p:nvSpPr>
        <p:spPr>
          <a:xfrm>
            <a:off x="158878" y="6355007"/>
            <a:ext cx="6368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“</a:t>
            </a:r>
            <a:r>
              <a:rPr lang="en-US" altLang="zh-CN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2022 </a:t>
            </a:r>
            <a:r>
              <a:rPr lang="zh-CN" altLang="en-US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科技赋能乡村发展国际论坛“</a:t>
            </a:r>
            <a:br>
              <a:rPr lang="zh-CN" altLang="en-US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</a:br>
            <a:r>
              <a:rPr lang="en-US" altLang="zh-CN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Times New Roman" panose="02020603050405020304" charset="0"/>
                <a:sym typeface="+mn-ea"/>
              </a:rPr>
              <a:t>Sci-Tech Empowering Rural Transformation Thematic Study and Knowledge Sharing  </a:t>
            </a:r>
            <a:endParaRPr lang="en-US" altLang="zh-CN" sz="1100" dirty="0">
              <a:solidFill>
                <a:schemeClr val="bg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2"/>
          <a:srcRect b="3552"/>
          <a:stretch>
            <a:fillRect/>
          </a:stretch>
        </p:blipFill>
        <p:spPr>
          <a:xfrm>
            <a:off x="7349048" y="955061"/>
            <a:ext cx="4842952" cy="59029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509843" y="3801918"/>
            <a:ext cx="5861050" cy="1816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889000"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zh-CN" altLang="en-US" sz="4400" kern="1200" cap="none" spc="0" normalizeH="0" baseline="0" noProof="0" dirty="0">
                <a:solidFill>
                  <a:srgbClr val="007DBC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优质品种 </a:t>
            </a:r>
            <a:r>
              <a:rPr kumimoji="0" lang="en-US" altLang="zh-CN" sz="3600" kern="1200" cap="none" spc="0" normalizeH="0" baseline="0" noProof="0" dirty="0">
                <a:solidFill>
                  <a:schemeClr val="accent6">
                    <a:lumMod val="25000"/>
                  </a:schemeClr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LAND GENE</a:t>
            </a:r>
            <a:endParaRPr kumimoji="0" lang="en-US" altLang="zh-CN" sz="3600" kern="1200" cap="none" spc="0" normalizeH="0" baseline="0" noProof="0" dirty="0">
              <a:solidFill>
                <a:schemeClr val="accent6">
                  <a:lumMod val="25000"/>
                </a:schemeClr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defTabSz="889000"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zh-CN" altLang="en-US" sz="2400" kern="1200" cap="none" spc="0" normalizeH="0" baseline="0" noProof="0" dirty="0">
                <a:solidFill>
                  <a:schemeClr val="accent6">
                    <a:lumMod val="25000"/>
                  </a:schemeClr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土壤、气候、温度、日照</a:t>
            </a:r>
            <a:endParaRPr kumimoji="0" lang="en-US" altLang="zh-CN" sz="2400" kern="1200" cap="none" spc="0" normalizeH="0" baseline="0" noProof="0" dirty="0">
              <a:solidFill>
                <a:schemeClr val="accent6">
                  <a:lumMod val="25000"/>
                </a:schemeClr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defTabSz="889000"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en-US" altLang="zh-CN" sz="2400" kern="1200" cap="none" spc="0" normalizeH="0" baseline="0" noProof="0" dirty="0">
                <a:solidFill>
                  <a:schemeClr val="accent6">
                    <a:lumMod val="25000"/>
                  </a:schemeClr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Soil, climate, temperature, sunshine</a:t>
            </a:r>
            <a:endParaRPr kumimoji="0" lang="zh-CN" altLang="en-US" sz="2400" kern="1200" cap="none" spc="0" normalizeH="0" baseline="0" noProof="0" dirty="0">
              <a:solidFill>
                <a:schemeClr val="accent6">
                  <a:lumMod val="25000"/>
                </a:schemeClr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</p:txBody>
      </p:sp>
      <p:sp>
        <p:nvSpPr>
          <p:cNvPr id="7" name="文本框 15"/>
          <p:cNvSpPr txBox="1"/>
          <p:nvPr/>
        </p:nvSpPr>
        <p:spPr>
          <a:xfrm>
            <a:off x="1013080" y="2476356"/>
            <a:ext cx="2286000" cy="9540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accent1"/>
                </a:solidFill>
                <a:latin typeface="+mn-lt"/>
                <a:ea typeface="仿宋_GB2312" panose="02010609030101010101" pitchFamily="49" charset="-122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5pPr>
          </a:lstStyle>
          <a:p>
            <a:pPr marL="0" lvl="0" indent="0" algn="ctr" defTabSz="914400">
              <a:spcBef>
                <a:spcPct val="0"/>
              </a:spcBef>
              <a:buNone/>
            </a:pPr>
            <a:r>
              <a:rPr lang="zh-CN" altLang="en-US" sz="2800" dirty="0">
                <a:solidFill>
                  <a:srgbClr val="FF0000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瑞雪苹果</a:t>
            </a:r>
            <a:endParaRPr lang="en-US" altLang="zh-CN" sz="2800" dirty="0">
              <a:solidFill>
                <a:srgbClr val="FF0000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  <a:p>
            <a:pPr marL="0" lvl="0" indent="0" algn="ctr" defTabSz="914400">
              <a:spcBef>
                <a:spcPct val="0"/>
              </a:spcBef>
              <a:buNone/>
            </a:pPr>
            <a:r>
              <a:rPr lang="en-US" altLang="zh-CN" sz="2800" dirty="0">
                <a:solidFill>
                  <a:schemeClr val="tx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Offline sales</a:t>
            </a:r>
            <a:endParaRPr lang="zh-CN" altLang="en-US" sz="2800" dirty="0">
              <a:solidFill>
                <a:schemeClr val="tx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</p:txBody>
      </p:sp>
      <p:sp>
        <p:nvSpPr>
          <p:cNvPr id="8" name="文本框 16"/>
          <p:cNvSpPr txBox="1"/>
          <p:nvPr/>
        </p:nvSpPr>
        <p:spPr>
          <a:xfrm>
            <a:off x="4154743" y="2493818"/>
            <a:ext cx="2505075" cy="9540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accent1"/>
                </a:solidFill>
                <a:latin typeface="+mn-lt"/>
                <a:ea typeface="仿宋_GB2312" panose="02010609030101010101" pitchFamily="49" charset="-122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5pPr>
          </a:lstStyle>
          <a:p>
            <a:pPr marL="0" lvl="0" indent="0" algn="ctr" defTabSz="914400">
              <a:spcBef>
                <a:spcPct val="0"/>
              </a:spcBef>
              <a:buNone/>
            </a:pPr>
            <a:r>
              <a:rPr lang="zh-CN" altLang="en-US" sz="2800" dirty="0">
                <a:solidFill>
                  <a:srgbClr val="C00000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红富士</a:t>
            </a:r>
            <a:endParaRPr lang="en-US" altLang="zh-CN" sz="2800" dirty="0">
              <a:solidFill>
                <a:srgbClr val="C00000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  <a:p>
            <a:pPr marL="0" lvl="0" indent="0" algn="ctr" defTabSz="914400">
              <a:spcBef>
                <a:spcPct val="0"/>
              </a:spcBef>
              <a:buNone/>
            </a:pPr>
            <a:r>
              <a:rPr lang="en-US" altLang="zh-CN" sz="2800" dirty="0">
                <a:solidFill>
                  <a:schemeClr val="tx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Internet sales</a:t>
            </a:r>
            <a:endParaRPr lang="zh-CN" altLang="en-US" sz="2800" dirty="0">
              <a:solidFill>
                <a:schemeClr val="tx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09843" y="1684193"/>
            <a:ext cx="3178175" cy="70802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15RMB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/1kg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976943" y="1684193"/>
            <a:ext cx="2862263" cy="70802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7RMB/1kg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365380" y="3657456"/>
            <a:ext cx="6624638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16" name="矩形 15"/>
          <p:cNvSpPr/>
          <p:nvPr/>
        </p:nvSpPr>
        <p:spPr>
          <a:xfrm>
            <a:off x="0" y="6276975"/>
            <a:ext cx="12192000" cy="581025"/>
          </a:xfrm>
          <a:prstGeom prst="rect">
            <a:avLst/>
          </a:prstGeom>
          <a:solidFill>
            <a:srgbClr val="007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4" descr="图片包含 文字&#10;&#10;描述已自动生成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50613" y="6391274"/>
            <a:ext cx="514142" cy="38913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9" name="文本框 18"/>
          <p:cNvSpPr txBox="1"/>
          <p:nvPr/>
        </p:nvSpPr>
        <p:spPr>
          <a:xfrm>
            <a:off x="158878" y="6355007"/>
            <a:ext cx="6368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“</a:t>
            </a:r>
            <a:r>
              <a:rPr lang="en-US" altLang="zh-CN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2022 </a:t>
            </a:r>
            <a:r>
              <a:rPr lang="zh-CN" altLang="en-US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科技赋能乡村发展国际论坛“</a:t>
            </a:r>
            <a:br>
              <a:rPr lang="zh-CN" altLang="en-US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</a:br>
            <a:r>
              <a:rPr lang="en-US" altLang="zh-CN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Times New Roman" panose="02020603050405020304" charset="0"/>
                <a:sym typeface="+mn-ea"/>
              </a:rPr>
              <a:t>Sci-Tech Empowering Rural Transformation Thematic Study and Knowledge Sharing  </a:t>
            </a:r>
            <a:endParaRPr lang="en-US" altLang="zh-CN" sz="1100" dirty="0">
              <a:solidFill>
                <a:schemeClr val="bg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42659" y="1887276"/>
            <a:ext cx="7296150" cy="769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4400" kern="1200" cap="none" spc="0" normalizeH="0" baseline="0" noProof="0" dirty="0">
                <a:solidFill>
                  <a:srgbClr val="007DBC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农业技术</a:t>
            </a:r>
            <a:r>
              <a:rPr kumimoji="0" lang="zh-CN" altLang="en-US" sz="2400" kern="1200" cap="none" spc="0" normalizeH="0" baseline="0" noProof="0" dirty="0">
                <a:solidFill>
                  <a:srgbClr val="007DBC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 </a:t>
            </a:r>
            <a:r>
              <a:rPr kumimoji="0" lang="en-US" altLang="zh-CN" sz="3600" kern="1200" cap="none" spc="0" normalizeH="0" baseline="0" noProof="0" dirty="0">
                <a:solidFill>
                  <a:schemeClr val="accent6">
                    <a:lumMod val="25000"/>
                  </a:schemeClr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AGRONOMIC GENE</a:t>
            </a:r>
            <a:endParaRPr kumimoji="0" lang="zh-CN" altLang="en-US" sz="3600" kern="1200" cap="none" spc="0" normalizeH="0" baseline="0" noProof="0" dirty="0">
              <a:solidFill>
                <a:schemeClr val="accent6">
                  <a:lumMod val="25000"/>
                </a:schemeClr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</p:txBody>
      </p:sp>
      <p:sp>
        <p:nvSpPr>
          <p:cNvPr id="4" name="文本框 5"/>
          <p:cNvSpPr txBox="1"/>
          <p:nvPr/>
        </p:nvSpPr>
        <p:spPr>
          <a:xfrm>
            <a:off x="793459" y="2657213"/>
            <a:ext cx="5367338" cy="17065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FF0000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滴灌技术 </a:t>
            </a:r>
            <a:r>
              <a:rPr lang="en-US" altLang="zh-CN" dirty="0"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drip irrigation</a:t>
            </a:r>
            <a:endParaRPr lang="en-US" altLang="zh-CN" dirty="0"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07DBC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矮化种植技术 </a:t>
            </a:r>
            <a:r>
              <a:rPr lang="en-US" altLang="zh-CN" dirty="0"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Dwarfing planting technology</a:t>
            </a:r>
            <a:endParaRPr lang="en-US" altLang="zh-CN" dirty="0"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FF0000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选果生产线 </a:t>
            </a:r>
            <a:r>
              <a:rPr lang="en-US" altLang="zh-CN" dirty="0"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Fruit selection production line</a:t>
            </a:r>
            <a:endParaRPr lang="en-US" altLang="zh-CN" dirty="0"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07DBC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精细化管理 </a:t>
            </a:r>
            <a:r>
              <a:rPr lang="en-US" altLang="zh-CN" dirty="0"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Refined management</a:t>
            </a:r>
            <a:endParaRPr lang="zh-CN" altLang="en-US" dirty="0"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</p:txBody>
      </p:sp>
      <p:pic>
        <p:nvPicPr>
          <p:cNvPr id="9" name="图片 7" descr="图片包含 图示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493" y="2671091"/>
            <a:ext cx="6784975" cy="3644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矩形 10"/>
          <p:cNvSpPr/>
          <p:nvPr/>
        </p:nvSpPr>
        <p:spPr>
          <a:xfrm>
            <a:off x="0" y="6276975"/>
            <a:ext cx="12192000" cy="581025"/>
          </a:xfrm>
          <a:prstGeom prst="rect">
            <a:avLst/>
          </a:prstGeom>
          <a:solidFill>
            <a:srgbClr val="007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4" descr="图片包含 文字&#10;&#10;描述已自动生成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50613" y="6391274"/>
            <a:ext cx="514142" cy="38913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4" name="文本框 13"/>
          <p:cNvSpPr txBox="1"/>
          <p:nvPr/>
        </p:nvSpPr>
        <p:spPr>
          <a:xfrm>
            <a:off x="158878" y="6355007"/>
            <a:ext cx="6368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“</a:t>
            </a:r>
            <a:r>
              <a:rPr lang="en-US" altLang="zh-CN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2022 </a:t>
            </a:r>
            <a:r>
              <a:rPr lang="zh-CN" altLang="en-US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科技赋能乡村发展国际论坛“</a:t>
            </a:r>
            <a:br>
              <a:rPr lang="zh-CN" altLang="en-US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</a:br>
            <a:r>
              <a:rPr lang="en-US" altLang="zh-CN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Times New Roman" panose="02020603050405020304" charset="0"/>
                <a:sym typeface="+mn-ea"/>
              </a:rPr>
              <a:t>Sci-Tech Empowering Rural Transformation Thematic Study and Knowledge Sharing  </a:t>
            </a:r>
            <a:endParaRPr lang="en-US" altLang="zh-CN" sz="1100" dirty="0">
              <a:solidFill>
                <a:schemeClr val="bg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graphicFrame>
        <p:nvGraphicFramePr>
          <p:cNvPr id="5" name="图示 4"/>
          <p:cNvGraphicFramePr/>
          <p:nvPr/>
        </p:nvGraphicFramePr>
        <p:xfrm>
          <a:off x="801483" y="2242168"/>
          <a:ext cx="5105743" cy="2929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文本框 5"/>
          <p:cNvSpPr txBox="1"/>
          <p:nvPr/>
        </p:nvSpPr>
        <p:spPr bwMode="auto">
          <a:xfrm>
            <a:off x="6661168" y="1804446"/>
            <a:ext cx="4137671" cy="369331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4400" kern="1200" cap="none" spc="0" normalizeH="0" baseline="0" noProof="0" dirty="0">
                <a:solidFill>
                  <a:srgbClr val="FF0000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良好农业规范</a:t>
            </a:r>
            <a:endParaRPr kumimoji="0" lang="en-US" altLang="zh-CN" sz="4400" kern="1200" cap="none" spc="0" normalizeH="0" baseline="0" noProof="0" dirty="0">
              <a:solidFill>
                <a:srgbClr val="FF0000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altLang="zh-CN" kern="1200" cap="none" spc="0" normalizeH="0" baseline="0" noProof="0" dirty="0"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GOOD AGRICULTURAL PRACTICE</a:t>
            </a:r>
            <a:endParaRPr kumimoji="0" lang="en-US" altLang="zh-CN" kern="1200" cap="none" spc="0" normalizeH="0" baseline="0" noProof="0" dirty="0"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endParaRPr kumimoji="0" lang="en-US" altLang="zh-CN" sz="2400" kern="1200" cap="none" spc="0" normalizeH="0" baseline="0" noProof="0" dirty="0"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3200" kern="1200" cap="none" spc="0" normalizeH="0" baseline="0" noProof="0" dirty="0"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标准化</a:t>
            </a:r>
            <a:endParaRPr kumimoji="0" lang="en-US" altLang="zh-CN" sz="3200" kern="1200" cap="none" spc="0" normalizeH="0" baseline="0" noProof="0" dirty="0"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altLang="zh-CN" sz="1600" kern="1200" cap="none" spc="0" normalizeH="0" baseline="0" noProof="0" dirty="0"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STANDARDIZATION</a:t>
            </a:r>
            <a:endParaRPr kumimoji="0" lang="en-US" altLang="zh-CN" sz="1600" kern="1200" cap="none" spc="0" normalizeH="0" baseline="0" noProof="0" dirty="0"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3200" kern="1200" cap="none" spc="0" normalizeH="0" baseline="0" noProof="0" dirty="0"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规模化</a:t>
            </a:r>
            <a:endParaRPr kumimoji="0" lang="en-US" altLang="zh-CN" sz="3200" kern="1200" cap="none" spc="0" normalizeH="0" baseline="0" noProof="0" dirty="0"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altLang="zh-CN" sz="1600" kern="1200" cap="none" spc="0" normalizeH="0" baseline="0" noProof="0" dirty="0"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SCALE</a:t>
            </a:r>
            <a:endParaRPr kumimoji="0" lang="en-US" altLang="zh-CN" sz="1600" kern="1200" cap="none" spc="0" normalizeH="0" baseline="0" noProof="0" dirty="0"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3200" kern="1200" cap="none" spc="0" normalizeH="0" baseline="0" noProof="0" dirty="0"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品牌化</a:t>
            </a:r>
            <a:endParaRPr kumimoji="0" lang="en-US" altLang="zh-CN" sz="3200" kern="1200" cap="none" spc="0" normalizeH="0" baseline="0" noProof="0" dirty="0"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altLang="zh-CN" sz="1600" kern="1200" cap="none" spc="0" normalizeH="0" baseline="0" noProof="0" dirty="0"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BRANDING</a:t>
            </a:r>
            <a:endParaRPr kumimoji="0" lang="en-US" altLang="zh-CN" sz="1600" kern="1200" cap="none" spc="0" normalizeH="0" baseline="0" noProof="0" dirty="0"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6494455" y="2966145"/>
            <a:ext cx="4489268" cy="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0" y="6276975"/>
            <a:ext cx="12192000" cy="581025"/>
          </a:xfrm>
          <a:prstGeom prst="rect">
            <a:avLst/>
          </a:prstGeom>
          <a:solidFill>
            <a:srgbClr val="007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4" descr="图片包含 文字&#10;&#10;描述已自动生成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250613" y="6391274"/>
            <a:ext cx="514142" cy="38913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3" name="文本框 12"/>
          <p:cNvSpPr txBox="1"/>
          <p:nvPr/>
        </p:nvSpPr>
        <p:spPr>
          <a:xfrm>
            <a:off x="158878" y="6355007"/>
            <a:ext cx="6368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“</a:t>
            </a:r>
            <a:r>
              <a:rPr lang="en-US" altLang="zh-CN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2022 </a:t>
            </a:r>
            <a:r>
              <a:rPr lang="zh-CN" altLang="en-US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科技赋能乡村发展国际论坛“</a:t>
            </a:r>
            <a:br>
              <a:rPr lang="zh-CN" altLang="en-US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</a:br>
            <a:r>
              <a:rPr lang="en-US" altLang="zh-CN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Times New Roman" panose="02020603050405020304" charset="0"/>
                <a:sym typeface="+mn-ea"/>
              </a:rPr>
              <a:t>Sci-Tech Empowering Rural Transformation Thematic Study and Knowledge Sharing  </a:t>
            </a:r>
            <a:endParaRPr lang="en-US" altLang="zh-CN" sz="1100" dirty="0">
              <a:solidFill>
                <a:schemeClr val="bg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7314" y="-2801"/>
            <a:ext cx="12299314" cy="719617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" y="0"/>
            <a:ext cx="12191999" cy="6858000"/>
            <a:chOff x="1" y="0"/>
            <a:chExt cx="12191999" cy="6858000"/>
          </a:xfrm>
        </p:grpSpPr>
        <p:sp>
          <p:nvSpPr>
            <p:cNvPr id="4" name="Rectangle 3"/>
            <p:cNvSpPr/>
            <p:nvPr/>
          </p:nvSpPr>
          <p:spPr>
            <a:xfrm>
              <a:off x="1" y="0"/>
              <a:ext cx="12191999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itre 3"/>
            <p:cNvSpPr txBox="1"/>
            <p:nvPr/>
          </p:nvSpPr>
          <p:spPr>
            <a:xfrm>
              <a:off x="2493598" y="3636340"/>
              <a:ext cx="4780343" cy="1041415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AU" sz="6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极影毁片辉宋 Bold" panose="02020700000000000000" pitchFamily="18" charset="-122"/>
                  <a:ea typeface="极影毁片辉宋 Bold" panose="02020700000000000000" pitchFamily="18" charset="-122"/>
                  <a:cs typeface="Open Sans" panose="020B0606030504020204" pitchFamily="34" charset="0"/>
                </a:rPr>
                <a:t>Thank You</a:t>
              </a:r>
              <a:endParaRPr lang="en-AU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极影毁片辉宋 Bold" panose="02020700000000000000" pitchFamily="18" charset="-122"/>
                <a:ea typeface="极影毁片辉宋 Bold" panose="02020700000000000000" pitchFamily="18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7198761" y="6246688"/>
            <a:ext cx="6096000" cy="5890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ea typeface="等线" panose="02010600030101010101" pitchFamily="2" charset="-122"/>
              </a:rPr>
              <a:t>Sharing for Learning</a:t>
            </a:r>
            <a:endParaRPr kumimoji="0" lang="zh-CN" altLang="en-US" sz="3200" b="1" i="0" u="none" strike="noStrike" kern="0" cap="none" spc="0" normalizeH="0" baseline="0" noProof="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ea typeface="等线" panose="02010600030101010101" pitchFamily="2" charset="-122"/>
            </a:endParaRPr>
          </a:p>
        </p:txBody>
      </p:sp>
      <p:sp>
        <p:nvSpPr>
          <p:cNvPr id="29" name="等腰三角形 28"/>
          <p:cNvSpPr/>
          <p:nvPr/>
        </p:nvSpPr>
        <p:spPr>
          <a:xfrm>
            <a:off x="-1" y="5835250"/>
            <a:ext cx="981075" cy="1022750"/>
          </a:xfrm>
          <a:prstGeom prst="triangle">
            <a:avLst>
              <a:gd name="adj" fmla="val 1"/>
            </a:avLst>
          </a:prstGeom>
          <a:solidFill>
            <a:srgbClr val="007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0"/>
            <a:ext cx="12192000" cy="1025236"/>
          </a:xfrm>
          <a:prstGeom prst="rect">
            <a:avLst/>
          </a:prstGeom>
        </p:spPr>
      </p:pic>
      <p:pic>
        <p:nvPicPr>
          <p:cNvPr id="6" name="图片 5" descr="图形用户界面, 应用程序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913" y="5250474"/>
            <a:ext cx="6004618" cy="1645936"/>
          </a:xfrm>
          <a:prstGeom prst="rect">
            <a:avLst/>
          </a:prstGeom>
        </p:spPr>
      </p:pic>
      <p:pic>
        <p:nvPicPr>
          <p:cNvPr id="7" name="图片 6" descr="QR 代码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144" y="3540704"/>
            <a:ext cx="1500704" cy="151562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364070" y="1467293"/>
            <a:ext cx="6833922" cy="113877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5400" b="1" kern="1200" cap="none" spc="0" normalizeH="0" baseline="0" noProof="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西部小农电商发展</a:t>
            </a:r>
            <a:endParaRPr kumimoji="0" lang="en-US" altLang="zh-CN" sz="5400" b="1" kern="1200" cap="none" spc="0" normalizeH="0" baseline="0" noProof="0" dirty="0">
              <a:solidFill>
                <a:schemeClr val="bg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altLang="zh-CN" sz="1400" b="1" kern="1200" cap="none" spc="0" normalizeH="0" baseline="0" noProof="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E-COMMERCE DEVELOPMENT OF SMALL FARMERS IN WESTERN CHINA</a:t>
            </a:r>
            <a:endParaRPr kumimoji="0" lang="zh-CN" altLang="en-US" sz="1400" b="1" kern="1200" cap="none" spc="0" normalizeH="0" baseline="0" noProof="0" dirty="0">
              <a:solidFill>
                <a:schemeClr val="bg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62155" y="2629919"/>
            <a:ext cx="7818166" cy="53091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b="1" kern="1200" cap="none" spc="0" normalizeH="0" baseline="0" noProof="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数字化经济与农业科技结合的思考</a:t>
            </a:r>
            <a:endParaRPr kumimoji="0" lang="en-US" altLang="zh-CN" b="1" kern="1200" cap="none" spc="0" normalizeH="0" baseline="0" noProof="0" dirty="0">
              <a:solidFill>
                <a:schemeClr val="bg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altLang="zh-CN" sz="1050" b="1" kern="1200" cap="none" spc="0" normalizeH="0" baseline="0" noProof="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THOUGHTS ON THE COMBINATION OF DIGITAL ECONOMY AND AGRICULTURAL SCIENCE AND TECHNOLOGY</a:t>
            </a:r>
            <a:endParaRPr kumimoji="0" lang="zh-CN" altLang="en-US" sz="1050" b="1" kern="1200" cap="none" spc="0" normalizeH="0" baseline="0" noProof="0" dirty="0">
              <a:solidFill>
                <a:schemeClr val="bg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62155" y="5616110"/>
            <a:ext cx="4626588" cy="10606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algn="ctr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zh-CN" altLang="en-US" sz="1600" b="1" kern="1200" cap="none" spc="0" normalizeH="0" baseline="0" noProof="0" dirty="0">
                <a:solidFill>
                  <a:schemeClr val="accent2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陈其辉 </a:t>
            </a:r>
            <a:r>
              <a:rPr kumimoji="0" lang="en-US" altLang="zh-CN" sz="1600" b="1" kern="1200" cap="none" spc="0" normalizeH="0" baseline="0" noProof="0" dirty="0">
                <a:solidFill>
                  <a:schemeClr val="accent2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Chen </a:t>
            </a:r>
            <a:r>
              <a:rPr kumimoji="0" lang="en-US" altLang="zh-CN" sz="1600" b="1" kern="1200" cap="none" spc="0" normalizeH="0" baseline="0" noProof="0" dirty="0" err="1">
                <a:solidFill>
                  <a:schemeClr val="accent2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Qihui</a:t>
            </a:r>
            <a:endParaRPr kumimoji="0" lang="en-US" altLang="zh-CN" sz="1600" b="1" kern="1200" cap="none" spc="0" normalizeH="0" baseline="0" noProof="0" dirty="0">
              <a:solidFill>
                <a:schemeClr val="accent2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zh-CN" altLang="en-US" sz="900" b="1" kern="1200" cap="none" spc="0" normalizeH="0" baseline="0" noProof="0" dirty="0">
                <a:solidFill>
                  <a:schemeClr val="accent2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陕西杨凌农业高新科技示范区电子商务办公室副主任</a:t>
            </a:r>
            <a:endParaRPr kumimoji="0" lang="en-US" altLang="zh-CN" sz="900" b="1" kern="1200" cap="none" spc="0" normalizeH="0" baseline="0" noProof="0" dirty="0">
              <a:solidFill>
                <a:schemeClr val="accent2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altLang="zh-CN" sz="900" b="1" kern="1200" cap="none" spc="0" normalizeH="0" baseline="0" noProof="0" dirty="0">
                <a:solidFill>
                  <a:schemeClr val="accent2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DEPUTY DIRECTOR OF E-COMMERCE OFFICE OF </a:t>
            </a:r>
            <a:endParaRPr kumimoji="0" lang="en-US" altLang="zh-CN" sz="900" b="1" kern="1200" cap="none" spc="0" normalizeH="0" baseline="0" noProof="0" dirty="0">
              <a:solidFill>
                <a:schemeClr val="accent2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altLang="zh-CN" sz="900" b="1" kern="1200" cap="none" spc="0" normalizeH="0" baseline="0" noProof="0" dirty="0">
                <a:solidFill>
                  <a:schemeClr val="accent2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YANGLING AGRICULTURAL HIGH TECH DEMONSTRATION ZONE, SHAANXI</a:t>
            </a:r>
            <a:endParaRPr kumimoji="0" lang="en-US" altLang="zh-CN" sz="900" b="1" kern="1200" cap="none" spc="0" normalizeH="0" baseline="0" noProof="0" dirty="0">
              <a:solidFill>
                <a:schemeClr val="accent2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/>
          <p:cNvGrpSpPr/>
          <p:nvPr/>
        </p:nvGrpSpPr>
        <p:grpSpPr>
          <a:xfrm>
            <a:off x="3654610" y="2629432"/>
            <a:ext cx="4882780" cy="799568"/>
            <a:chOff x="6405295" y="1089314"/>
            <a:chExt cx="4883417" cy="799380"/>
          </a:xfrm>
        </p:grpSpPr>
        <p:sp>
          <p:nvSpPr>
            <p:cNvPr id="61" name="文本框 13"/>
            <p:cNvSpPr txBox="1"/>
            <p:nvPr/>
          </p:nvSpPr>
          <p:spPr>
            <a:xfrm flipH="1">
              <a:off x="7263596" y="1089314"/>
              <a:ext cx="4025116" cy="688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28650">
                <a:lnSpc>
                  <a:spcPct val="150000"/>
                </a:lnSpc>
                <a:defRPr/>
              </a:pPr>
              <a:r>
                <a:rPr lang="zh-CN" altLang="en-US" sz="1600" dirty="0">
                  <a:solidFill>
                    <a:schemeClr val="accent2"/>
                  </a:solidFill>
                  <a:latin typeface="极影毁片辉宋 Bold" panose="02020700000000000000" pitchFamily="18" charset="-122"/>
                  <a:ea typeface="极影毁片辉宋 Bold" panose="02020700000000000000" pitchFamily="18" charset="-122"/>
                  <a:cs typeface="Open Sans Regular" panose="020B0606030504020204" charset="0"/>
                  <a:sym typeface="Arial" panose="020B0604020202020204" pitchFamily="34" charset="0"/>
                </a:rPr>
                <a:t>数字化营销为小农经济带来的实惠</a:t>
              </a:r>
              <a:endParaRPr lang="en-US" sz="1600" dirty="0">
                <a:solidFill>
                  <a:schemeClr val="accent2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Open Sans Regular" panose="020B0606030504020204" charset="0"/>
              </a:endParaRPr>
            </a:p>
            <a:p>
              <a:pPr defTabSz="628650">
                <a:lnSpc>
                  <a:spcPct val="150000"/>
                </a:lnSpc>
                <a:defRPr/>
              </a:pPr>
              <a:r>
                <a:rPr lang="en-US" altLang="zh-CN" sz="11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Regular" panose="020B0606030504020204" charset="0"/>
                  <a:ea typeface="微软雅黑" panose="020B0503020204020204" pitchFamily="34" charset="-122"/>
                  <a:cs typeface="Open Sans Regular" panose="020B0606030504020204" charset="0"/>
                  <a:sym typeface="Arial" panose="020B0604020202020204" pitchFamily="34" charset="0"/>
                </a:rPr>
                <a:t>benefits brought by digital marketing</a:t>
              </a:r>
              <a:r>
                <a:rPr lang="en-US" altLang="zh-CN" sz="11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Regular" panose="020B0606030504020204" charset="0"/>
                  <a:ea typeface="微软雅黑" panose="020B0503020204020204" pitchFamily="34" charset="-122"/>
                  <a:cs typeface="Open Sans Regular" panose="020B0606030504020204" charset="0"/>
                </a:rPr>
                <a:t>.</a:t>
              </a:r>
              <a:endParaRPr lang="en-US" altLang="zh-CN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</a:endParaRPr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6405295" y="1197876"/>
              <a:ext cx="690819" cy="690818"/>
              <a:chOff x="6405295" y="1197876"/>
              <a:chExt cx="690819" cy="690818"/>
            </a:xfrm>
          </p:grpSpPr>
          <p:sp>
            <p:nvSpPr>
              <p:cNvPr id="63" name="椭圆 62"/>
              <p:cNvSpPr/>
              <p:nvPr/>
            </p:nvSpPr>
            <p:spPr>
              <a:xfrm>
                <a:off x="6405295" y="1197876"/>
                <a:ext cx="690819" cy="69081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139700" dist="38100" dir="5400000" algn="t" rotWithShape="0">
                  <a:prstClr val="black">
                    <a:alpha val="22000"/>
                  </a:prstClr>
                </a:outerShdw>
              </a:effectLst>
            </p:spPr>
            <p:txBody>
              <a:bodyPr lIns="80632" tIns="40316" rIns="80632" bIns="40316" rtlCol="0" anchor="ctr"/>
              <a:lstStyle/>
              <a:p>
                <a:pPr algn="ctr"/>
                <a:endParaRPr lang="zh-CN" altLang="en-US" kern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" name="矩形 63"/>
              <p:cNvSpPr/>
              <p:nvPr/>
            </p:nvSpPr>
            <p:spPr>
              <a:xfrm>
                <a:off x="6461737" y="1288988"/>
                <a:ext cx="577925" cy="5218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Open Sans" panose="020B0606030504020204" pitchFamily="34" charset="0"/>
                  </a:rPr>
                  <a:t>01</a:t>
                </a:r>
                <a:endParaRPr lang="zh-CN" altLang="en-US" sz="2800" b="1" dirty="0">
                  <a:solidFill>
                    <a:schemeClr val="bg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65" name="组合 64"/>
          <p:cNvGrpSpPr/>
          <p:nvPr/>
        </p:nvGrpSpPr>
        <p:grpSpPr>
          <a:xfrm>
            <a:off x="3711045" y="3732422"/>
            <a:ext cx="4882781" cy="761465"/>
            <a:chOff x="6405295" y="1089314"/>
            <a:chExt cx="4883417" cy="761289"/>
          </a:xfrm>
        </p:grpSpPr>
        <p:sp>
          <p:nvSpPr>
            <p:cNvPr id="66" name="文本框 67"/>
            <p:cNvSpPr txBox="1"/>
            <p:nvPr/>
          </p:nvSpPr>
          <p:spPr>
            <a:xfrm flipH="1">
              <a:off x="7263596" y="1089314"/>
              <a:ext cx="4025116" cy="688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28650">
                <a:lnSpc>
                  <a:spcPct val="150000"/>
                </a:lnSpc>
                <a:defRPr/>
              </a:pPr>
              <a:r>
                <a:rPr lang="zh-CN" altLang="en-US" sz="1600" dirty="0">
                  <a:solidFill>
                    <a:schemeClr val="accent2"/>
                  </a:solidFill>
                  <a:latin typeface="极影毁片辉宋 Bold" panose="02020700000000000000" pitchFamily="18" charset="-122"/>
                  <a:ea typeface="极影毁片辉宋 Bold" panose="02020700000000000000" pitchFamily="18" charset="-122"/>
                  <a:cs typeface="Open Sans Regular" panose="020B0606030504020204" charset="0"/>
                  <a:sym typeface="Arial" panose="020B0604020202020204" pitchFamily="34" charset="0"/>
                </a:rPr>
                <a:t>数字化供应链降低营销成本</a:t>
              </a:r>
              <a:endParaRPr lang="en-US" sz="1600" dirty="0">
                <a:solidFill>
                  <a:schemeClr val="accent2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Open Sans Regular" panose="020B0606030504020204" charset="0"/>
              </a:endParaRPr>
            </a:p>
            <a:p>
              <a:pPr defTabSz="628650">
                <a:lnSpc>
                  <a:spcPct val="150000"/>
                </a:lnSpc>
                <a:defRPr/>
              </a:pPr>
              <a:r>
                <a:rPr lang="en-US" altLang="zh-CN" sz="11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Regular" panose="020B0606030504020204" charset="0"/>
                  <a:ea typeface="微软雅黑" panose="020B0503020204020204" pitchFamily="34" charset="-122"/>
                  <a:cs typeface="Open Sans Regular" panose="020B0606030504020204" charset="0"/>
                  <a:sym typeface="Arial" panose="020B0604020202020204" pitchFamily="34" charset="0"/>
                </a:rPr>
                <a:t>digital supply chain reduces marketing cost</a:t>
              </a:r>
              <a:r>
                <a:rPr lang="en-US" altLang="zh-CN" sz="11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Regular" panose="020B0606030504020204" charset="0"/>
                  <a:ea typeface="微软雅黑" panose="020B0503020204020204" pitchFamily="34" charset="-122"/>
                  <a:cs typeface="Open Sans Regular" panose="020B0606030504020204" charset="0"/>
                </a:rPr>
                <a:t>.</a:t>
              </a:r>
              <a:endParaRPr lang="en-US" altLang="zh-CN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</a:endParaRPr>
            </a:p>
          </p:txBody>
        </p:sp>
        <p:grpSp>
          <p:nvGrpSpPr>
            <p:cNvPr id="67" name="组合 66"/>
            <p:cNvGrpSpPr/>
            <p:nvPr/>
          </p:nvGrpSpPr>
          <p:grpSpPr>
            <a:xfrm>
              <a:off x="6405295" y="1159785"/>
              <a:ext cx="690819" cy="690818"/>
              <a:chOff x="6405295" y="1159785"/>
              <a:chExt cx="690819" cy="690818"/>
            </a:xfrm>
          </p:grpSpPr>
          <p:sp>
            <p:nvSpPr>
              <p:cNvPr id="68" name="椭圆 67"/>
              <p:cNvSpPr/>
              <p:nvPr/>
            </p:nvSpPr>
            <p:spPr>
              <a:xfrm>
                <a:off x="6405295" y="1159785"/>
                <a:ext cx="690819" cy="69081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139700" dist="38100" dir="5400000" algn="t" rotWithShape="0">
                  <a:prstClr val="black">
                    <a:alpha val="22000"/>
                  </a:prstClr>
                </a:outerShdw>
              </a:effectLst>
            </p:spPr>
            <p:txBody>
              <a:bodyPr lIns="80632" tIns="40316" rIns="80632" bIns="40316" rtlCol="0" anchor="ctr"/>
              <a:lstStyle/>
              <a:p>
                <a:pPr algn="ctr"/>
                <a:endParaRPr lang="zh-CN" altLang="en-US" kern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" name="矩形 68"/>
              <p:cNvSpPr/>
              <p:nvPr/>
            </p:nvSpPr>
            <p:spPr>
              <a:xfrm>
                <a:off x="6461740" y="1238200"/>
                <a:ext cx="577925" cy="5218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Open Sans" panose="020B0606030504020204" pitchFamily="34" charset="0"/>
                  </a:rPr>
                  <a:t>02</a:t>
                </a:r>
                <a:endParaRPr lang="zh-CN" altLang="en-US" sz="2800" b="1" dirty="0">
                  <a:solidFill>
                    <a:schemeClr val="bg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70" name="组合 69"/>
          <p:cNvGrpSpPr/>
          <p:nvPr/>
        </p:nvGrpSpPr>
        <p:grpSpPr>
          <a:xfrm>
            <a:off x="3711045" y="4806077"/>
            <a:ext cx="4882781" cy="819327"/>
            <a:chOff x="6405295" y="1089314"/>
            <a:chExt cx="4883417" cy="819138"/>
          </a:xfrm>
        </p:grpSpPr>
        <p:sp>
          <p:nvSpPr>
            <p:cNvPr id="71" name="文本框 72"/>
            <p:cNvSpPr txBox="1"/>
            <p:nvPr/>
          </p:nvSpPr>
          <p:spPr>
            <a:xfrm flipH="1">
              <a:off x="7263596" y="1089314"/>
              <a:ext cx="4025116" cy="819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600" dirty="0">
                  <a:solidFill>
                    <a:schemeClr val="accent2"/>
                  </a:solidFill>
                  <a:latin typeface="极影毁片辉宋 Bold" panose="02020700000000000000" pitchFamily="18" charset="-122"/>
                  <a:ea typeface="极影毁片辉宋 Bold" panose="02020700000000000000" pitchFamily="18" charset="-122"/>
                  <a:cs typeface="Open Sans Regular" panose="020B0606030504020204" charset="0"/>
                  <a:sym typeface="Arial" panose="020B0604020202020204" pitchFamily="34" charset="0"/>
                </a:rPr>
                <a:t>数字化经济与农业科技结合助推优品优价</a:t>
              </a:r>
              <a:endParaRPr lang="en-US" sz="1600" dirty="0">
                <a:solidFill>
                  <a:schemeClr val="accent2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Open Sans Regular" panose="020B0606030504020204" charset="0"/>
              </a:endParaRPr>
            </a:p>
            <a:p>
              <a:pPr defTabSz="628650">
                <a:lnSpc>
                  <a:spcPct val="150000"/>
                </a:lnSpc>
                <a:defRPr/>
              </a:pPr>
              <a:r>
                <a:rPr lang="en-US" altLang="zh-CN" sz="11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Regular" panose="020B0606030504020204" charset="0"/>
                  <a:ea typeface="微软雅黑" panose="020B0503020204020204" pitchFamily="34" charset="-122"/>
                  <a:cs typeface="Open Sans Regular" panose="020B0606030504020204" charset="0"/>
                  <a:sym typeface="Arial" panose="020B0604020202020204" pitchFamily="34" charset="0"/>
                </a:rPr>
                <a:t>combination of digital economy and agricultural science and </a:t>
              </a:r>
              <a:r>
                <a:rPr lang="en-US" altLang="zh-CN" sz="1100" kern="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Regular" panose="020B0606030504020204" charset="0"/>
                  <a:ea typeface="微软雅黑" panose="020B0503020204020204" pitchFamily="34" charset="-122"/>
                  <a:cs typeface="Open Sans Regular" panose="020B0606030504020204" charset="0"/>
                  <a:sym typeface="Arial" panose="020B0604020202020204" pitchFamily="34" charset="0"/>
                </a:rPr>
                <a:t>technologyboost</a:t>
              </a:r>
              <a:r>
                <a:rPr lang="en-US" altLang="zh-CN" sz="11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Regular" panose="020B0606030504020204" charset="0"/>
                  <a:ea typeface="微软雅黑" panose="020B0503020204020204" pitchFamily="34" charset="-122"/>
                  <a:cs typeface="Open Sans Regular" panose="020B0606030504020204" charset="0"/>
                  <a:sym typeface="Arial" panose="020B0604020202020204" pitchFamily="34" charset="0"/>
                </a:rPr>
                <a:t> premium products and prices</a:t>
              </a:r>
              <a:r>
                <a:rPr lang="en-US" altLang="zh-CN" sz="11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Regular" panose="020B0606030504020204" charset="0"/>
                  <a:ea typeface="微软雅黑" panose="020B0503020204020204" pitchFamily="34" charset="-122"/>
                  <a:cs typeface="Open Sans Regular" panose="020B0606030504020204" charset="0"/>
                </a:rPr>
                <a:t>.</a:t>
              </a:r>
              <a:endParaRPr lang="en-US" altLang="zh-CN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</a:endParaRPr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6405295" y="1197876"/>
              <a:ext cx="690819" cy="690818"/>
              <a:chOff x="6405295" y="1197876"/>
              <a:chExt cx="690819" cy="690818"/>
            </a:xfrm>
          </p:grpSpPr>
          <p:sp>
            <p:nvSpPr>
              <p:cNvPr id="73" name="椭圆 72"/>
              <p:cNvSpPr/>
              <p:nvPr/>
            </p:nvSpPr>
            <p:spPr>
              <a:xfrm>
                <a:off x="6405295" y="1197876"/>
                <a:ext cx="690819" cy="69081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139700" dist="38100" dir="5400000" algn="t" rotWithShape="0">
                  <a:prstClr val="black">
                    <a:alpha val="22000"/>
                  </a:prstClr>
                </a:outerShdw>
              </a:effectLst>
            </p:spPr>
            <p:txBody>
              <a:bodyPr lIns="80632" tIns="40316" rIns="80632" bIns="40316" rtlCol="0" anchor="ctr"/>
              <a:lstStyle/>
              <a:p>
                <a:pPr algn="ctr"/>
                <a:endParaRPr lang="zh-CN" altLang="en-US" kern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矩形 73"/>
              <p:cNvSpPr/>
              <p:nvPr/>
            </p:nvSpPr>
            <p:spPr>
              <a:xfrm>
                <a:off x="6461740" y="1298332"/>
                <a:ext cx="577925" cy="5218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Open Sans" panose="020B0606030504020204" pitchFamily="34" charset="0"/>
                  </a:rPr>
                  <a:t>03</a:t>
                </a:r>
                <a:endParaRPr lang="zh-CN" altLang="en-US" sz="2800" b="1" dirty="0">
                  <a:solidFill>
                    <a:schemeClr val="bg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cs typeface="Open Sans" panose="020B0606030504020204" pitchFamily="34" charset="0"/>
                </a:endParaRPr>
              </a:p>
            </p:txBody>
          </p:sp>
        </p:grpSp>
      </p:grpSp>
      <p:sp>
        <p:nvSpPr>
          <p:cNvPr id="98" name="任意多边形 97"/>
          <p:cNvSpPr/>
          <p:nvPr/>
        </p:nvSpPr>
        <p:spPr>
          <a:xfrm>
            <a:off x="4195622" y="-1146225"/>
            <a:ext cx="3578407" cy="3431569"/>
          </a:xfrm>
          <a:custGeom>
            <a:avLst/>
            <a:gdLst>
              <a:gd name="connsiteX0" fmla="*/ 1452880 w 2905760"/>
              <a:gd name="connsiteY0" fmla="*/ 0 h 2954145"/>
              <a:gd name="connsiteX1" fmla="*/ 2905760 w 2905760"/>
              <a:gd name="connsiteY1" fmla="*/ 1452880 h 2954145"/>
              <a:gd name="connsiteX2" fmla="*/ 2904539 w 2905760"/>
              <a:gd name="connsiteY2" fmla="*/ 1477073 h 2954145"/>
              <a:gd name="connsiteX3" fmla="*/ 2905760 w 2905760"/>
              <a:gd name="connsiteY3" fmla="*/ 1501265 h 2954145"/>
              <a:gd name="connsiteX4" fmla="*/ 1452880 w 2905760"/>
              <a:gd name="connsiteY4" fmla="*/ 2954145 h 2954145"/>
              <a:gd name="connsiteX5" fmla="*/ 0 w 2905760"/>
              <a:gd name="connsiteY5" fmla="*/ 1501265 h 2954145"/>
              <a:gd name="connsiteX6" fmla="*/ 1222 w 2905760"/>
              <a:gd name="connsiteY6" fmla="*/ 1477073 h 2954145"/>
              <a:gd name="connsiteX7" fmla="*/ 0 w 2905760"/>
              <a:gd name="connsiteY7" fmla="*/ 1452880 h 2954145"/>
              <a:gd name="connsiteX8" fmla="*/ 1452880 w 2905760"/>
              <a:gd name="connsiteY8" fmla="*/ 0 h 295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5760" h="2954145">
                <a:moveTo>
                  <a:pt x="1452880" y="0"/>
                </a:moveTo>
                <a:cubicBezTo>
                  <a:pt x="2255283" y="0"/>
                  <a:pt x="2905760" y="650477"/>
                  <a:pt x="2905760" y="1452880"/>
                </a:cubicBezTo>
                <a:lnTo>
                  <a:pt x="2904539" y="1477073"/>
                </a:lnTo>
                <a:lnTo>
                  <a:pt x="2905760" y="1501265"/>
                </a:lnTo>
                <a:cubicBezTo>
                  <a:pt x="2905760" y="2303668"/>
                  <a:pt x="2255283" y="2954145"/>
                  <a:pt x="1452880" y="2954145"/>
                </a:cubicBezTo>
                <a:cubicBezTo>
                  <a:pt x="650477" y="2954145"/>
                  <a:pt x="0" y="2303668"/>
                  <a:pt x="0" y="1501265"/>
                </a:cubicBezTo>
                <a:lnTo>
                  <a:pt x="1222" y="1477073"/>
                </a:lnTo>
                <a:lnTo>
                  <a:pt x="0" y="1452880"/>
                </a:lnTo>
                <a:cubicBezTo>
                  <a:pt x="0" y="650477"/>
                  <a:pt x="650477" y="0"/>
                  <a:pt x="145288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25400">
            <a:solidFill>
              <a:schemeClr val="bg1"/>
            </a:solidFill>
          </a:ln>
          <a:effectLst>
            <a:outerShdw blurRad="419100" dist="838200" dir="2700000" sx="90000" sy="9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9" name="文本框 2"/>
          <p:cNvSpPr txBox="1"/>
          <p:nvPr/>
        </p:nvSpPr>
        <p:spPr>
          <a:xfrm>
            <a:off x="4445353" y="982752"/>
            <a:ext cx="311213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3600" b="1" dirty="0">
                <a:solidFill>
                  <a:schemeClr val="accent2"/>
                </a:solidFill>
                <a:latin typeface="Open Sans" panose="020B0606030504020204" pitchFamily="34" charset="0"/>
                <a:ea typeface="微软雅黑" panose="020B0503020204020204" pitchFamily="34" charset="-122"/>
                <a:cs typeface="Open Sans" panose="020B0606030504020204" pitchFamily="34" charset="0"/>
              </a:rPr>
              <a:t>CONTENTS</a:t>
            </a:r>
            <a:endParaRPr lang="zh-CN" altLang="en-US" sz="3600" b="1" dirty="0">
              <a:solidFill>
                <a:schemeClr val="accent2"/>
              </a:solidFill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endParaRPr lang="en-US" altLang="zh-CN" sz="3600" b="1" dirty="0">
              <a:solidFill>
                <a:schemeClr val="accent2"/>
              </a:solidFill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6276975"/>
            <a:ext cx="12192000" cy="581025"/>
          </a:xfrm>
          <a:prstGeom prst="rect">
            <a:avLst/>
          </a:prstGeom>
          <a:solidFill>
            <a:srgbClr val="007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4" descr="图片包含 文字&#10;&#10;描述已自动生成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50613" y="6391274"/>
            <a:ext cx="514142" cy="38913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文本框 3"/>
          <p:cNvSpPr txBox="1"/>
          <p:nvPr/>
        </p:nvSpPr>
        <p:spPr>
          <a:xfrm>
            <a:off x="158878" y="6355007"/>
            <a:ext cx="6368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“</a:t>
            </a:r>
            <a:r>
              <a:rPr lang="en-US" altLang="zh-CN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2022 </a:t>
            </a:r>
            <a:r>
              <a:rPr lang="zh-CN" altLang="en-US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科技赋能乡村发展国际论坛“</a:t>
            </a:r>
            <a:br>
              <a:rPr lang="zh-CN" altLang="en-US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</a:br>
            <a:r>
              <a:rPr lang="en-US" altLang="zh-CN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Times New Roman" panose="02020603050405020304" charset="0"/>
                <a:sym typeface="+mn-ea"/>
              </a:rPr>
              <a:t>Sci-Tech Empowering Rural Transformation Thematic Study and Knowledge Sharing  </a:t>
            </a:r>
            <a:endParaRPr lang="en-US" altLang="zh-CN" sz="1100" dirty="0">
              <a:solidFill>
                <a:schemeClr val="bg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3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.03889 L 1.11022E-16 -0.1481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5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4" presetClass="path" presetSubtype="0" accel="30000" decel="3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95833E-6 0.03842 L 3.95833E-6 2.96296E-6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2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4" presetClass="path" presetSubtype="0" accel="30000" decel="3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5E-6 0.03843 L 2.5E-6 -4.81481E-6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bldLvl="0" animBg="1"/>
      <p:bldP spid="98" grpId="1" bldLvl="0" animBg="1"/>
      <p:bldP spid="98" grpId="2" bldLvl="0" animBg="1"/>
      <p:bldP spid="99" grpId="0"/>
      <p:bldP spid="9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2029313" y="4318608"/>
            <a:ext cx="7710714" cy="1138749"/>
          </a:xfrm>
          <a:prstGeom prst="rect">
            <a:avLst/>
          </a:prstGeom>
        </p:spPr>
        <p:txBody>
          <a:bodyPr wrap="none" lIns="91415" tIns="45708" rIns="91415" bIns="45708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dirty="0">
                <a:solidFill>
                  <a:schemeClr val="accent2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Open Sans Regular" panose="020B0606030504020204" charset="0"/>
                <a:sym typeface="Arial" panose="020B0604020202020204" pitchFamily="34" charset="0"/>
              </a:rPr>
              <a:t>数字化营销为小农经济带来的实惠</a:t>
            </a:r>
            <a:endParaRPr lang="en-US" altLang="zh-CN" sz="4000" dirty="0">
              <a:solidFill>
                <a:schemeClr val="accent2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Open Sans Regular" panose="020B0606030504020204" charset="0"/>
              <a:sym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schemeClr val="accent2"/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  <a:sym typeface="Arial" panose="020B0604020202020204" pitchFamily="34" charset="0"/>
              </a:rPr>
              <a:t>BENEFITS BROUGHT BY DIGITAL MARKETING</a:t>
            </a:r>
            <a:endParaRPr lang="en-US" altLang="zh-CN" sz="2800" dirty="0">
              <a:solidFill>
                <a:schemeClr val="accent2"/>
              </a:solidFill>
              <a:latin typeface="Open Sans Regular" panose="020B0606030504020204" charset="0"/>
              <a:ea typeface="微软雅黑" panose="020B0503020204020204" pitchFamily="34" charset="-122"/>
              <a:cs typeface="Open Sans Regular" panose="020B0606030504020204" charset="0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6038039" y="3061979"/>
            <a:ext cx="942567" cy="9425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1905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76" name="椭圆 75"/>
          <p:cNvSpPr/>
          <p:nvPr/>
        </p:nvSpPr>
        <p:spPr>
          <a:xfrm>
            <a:off x="6980641" y="2089735"/>
            <a:ext cx="214874" cy="21487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>
            <a:outerShdw blurRad="419100" dist="190500" dir="2700000" sx="90000" sy="90000" algn="tl" rotWithShape="0">
              <a:schemeClr val="tx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椭圆 76"/>
          <p:cNvSpPr/>
          <p:nvPr/>
        </p:nvSpPr>
        <p:spPr>
          <a:xfrm>
            <a:off x="4606619" y="3136930"/>
            <a:ext cx="214874" cy="21487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>
            <a:outerShdw blurRad="419100" dist="190500" dir="2700000" sx="90000" sy="90000" algn="tl" rotWithShape="0">
              <a:schemeClr val="tx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4491179" y="1808489"/>
            <a:ext cx="942567" cy="9425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1905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10" name="椭圆 9"/>
          <p:cNvSpPr/>
          <p:nvPr/>
        </p:nvSpPr>
        <p:spPr>
          <a:xfrm>
            <a:off x="4877782" y="2039417"/>
            <a:ext cx="1863725" cy="178054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2540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11" name="文本框 17"/>
          <p:cNvSpPr txBox="1"/>
          <p:nvPr/>
        </p:nvSpPr>
        <p:spPr>
          <a:xfrm>
            <a:off x="4821493" y="2368491"/>
            <a:ext cx="212510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>
                <a:solidFill>
                  <a:schemeClr val="accent2"/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</a:rPr>
              <a:t>01</a:t>
            </a:r>
            <a:endParaRPr lang="zh-CN" altLang="en-US" sz="8800" dirty="0">
              <a:solidFill>
                <a:schemeClr val="accent2"/>
              </a:solidFill>
              <a:latin typeface="Open Sans Regular" panose="020B0606030504020204" charset="0"/>
              <a:ea typeface="微软雅黑" panose="020B0503020204020204" pitchFamily="34" charset="-122"/>
              <a:cs typeface="Open Sans Regular" panose="020B060603050402020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6276975"/>
            <a:ext cx="12192000" cy="581025"/>
          </a:xfrm>
          <a:prstGeom prst="rect">
            <a:avLst/>
          </a:prstGeom>
          <a:solidFill>
            <a:srgbClr val="007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图片包含 文字&#10;&#10;描述已自动生成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50613" y="6391274"/>
            <a:ext cx="514142" cy="38913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文本框 5"/>
          <p:cNvSpPr txBox="1"/>
          <p:nvPr/>
        </p:nvSpPr>
        <p:spPr>
          <a:xfrm>
            <a:off x="158878" y="6355007"/>
            <a:ext cx="6368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“</a:t>
            </a:r>
            <a:r>
              <a:rPr lang="en-US" altLang="zh-CN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2022 </a:t>
            </a:r>
            <a:r>
              <a:rPr lang="zh-CN" altLang="en-US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科技赋能乡村发展国际论坛“</a:t>
            </a:r>
            <a:br>
              <a:rPr lang="zh-CN" altLang="en-US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</a:br>
            <a:r>
              <a:rPr lang="en-US" altLang="zh-CN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Times New Roman" panose="02020603050405020304" charset="0"/>
                <a:sym typeface="+mn-ea"/>
              </a:rPr>
              <a:t>Sci-Tech Empowering Rural Transformation Thematic Study and Knowledge Sharing  </a:t>
            </a:r>
            <a:endParaRPr lang="en-US" altLang="zh-CN" sz="1100" dirty="0">
              <a:solidFill>
                <a:schemeClr val="bg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7.40741E-7 L 0.08894 0.08519 " pathEditMode="relative" rAng="0" ptsTypes="AA">
                                      <p:cBhvr>
                                        <p:cTn id="15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0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7.40741E-7 L 0.08894 0.08519 " pathEditMode="relative" rAng="0" ptsTypes="AA">
                                      <p:cBhvr>
                                        <p:cTn id="28" dur="1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0" y="425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5" presetClass="path" presetSubtype="0" decel="4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73 1.11111E-6 L -0.15924 1.11111E-6 " pathEditMode="relative" rAng="0" ptsTypes="AA">
                                      <p:cBhvr>
                                        <p:cTn id="33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40000" decel="40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3073 7.40741E-7 L -6.25E-7 7.40741E-7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8" grpId="0" bldLvl="0" animBg="1"/>
      <p:bldP spid="8" grpId="1" bldLvl="0" animBg="1"/>
      <p:bldP spid="76" grpId="0" bldLvl="0" animBg="1"/>
      <p:bldP spid="77" grpId="0" bldLvl="0" animBg="1"/>
      <p:bldP spid="9" grpId="0" bldLvl="0" animBg="1"/>
      <p:bldP spid="9" grpId="1" bldLvl="0" animBg="1"/>
      <p:bldP spid="10" grpId="0" bldLvl="0" animBg="1"/>
      <p:bldP spid="10" grpId="1" bldLvl="0" animBg="1"/>
      <p:bldP spid="10" grpId="2" bldLvl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17" name="文本框 16" descr="7b0a20202020227461726765744d6f64756c65223a202270726f636573734f6e6c696e65466f6e7473220a7d0a"/>
          <p:cNvSpPr txBox="1"/>
          <p:nvPr/>
        </p:nvSpPr>
        <p:spPr>
          <a:xfrm>
            <a:off x="5343968" y="2989386"/>
            <a:ext cx="6001772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algn="ctr" defTabSz="914400">
              <a:buClrTx/>
              <a:buSzTx/>
              <a:buFont typeface="Arial" panose="020B0604020202020204" pitchFamily="34" charset="0"/>
              <a:defRPr/>
            </a:pPr>
            <a:r>
              <a:rPr lang="zh-CN" altLang="en-US" sz="4000" dirty="0">
                <a:solidFill>
                  <a:srgbClr val="F47847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Open Sans Regular" panose="020B0606030504020204" charset="0"/>
                <a:sym typeface="汉仪颜楷简" panose="00020600040101010101" charset="-122"/>
              </a:rPr>
              <a:t>让我们从一颗苹果开始！</a:t>
            </a:r>
            <a:endParaRPr lang="zh-CN" altLang="en-US" sz="4000" dirty="0">
              <a:solidFill>
                <a:srgbClr val="F47847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Open Sans Regular" panose="020B0606030504020204" charset="0"/>
              <a:sym typeface="汉仪颜楷简" panose="00020600040101010101" charset="-122"/>
            </a:endParaRPr>
          </a:p>
          <a:p>
            <a:pPr marR="0" algn="ctr" defTabSz="914400">
              <a:buClrTx/>
              <a:buSzTx/>
              <a:buFont typeface="Arial" panose="020B0604020202020204" pitchFamily="34" charset="0"/>
              <a:defRPr/>
            </a:pPr>
            <a:r>
              <a:rPr lang="zh-CN" altLang="en-US" sz="4000" dirty="0">
                <a:solidFill>
                  <a:schemeClr val="accent2"/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  <a:sym typeface="汉仪颜楷简" panose="00020600040101010101" charset="-122"/>
              </a:rPr>
              <a:t>Let's start with an apple!</a:t>
            </a:r>
            <a:endParaRPr lang="zh-CN" altLang="en-US" sz="4000" dirty="0">
              <a:solidFill>
                <a:schemeClr val="accent2"/>
              </a:solidFill>
              <a:latin typeface="Open Sans Regular" panose="020B0606030504020204" charset="0"/>
              <a:ea typeface="微软雅黑" panose="020B0503020204020204" pitchFamily="34" charset="-122"/>
              <a:cs typeface="Open Sans Regular" panose="020B0606030504020204" charset="0"/>
              <a:sym typeface="汉仪颜楷简" panose="00020600040101010101" charset="-122"/>
            </a:endParaRPr>
          </a:p>
        </p:txBody>
      </p:sp>
      <p:pic>
        <p:nvPicPr>
          <p:cNvPr id="19" name="图片 5" descr="绿色的苹果&#10;&#10;低可信度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60" y="1604381"/>
            <a:ext cx="4093449" cy="4093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9"/>
          <p:cNvSpPr/>
          <p:nvPr/>
        </p:nvSpPr>
        <p:spPr>
          <a:xfrm>
            <a:off x="0" y="6276975"/>
            <a:ext cx="12192000" cy="581025"/>
          </a:xfrm>
          <a:prstGeom prst="rect">
            <a:avLst/>
          </a:prstGeom>
          <a:solidFill>
            <a:srgbClr val="007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4" descr="图片包含 文字&#10;&#10;描述已自动生成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50613" y="6391274"/>
            <a:ext cx="514142" cy="38913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2" name="文本框 21"/>
          <p:cNvSpPr txBox="1"/>
          <p:nvPr/>
        </p:nvSpPr>
        <p:spPr>
          <a:xfrm>
            <a:off x="158878" y="6355007"/>
            <a:ext cx="6368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“</a:t>
            </a:r>
            <a:r>
              <a:rPr lang="en-US" altLang="zh-CN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2022 </a:t>
            </a:r>
            <a:r>
              <a:rPr lang="zh-CN" altLang="en-US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科技赋能乡村发展国际论坛“</a:t>
            </a:r>
            <a:br>
              <a:rPr lang="zh-CN" altLang="en-US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</a:br>
            <a:r>
              <a:rPr lang="en-US" altLang="zh-CN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Times New Roman" panose="02020603050405020304" charset="0"/>
                <a:sym typeface="+mn-ea"/>
              </a:rPr>
              <a:t>Sci-Tech Empowering Rural Transformation Thematic Study and Knowledge Sharing  </a:t>
            </a:r>
            <a:endParaRPr lang="en-US" altLang="zh-CN" sz="1100" dirty="0">
              <a:solidFill>
                <a:schemeClr val="bg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8" name="文本框 12"/>
          <p:cNvSpPr txBox="1"/>
          <p:nvPr/>
        </p:nvSpPr>
        <p:spPr>
          <a:xfrm>
            <a:off x="935702" y="4179813"/>
            <a:ext cx="7088188" cy="120032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accent1"/>
                </a:solidFill>
                <a:latin typeface="+mn-lt"/>
                <a:ea typeface="仿宋_GB2312" panose="02010609030101010101" pitchFamily="49" charset="-122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5pPr>
          </a:lstStyle>
          <a:p>
            <a:pPr marL="0" lvl="0" indent="0" algn="ctr" defTabSz="914400">
              <a:spcBef>
                <a:spcPct val="0"/>
              </a:spcBef>
              <a:buNone/>
            </a:pPr>
            <a:r>
              <a:rPr lang="zh-CN" altLang="en-US" sz="4400" dirty="0">
                <a:solidFill>
                  <a:srgbClr val="007DBC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解决卖难</a:t>
            </a:r>
            <a:endParaRPr lang="en-US" altLang="zh-CN" sz="4400" dirty="0">
              <a:solidFill>
                <a:srgbClr val="007DBC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  <a:p>
            <a:pPr marL="0" lvl="0" indent="0" algn="ctr" defTabSz="914400">
              <a:spcBef>
                <a:spcPct val="0"/>
              </a:spcBef>
              <a:buNone/>
            </a:pPr>
            <a:r>
              <a:rPr lang="en-US" altLang="zh-CN" sz="2800" dirty="0">
                <a:solidFill>
                  <a:srgbClr val="F47847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SOLVE THE DIFFICULTY OF SELLING</a:t>
            </a:r>
            <a:endParaRPr lang="zh-CN" altLang="en-US" sz="2800" dirty="0">
              <a:solidFill>
                <a:srgbClr val="F47847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</p:txBody>
      </p:sp>
      <p:sp>
        <p:nvSpPr>
          <p:cNvPr id="9" name="文本框 15"/>
          <p:cNvSpPr txBox="1"/>
          <p:nvPr/>
        </p:nvSpPr>
        <p:spPr>
          <a:xfrm>
            <a:off x="1910427" y="3009825"/>
            <a:ext cx="1984375" cy="8318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accent1"/>
                </a:solidFill>
                <a:latin typeface="+mn-lt"/>
                <a:ea typeface="仿宋_GB2312" panose="02010609030101010101" pitchFamily="49" charset="-122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5pPr>
          </a:lstStyle>
          <a:p>
            <a:pPr marL="0" lvl="0" indent="0" algn="ctr" defTabSz="914400"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FF0000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线下销售</a:t>
            </a:r>
            <a:endParaRPr lang="en-US" altLang="zh-CN" sz="2400" dirty="0">
              <a:solidFill>
                <a:srgbClr val="FF0000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  <a:p>
            <a:pPr marL="0" lvl="0" indent="0" algn="ctr" defTabSz="914400">
              <a:spcBef>
                <a:spcPct val="0"/>
              </a:spcBef>
              <a:buNone/>
            </a:pPr>
            <a:r>
              <a:rPr lang="en-US" altLang="zh-CN" sz="2400" dirty="0">
                <a:solidFill>
                  <a:srgbClr val="007DBC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Offline sales</a:t>
            </a:r>
            <a:endParaRPr lang="zh-CN" altLang="en-US" sz="2400" dirty="0">
              <a:solidFill>
                <a:srgbClr val="007DBC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</p:txBody>
      </p:sp>
      <p:sp>
        <p:nvSpPr>
          <p:cNvPr id="10" name="文本框 16"/>
          <p:cNvSpPr txBox="1"/>
          <p:nvPr/>
        </p:nvSpPr>
        <p:spPr>
          <a:xfrm>
            <a:off x="5484568" y="2960613"/>
            <a:ext cx="2176462" cy="8302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accent1"/>
                </a:solidFill>
                <a:latin typeface="+mn-lt"/>
                <a:ea typeface="仿宋_GB2312" panose="02010609030101010101" pitchFamily="49" charset="-122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5pPr>
          </a:lstStyle>
          <a:p>
            <a:pPr marL="0" lvl="0" indent="0" algn="ctr" defTabSz="914400"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FF0000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互联网销售</a:t>
            </a:r>
            <a:endParaRPr lang="en-US" altLang="zh-CN" sz="2400" dirty="0">
              <a:solidFill>
                <a:srgbClr val="FF0000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  <a:p>
            <a:pPr marL="0" lvl="0" indent="0" algn="ctr" defTabSz="914400">
              <a:spcBef>
                <a:spcPct val="0"/>
              </a:spcBef>
              <a:buNone/>
            </a:pPr>
            <a:r>
              <a:rPr lang="en-US" altLang="zh-CN" sz="2400" dirty="0">
                <a:solidFill>
                  <a:srgbClr val="007DBC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Internet sales</a:t>
            </a:r>
            <a:endParaRPr lang="zh-CN" altLang="en-US" sz="2400" dirty="0">
              <a:solidFill>
                <a:srgbClr val="007DBC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</p:txBody>
      </p:sp>
      <p:cxnSp>
        <p:nvCxnSpPr>
          <p:cNvPr id="11" name="直接连接符 10"/>
          <p:cNvCxnSpPr/>
          <p:nvPr/>
        </p:nvCxnSpPr>
        <p:spPr bwMode="auto">
          <a:xfrm>
            <a:off x="981740" y="3994075"/>
            <a:ext cx="7042150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1251615" y="2071613"/>
            <a:ext cx="3300413" cy="70802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1.0RMB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/1kg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718715" y="2071613"/>
            <a:ext cx="3617913" cy="70802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10.6RMB/1kg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9516281" y="1688519"/>
            <a:ext cx="1811130" cy="4588456"/>
            <a:chOff x="9437688" y="928688"/>
            <a:chExt cx="2205037" cy="5586412"/>
          </a:xfrm>
        </p:grpSpPr>
        <p:pic>
          <p:nvPicPr>
            <p:cNvPr id="14" name="图片 25" descr="卡通人物&#10;&#10;描述已自动生成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37688" y="928688"/>
              <a:ext cx="2205037" cy="55864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" name="图片 14" descr="卡通画&#10;&#10;低可信度描述已自动生成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79603" y="2426276"/>
              <a:ext cx="793198" cy="802124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矩形 1"/>
          <p:cNvSpPr/>
          <p:nvPr/>
        </p:nvSpPr>
        <p:spPr>
          <a:xfrm>
            <a:off x="0" y="6276975"/>
            <a:ext cx="12192000" cy="581025"/>
          </a:xfrm>
          <a:prstGeom prst="rect">
            <a:avLst/>
          </a:prstGeom>
          <a:solidFill>
            <a:srgbClr val="007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4" descr="图片包含 文字&#10;&#10;描述已自动生成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250613" y="6391274"/>
            <a:ext cx="514142" cy="38913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文本框 4"/>
          <p:cNvSpPr txBox="1"/>
          <p:nvPr/>
        </p:nvSpPr>
        <p:spPr>
          <a:xfrm>
            <a:off x="158878" y="6355007"/>
            <a:ext cx="6368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“</a:t>
            </a:r>
            <a:r>
              <a:rPr lang="en-US" altLang="zh-CN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2022 </a:t>
            </a:r>
            <a:r>
              <a:rPr lang="zh-CN" altLang="en-US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科技赋能乡村发展国际论坛“</a:t>
            </a:r>
            <a:br>
              <a:rPr lang="zh-CN" altLang="en-US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</a:br>
            <a:r>
              <a:rPr lang="en-US" altLang="zh-CN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Times New Roman" panose="02020603050405020304" charset="0"/>
                <a:sym typeface="+mn-ea"/>
              </a:rPr>
              <a:t>Sci-Tech Empowering Rural Transformation Thematic Study and Knowledge Sharing  </a:t>
            </a:r>
            <a:endParaRPr lang="en-US" altLang="zh-CN" sz="1100" dirty="0">
              <a:solidFill>
                <a:schemeClr val="bg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63525" y="3944793"/>
            <a:ext cx="11669713" cy="19081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4400" kern="1200" cap="none" spc="0" normalizeH="0" baseline="0" noProof="0" dirty="0">
                <a:solidFill>
                  <a:srgbClr val="FF0000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打破市场信息不对称原则</a:t>
            </a:r>
            <a:endParaRPr kumimoji="0" lang="en-US" altLang="zh-CN" sz="4400" kern="1200" cap="none" spc="0" normalizeH="0" baseline="0" noProof="0" dirty="0">
              <a:solidFill>
                <a:srgbClr val="FF0000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altLang="zh-CN" kern="1200" cap="none" spc="0" normalizeH="0" baseline="0" noProof="0" dirty="0">
                <a:solidFill>
                  <a:srgbClr val="FF0000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AGRICULTURAL E-COMMERCE BREAKS THE PRINCIPLE OF MARKET INFORMATION ASYMMETRY</a:t>
            </a:r>
            <a:endParaRPr kumimoji="0" lang="en-US" altLang="zh-CN" kern="1200" cap="none" spc="0" normalizeH="0" baseline="0" noProof="0" dirty="0">
              <a:solidFill>
                <a:srgbClr val="FF0000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3600" kern="1200" cap="none" spc="0" normalizeH="0" baseline="0" noProof="0" dirty="0">
                <a:solidFill>
                  <a:srgbClr val="007DBC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纯生产者转变为生产</a:t>
            </a:r>
            <a:r>
              <a:rPr kumimoji="0" lang="en-US" altLang="zh-CN" sz="3600" kern="1200" cap="none" spc="0" normalizeH="0" baseline="0" noProof="0" dirty="0">
                <a:solidFill>
                  <a:srgbClr val="007DBC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+</a:t>
            </a:r>
            <a:r>
              <a:rPr kumimoji="0" lang="zh-CN" altLang="en-US" sz="3600" kern="1200" cap="none" spc="0" normalizeH="0" baseline="0" noProof="0" dirty="0">
                <a:solidFill>
                  <a:srgbClr val="007DBC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销售</a:t>
            </a:r>
            <a:endParaRPr kumimoji="0" lang="en-US" altLang="zh-CN" sz="3600" kern="1200" cap="none" spc="0" normalizeH="0" baseline="0" noProof="0" dirty="0">
              <a:solidFill>
                <a:srgbClr val="007DBC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altLang="zh-CN" sz="2000" kern="1200" cap="none" spc="0" normalizeH="0" baseline="0" noProof="0" dirty="0">
                <a:solidFill>
                  <a:srgbClr val="007DBC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CHANGE FROM PURE PRODUCER TO PRODUCTION+SALES</a:t>
            </a:r>
            <a:endParaRPr kumimoji="0" lang="zh-CN" altLang="en-US" sz="2000" kern="1200" cap="none" spc="0" normalizeH="0" baseline="0" noProof="0" dirty="0">
              <a:solidFill>
                <a:srgbClr val="007DBC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</p:txBody>
      </p:sp>
      <p:pic>
        <p:nvPicPr>
          <p:cNvPr id="4" name="图片 15"/>
          <p:cNvPicPr>
            <a:picLocks noChangeAspect="1"/>
          </p:cNvPicPr>
          <p:nvPr/>
        </p:nvPicPr>
        <p:blipFill>
          <a:blip r:embed="rId2"/>
          <a:srcRect t="10147" b="17842"/>
          <a:stretch>
            <a:fillRect/>
          </a:stretch>
        </p:blipFill>
        <p:spPr>
          <a:xfrm>
            <a:off x="-193675" y="1449243"/>
            <a:ext cx="12876213" cy="2279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0" y="6276975"/>
            <a:ext cx="12192000" cy="581025"/>
          </a:xfrm>
          <a:prstGeom prst="rect">
            <a:avLst/>
          </a:prstGeom>
          <a:solidFill>
            <a:srgbClr val="007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4" descr="图片包含 文字&#10;&#10;描述已自动生成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50613" y="6391274"/>
            <a:ext cx="514142" cy="38913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6" name="文本框 15"/>
          <p:cNvSpPr txBox="1"/>
          <p:nvPr/>
        </p:nvSpPr>
        <p:spPr>
          <a:xfrm>
            <a:off x="158878" y="6355007"/>
            <a:ext cx="6368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“</a:t>
            </a:r>
            <a:r>
              <a:rPr lang="en-US" altLang="zh-CN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2022 </a:t>
            </a:r>
            <a:r>
              <a:rPr lang="zh-CN" altLang="en-US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科技赋能乡村发展国际论坛“</a:t>
            </a:r>
            <a:br>
              <a:rPr lang="zh-CN" altLang="en-US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</a:br>
            <a:r>
              <a:rPr lang="en-US" altLang="zh-CN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Times New Roman" panose="02020603050405020304" charset="0"/>
                <a:sym typeface="+mn-ea"/>
              </a:rPr>
              <a:t>Sci-Tech Empowering Rural Transformation Thematic Study and Knowledge Sharing  </a:t>
            </a:r>
            <a:endParaRPr lang="en-US" altLang="zh-CN" sz="1100" dirty="0">
              <a:solidFill>
                <a:schemeClr val="bg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2432173" y="4336790"/>
            <a:ext cx="6904990" cy="1136015"/>
          </a:xfrm>
          <a:prstGeom prst="rect">
            <a:avLst/>
          </a:prstGeom>
        </p:spPr>
        <p:txBody>
          <a:bodyPr wrap="none" lIns="91415" tIns="45708" rIns="91415" bIns="4570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dirty="0">
                <a:solidFill>
                  <a:srgbClr val="007DBC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数字化供应链降低成本</a:t>
            </a:r>
            <a:endParaRPr lang="en-US" altLang="zh-CN" sz="4000" dirty="0">
              <a:solidFill>
                <a:srgbClr val="007DBC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Open Sans Regular" panose="020B0606030504020204" charset="0"/>
              <a:sym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schemeClr val="accent2"/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  <a:sym typeface="Arial" panose="020B0604020202020204" pitchFamily="34" charset="0"/>
              </a:rPr>
              <a:t>DIGITAL SUPPLY CHAIN REDUCES  COSTS</a:t>
            </a:r>
            <a:endParaRPr lang="zh-CN" altLang="en-US" sz="2800" dirty="0">
              <a:solidFill>
                <a:schemeClr val="accent2"/>
              </a:solidFill>
              <a:latin typeface="Open Sans Regular" panose="020B0606030504020204" charset="0"/>
              <a:ea typeface="微软雅黑" panose="020B0503020204020204" pitchFamily="34" charset="-122"/>
              <a:cs typeface="Open Sans Regular" panose="020B0606030504020204" charset="0"/>
              <a:sym typeface="Arial" panose="020B0604020202020204" pitchFamily="34" charset="0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6038039" y="3080161"/>
            <a:ext cx="942567" cy="9425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1905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76" name="椭圆 75"/>
          <p:cNvSpPr/>
          <p:nvPr/>
        </p:nvSpPr>
        <p:spPr>
          <a:xfrm>
            <a:off x="6980641" y="2107917"/>
            <a:ext cx="214874" cy="21487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>
            <a:outerShdw blurRad="419100" dist="190500" dir="2700000" sx="90000" sy="90000" algn="tl" rotWithShape="0">
              <a:schemeClr val="tx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椭圆 76"/>
          <p:cNvSpPr/>
          <p:nvPr/>
        </p:nvSpPr>
        <p:spPr>
          <a:xfrm>
            <a:off x="4606619" y="3155112"/>
            <a:ext cx="214874" cy="21487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>
            <a:outerShdw blurRad="419100" dist="190500" dir="2700000" sx="90000" sy="90000" algn="tl" rotWithShape="0">
              <a:schemeClr val="tx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4491179" y="1826671"/>
            <a:ext cx="942567" cy="9425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1905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10" name="椭圆 9"/>
          <p:cNvSpPr/>
          <p:nvPr/>
        </p:nvSpPr>
        <p:spPr>
          <a:xfrm>
            <a:off x="4877782" y="2057599"/>
            <a:ext cx="1863725" cy="178054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2540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11" name="文本框 17"/>
          <p:cNvSpPr txBox="1"/>
          <p:nvPr/>
        </p:nvSpPr>
        <p:spPr>
          <a:xfrm>
            <a:off x="4747093" y="2383205"/>
            <a:ext cx="212510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>
                <a:solidFill>
                  <a:schemeClr val="accent2"/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</a:rPr>
              <a:t>02</a:t>
            </a:r>
            <a:endParaRPr lang="zh-CN" altLang="en-US" sz="8800" dirty="0">
              <a:solidFill>
                <a:schemeClr val="accent2"/>
              </a:solidFill>
              <a:latin typeface="Open Sans Regular" panose="020B0606030504020204" charset="0"/>
              <a:ea typeface="微软雅黑" panose="020B0503020204020204" pitchFamily="34" charset="-122"/>
              <a:cs typeface="Open Sans Regular" panose="020B060603050402020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6276975"/>
            <a:ext cx="12192000" cy="581025"/>
          </a:xfrm>
          <a:prstGeom prst="rect">
            <a:avLst/>
          </a:prstGeom>
          <a:solidFill>
            <a:srgbClr val="007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4" descr="图片包含 文字&#10;&#10;描述已自动生成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50613" y="6391274"/>
            <a:ext cx="514142" cy="38913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文本框 3"/>
          <p:cNvSpPr txBox="1"/>
          <p:nvPr/>
        </p:nvSpPr>
        <p:spPr>
          <a:xfrm>
            <a:off x="158878" y="6355007"/>
            <a:ext cx="6368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“</a:t>
            </a:r>
            <a:r>
              <a:rPr lang="en-US" altLang="zh-CN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2022 </a:t>
            </a:r>
            <a:r>
              <a:rPr lang="zh-CN" altLang="en-US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科技赋能乡村发展国际论坛“</a:t>
            </a:r>
            <a:br>
              <a:rPr lang="zh-CN" altLang="en-US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</a:br>
            <a:r>
              <a:rPr lang="en-US" altLang="zh-CN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Times New Roman" panose="02020603050405020304" charset="0"/>
                <a:sym typeface="+mn-ea"/>
              </a:rPr>
              <a:t>Sci-Tech Empowering Rural Transformation Thematic Study and Knowledge Sharing  </a:t>
            </a:r>
            <a:endParaRPr lang="en-US" altLang="zh-CN" sz="1100" dirty="0">
              <a:solidFill>
                <a:schemeClr val="bg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7.40741E-7 L 0.08894 0.08519 " pathEditMode="relative" rAng="0" ptsTypes="AA">
                                      <p:cBhvr>
                                        <p:cTn id="15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0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7.40741E-7 L 0.08894 0.08519 " pathEditMode="relative" rAng="0" ptsTypes="AA">
                                      <p:cBhvr>
                                        <p:cTn id="28" dur="1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0" y="425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5" presetClass="path" presetSubtype="0" decel="4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73 1.11111E-6 L -0.15924 1.11111E-6 " pathEditMode="relative" rAng="0" ptsTypes="AA">
                                      <p:cBhvr>
                                        <p:cTn id="33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40000" decel="40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3073 7.40741E-7 L -6.25E-7 7.40741E-7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8" grpId="0" bldLvl="0" animBg="1"/>
      <p:bldP spid="8" grpId="1" bldLvl="0" animBg="1"/>
      <p:bldP spid="76" grpId="0" bldLvl="0" animBg="1"/>
      <p:bldP spid="77" grpId="0" bldLvl="0" animBg="1"/>
      <p:bldP spid="9" grpId="0" bldLvl="0" animBg="1"/>
      <p:bldP spid="9" grpId="1" bldLvl="0" animBg="1"/>
      <p:bldP spid="10" grpId="0" bldLvl="0" animBg="1"/>
      <p:bldP spid="10" grpId="1" bldLvl="0" animBg="1"/>
      <p:bldP spid="10" grpId="2" bldLvl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5" name="文本框 2"/>
          <p:cNvSpPr txBox="1"/>
          <p:nvPr/>
        </p:nvSpPr>
        <p:spPr>
          <a:xfrm>
            <a:off x="833438" y="1677049"/>
            <a:ext cx="4605337" cy="11080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accent1"/>
                </a:solidFill>
                <a:latin typeface="+mn-lt"/>
                <a:ea typeface="仿宋_GB2312" panose="02010609030101010101" pitchFamily="49" charset="-122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5pPr>
          </a:lstStyle>
          <a:p>
            <a:pPr marL="0" lvl="0" indent="0" algn="ctr" defTabSz="914400">
              <a:spcBef>
                <a:spcPct val="0"/>
              </a:spcBef>
              <a:buNone/>
            </a:pPr>
            <a:r>
              <a:rPr lang="zh-CN" altLang="en-US" sz="4800" dirty="0">
                <a:solidFill>
                  <a:srgbClr val="FF0000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专业团队</a:t>
            </a:r>
            <a:r>
              <a:rPr lang="zh-CN" altLang="en-US" sz="4800" dirty="0">
                <a:solidFill>
                  <a:schemeClr val="tx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入场</a:t>
            </a:r>
            <a:endParaRPr lang="en-US" altLang="zh-CN" sz="4800" dirty="0">
              <a:solidFill>
                <a:schemeClr val="tx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  <a:p>
            <a:pPr marL="0" lvl="0" indent="0" algn="ctr" defTabSz="914400">
              <a:spcBef>
                <a:spcPct val="0"/>
              </a:spcBef>
              <a:buNone/>
            </a:pPr>
            <a:r>
              <a:rPr lang="en-US" altLang="zh-CN" sz="1800" dirty="0">
                <a:solidFill>
                  <a:schemeClr val="tx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ENTRANCE OF PROFESSIONAL TEAM</a:t>
            </a:r>
            <a:endParaRPr lang="zh-CN" altLang="en-US" sz="1800" dirty="0">
              <a:solidFill>
                <a:schemeClr val="tx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451600" y="1675462"/>
            <a:ext cx="4929188" cy="11080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4800" kern="1200" cap="none" spc="0" normalizeH="0" baseline="0" noProof="0" dirty="0"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小农</a:t>
            </a:r>
            <a:r>
              <a:rPr kumimoji="0" lang="zh-CN" altLang="en-US" sz="4800" kern="1200" cap="none" spc="0" normalizeH="0" baseline="0" noProof="0" dirty="0">
                <a:solidFill>
                  <a:srgbClr val="007DBC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瓶颈出现</a:t>
            </a:r>
            <a:endParaRPr kumimoji="0" lang="en-US" altLang="zh-CN" sz="4800" kern="1200" cap="none" spc="0" normalizeH="0" baseline="0" noProof="0" dirty="0">
              <a:solidFill>
                <a:srgbClr val="007DBC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altLang="zh-CN" kern="1200" cap="none" spc="0" normalizeH="0" baseline="0" noProof="0" dirty="0">
                <a:solidFill>
                  <a:schemeClr val="accent6">
                    <a:lumMod val="25000"/>
                  </a:schemeClr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SMALL FARMER BOTTLENECK APPEARS</a:t>
            </a:r>
            <a:endParaRPr kumimoji="0" lang="zh-CN" altLang="en-US" kern="1200" cap="none" spc="0" normalizeH="0" baseline="0" noProof="0" dirty="0">
              <a:solidFill>
                <a:schemeClr val="accent6">
                  <a:lumMod val="25000"/>
                </a:schemeClr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</p:txBody>
      </p:sp>
      <p:cxnSp>
        <p:nvCxnSpPr>
          <p:cNvPr id="7" name="直接连接符 7"/>
          <p:cNvCxnSpPr/>
          <p:nvPr/>
        </p:nvCxnSpPr>
        <p:spPr>
          <a:xfrm>
            <a:off x="6097588" y="1738962"/>
            <a:ext cx="0" cy="3929062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8" name="直接连接符 7"/>
          <p:cNvCxnSpPr/>
          <p:nvPr/>
        </p:nvCxnSpPr>
        <p:spPr bwMode="auto">
          <a:xfrm>
            <a:off x="985838" y="2931174"/>
            <a:ext cx="4321175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 bwMode="auto">
          <a:xfrm>
            <a:off x="6602413" y="2931174"/>
            <a:ext cx="4608513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文本框 12"/>
          <p:cNvSpPr txBox="1"/>
          <p:nvPr/>
        </p:nvSpPr>
        <p:spPr>
          <a:xfrm>
            <a:off x="7966075" y="3072462"/>
            <a:ext cx="2254250" cy="25542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accent1"/>
                </a:solidFill>
                <a:latin typeface="+mn-lt"/>
                <a:ea typeface="仿宋_GB2312" panose="02010609030101010101" pitchFamily="49" charset="-122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5pPr>
          </a:lstStyle>
          <a:p>
            <a:pPr marL="0" lvl="0" indent="0" algn="ctr" defTabSz="914400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tx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规模小</a:t>
            </a:r>
            <a:endParaRPr lang="en-US" altLang="zh-CN" dirty="0">
              <a:solidFill>
                <a:schemeClr val="tx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  <a:p>
            <a:pPr marL="0" lvl="0" indent="0" algn="ctr" defTabSz="914400">
              <a:spcBef>
                <a:spcPct val="0"/>
              </a:spcBef>
              <a:buNone/>
            </a:pPr>
            <a:r>
              <a:rPr lang="en-US" altLang="zh-CN" dirty="0">
                <a:solidFill>
                  <a:schemeClr val="tx1"/>
                </a:solidFill>
                <a:latin typeface="极影毁片和圆" panose="020F0500000000000000" pitchFamily="34" charset="-122"/>
                <a:ea typeface="极影毁片和圆" panose="020F0500000000000000" pitchFamily="34" charset="-122"/>
              </a:rPr>
              <a:t>No scale</a:t>
            </a:r>
            <a:endParaRPr lang="en-US" altLang="zh-CN" dirty="0">
              <a:solidFill>
                <a:schemeClr val="tx1"/>
              </a:solidFill>
              <a:latin typeface="极影毁片和圆" panose="020F0500000000000000" pitchFamily="34" charset="-122"/>
              <a:ea typeface="极影毁片和圆" panose="020F0500000000000000" pitchFamily="34" charset="-122"/>
            </a:endParaRPr>
          </a:p>
          <a:p>
            <a:pPr marL="0" indent="0" algn="ctr" defTabSz="914400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tx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无供应链</a:t>
            </a:r>
            <a:endParaRPr lang="en-US" altLang="zh-CN" dirty="0">
              <a:solidFill>
                <a:schemeClr val="tx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  <a:p>
            <a:pPr marL="0" lvl="0" indent="0" algn="ctr" defTabSz="914400">
              <a:spcBef>
                <a:spcPct val="0"/>
              </a:spcBef>
              <a:buNone/>
            </a:pPr>
            <a:r>
              <a:rPr lang="en-US" altLang="zh-CN" dirty="0">
                <a:solidFill>
                  <a:schemeClr val="tx1"/>
                </a:solidFill>
                <a:latin typeface="极影毁片和圆" panose="020F0500000000000000" pitchFamily="34" charset="-122"/>
                <a:ea typeface="极影毁片和圆" panose="020F0500000000000000" pitchFamily="34" charset="-122"/>
              </a:rPr>
              <a:t>No supply chain</a:t>
            </a:r>
            <a:endParaRPr lang="en-US" altLang="zh-CN" dirty="0">
              <a:solidFill>
                <a:schemeClr val="tx1"/>
              </a:solidFill>
              <a:latin typeface="极影毁片和圆" panose="020F0500000000000000" pitchFamily="34" charset="-122"/>
              <a:ea typeface="极影毁片和圆" panose="020F0500000000000000" pitchFamily="34" charset="-122"/>
            </a:endParaRPr>
          </a:p>
          <a:p>
            <a:pPr marL="0" indent="0" algn="ctr" defTabSz="914400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tx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渠道不稳定</a:t>
            </a:r>
            <a:endParaRPr lang="en-US" altLang="zh-CN" dirty="0">
              <a:solidFill>
                <a:schemeClr val="tx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  <a:p>
            <a:pPr marL="0" lvl="0" indent="0" algn="ctr" defTabSz="914400">
              <a:spcBef>
                <a:spcPct val="0"/>
              </a:spcBef>
              <a:buNone/>
            </a:pPr>
            <a:r>
              <a:rPr lang="en-US" altLang="zh-CN" dirty="0">
                <a:solidFill>
                  <a:schemeClr val="tx1"/>
                </a:solidFill>
                <a:latin typeface="极影毁片和圆" panose="020F0500000000000000" pitchFamily="34" charset="-122"/>
                <a:ea typeface="极影毁片和圆" panose="020F0500000000000000" pitchFamily="34" charset="-122"/>
              </a:rPr>
              <a:t>Unstable channel</a:t>
            </a:r>
            <a:endParaRPr lang="en-US" altLang="zh-CN" dirty="0">
              <a:solidFill>
                <a:schemeClr val="tx1"/>
              </a:solidFill>
              <a:latin typeface="极影毁片和圆" panose="020F0500000000000000" pitchFamily="34" charset="-122"/>
              <a:ea typeface="极影毁片和圆" panose="020F0500000000000000" pitchFamily="34" charset="-122"/>
            </a:endParaRPr>
          </a:p>
          <a:p>
            <a:pPr marL="0" lvl="0" indent="0" algn="ctr" defTabSz="914400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tx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成本高</a:t>
            </a:r>
            <a:endParaRPr lang="en-US" altLang="zh-CN" dirty="0">
              <a:solidFill>
                <a:schemeClr val="tx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  <a:p>
            <a:pPr marL="0" lvl="0" indent="0" algn="ctr" defTabSz="914400">
              <a:spcBef>
                <a:spcPct val="0"/>
              </a:spcBef>
              <a:buNone/>
            </a:pPr>
            <a:r>
              <a:rPr lang="en-US" altLang="zh-CN" dirty="0">
                <a:solidFill>
                  <a:schemeClr val="tx1"/>
                </a:solidFill>
                <a:latin typeface="极影毁片和圆" panose="020F0500000000000000" pitchFamily="34" charset="-122"/>
                <a:ea typeface="极影毁片和圆" panose="020F0500000000000000" pitchFamily="34" charset="-122"/>
              </a:rPr>
              <a:t>High cost</a:t>
            </a:r>
            <a:endParaRPr lang="en-US" altLang="zh-CN" dirty="0">
              <a:solidFill>
                <a:schemeClr val="tx1"/>
              </a:solidFill>
              <a:latin typeface="极影毁片和圆" panose="020F0500000000000000" pitchFamily="34" charset="-122"/>
              <a:ea typeface="极影毁片和圆" panose="020F0500000000000000" pitchFamily="34" charset="-122"/>
            </a:endParaRPr>
          </a:p>
        </p:txBody>
      </p:sp>
      <p:sp>
        <p:nvSpPr>
          <p:cNvPr id="11" name="文本框 13"/>
          <p:cNvSpPr txBox="1"/>
          <p:nvPr/>
        </p:nvSpPr>
        <p:spPr>
          <a:xfrm>
            <a:off x="1454150" y="3072462"/>
            <a:ext cx="3363913" cy="25542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accent1"/>
                </a:solidFill>
                <a:latin typeface="+mn-lt"/>
                <a:ea typeface="仿宋_GB2312" panose="02010609030101010101" pitchFamily="49" charset="-122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5pPr>
          </a:lstStyle>
          <a:p>
            <a:pPr marL="0" lvl="0" indent="0" algn="ctr" defTabSz="914400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tx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资金充沛</a:t>
            </a:r>
            <a:br>
              <a:rPr lang="en-US" altLang="zh-CN" dirty="0">
                <a:solidFill>
                  <a:schemeClr val="tx1"/>
                </a:solidFill>
                <a:latin typeface="极影毁片和圆" panose="020F0500000000000000" pitchFamily="34" charset="-122"/>
                <a:ea typeface="极影毁片和圆" panose="020F0500000000000000" pitchFamily="34" charset="-122"/>
              </a:rPr>
            </a:br>
            <a:r>
              <a:rPr lang="en-US" altLang="zh-CN" dirty="0">
                <a:solidFill>
                  <a:schemeClr val="tx1"/>
                </a:solidFill>
                <a:latin typeface="极影毁片和圆" panose="020F0500000000000000" pitchFamily="34" charset="-122"/>
                <a:ea typeface="极影毁片和圆" panose="020F0500000000000000" pitchFamily="34" charset="-122"/>
              </a:rPr>
              <a:t>Abundant funds</a:t>
            </a:r>
            <a:endParaRPr lang="en-US" altLang="zh-CN" dirty="0">
              <a:solidFill>
                <a:schemeClr val="tx1"/>
              </a:solidFill>
              <a:latin typeface="极影毁片和圆" panose="020F0500000000000000" pitchFamily="34" charset="-122"/>
              <a:ea typeface="极影毁片和圆" panose="020F0500000000000000" pitchFamily="34" charset="-122"/>
            </a:endParaRPr>
          </a:p>
          <a:p>
            <a:pPr marL="0" lvl="0" indent="0" algn="ctr" defTabSz="914400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tx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供应链成熟</a:t>
            </a:r>
            <a:endParaRPr lang="en-US" altLang="zh-CN" dirty="0">
              <a:solidFill>
                <a:schemeClr val="tx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  <a:p>
            <a:pPr marL="0" lvl="0" indent="0" algn="ctr" defTabSz="914400">
              <a:spcBef>
                <a:spcPct val="0"/>
              </a:spcBef>
              <a:buNone/>
            </a:pPr>
            <a:r>
              <a:rPr lang="en-US" altLang="zh-CN" dirty="0">
                <a:solidFill>
                  <a:schemeClr val="tx1"/>
                </a:solidFill>
                <a:latin typeface="极影毁片和圆" panose="020F0500000000000000" pitchFamily="34" charset="-122"/>
                <a:ea typeface="极影毁片和圆" panose="020F0500000000000000" pitchFamily="34" charset="-122"/>
              </a:rPr>
              <a:t>   Mature supply chain</a:t>
            </a:r>
            <a:endParaRPr lang="en-US" altLang="zh-CN" dirty="0">
              <a:solidFill>
                <a:schemeClr val="tx1"/>
              </a:solidFill>
              <a:latin typeface="极影毁片和圆" panose="020F0500000000000000" pitchFamily="34" charset="-122"/>
              <a:ea typeface="极影毁片和圆" panose="020F0500000000000000" pitchFamily="34" charset="-122"/>
            </a:endParaRPr>
          </a:p>
          <a:p>
            <a:pPr marL="0" lvl="0" indent="0" algn="ctr" defTabSz="914400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tx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稳定渠道</a:t>
            </a:r>
            <a:endParaRPr lang="en-US" altLang="zh-CN" dirty="0">
              <a:solidFill>
                <a:schemeClr val="tx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  <a:p>
            <a:pPr marL="0" lvl="0" indent="0" algn="ctr" defTabSz="914400">
              <a:spcBef>
                <a:spcPct val="0"/>
              </a:spcBef>
              <a:buNone/>
            </a:pPr>
            <a:r>
              <a:rPr lang="en-US" altLang="zh-CN" dirty="0">
                <a:solidFill>
                  <a:schemeClr val="tx1"/>
                </a:solidFill>
                <a:latin typeface="极影毁片和圆" panose="020F0500000000000000" pitchFamily="34" charset="-122"/>
                <a:ea typeface="极影毁片和圆" panose="020F0500000000000000" pitchFamily="34" charset="-122"/>
              </a:rPr>
              <a:t>   Stable channel</a:t>
            </a:r>
            <a:endParaRPr lang="en-US" altLang="zh-CN" dirty="0">
              <a:solidFill>
                <a:schemeClr val="tx1"/>
              </a:solidFill>
              <a:latin typeface="极影毁片和圆" panose="020F0500000000000000" pitchFamily="34" charset="-122"/>
              <a:ea typeface="极影毁片和圆" panose="020F0500000000000000" pitchFamily="34" charset="-122"/>
            </a:endParaRPr>
          </a:p>
          <a:p>
            <a:pPr marL="0" indent="0" algn="ctr" defTabSz="914400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tx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综合成本低</a:t>
            </a:r>
            <a:endParaRPr lang="en-US" altLang="zh-CN" dirty="0">
              <a:solidFill>
                <a:schemeClr val="tx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  <a:p>
            <a:pPr marL="0" lvl="0" indent="0" algn="ctr" defTabSz="914400">
              <a:spcBef>
                <a:spcPct val="0"/>
              </a:spcBef>
              <a:buNone/>
            </a:pPr>
            <a:r>
              <a:rPr lang="en-US" altLang="zh-CN" dirty="0">
                <a:solidFill>
                  <a:schemeClr val="tx1"/>
                </a:solidFill>
                <a:latin typeface="极影毁片和圆" panose="020F0500000000000000" pitchFamily="34" charset="-122"/>
                <a:ea typeface="极影毁片和圆" panose="020F0500000000000000" pitchFamily="34" charset="-122"/>
              </a:rPr>
              <a:t>Low comprehensive cost   </a:t>
            </a:r>
            <a:endParaRPr lang="en-US" altLang="zh-CN" dirty="0">
              <a:solidFill>
                <a:schemeClr val="tx1"/>
              </a:solidFill>
              <a:latin typeface="极影毁片和圆" panose="020F0500000000000000" pitchFamily="34" charset="-122"/>
              <a:ea typeface="极影毁片和圆" panose="020F0500000000000000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6276975"/>
            <a:ext cx="12192000" cy="581025"/>
          </a:xfrm>
          <a:prstGeom prst="rect">
            <a:avLst/>
          </a:prstGeom>
          <a:solidFill>
            <a:srgbClr val="007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4" descr="图片包含 文字&#10;&#10;描述已自动生成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50613" y="6391274"/>
            <a:ext cx="514142" cy="38913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5" name="文本框 14"/>
          <p:cNvSpPr txBox="1"/>
          <p:nvPr/>
        </p:nvSpPr>
        <p:spPr>
          <a:xfrm>
            <a:off x="158878" y="6355007"/>
            <a:ext cx="6368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“</a:t>
            </a:r>
            <a:r>
              <a:rPr lang="en-US" altLang="zh-CN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2022 </a:t>
            </a:r>
            <a:r>
              <a:rPr lang="zh-CN" altLang="en-US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科技赋能乡村发展国际论坛“</a:t>
            </a:r>
            <a:br>
              <a:rPr lang="zh-CN" altLang="en-US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</a:br>
            <a:r>
              <a:rPr lang="en-US" altLang="zh-CN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Times New Roman" panose="02020603050405020304" charset="0"/>
                <a:sym typeface="+mn-ea"/>
              </a:rPr>
              <a:t>Sci-Tech Empowering Rural Transformation Thematic Study and Knowledge Sharing  </a:t>
            </a:r>
            <a:endParaRPr lang="en-US" altLang="zh-CN" sz="1100" dirty="0">
              <a:solidFill>
                <a:schemeClr val="bg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pic>
        <p:nvPicPr>
          <p:cNvPr id="5" name="图片 22" descr="形状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74" y="2738288"/>
            <a:ext cx="2478088" cy="21478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24" descr="徽标&#10;&#10;描述已自动生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287" y="2695426"/>
            <a:ext cx="2447925" cy="13319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26" descr="图标&#10;&#10;描述已自动生成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8899" y="4170213"/>
            <a:ext cx="2806700" cy="744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5521550" y="2019630"/>
            <a:ext cx="56769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4000" kern="1200" cap="none" spc="0" normalizeH="0" baseline="0" noProof="0" dirty="0">
                <a:solidFill>
                  <a:srgbClr val="FF0000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数字化供应链</a:t>
            </a:r>
            <a:endParaRPr kumimoji="0" lang="en-US" altLang="zh-CN" sz="4000" kern="1200" cap="none" spc="0" normalizeH="0" baseline="0" noProof="0" dirty="0">
              <a:solidFill>
                <a:srgbClr val="FF0000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altLang="zh-CN" sz="2000" kern="1200" cap="none" spc="0" normalizeH="0" baseline="0" noProof="0" dirty="0">
                <a:solidFill>
                  <a:schemeClr val="accent6">
                    <a:lumMod val="25000"/>
                  </a:schemeClr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DIGITAL SUPPLY CHAIN</a:t>
            </a:r>
            <a:endParaRPr kumimoji="0" lang="en-US" altLang="zh-CN" sz="2000" kern="1200" cap="none" spc="0" normalizeH="0" baseline="0" noProof="0" dirty="0">
              <a:solidFill>
                <a:schemeClr val="accent6">
                  <a:lumMod val="25000"/>
                </a:schemeClr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endParaRPr kumimoji="0" lang="en-US" altLang="zh-CN" sz="2000" kern="1200" cap="none" spc="0" normalizeH="0" baseline="0" noProof="0" dirty="0">
              <a:solidFill>
                <a:schemeClr val="accent6">
                  <a:lumMod val="25000"/>
                </a:schemeClr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3200" kern="1200" cap="none" spc="0" normalizeH="0" baseline="0" noProof="0" dirty="0">
                <a:solidFill>
                  <a:schemeClr val="accent6">
                    <a:lumMod val="25000"/>
                  </a:schemeClr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仓储</a:t>
            </a:r>
            <a:endParaRPr kumimoji="0" lang="en-US" altLang="zh-CN" sz="3200" kern="1200" cap="none" spc="0" normalizeH="0" baseline="0" noProof="0" dirty="0">
              <a:solidFill>
                <a:schemeClr val="accent6">
                  <a:lumMod val="25000"/>
                </a:schemeClr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altLang="zh-CN" sz="1600" kern="1200" cap="none" spc="0" normalizeH="0" baseline="0" noProof="0" dirty="0">
                <a:solidFill>
                  <a:schemeClr val="accent6">
                    <a:lumMod val="25000"/>
                  </a:schemeClr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STORAGE</a:t>
            </a:r>
            <a:endParaRPr kumimoji="0" lang="en-US" altLang="zh-CN" sz="1600" kern="1200" cap="none" spc="0" normalizeH="0" baseline="0" noProof="0" dirty="0">
              <a:solidFill>
                <a:schemeClr val="accent6">
                  <a:lumMod val="25000"/>
                </a:schemeClr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3200" kern="1200" cap="none" spc="0" normalizeH="0" baseline="0" noProof="0" dirty="0">
                <a:solidFill>
                  <a:schemeClr val="accent6">
                    <a:lumMod val="25000"/>
                  </a:schemeClr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物流</a:t>
            </a:r>
            <a:endParaRPr kumimoji="0" lang="en-US" altLang="zh-CN" sz="3200" kern="1200" cap="none" spc="0" normalizeH="0" baseline="0" noProof="0" dirty="0">
              <a:solidFill>
                <a:schemeClr val="accent6">
                  <a:lumMod val="25000"/>
                </a:schemeClr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altLang="zh-CN" sz="1600" kern="1200" cap="none" spc="0" normalizeH="0" baseline="0" noProof="0" dirty="0">
                <a:solidFill>
                  <a:schemeClr val="accent6">
                    <a:lumMod val="25000"/>
                  </a:schemeClr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LOGISTICS</a:t>
            </a:r>
            <a:endParaRPr kumimoji="0" lang="en-US" altLang="zh-CN" sz="1600" kern="1200" cap="none" spc="0" normalizeH="0" baseline="0" noProof="0" dirty="0">
              <a:solidFill>
                <a:schemeClr val="accent6">
                  <a:lumMod val="25000"/>
                </a:schemeClr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3200" kern="1200" cap="none" spc="0" normalizeH="0" baseline="0" noProof="0" dirty="0">
                <a:solidFill>
                  <a:schemeClr val="accent6">
                    <a:lumMod val="25000"/>
                  </a:schemeClr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包装</a:t>
            </a:r>
            <a:endParaRPr kumimoji="0" lang="en-US" altLang="zh-CN" sz="3200" kern="1200" cap="none" spc="0" normalizeH="0" baseline="0" noProof="0" dirty="0">
              <a:solidFill>
                <a:schemeClr val="accent6">
                  <a:lumMod val="25000"/>
                </a:schemeClr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altLang="zh-CN" sz="1600" kern="1200" cap="none" spc="0" normalizeH="0" baseline="0" noProof="0" dirty="0">
                <a:solidFill>
                  <a:schemeClr val="accent6">
                    <a:lumMod val="25000"/>
                  </a:schemeClr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PACKING</a:t>
            </a:r>
            <a:endParaRPr kumimoji="0" lang="en-US" altLang="zh-CN" sz="3200" kern="1200" cap="none" spc="0" normalizeH="0" baseline="0" noProof="0" dirty="0">
              <a:solidFill>
                <a:schemeClr val="accent6">
                  <a:lumMod val="25000"/>
                </a:schemeClr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6299291" y="3117850"/>
            <a:ext cx="4121419" cy="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0" y="6276975"/>
            <a:ext cx="12192000" cy="581025"/>
          </a:xfrm>
          <a:prstGeom prst="rect">
            <a:avLst/>
          </a:prstGeom>
          <a:solidFill>
            <a:srgbClr val="007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4" descr="图片包含 文字&#10;&#10;描述已自动生成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250613" y="6391274"/>
            <a:ext cx="514142" cy="38913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4" name="文本框 13"/>
          <p:cNvSpPr txBox="1"/>
          <p:nvPr/>
        </p:nvSpPr>
        <p:spPr>
          <a:xfrm>
            <a:off x="158878" y="6355007"/>
            <a:ext cx="6368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“</a:t>
            </a:r>
            <a:r>
              <a:rPr lang="en-US" altLang="zh-CN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2022 </a:t>
            </a:r>
            <a:r>
              <a:rPr lang="zh-CN" altLang="en-US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科技赋能乡村发展国际论坛“</a:t>
            </a:r>
            <a:br>
              <a:rPr lang="zh-CN" altLang="en-US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</a:br>
            <a:r>
              <a:rPr lang="en-US" altLang="zh-CN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Times New Roman" panose="02020603050405020304" charset="0"/>
                <a:sym typeface="+mn-ea"/>
              </a:rPr>
              <a:t>Sci-Tech Empowering Rural Transformation Thematic Study and Knowledge Sharing  </a:t>
            </a:r>
            <a:endParaRPr lang="en-US" altLang="zh-CN" sz="1100" dirty="0">
              <a:solidFill>
                <a:schemeClr val="bg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tags/tag1.xml><?xml version="1.0" encoding="utf-8"?>
<p:tagLst xmlns:p="http://schemas.openxmlformats.org/presentationml/2006/main">
  <p:tag name="ISPRING_RESOURCE_PATHS_HASH_PRESENTER" val="b4c7732435421dbf6a6252843a45f9a13ab19dc0"/>
  <p:tag name="ISPRING_ULTRA_SCORM_COURSE_ID" val="421E1B97-57A3-4AB9-8D6A-B189CAEF2073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1468"/>
  <p:tag name="KSO_WPP_MARK_KEY" val="a3fe53e6-cfcb-4cc9-be21-c168c981925b"/>
  <p:tag name="COMMONDATA" val="eyJoZGlkIjoiZWZlZGExNWU5MmJjNGExNWU5NGY1OTg1YmM3YjBhNzYifQ=="/>
</p:tagLst>
</file>

<file path=ppt/theme/theme1.xml><?xml version="1.0" encoding="utf-8"?>
<a:theme xmlns:a="http://schemas.openxmlformats.org/drawingml/2006/main" name="Office 主题">
  <a:themeElements>
    <a:clrScheme name="自定义 98">
      <a:dk1>
        <a:sysClr val="windowText" lastClr="000000"/>
      </a:dk1>
      <a:lt1>
        <a:sysClr val="window" lastClr="FFFFFF"/>
      </a:lt1>
      <a:dk2>
        <a:srgbClr val="212745"/>
      </a:dk2>
      <a:lt2>
        <a:srgbClr val="7F7F7F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56C7AA"/>
      </a:hlink>
      <a:folHlink>
        <a:srgbClr val="59A8D1"/>
      </a:folHlink>
    </a:clrScheme>
    <a:fontScheme name="自定义 8">
      <a:majorFont>
        <a:latin typeface="ITC Avant Garde Std Md"/>
        <a:ea typeface="方正兰亭黑简体"/>
        <a:cs typeface=""/>
      </a:majorFont>
      <a:minorFont>
        <a:latin typeface="ITC Avant Garde Std XLt"/>
        <a:ea typeface="方正兰亭黑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Cloud School PPT template</Template>
  <TotalTime>0</TotalTime>
  <Words>3976</Words>
  <Application>WPS 演示</Application>
  <PresentationFormat>宽屏</PresentationFormat>
  <Paragraphs>210</Paragraphs>
  <Slides>17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8" baseType="lpstr">
      <vt:lpstr>Arial</vt:lpstr>
      <vt:lpstr>宋体</vt:lpstr>
      <vt:lpstr>Wingdings</vt:lpstr>
      <vt:lpstr>Open Sans</vt:lpstr>
      <vt:lpstr>仿宋_GB2312</vt:lpstr>
      <vt:lpstr>极影毁片辉宋 Bold</vt:lpstr>
      <vt:lpstr>Open Sans Regular</vt:lpstr>
      <vt:lpstr>微软雅黑</vt:lpstr>
      <vt:lpstr>Calibri</vt:lpstr>
      <vt:lpstr>Times New Roman</vt:lpstr>
      <vt:lpstr>汉仪颜楷简</vt:lpstr>
      <vt:lpstr>极影毁片和圆</vt:lpstr>
      <vt:lpstr>Arial</vt:lpstr>
      <vt:lpstr>等线</vt:lpstr>
      <vt:lpstr>ITC Avant Garde Std XLt</vt:lpstr>
      <vt:lpstr>Segoe Print</vt:lpstr>
      <vt:lpstr>Arial Unicode MS</vt:lpstr>
      <vt:lpstr>方正兰亭黑简体</vt:lpstr>
      <vt:lpstr>黑体</vt:lpstr>
      <vt:lpstr>ITC Avant Garde Std Md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men</dc:creator>
  <cp:keywords>www.tukuppt.com</cp:keywords>
  <cp:lastModifiedBy>陈其辉-武功电商</cp:lastModifiedBy>
  <cp:revision>12</cp:revision>
  <dcterms:created xsi:type="dcterms:W3CDTF">2022-11-29T02:20:00Z</dcterms:created>
  <dcterms:modified xsi:type="dcterms:W3CDTF">2022-11-29T03:43:01Z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08999D00CDE24C329367B6A098E462A3</vt:lpwstr>
  </property>
  <property fmtid="{D5CDD505-2E9C-101B-9397-08002B2CF9AE}" pid="3" name="KSOProductBuildVer">
    <vt:lpwstr>2052-11.1.0.12763</vt:lpwstr>
  </property>
</Properties>
</file>