
<file path=[Content_Types].xml><?xml version="1.0" encoding="utf-8"?>
<Types xmlns="http://schemas.openxmlformats.org/package/2006/content-types">
  <Default Extension="jpeg" ContentType="image/jpeg"/>
  <Default Extension="JPG" ContentType="image/.jpg"/>
  <Default Extension="mp3" ContentType="audio/mp3"/>
  <Default Extension="png" ContentType="image/png"/>
  <Default Extension="rels" ContentType="application/vnd.openxmlformats-package.relationships+xml"/>
  <Default Extension="xml" ContentType="application/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430" r:id="rId3"/>
    <p:sldId id="337" r:id="rId5"/>
    <p:sldId id="326" r:id="rId6"/>
    <p:sldId id="333" r:id="rId7"/>
    <p:sldId id="396" r:id="rId8"/>
    <p:sldId id="399" r:id="rId9"/>
    <p:sldId id="397" r:id="rId10"/>
    <p:sldId id="429" r:id="rId11"/>
    <p:sldId id="400" r:id="rId12"/>
    <p:sldId id="401" r:id="rId13"/>
    <p:sldId id="402" r:id="rId14"/>
  </p:sldIdLst>
  <p:sldSz cx="12192000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95" userDrawn="1">
          <p15:clr>
            <a:srgbClr val="A4A3A4"/>
          </p15:clr>
        </p15:guide>
        <p15:guide id="2" pos="438" userDrawn="1">
          <p15:clr>
            <a:srgbClr val="A4A3A4"/>
          </p15:clr>
        </p15:guide>
        <p15:guide id="3" pos="7229" userDrawn="1">
          <p15:clr>
            <a:srgbClr val="A4A3A4"/>
          </p15:clr>
        </p15:guide>
        <p15:guide id="4" orient="horz" pos="386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AE3E"/>
    <a:srgbClr val="FFFFFF"/>
    <a:srgbClr val="68AE77"/>
    <a:srgbClr val="DEB855"/>
    <a:srgbClr val="E5C677"/>
    <a:srgbClr val="70E8CA"/>
    <a:srgbClr val="FFFF99"/>
    <a:srgbClr val="77BD36"/>
    <a:srgbClr val="FFE8CB"/>
    <a:srgbClr val="8CF5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3440" autoAdjust="0"/>
  </p:normalViewPr>
  <p:slideViewPr>
    <p:cSldViewPr snapToGrid="0" showGuides="1">
      <p:cViewPr varScale="1">
        <p:scale>
          <a:sx n="79" d="100"/>
          <a:sy n="79" d="100"/>
        </p:scale>
        <p:origin x="965" y="48"/>
      </p:cViewPr>
      <p:guideLst>
        <p:guide orient="horz" pos="595"/>
        <p:guide pos="438"/>
        <p:guide pos="7229"/>
        <p:guide orient="horz" pos="38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8" Type="http://schemas.openxmlformats.org/officeDocument/2006/relationships/tags" Target="tags/tag2.xml"/><Relationship Id="rId13" Type="http://schemas.openxmlformats.org/officeDocument/2006/relationships/slide" Target="slides/slide10.xml"/><Relationship Id="rId3" Type="http://schemas.openxmlformats.org/officeDocument/2006/relationships/slide" Target="slides/slide1.xml"/><Relationship Id="rId21" Type="http://schemas.openxmlformats.org/officeDocument/2006/relationships/customXml" Target="../customXml/item3.xml"/><Relationship Id="rId7" Type="http://schemas.openxmlformats.org/officeDocument/2006/relationships/slide" Target="slides/slide4.xml"/><Relationship Id="rId17" Type="http://schemas.openxmlformats.org/officeDocument/2006/relationships/tableStyles" Target="tableStyles.xml"/><Relationship Id="rId12" Type="http://schemas.openxmlformats.org/officeDocument/2006/relationships/slide" Target="slides/slide9.xml"/><Relationship Id="rId2" Type="http://schemas.openxmlformats.org/officeDocument/2006/relationships/theme" Target="theme/them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1" Type="http://schemas.openxmlformats.org/officeDocument/2006/relationships/slideMaster" Target="slideMasters/slideMaster1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customXml" Target="../customXml/item1.xml"/><Relationship Id="rId9" Type="http://schemas.openxmlformats.org/officeDocument/2006/relationships/slide" Target="slides/slide6.xml"/><Relationship Id="rId4" Type="http://schemas.openxmlformats.org/officeDocument/2006/relationships/notesMaster" Target="notesMasters/notesMaster1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D3D897-D653-4E87-B3FC-7F91767C45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 dirty="0"/>
              <a:t>High-efficiency Plastic-Film Mulching Cultivation Techniques for Dryland Farming</a:t>
            </a:r>
            <a:endParaRPr lang="en-US" altLang="zh-CN" dirty="0"/>
          </a:p>
          <a:p>
            <a:r>
              <a:rPr lang="zh-CN" altLang="en-US" dirty="0"/>
              <a:t>旱作农业地膜覆盖高效栽培技术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Partial-Film-Mulched Pepper Cultivation with Ridge Planting and Furrow Irrigation</a:t>
            </a:r>
            <a:endParaRPr lang="en-US" altLang="zh-CN" dirty="0"/>
          </a:p>
          <a:p>
            <a:r>
              <a:rPr lang="zh-CN" altLang="en-US" dirty="0"/>
              <a:t>四、辣椒半膜覆盖垄作沟灌技术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辣椒半膜覆盖垄作沟灌技术是一种高效、节水、防病的栽培模式，特别适用于依靠河流或水库引水灌溉的地区、主要抽取地下水灌溉的地区、以及地表水与地下水联合灌溉的地区。该技术通过科学的田间管理，既能提升产量，又能降低病害风险，是现代辣椒种植中值得推广的重要方法。</a:t>
            </a:r>
            <a:endParaRPr lang="zh-CN" altLang="en-US" dirty="0"/>
          </a:p>
          <a:p>
            <a:r>
              <a:rPr lang="en-US" altLang="zh-CN" dirty="0"/>
              <a:t>The partial-film-mulched ridge planting and furrow irrigation system for pepper is an efficient,</a:t>
            </a:r>
            <a:endParaRPr lang="en-US" altLang="zh-CN" dirty="0"/>
          </a:p>
          <a:p>
            <a:r>
              <a:rPr lang="en-US" altLang="zh-CN" dirty="0"/>
              <a:t>water-saving and disease-reducing cultivation method.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It is particularly suitable for </a:t>
            </a:r>
            <a:endParaRPr lang="en-US" altLang="zh-CN" dirty="0"/>
          </a:p>
          <a:p>
            <a:r>
              <a:rPr lang="en-US" altLang="zh-CN" dirty="0"/>
              <a:t>regions irrigated with river or reservoir water, </a:t>
            </a:r>
            <a:endParaRPr lang="en-US" altLang="zh-CN" dirty="0"/>
          </a:p>
          <a:p>
            <a:r>
              <a:rPr lang="en-US" altLang="zh-CN" dirty="0"/>
              <a:t>areas that rely on groundwater, </a:t>
            </a:r>
            <a:endParaRPr lang="en-US" altLang="zh-CN" dirty="0"/>
          </a:p>
          <a:p>
            <a:r>
              <a:rPr lang="en-US" altLang="zh-CN" dirty="0"/>
              <a:t>and locations that use a combination of surface and groundwater irrigation.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With proper field management, </a:t>
            </a:r>
            <a:endParaRPr lang="en-US" altLang="zh-CN" dirty="0"/>
          </a:p>
          <a:p>
            <a:r>
              <a:rPr lang="en-US" altLang="zh-CN" dirty="0"/>
              <a:t>this technology can increase yields </a:t>
            </a:r>
            <a:endParaRPr lang="en-US" altLang="zh-CN" dirty="0"/>
          </a:p>
          <a:p>
            <a:r>
              <a:rPr lang="en-US" altLang="zh-CN" dirty="0"/>
              <a:t>and lower disease risks,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making it an important method in modern pepper cultivation.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（一）地块选择与整地</a:t>
            </a:r>
            <a:endParaRPr lang="zh-CN" altLang="en-US" dirty="0"/>
          </a:p>
          <a:p>
            <a:r>
              <a:rPr lang="zh-CN" altLang="en-US" dirty="0"/>
              <a:t>辣椒半膜覆盖垄作沟灌栽培，要选择透气良好、土层深厚、腐殖质丰富的壤土或砂壤土为宜，避免盐碱地。播种前要清除前一季的秸秆和杂物，并进行翻地、碎土、平整土地和起垄作业。</a:t>
            </a:r>
            <a:endParaRPr lang="zh-CN" altLang="en-US" dirty="0"/>
          </a:p>
          <a:p>
            <a:r>
              <a:rPr lang="en-US" altLang="zh-CN" dirty="0"/>
              <a:t>4.1Land Selection and Preparation</a:t>
            </a:r>
            <a:endParaRPr lang="en-US" altLang="zh-CN" dirty="0"/>
          </a:p>
          <a:p>
            <a:r>
              <a:rPr lang="en-US" altLang="zh-CN" dirty="0"/>
              <a:t>For partial-film-mulched ridge planting with furrow irrigation, </a:t>
            </a:r>
            <a:endParaRPr lang="en-US" altLang="zh-CN" dirty="0"/>
          </a:p>
          <a:p>
            <a:r>
              <a:rPr lang="en-US" altLang="zh-CN" dirty="0"/>
              <a:t>loam or sandy loam with good air aeration, </a:t>
            </a:r>
            <a:endParaRPr lang="en-US" altLang="zh-CN" dirty="0"/>
          </a:p>
          <a:p>
            <a:r>
              <a:rPr lang="en-US" altLang="zh-CN" dirty="0"/>
              <a:t>deep soil layers </a:t>
            </a:r>
            <a:endParaRPr lang="en-US" altLang="zh-CN" dirty="0"/>
          </a:p>
          <a:p>
            <a:r>
              <a:rPr lang="en-US" altLang="zh-CN" dirty="0"/>
              <a:t>and high organic matter content is preferred,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while saline-alkali soils should be avoided.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Before sowing, </a:t>
            </a:r>
            <a:endParaRPr lang="en-US" altLang="zh-CN" dirty="0"/>
          </a:p>
          <a:p>
            <a:r>
              <a:rPr lang="en-US" altLang="zh-CN" dirty="0"/>
              <a:t>crop residues and debris from the previous season should be removed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and followed by ploughing,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soil crushing, land leveling and ridge formation.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（二）施肥管理</a:t>
            </a:r>
            <a:endParaRPr lang="zh-CN" altLang="en-US" dirty="0"/>
          </a:p>
          <a:p>
            <a:r>
              <a:rPr lang="zh-CN" altLang="en-US" dirty="0"/>
              <a:t>全生育期每公顷需施入纯氮300-375</a:t>
            </a:r>
            <a:r>
              <a:rPr lang="en-US" altLang="zh-CN" dirty="0"/>
              <a:t>kg、</a:t>
            </a:r>
            <a:r>
              <a:rPr lang="zh-CN" altLang="en-US" dirty="0"/>
              <a:t>磷120-165</a:t>
            </a:r>
            <a:r>
              <a:rPr lang="en-US" altLang="zh-CN" dirty="0"/>
              <a:t>kg、</a:t>
            </a:r>
            <a:r>
              <a:rPr lang="zh-CN" altLang="en-US" dirty="0"/>
              <a:t>钾60-75</a:t>
            </a:r>
            <a:r>
              <a:rPr lang="en-US" altLang="zh-CN" dirty="0"/>
              <a:t>kg，</a:t>
            </a:r>
            <a:r>
              <a:rPr lang="zh-CN" altLang="en-US" dirty="0"/>
              <a:t>或根据测土结果进行配方施肥。肥料在春耕时施入，或在起垄时集中施入垄底。杂草危害严重的地块，起垄后覆膜前，每公顷用50%乙草胺乳油750-1050</a:t>
            </a:r>
            <a:r>
              <a:rPr lang="en-US" altLang="zh-CN" dirty="0"/>
              <a:t>g，</a:t>
            </a:r>
            <a:r>
              <a:rPr lang="zh-CN" altLang="en-US" dirty="0"/>
              <a:t>兑水450</a:t>
            </a:r>
            <a:r>
              <a:rPr lang="en-US" altLang="zh-CN" dirty="0"/>
              <a:t>kg，</a:t>
            </a:r>
            <a:r>
              <a:rPr lang="zh-CN" altLang="en-US" dirty="0"/>
              <a:t>进行地面喷雾防治。</a:t>
            </a:r>
            <a:endParaRPr lang="zh-CN" altLang="en-US" dirty="0"/>
          </a:p>
          <a:p>
            <a:r>
              <a:rPr lang="en-US" altLang="zh-CN" dirty="0"/>
              <a:t>4.2 Fertilization Management</a:t>
            </a:r>
            <a:endParaRPr lang="en-US" altLang="zh-CN" dirty="0"/>
          </a:p>
          <a:p>
            <a:r>
              <a:rPr lang="en-US" altLang="zh-CN" dirty="0"/>
              <a:t>In general, </a:t>
            </a:r>
            <a:endParaRPr lang="en-US" altLang="zh-CN" dirty="0"/>
          </a:p>
          <a:p>
            <a:r>
              <a:rPr lang="en-US" altLang="zh-CN" dirty="0"/>
              <a:t>300–375 kg of pure nitrogen, </a:t>
            </a:r>
            <a:endParaRPr lang="en-US" altLang="zh-CN" dirty="0"/>
          </a:p>
          <a:p>
            <a:r>
              <a:rPr lang="en-US" altLang="zh-CN" dirty="0"/>
              <a:t>120-165 kg of phosphorus, </a:t>
            </a:r>
            <a:endParaRPr lang="en-US" altLang="zh-CN" dirty="0"/>
          </a:p>
          <a:p>
            <a:r>
              <a:rPr lang="en-US" altLang="zh-CN" dirty="0"/>
              <a:t>and 60-75 kg of potassium should be applied per hectare over the entire growth period, </a:t>
            </a:r>
            <a:endParaRPr lang="en-US" altLang="zh-CN" dirty="0"/>
          </a:p>
          <a:p>
            <a:r>
              <a:rPr lang="en-US" altLang="zh-CN" dirty="0"/>
              <a:t>or formula fertilization may be used based on soil-testing results.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Fertilizers may be applied during spring ploughing </a:t>
            </a:r>
            <a:endParaRPr lang="en-US" altLang="zh-CN" dirty="0"/>
          </a:p>
          <a:p>
            <a:r>
              <a:rPr lang="en-US" altLang="zh-CN" dirty="0"/>
              <a:t>or placed at the base of the ridges during ridge formation.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In fields with severe weed pressure, </a:t>
            </a:r>
            <a:endParaRPr lang="en-US" altLang="zh-CN" dirty="0"/>
          </a:p>
          <a:p>
            <a:r>
              <a:rPr lang="en-US" altLang="zh-CN" dirty="0"/>
              <a:t>750-1050 g of 50% acetochlor EC per hectare should be diluted in 450 kg of water and applied as a soil-surface spray </a:t>
            </a:r>
            <a:endParaRPr lang="en-US" altLang="zh-CN" dirty="0"/>
          </a:p>
          <a:p>
            <a:r>
              <a:rPr lang="en-US" altLang="zh-CN" dirty="0"/>
              <a:t>after ridge formation and before film mulching to control weeds.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（三）起垄与覆膜</a:t>
            </a:r>
            <a:endParaRPr lang="zh-CN" altLang="en-US" dirty="0"/>
          </a:p>
          <a:p>
            <a:r>
              <a:rPr lang="zh-CN" altLang="en-US" dirty="0"/>
              <a:t>一般在3月上中旬，耕作层解冻后就可以起垄，垄宽60</a:t>
            </a:r>
            <a:r>
              <a:rPr lang="en-US" altLang="zh-CN" dirty="0"/>
              <a:t>cm，</a:t>
            </a:r>
            <a:r>
              <a:rPr lang="zh-CN" altLang="en-US" dirty="0"/>
              <a:t>垄高15</a:t>
            </a:r>
            <a:r>
              <a:rPr lang="en-US" altLang="zh-CN" dirty="0"/>
              <a:t>cm，</a:t>
            </a:r>
            <a:r>
              <a:rPr lang="zh-CN" altLang="en-US" dirty="0"/>
              <a:t>垄沟宽30</a:t>
            </a:r>
            <a:r>
              <a:rPr lang="en-US" altLang="zh-CN" dirty="0"/>
              <a:t>cm。</a:t>
            </a:r>
            <a:r>
              <a:rPr lang="zh-CN" altLang="en-US" dirty="0"/>
              <a:t>要求垄面平整，垄脊高低一致。选用幅宽90-100</a:t>
            </a:r>
            <a:r>
              <a:rPr lang="en-US" altLang="zh-CN" dirty="0"/>
              <a:t>cm</a:t>
            </a:r>
            <a:r>
              <a:rPr lang="zh-CN" altLang="en-US" dirty="0"/>
              <a:t>的地膜进行覆盖。覆膜时，地膜要与垄面贴紧拉平，提倡在土壤白天解冻、夜晚仍会轻微结冰的时候，及时完成起垄和覆膜作业，以利于保蓄土壤水分。</a:t>
            </a:r>
            <a:endParaRPr lang="zh-CN" altLang="en-US" dirty="0"/>
          </a:p>
          <a:p>
            <a:r>
              <a:rPr lang="en-US" altLang="zh-CN" dirty="0"/>
              <a:t>4.3 Ridge Formation and Film Mulching</a:t>
            </a:r>
            <a:endParaRPr lang="en-US" altLang="zh-CN" dirty="0"/>
          </a:p>
          <a:p>
            <a:r>
              <a:rPr lang="en-US" altLang="zh-CN" dirty="0"/>
              <a:t>Generally, </a:t>
            </a:r>
            <a:endParaRPr lang="en-US" altLang="zh-CN" dirty="0"/>
          </a:p>
          <a:p>
            <a:r>
              <a:rPr lang="en-US" altLang="zh-CN" dirty="0"/>
              <a:t>ridge formation can be carried out in </a:t>
            </a:r>
            <a:endParaRPr lang="en-US" altLang="zh-CN" dirty="0"/>
          </a:p>
          <a:p>
            <a:r>
              <a:rPr lang="en-US" altLang="zh-CN" dirty="0"/>
              <a:t>early to mid-March once the </a:t>
            </a:r>
            <a:endParaRPr lang="en-US" altLang="zh-CN" dirty="0"/>
          </a:p>
          <a:p>
            <a:r>
              <a:rPr lang="en-US" altLang="zh-CN" dirty="0"/>
              <a:t>plough layer has thawed.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Ridges are 60 cm wide </a:t>
            </a:r>
            <a:endParaRPr lang="en-US" altLang="zh-CN" dirty="0"/>
          </a:p>
          <a:p>
            <a:r>
              <a:rPr lang="en-US" altLang="zh-CN" dirty="0"/>
              <a:t>and 15 cm high, </a:t>
            </a:r>
            <a:endParaRPr lang="en-US" altLang="zh-CN" dirty="0"/>
          </a:p>
          <a:p>
            <a:r>
              <a:rPr lang="en-US" altLang="zh-CN" dirty="0"/>
              <a:t>330 cm in width. </a:t>
            </a:r>
            <a:endParaRPr lang="en-US" altLang="zh-CN" dirty="0"/>
          </a:p>
          <a:p>
            <a:r>
              <a:rPr lang="en-US" altLang="zh-CN" dirty="0"/>
              <a:t>The ridge surfaces should be leveled </a:t>
            </a:r>
            <a:endParaRPr lang="en-US" altLang="zh-CN" dirty="0"/>
          </a:p>
          <a:p>
            <a:r>
              <a:rPr lang="en-US" altLang="zh-CN" dirty="0"/>
              <a:t>and the ridge crests kept uniform in height.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Plastic film with a width of 90–100 cm should be selected for mulching. </a:t>
            </a:r>
            <a:endParaRPr lang="en-US" altLang="zh-CN" dirty="0"/>
          </a:p>
          <a:p>
            <a:r>
              <a:rPr lang="en-US" altLang="zh-CN" dirty="0"/>
              <a:t>During mulching, </a:t>
            </a:r>
            <a:endParaRPr lang="en-US" altLang="zh-CN" dirty="0"/>
          </a:p>
          <a:p>
            <a:r>
              <a:rPr lang="en-US" altLang="zh-CN" dirty="0"/>
              <a:t>the film should be tightly attached to the ridge surface and stretched flat. </a:t>
            </a:r>
            <a:endParaRPr lang="en-US" altLang="zh-CN" dirty="0"/>
          </a:p>
          <a:p>
            <a:r>
              <a:rPr lang="en-US" altLang="zh-CN" dirty="0"/>
              <a:t>It is recommended to complete ridge formation and film mulching in a timely manner when the soil thaws during the day and freezes slightly at night, as this helps conserve soil moisture.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（四）品种选择与播种</a:t>
            </a:r>
            <a:endParaRPr lang="zh-CN" altLang="en-US" dirty="0"/>
          </a:p>
          <a:p>
            <a:r>
              <a:rPr lang="zh-CN" altLang="en-US" dirty="0"/>
              <a:t>选择抗病、优质、高产、商品性好的辣椒品种。一般在3月中下旬播种，当土层温度稳定在 10℃以上时就可以播种。辣椒采用垄上直播栽培，平均行距45</a:t>
            </a:r>
            <a:r>
              <a:rPr lang="en-US" altLang="zh-CN" dirty="0"/>
              <a:t>cm，</a:t>
            </a:r>
            <a:r>
              <a:rPr lang="zh-CN" altLang="en-US" dirty="0"/>
              <a:t>株距20-25</a:t>
            </a:r>
            <a:r>
              <a:rPr lang="en-US" altLang="zh-CN" dirty="0"/>
              <a:t>cm，</a:t>
            </a:r>
            <a:r>
              <a:rPr lang="zh-CN" altLang="en-US" dirty="0"/>
              <a:t>每垄种植两行。每公顷保留90,000～111,000株。</a:t>
            </a:r>
            <a:endParaRPr lang="zh-CN" altLang="en-US" dirty="0"/>
          </a:p>
          <a:p>
            <a:r>
              <a:rPr lang="en-US" altLang="zh-CN" dirty="0"/>
              <a:t>4.4Variety Selection and Sowing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Pepper varieties with strong disease resistance, </a:t>
            </a:r>
            <a:endParaRPr lang="en-US" altLang="zh-CN" dirty="0"/>
          </a:p>
          <a:p>
            <a:r>
              <a:rPr lang="en-US" altLang="zh-CN" dirty="0"/>
              <a:t>high quality, </a:t>
            </a:r>
            <a:endParaRPr lang="en-US" altLang="zh-CN" dirty="0"/>
          </a:p>
          <a:p>
            <a:r>
              <a:rPr lang="en-US" altLang="zh-CN" dirty="0"/>
              <a:t>high yield </a:t>
            </a:r>
            <a:endParaRPr lang="en-US" altLang="zh-CN" dirty="0"/>
          </a:p>
          <a:p>
            <a:r>
              <a:rPr lang="en-US" altLang="zh-CN" dirty="0"/>
              <a:t>and good marketability should be selected.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Sowing is generally carried out in </a:t>
            </a:r>
            <a:endParaRPr lang="en-US" altLang="zh-CN" dirty="0"/>
          </a:p>
          <a:p>
            <a:r>
              <a:rPr lang="en-US" altLang="zh-CN" dirty="0"/>
              <a:t>mid- to late March </a:t>
            </a:r>
            <a:endParaRPr lang="en-US" altLang="zh-CN" dirty="0"/>
          </a:p>
          <a:p>
            <a:r>
              <a:rPr lang="en-US" altLang="zh-CN" dirty="0"/>
              <a:t>when the soil temperature in the plough layer remains above 10℃.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Peppers are </a:t>
            </a:r>
            <a:endParaRPr lang="en-US" altLang="zh-CN" dirty="0"/>
          </a:p>
          <a:p>
            <a:r>
              <a:rPr lang="en-US" altLang="zh-CN" dirty="0"/>
              <a:t>direct- seeded on the ridges at an </a:t>
            </a:r>
            <a:endParaRPr lang="en-US" altLang="zh-CN" dirty="0"/>
          </a:p>
          <a:p>
            <a:r>
              <a:rPr lang="en-US" altLang="zh-CN" dirty="0"/>
              <a:t>average row spacing of 45 cm </a:t>
            </a:r>
            <a:endParaRPr lang="en-US" altLang="zh-CN" dirty="0"/>
          </a:p>
          <a:p>
            <a:r>
              <a:rPr lang="en-US" altLang="zh-CN" dirty="0"/>
              <a:t>and a plant spacing of 20-25 cm, </a:t>
            </a:r>
            <a:endParaRPr lang="en-US" altLang="zh-CN" dirty="0"/>
          </a:p>
          <a:p>
            <a:r>
              <a:rPr lang="en-US" altLang="zh-CN" dirty="0"/>
              <a:t>with two rows per ridge. </a:t>
            </a:r>
            <a:endParaRPr lang="en-US" altLang="zh-CN" dirty="0"/>
          </a:p>
          <a:p>
            <a:r>
              <a:rPr lang="en-US" altLang="zh-CN" dirty="0"/>
              <a:t>A final population of 90,000-111,000 plants per hectare should be maintained.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（五）田间管理</a:t>
            </a:r>
            <a:endParaRPr lang="zh-CN" altLang="en-US" dirty="0"/>
          </a:p>
          <a:p>
            <a:r>
              <a:rPr lang="zh-CN" altLang="en-US" dirty="0"/>
              <a:t>覆膜辣椒从播种到出苗，大约需要15天左右。在出苗期间如遇雨，应及时疏松土壤表层硬块，并把长到地膜下面的幼苗及时放出来，避免高温灼伤或膜面压迫。</a:t>
            </a:r>
            <a:endParaRPr lang="zh-CN" altLang="en-US" dirty="0"/>
          </a:p>
          <a:p>
            <a:r>
              <a:rPr lang="en-US" altLang="zh-CN" dirty="0"/>
              <a:t>4.5 Field Management</a:t>
            </a:r>
            <a:endParaRPr lang="en-US" altLang="zh-CN" dirty="0"/>
          </a:p>
          <a:p>
            <a:r>
              <a:rPr lang="en-US" altLang="zh-CN" dirty="0"/>
              <a:t>It takes about 15 days for film-mulched peppers to emerge after sowing. 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If rainfall occurs during seedling emergence, the hard crust on the soil surface should be loosened promptly, </a:t>
            </a:r>
            <a:endParaRPr lang="en-US" altLang="zh-CN" dirty="0"/>
          </a:p>
          <a:p>
            <a:r>
              <a:rPr lang="en-US" altLang="zh-CN" dirty="0"/>
              <a:t>and any seedlings trapped beneath the mulch film should be released in time to prevent heat injury or pressure damage from the film.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灌水需掌握在现蕾期（植株开始出现小花蕾）、开花坐果期（开花至幼果形成）、果实膨大期（果实快速长大）等关键时期进行。全生育期一般灌水6-7次，总灌溉水量控制在每公顷4,500～6,000</a:t>
            </a:r>
            <a:r>
              <a:rPr lang="en-US" altLang="zh-CN" dirty="0"/>
              <a:t>m³。</a:t>
            </a:r>
            <a:r>
              <a:rPr lang="zh-CN" altLang="en-US" dirty="0"/>
              <a:t>垄上种植辣椒采用沟灌方式，灌水深度不得超过沟深的2/3，严禁大水淹垄。</a:t>
            </a:r>
            <a:endParaRPr lang="zh-CN" altLang="en-US" dirty="0"/>
          </a:p>
          <a:p>
            <a:endParaRPr lang="en-US" altLang="zh-CN" dirty="0"/>
          </a:p>
          <a:p>
            <a:r>
              <a:rPr lang="en-US" altLang="zh-CN" dirty="0"/>
              <a:t>Irrigation should be carried out at key growth stages,</a:t>
            </a:r>
            <a:endParaRPr lang="en-US" altLang="zh-CN" dirty="0"/>
          </a:p>
          <a:p>
            <a:r>
              <a:rPr lang="en-US" altLang="zh-CN" dirty="0"/>
              <a:t>including the budding stage (when the plants begin to produce small flower buds), </a:t>
            </a:r>
            <a:endParaRPr lang="en-US" altLang="zh-CN" dirty="0"/>
          </a:p>
          <a:p>
            <a:r>
              <a:rPr lang="en-US" altLang="zh-CN" dirty="0"/>
              <a:t>the flowering and fruit setting stage (from flowering to young fruit formation), </a:t>
            </a:r>
            <a:endParaRPr lang="en-US" altLang="zh-CN" dirty="0"/>
          </a:p>
          <a:p>
            <a:r>
              <a:rPr lang="en-US" altLang="zh-CN" dirty="0"/>
              <a:t>and the fruit enlargement stage (when the fruits grow rapidly).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A total of 6-7 irrigations is generally applied over the entire growth period, with total irrigation volume controlled at 4500-6000 m³ per hectare.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For pepper grown on ridges using furrow irrigation, </a:t>
            </a:r>
            <a:endParaRPr lang="en-US" altLang="zh-CN" dirty="0"/>
          </a:p>
          <a:p>
            <a:r>
              <a:rPr lang="en-US" altLang="zh-CN" dirty="0"/>
              <a:t>the irrigation depth should not exceed two-thirds of the furrow depth, </a:t>
            </a:r>
            <a:endParaRPr lang="en-US" altLang="zh-CN" dirty="0"/>
          </a:p>
          <a:p>
            <a:r>
              <a:rPr lang="en-US" altLang="zh-CN" dirty="0"/>
              <a:t>and flooding of the ridges is strictly prohibited.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全生育期结合灌水追施肥料5次，追肥以“前轻、中重、后补”为原则；</a:t>
            </a:r>
            <a:endParaRPr lang="zh-CN" altLang="en-US" dirty="0"/>
          </a:p>
          <a:p>
            <a:r>
              <a:rPr lang="zh-CN" altLang="en-US" dirty="0"/>
              <a:t>当辣椒植株开始出现小花蕾时，结合第一次灌水进行首次追肥，每公顷施用纯氮90</a:t>
            </a:r>
            <a:r>
              <a:rPr lang="en-US" altLang="zh-CN" dirty="0"/>
              <a:t>kg、</a:t>
            </a:r>
            <a:r>
              <a:rPr lang="zh-CN" altLang="en-US" dirty="0"/>
              <a:t>磷60</a:t>
            </a:r>
            <a:r>
              <a:rPr lang="en-US" altLang="zh-CN" dirty="0"/>
              <a:t>kg、</a:t>
            </a:r>
            <a:r>
              <a:rPr lang="zh-CN" altLang="en-US" dirty="0"/>
              <a:t>钾22.5</a:t>
            </a:r>
            <a:r>
              <a:rPr lang="en-US" altLang="zh-CN" dirty="0"/>
              <a:t>kg；</a:t>
            </a:r>
            <a:r>
              <a:rPr lang="zh-CN" altLang="en-US" dirty="0"/>
              <a:t>当辣椒第一簇实开始明显长大、进入膨果期时，每公顷追施纯氮105</a:t>
            </a:r>
            <a:r>
              <a:rPr lang="en-US" altLang="zh-CN" dirty="0"/>
              <a:t>kg；</a:t>
            </a:r>
            <a:r>
              <a:rPr lang="zh-CN" altLang="en-US" dirty="0"/>
              <a:t>以后根据辣椒长势，每次灌水时可适当追肥，每公顷追施纯氮约60</a:t>
            </a:r>
            <a:r>
              <a:rPr lang="en-US" altLang="zh-CN" dirty="0"/>
              <a:t>kg</a:t>
            </a:r>
            <a:r>
              <a:rPr lang="zh-CN" altLang="en-US" dirty="0"/>
              <a:t>左右。</a:t>
            </a:r>
            <a:endParaRPr lang="zh-CN" altLang="en-US" dirty="0"/>
          </a:p>
          <a:p>
            <a:endParaRPr lang="en-US" altLang="zh-CN" dirty="0"/>
          </a:p>
          <a:p>
            <a:r>
              <a:rPr lang="en-US" altLang="zh-CN" dirty="0"/>
              <a:t>Top-dressing is </a:t>
            </a:r>
            <a:endParaRPr lang="en-US" altLang="zh-CN" dirty="0"/>
          </a:p>
          <a:p>
            <a:r>
              <a:rPr lang="en-US" altLang="zh-CN" dirty="0"/>
              <a:t>applied five times during the entire growing period in combination with irrigation.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The applications follow the principle of </a:t>
            </a:r>
            <a:endParaRPr lang="en-US" altLang="zh-CN" dirty="0"/>
          </a:p>
          <a:p>
            <a:r>
              <a:rPr lang="en-US" altLang="zh-CN" dirty="0"/>
              <a:t>light early application, </a:t>
            </a:r>
            <a:endParaRPr lang="en-US" altLang="zh-CN" dirty="0"/>
          </a:p>
          <a:p>
            <a:r>
              <a:rPr lang="en-US" altLang="zh-CN" dirty="0"/>
              <a:t>heavier mid-season application, </a:t>
            </a:r>
            <a:endParaRPr lang="en-US" altLang="zh-CN" dirty="0"/>
          </a:p>
          <a:p>
            <a:r>
              <a:rPr lang="en-US" altLang="zh-CN" dirty="0"/>
              <a:t>and supplemental late-season application.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en-US" dirty="0"/>
              <a:t></a:t>
            </a:r>
            <a:r>
              <a:rPr lang="en-US" altLang="zh-CN" dirty="0"/>
              <a:t>The first topdressing is </a:t>
            </a:r>
            <a:endParaRPr lang="en-US" altLang="zh-CN" dirty="0"/>
          </a:p>
          <a:p>
            <a:r>
              <a:rPr lang="en-US" altLang="zh-CN" dirty="0"/>
              <a:t>applied in combination with the first irrigation when the pepper plants begin to produce small flower buds.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It supplies 90 kg of pure nitrogen, 60 kg of phosphorus and 22.5 kg of potassium per hectare.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en-US" dirty="0"/>
              <a:t></a:t>
            </a:r>
            <a:r>
              <a:rPr lang="en-US" altLang="zh-CN" dirty="0"/>
              <a:t>When the first fruit cluster of pepper begins to expand significantly and enters the fruit enlargement period, </a:t>
            </a:r>
            <a:endParaRPr lang="en-US" altLang="zh-CN" dirty="0"/>
          </a:p>
          <a:p>
            <a:r>
              <a:rPr lang="en-US" altLang="zh-CN" dirty="0"/>
              <a:t>105 kg of pure nitrogen per hectare is applied.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en-US" dirty="0"/>
              <a:t></a:t>
            </a:r>
            <a:r>
              <a:rPr lang="en-US" altLang="zh-CN" dirty="0"/>
              <a:t>Thereafter, appropriate topdressing may be applied with each irrigation according to plant growth, </a:t>
            </a:r>
            <a:endParaRPr lang="en-US" altLang="zh-CN" dirty="0"/>
          </a:p>
          <a:p>
            <a:r>
              <a:rPr lang="en-US" altLang="zh-CN" dirty="0"/>
              <a:t>supplying about 60 kg of pure nitrogen per hectare each time.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(六)采收与后续处理</a:t>
            </a:r>
            <a:endParaRPr lang="zh-CN" altLang="en-US" dirty="0"/>
          </a:p>
          <a:p>
            <a:r>
              <a:rPr lang="zh-CN" altLang="en-US" dirty="0"/>
              <a:t>当辣椒达到商品或加工要求时分次分批采收，减轻植株负担，保证果实品质。收获后要及时清除田间残膜，便于来年生产。</a:t>
            </a:r>
            <a:endParaRPr lang="zh-CN" altLang="en-US" dirty="0"/>
          </a:p>
          <a:p>
            <a:r>
              <a:rPr lang="en-US" altLang="zh-CN" dirty="0"/>
              <a:t>4.6Harvesting and Subsequent Handling</a:t>
            </a:r>
            <a:endParaRPr lang="en-US" altLang="zh-CN" dirty="0"/>
          </a:p>
          <a:p>
            <a:r>
              <a:rPr lang="en-US" altLang="zh-CN" dirty="0"/>
              <a:t>Peppers should be      harvested in batches     once they meet market or processing requirements.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This helps reduce the burden on the plants and maintain fruit quality. 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After harvest, the       residual mulch film in the field should be       promptly removed to              facilitate agricultural production in the following year.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53A5-470F-4464-9552-506006F3BF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B4AF2-41F1-4F13-8488-B964448651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3000">
        <p14:prism/>
      </p:transition>
    </mc:Choice>
    <mc:Fallback>
      <p:transition spd="slow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C:/Users/QX_HD/Desktop/隧道式干燥应用 (37).png隧道式干燥应用 (37)"/>
          <p:cNvPicPr>
            <a:picLocks noChangeAspect="1"/>
          </p:cNvPicPr>
          <p:nvPr userDrawn="1"/>
        </p:nvPicPr>
        <p:blipFill>
          <a:blip r:embed="rId2"/>
          <a:srcRect l="20307" r="20307"/>
          <a:stretch>
            <a:fillRect/>
          </a:stretch>
        </p:blipFill>
        <p:spPr>
          <a:xfrm>
            <a:off x="-4950" y="-3510"/>
            <a:ext cx="2292654" cy="6861510"/>
          </a:xfrm>
          <a:prstGeom prst="rect">
            <a:avLst/>
          </a:prstGeom>
        </p:spPr>
      </p:pic>
      <p:sp>
        <p:nvSpPr>
          <p:cNvPr id="4" name="矩形 3"/>
          <p:cNvSpPr/>
          <p:nvPr userDrawn="1"/>
        </p:nvSpPr>
        <p:spPr>
          <a:xfrm>
            <a:off x="-5079" y="0"/>
            <a:ext cx="2287703" cy="6858000"/>
          </a:xfrm>
          <a:prstGeom prst="rect">
            <a:avLst/>
          </a:prstGeom>
          <a:solidFill>
            <a:srgbClr val="5BAE3E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682187" y="1082040"/>
            <a:ext cx="923330" cy="4693920"/>
          </a:xfrm>
          <a:prstGeom prst="rect">
            <a:avLst/>
          </a:prstGeom>
          <a:noFill/>
          <a:ln w="57150">
            <a:solidFill>
              <a:srgbClr val="DEB8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 userDrawn="1"/>
        </p:nvSpPr>
        <p:spPr>
          <a:xfrm>
            <a:off x="620632" y="1390731"/>
            <a:ext cx="984885" cy="40765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520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Arial" panose="020B0604020202020204" pitchFamily="34" charset="0"/>
              </a:rPr>
              <a:t>CONTENTS</a:t>
            </a:r>
            <a:endParaRPr lang="zh-CN" altLang="en-US" sz="520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27635" y="241884"/>
            <a:ext cx="2497693" cy="4793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3000">
        <p14:prism/>
      </p:transition>
    </mc:Choice>
    <mc:Fallback>
      <p:transition spd="slow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716280" y="0"/>
            <a:ext cx="3611880" cy="487680"/>
          </a:xfrm>
          <a:prstGeom prst="rect">
            <a:avLst/>
          </a:prstGeom>
          <a:solidFill>
            <a:srgbClr val="DEB8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 userDrawn="1"/>
        </p:nvSpPr>
        <p:spPr>
          <a:xfrm>
            <a:off x="6598920" y="5913120"/>
            <a:ext cx="3611880" cy="944880"/>
          </a:xfrm>
          <a:prstGeom prst="rect">
            <a:avLst/>
          </a:prstGeom>
          <a:solidFill>
            <a:srgbClr val="DEB8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 flipH="1">
            <a:off x="0" y="2183130"/>
            <a:ext cx="12192000" cy="2491740"/>
          </a:xfrm>
          <a:prstGeom prst="rect">
            <a:avLst/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4198990" y="2393767"/>
            <a:ext cx="983260" cy="1521508"/>
            <a:chOff x="1432560" y="2630282"/>
            <a:chExt cx="853440" cy="1320624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2286000" y="2630282"/>
              <a:ext cx="0" cy="1320624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1432560" y="3940976"/>
              <a:ext cx="85344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/>
          <p:cNvGrpSpPr/>
          <p:nvPr userDrawn="1"/>
        </p:nvGrpSpPr>
        <p:grpSpPr>
          <a:xfrm rot="16200000" flipV="1">
            <a:off x="403151" y="4108359"/>
            <a:ext cx="632141" cy="423786"/>
            <a:chOff x="1432560" y="2623534"/>
            <a:chExt cx="853440" cy="1320624"/>
          </a:xfrm>
        </p:grpSpPr>
        <p:cxnSp>
          <p:nvCxnSpPr>
            <p:cNvPr id="13" name="直接连接符 12"/>
            <p:cNvCxnSpPr/>
            <p:nvPr/>
          </p:nvCxnSpPr>
          <p:spPr>
            <a:xfrm>
              <a:off x="2285999" y="2623534"/>
              <a:ext cx="0" cy="1320624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1432560" y="3930930"/>
              <a:ext cx="85344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5" name="图片 2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27635" y="241884"/>
            <a:ext cx="2497693" cy="47939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3"/>
          <a:srcRect t="13158" b="9675"/>
          <a:stretch>
            <a:fillRect/>
          </a:stretch>
        </p:blipFill>
        <p:spPr>
          <a:xfrm>
            <a:off x="588645" y="4103370"/>
            <a:ext cx="2412000" cy="135636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/>
          <a:srcRect b="21168"/>
          <a:stretch>
            <a:fillRect/>
          </a:stretch>
        </p:blipFill>
        <p:spPr>
          <a:xfrm>
            <a:off x="1100095" y="1557021"/>
            <a:ext cx="3978000" cy="2230618"/>
          </a:xfrm>
          <a:prstGeom prst="rect">
            <a:avLst/>
          </a:prstGeom>
        </p:spPr>
      </p:pic>
      <p:grpSp>
        <p:nvGrpSpPr>
          <p:cNvPr id="15" name="组合 14"/>
          <p:cNvGrpSpPr/>
          <p:nvPr userDrawn="1"/>
        </p:nvGrpSpPr>
        <p:grpSpPr>
          <a:xfrm>
            <a:off x="1280745" y="3333888"/>
            <a:ext cx="1538345" cy="1025562"/>
            <a:chOff x="2178006" y="5732219"/>
            <a:chExt cx="1219876" cy="813250"/>
          </a:xfrm>
        </p:grpSpPr>
        <p:cxnSp>
          <p:nvCxnSpPr>
            <p:cNvPr id="16" name="直接连接符 15"/>
            <p:cNvCxnSpPr/>
            <p:nvPr/>
          </p:nvCxnSpPr>
          <p:spPr>
            <a:xfrm>
              <a:off x="2178006" y="5732219"/>
              <a:ext cx="813249" cy="813249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2381319" y="5732219"/>
              <a:ext cx="813249" cy="813249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2584631" y="5732219"/>
              <a:ext cx="813249" cy="813249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2787944" y="5732219"/>
              <a:ext cx="609936" cy="609936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2991256" y="5732219"/>
              <a:ext cx="406624" cy="406624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3194569" y="5732219"/>
              <a:ext cx="203313" cy="203313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2178006" y="5935532"/>
              <a:ext cx="609937" cy="609937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2178006" y="6138844"/>
              <a:ext cx="406625" cy="406625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2178006" y="6342156"/>
              <a:ext cx="203313" cy="203313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3000">
        <p14:prism/>
      </p:transition>
    </mc:Choice>
    <mc:Fallback>
      <p:transition spd="slow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348635" y="-9671"/>
            <a:ext cx="3611880" cy="207390"/>
          </a:xfrm>
          <a:prstGeom prst="rect">
            <a:avLst/>
          </a:prstGeom>
          <a:solidFill>
            <a:srgbClr val="DEB8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27635" y="241884"/>
            <a:ext cx="2497693" cy="4793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3000">
        <p14:prism/>
      </p:transition>
    </mc:Choice>
    <mc:Fallback>
      <p:transition spd="slow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53A5-470F-4464-9552-506006F3BF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B4AF2-41F1-4F13-8488-B964448651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3000">
        <p14:prism/>
      </p:transition>
    </mc:Choice>
    <mc:Fallback>
      <p:transition spd="slow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53A5-470F-4464-9552-506006F3BF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B4AF2-41F1-4F13-8488-B964448651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3000">
        <p14:prism/>
      </p:transition>
    </mc:Choice>
    <mc:Fallback>
      <p:transition spd="slow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53A5-470F-4464-9552-506006F3BF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B4AF2-41F1-4F13-8488-B964448651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3000">
        <p14:prism/>
      </p:transition>
    </mc:Choice>
    <mc:Fallback>
      <p:transition spd="slow" advTm="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53A5-470F-4464-9552-506006F3BF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B4AF2-41F1-4F13-8488-B964448651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3000">
        <p14:prism/>
      </p:transition>
    </mc:Choice>
    <mc:Fallback>
      <p:transition spd="slow" advTm="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53A5-470F-4464-9552-506006F3BF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B4AF2-41F1-4F13-8488-B964448651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3000">
        <p14:prism/>
      </p:transition>
    </mc:Choice>
    <mc:Fallback>
      <p:transition spd="slow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53A5-470F-4464-9552-506006F3BF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B4AF2-41F1-4F13-8488-B964448651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3000">
        <p14:prism/>
      </p:transition>
    </mc:Choice>
    <mc:Fallback>
      <p:transition spd="slow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53A5-470F-4464-9552-506006F3BF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B4AF2-41F1-4F13-8488-B964448651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3000">
        <p14:prism/>
      </p:transition>
    </mc:Choice>
    <mc:Fallback>
      <p:transition spd="slow" advTm="3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3000">
        <p14:prism/>
      </p:transition>
    </mc:Choice>
    <mc:Fallback>
      <p:transition spd="slow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1E53A5-470F-4464-9552-506006F3BF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CB4AF2-41F1-4F13-8488-B9644486515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Requires="p14">
      <p:transition spd="slow" p14:dur="1200" advTm="3000">
        <p14:prism/>
      </p:transition>
    </mc:Choice>
    <mc:Fallback>
      <p:transition spd="slow" advTm="3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.xml"/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8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png"/><Relationship Id="rId3" Type="http://schemas.microsoft.com/office/2007/relationships/media" Target="../media/media2.mp3"/><Relationship Id="rId2" Type="http://schemas.openxmlformats.org/officeDocument/2006/relationships/audio" Target="../media/media2.mp3"/><Relationship Id="rId1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png"/><Relationship Id="rId3" Type="http://schemas.microsoft.com/office/2007/relationships/media" Target="../media/media3.mp3"/><Relationship Id="rId2" Type="http://schemas.openxmlformats.org/officeDocument/2006/relationships/audio" Target="../media/media3.mp3"/><Relationship Id="rId1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png"/><Relationship Id="rId3" Type="http://schemas.microsoft.com/office/2007/relationships/media" Target="../media/media4.mp3"/><Relationship Id="rId2" Type="http://schemas.openxmlformats.org/officeDocument/2006/relationships/audio" Target="../media/media4.mp3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png"/><Relationship Id="rId3" Type="http://schemas.microsoft.com/office/2007/relationships/media" Target="../media/media5.mp3"/><Relationship Id="rId2" Type="http://schemas.openxmlformats.org/officeDocument/2006/relationships/audio" Target="../media/media5.mp3"/><Relationship Id="rId1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png"/><Relationship Id="rId3" Type="http://schemas.microsoft.com/office/2007/relationships/media" Target="../media/media6.mp3"/><Relationship Id="rId2" Type="http://schemas.openxmlformats.org/officeDocument/2006/relationships/audio" Target="../media/media6.mp3"/><Relationship Id="rId1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png"/><Relationship Id="rId3" Type="http://schemas.microsoft.com/office/2007/relationships/media" Target="../media/media7.mp3"/><Relationship Id="rId2" Type="http://schemas.openxmlformats.org/officeDocument/2006/relationships/audio" Target="../media/media7.mp3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png"/><Relationship Id="rId3" Type="http://schemas.microsoft.com/office/2007/relationships/media" Target="../media/media8.mp3"/><Relationship Id="rId2" Type="http://schemas.openxmlformats.org/officeDocument/2006/relationships/audio" Target="../media/media8.mp3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png"/><Relationship Id="rId3" Type="http://schemas.microsoft.com/office/2007/relationships/media" Target="../media/media9.mp3"/><Relationship Id="rId2" Type="http://schemas.openxmlformats.org/officeDocument/2006/relationships/audio" Target="../media/media9.mp3"/><Relationship Id="rId1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png"/><Relationship Id="rId3" Type="http://schemas.microsoft.com/office/2007/relationships/media" Target="../media/media10.mp3"/><Relationship Id="rId2" Type="http://schemas.openxmlformats.org/officeDocument/2006/relationships/audio" Target="../media/media10.mp3"/><Relationship Id="rId1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圆角矩形 14"/>
          <p:cNvSpPr/>
          <p:nvPr/>
        </p:nvSpPr>
        <p:spPr>
          <a:xfrm>
            <a:off x="0" y="2038864"/>
            <a:ext cx="12192000" cy="2063577"/>
          </a:xfrm>
          <a:prstGeom prst="roundRect">
            <a:avLst>
              <a:gd name="adj" fmla="val 0"/>
            </a:avLst>
          </a:prstGeom>
          <a:gradFill>
            <a:gsLst>
              <a:gs pos="5000">
                <a:srgbClr val="75BD42">
                  <a:alpha val="100000"/>
                </a:srgbClr>
              </a:gs>
              <a:gs pos="100000">
                <a:srgbClr val="00B0F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3265044" y="2296764"/>
            <a:ext cx="8668592" cy="13119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66700">
              <a:lnSpc>
                <a:spcPct val="150000"/>
              </a:lnSpc>
            </a:pPr>
            <a:r>
              <a:rPr lang="en-US" altLang="zh-CN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Slab Black" charset="0"/>
                <a:ea typeface="宋体" panose="02010600030101010101" pitchFamily="2" charset="-122"/>
                <a:cs typeface="Roboto Slab Black" charset="0"/>
              </a:rPr>
              <a:t>High-efficiency Plastic-Film Mulching Cultivation Techniques for Dryland Farming</a:t>
            </a:r>
            <a:endParaRPr lang="en-US" altLang="zh-CN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Slab Black" charset="0"/>
              <a:ea typeface="宋体" panose="02010600030101010101" pitchFamily="2" charset="-122"/>
              <a:cs typeface="Roboto Slab Black" charset="0"/>
            </a:endParaRPr>
          </a:p>
        </p:txBody>
      </p:sp>
      <p:sp>
        <p:nvSpPr>
          <p:cNvPr id="13" name="任意多边形 7"/>
          <p:cNvSpPr/>
          <p:nvPr/>
        </p:nvSpPr>
        <p:spPr>
          <a:xfrm>
            <a:off x="-317" y="5242852"/>
            <a:ext cx="12214860" cy="1615148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36" h="2544">
                <a:moveTo>
                  <a:pt x="19236" y="0"/>
                </a:moveTo>
                <a:lnTo>
                  <a:pt x="19236" y="2544"/>
                </a:lnTo>
                <a:lnTo>
                  <a:pt x="0" y="2544"/>
                </a:lnTo>
                <a:lnTo>
                  <a:pt x="0" y="0"/>
                </a:lnTo>
                <a:cubicBezTo>
                  <a:pt x="550" y="297"/>
                  <a:pt x="1825" y="690"/>
                  <a:pt x="2431" y="825"/>
                </a:cubicBezTo>
                <a:lnTo>
                  <a:pt x="2641" y="874"/>
                </a:lnTo>
                <a:lnTo>
                  <a:pt x="2855" y="922"/>
                </a:lnTo>
                <a:lnTo>
                  <a:pt x="3074" y="969"/>
                </a:lnTo>
                <a:lnTo>
                  <a:pt x="3296" y="1014"/>
                </a:lnTo>
                <a:lnTo>
                  <a:pt x="3523" y="1058"/>
                </a:lnTo>
                <a:lnTo>
                  <a:pt x="3753" y="1100"/>
                </a:lnTo>
                <a:lnTo>
                  <a:pt x="3988" y="1140"/>
                </a:lnTo>
                <a:lnTo>
                  <a:pt x="4226" y="1179"/>
                </a:lnTo>
                <a:lnTo>
                  <a:pt x="4467" y="1216"/>
                </a:lnTo>
                <a:lnTo>
                  <a:pt x="4712" y="1252"/>
                </a:lnTo>
                <a:lnTo>
                  <a:pt x="4961" y="1285"/>
                </a:lnTo>
                <a:lnTo>
                  <a:pt x="5212" y="1318"/>
                </a:lnTo>
                <a:lnTo>
                  <a:pt x="5467" y="1348"/>
                </a:lnTo>
                <a:lnTo>
                  <a:pt x="5725" y="1377"/>
                </a:lnTo>
                <a:lnTo>
                  <a:pt x="5987" y="1403"/>
                </a:lnTo>
                <a:lnTo>
                  <a:pt x="6251" y="1428"/>
                </a:lnTo>
                <a:lnTo>
                  <a:pt x="6518" y="1451"/>
                </a:lnTo>
                <a:lnTo>
                  <a:pt x="6788" y="1473"/>
                </a:lnTo>
                <a:lnTo>
                  <a:pt x="7060" y="1492"/>
                </a:lnTo>
                <a:lnTo>
                  <a:pt x="7335" y="1510"/>
                </a:lnTo>
                <a:lnTo>
                  <a:pt x="7613" y="1525"/>
                </a:lnTo>
                <a:lnTo>
                  <a:pt x="7893" y="1539"/>
                </a:lnTo>
                <a:lnTo>
                  <a:pt x="8175" y="1550"/>
                </a:lnTo>
                <a:lnTo>
                  <a:pt x="8460" y="1560"/>
                </a:lnTo>
                <a:lnTo>
                  <a:pt x="8746" y="1567"/>
                </a:lnTo>
                <a:lnTo>
                  <a:pt x="9035" y="1572"/>
                </a:lnTo>
                <a:lnTo>
                  <a:pt x="9326" y="1575"/>
                </a:lnTo>
                <a:lnTo>
                  <a:pt x="9618" y="1577"/>
                </a:lnTo>
                <a:lnTo>
                  <a:pt x="9910" y="1575"/>
                </a:lnTo>
                <a:lnTo>
                  <a:pt x="10201" y="1572"/>
                </a:lnTo>
                <a:lnTo>
                  <a:pt x="10490" y="1567"/>
                </a:lnTo>
                <a:lnTo>
                  <a:pt x="10776" y="1560"/>
                </a:lnTo>
                <a:lnTo>
                  <a:pt x="11061" y="1550"/>
                </a:lnTo>
                <a:lnTo>
                  <a:pt x="11343" y="1539"/>
                </a:lnTo>
                <a:lnTo>
                  <a:pt x="11623" y="1525"/>
                </a:lnTo>
                <a:lnTo>
                  <a:pt x="11901" y="1510"/>
                </a:lnTo>
                <a:lnTo>
                  <a:pt x="12176" y="1492"/>
                </a:lnTo>
                <a:lnTo>
                  <a:pt x="12448" y="1473"/>
                </a:lnTo>
                <a:lnTo>
                  <a:pt x="12718" y="1451"/>
                </a:lnTo>
                <a:lnTo>
                  <a:pt x="12985" y="1428"/>
                </a:lnTo>
                <a:lnTo>
                  <a:pt x="13249" y="1403"/>
                </a:lnTo>
                <a:lnTo>
                  <a:pt x="13511" y="1377"/>
                </a:lnTo>
                <a:lnTo>
                  <a:pt x="13769" y="1348"/>
                </a:lnTo>
                <a:lnTo>
                  <a:pt x="14024" y="1318"/>
                </a:lnTo>
                <a:lnTo>
                  <a:pt x="14275" y="1285"/>
                </a:lnTo>
                <a:lnTo>
                  <a:pt x="14524" y="1252"/>
                </a:lnTo>
                <a:lnTo>
                  <a:pt x="14769" y="1216"/>
                </a:lnTo>
                <a:lnTo>
                  <a:pt x="15010" y="1179"/>
                </a:lnTo>
                <a:lnTo>
                  <a:pt x="15248" y="1140"/>
                </a:lnTo>
                <a:lnTo>
                  <a:pt x="15483" y="1100"/>
                </a:lnTo>
                <a:lnTo>
                  <a:pt x="15713" y="1058"/>
                </a:lnTo>
                <a:lnTo>
                  <a:pt x="15940" y="1014"/>
                </a:lnTo>
                <a:lnTo>
                  <a:pt x="16162" y="969"/>
                </a:lnTo>
                <a:lnTo>
                  <a:pt x="16381" y="922"/>
                </a:lnTo>
                <a:lnTo>
                  <a:pt x="16595" y="874"/>
                </a:lnTo>
                <a:lnTo>
                  <a:pt x="16805" y="825"/>
                </a:lnTo>
                <a:cubicBezTo>
                  <a:pt x="17768" y="612"/>
                  <a:pt x="18891" y="184"/>
                  <a:pt x="19236" y="0"/>
                </a:cubicBezTo>
                <a:close/>
              </a:path>
            </a:pathLst>
          </a:custGeom>
          <a:gradFill>
            <a:gsLst>
              <a:gs pos="100000">
                <a:srgbClr val="5B990C">
                  <a:alpha val="0"/>
                </a:srgbClr>
              </a:gs>
              <a:gs pos="0">
                <a:srgbClr val="5B990C">
                  <a:alpha val="98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95884" y="1490975"/>
            <a:ext cx="2924085" cy="2924085"/>
            <a:chOff x="13647" y="1111"/>
            <a:chExt cx="5363" cy="5363"/>
          </a:xfrm>
        </p:grpSpPr>
        <p:sp>
          <p:nvSpPr>
            <p:cNvPr id="17" name="椭圆 16"/>
            <p:cNvSpPr/>
            <p:nvPr/>
          </p:nvSpPr>
          <p:spPr>
            <a:xfrm>
              <a:off x="13647" y="1111"/>
              <a:ext cx="5363" cy="5363"/>
            </a:xfrm>
            <a:prstGeom prst="ellipse">
              <a:avLst/>
            </a:prstGeom>
            <a:gradFill>
              <a:gsLst>
                <a:gs pos="0">
                  <a:srgbClr val="00B0F0"/>
                </a:gs>
                <a:gs pos="100000">
                  <a:srgbClr val="5B990C">
                    <a:alpha val="10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31750">
              <a:solidFill>
                <a:schemeClr val="bg1">
                  <a:alpha val="73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8" name="图片 17" descr="生成特定背景图片 (19)"/>
            <p:cNvPicPr>
              <a:picLocks noChangeAspect="1"/>
            </p:cNvPicPr>
            <p:nvPr/>
          </p:nvPicPr>
          <p:blipFill>
            <a:blip r:embed="rId2"/>
            <a:srcRect l="16911" t="21763" r="4765" b="-85"/>
            <a:stretch>
              <a:fillRect/>
            </a:stretch>
          </p:blipFill>
          <p:spPr>
            <a:xfrm>
              <a:off x="13945" y="1409"/>
              <a:ext cx="4767" cy="4767"/>
            </a:xfrm>
            <a:prstGeom prst="ellipse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967" r="18967"/>
            <a:stretch>
              <a:fillRect/>
            </a:stretch>
          </p:blipFill>
          <p:spPr>
            <a:xfrm>
              <a:off x="13898" y="1385"/>
              <a:ext cx="4814" cy="4814"/>
            </a:xfrm>
            <a:prstGeom prst="ellipse">
              <a:avLst/>
            </a:prstGeom>
          </p:spPr>
        </p:pic>
      </p:grp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4199255" y="2393950"/>
            <a:ext cx="982980" cy="1521460"/>
            <a:chOff x="1432560" y="2630282"/>
            <a:chExt cx="853440" cy="1320624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2286000" y="2630282"/>
              <a:ext cx="0" cy="1320624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1432560" y="3940976"/>
              <a:ext cx="85344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7" name="文本框 126"/>
          <p:cNvSpPr txBox="1"/>
          <p:nvPr/>
        </p:nvSpPr>
        <p:spPr>
          <a:xfrm>
            <a:off x="2514437" y="1010906"/>
            <a:ext cx="2699712" cy="5835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en-US" altLang="zh-CN" sz="3200" i="1" dirty="0">
                <a:solidFill>
                  <a:srgbClr val="5BAE3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Arial" panose="020B0604020202020204" pitchFamily="34" charset="0"/>
              </a:rPr>
              <a:t>PART.04</a:t>
            </a:r>
            <a:endParaRPr lang="zh-CN" altLang="en-US" sz="3200" i="1" dirty="0">
              <a:solidFill>
                <a:srgbClr val="5BAE3E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121" name="组合 120"/>
          <p:cNvGrpSpPr/>
          <p:nvPr/>
        </p:nvGrpSpPr>
        <p:grpSpPr>
          <a:xfrm rot="16200000" flipV="1">
            <a:off x="403225" y="4108450"/>
            <a:ext cx="631825" cy="423545"/>
            <a:chOff x="1432560" y="2623534"/>
            <a:chExt cx="853440" cy="1320624"/>
          </a:xfrm>
        </p:grpSpPr>
        <p:cxnSp>
          <p:nvCxnSpPr>
            <p:cNvPr id="122" name="直接连接符 121"/>
            <p:cNvCxnSpPr/>
            <p:nvPr/>
          </p:nvCxnSpPr>
          <p:spPr>
            <a:xfrm>
              <a:off x="2285999" y="2623534"/>
              <a:ext cx="0" cy="1320624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直接连接符 122"/>
            <p:cNvCxnSpPr/>
            <p:nvPr/>
          </p:nvCxnSpPr>
          <p:spPr>
            <a:xfrm>
              <a:off x="1432560" y="3930930"/>
              <a:ext cx="85344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" name="组合 107"/>
          <p:cNvGrpSpPr/>
          <p:nvPr/>
        </p:nvGrpSpPr>
        <p:grpSpPr>
          <a:xfrm>
            <a:off x="1280745" y="3333888"/>
            <a:ext cx="1538345" cy="1025562"/>
            <a:chOff x="2178006" y="5732219"/>
            <a:chExt cx="1219876" cy="813250"/>
          </a:xfrm>
        </p:grpSpPr>
        <p:cxnSp>
          <p:nvCxnSpPr>
            <p:cNvPr id="109" name="直接连接符 108"/>
            <p:cNvCxnSpPr/>
            <p:nvPr/>
          </p:nvCxnSpPr>
          <p:spPr>
            <a:xfrm>
              <a:off x="2178006" y="5732219"/>
              <a:ext cx="813249" cy="813249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直接连接符 109"/>
            <p:cNvCxnSpPr/>
            <p:nvPr/>
          </p:nvCxnSpPr>
          <p:spPr>
            <a:xfrm>
              <a:off x="2381319" y="5732219"/>
              <a:ext cx="813249" cy="813249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直接连接符 110"/>
            <p:cNvCxnSpPr/>
            <p:nvPr/>
          </p:nvCxnSpPr>
          <p:spPr>
            <a:xfrm>
              <a:off x="2584631" y="5732219"/>
              <a:ext cx="813249" cy="813249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直接连接符 111"/>
            <p:cNvCxnSpPr/>
            <p:nvPr/>
          </p:nvCxnSpPr>
          <p:spPr>
            <a:xfrm>
              <a:off x="2787944" y="5732219"/>
              <a:ext cx="609936" cy="609936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直接连接符 112"/>
            <p:cNvCxnSpPr/>
            <p:nvPr/>
          </p:nvCxnSpPr>
          <p:spPr>
            <a:xfrm>
              <a:off x="2991256" y="5732219"/>
              <a:ext cx="406624" cy="406624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直接连接符 113"/>
            <p:cNvCxnSpPr/>
            <p:nvPr/>
          </p:nvCxnSpPr>
          <p:spPr>
            <a:xfrm>
              <a:off x="3194569" y="5732219"/>
              <a:ext cx="203313" cy="203313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直接连接符 114"/>
            <p:cNvCxnSpPr/>
            <p:nvPr/>
          </p:nvCxnSpPr>
          <p:spPr>
            <a:xfrm>
              <a:off x="2178006" y="5935532"/>
              <a:ext cx="609937" cy="609937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直接连接符 115"/>
            <p:cNvCxnSpPr/>
            <p:nvPr/>
          </p:nvCxnSpPr>
          <p:spPr>
            <a:xfrm>
              <a:off x="2178006" y="6138844"/>
              <a:ext cx="406625" cy="406625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直接连接符 116"/>
            <p:cNvCxnSpPr/>
            <p:nvPr/>
          </p:nvCxnSpPr>
          <p:spPr>
            <a:xfrm>
              <a:off x="2178006" y="6342156"/>
              <a:ext cx="203313" cy="203313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文本框 4"/>
          <p:cNvSpPr txBox="1"/>
          <p:nvPr/>
        </p:nvSpPr>
        <p:spPr>
          <a:xfrm>
            <a:off x="5625511" y="2630993"/>
            <a:ext cx="6000070" cy="1596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685800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FFFF"/>
                </a:solidFill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Partial-Film-Mulched Pepper Cultivation with Ridge Planting and Furrow Irrigation</a:t>
            </a:r>
            <a:endParaRPr lang="en-US" altLang="zh-CN" sz="2800" b="1" dirty="0">
              <a:solidFill>
                <a:srgbClr val="FFFFFF"/>
              </a:solidFill>
              <a:latin typeface="Arial" panose="020B0604020202020204" pitchFamily="34" charset="0"/>
              <a:ea typeface="字魂59号-创粗黑" panose="000005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" name="4_02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2634913" y="6188075"/>
            <a:ext cx="487362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27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5203824"/>
            <a:ext cx="12192000" cy="1654175"/>
          </a:xfrm>
          <a:prstGeom prst="rect">
            <a:avLst/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94294" y="1294765"/>
            <a:ext cx="10902315" cy="1064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Cultivation Characteristics</a:t>
            </a:r>
            <a:endParaRPr lang="en-US" altLang="zh-CN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Partial-film-mulched ridge planting and furrow irrigation for pepper → 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efficient, water-saving, disease-reducing cultivation method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 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93300" y="431757"/>
            <a:ext cx="84706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5BAE3E"/>
                </a:solidFill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Overview</a:t>
            </a:r>
            <a:endParaRPr lang="en-US" altLang="zh-CN" sz="3200" b="1" dirty="0">
              <a:solidFill>
                <a:srgbClr val="5BAE3E"/>
              </a:solidFill>
              <a:latin typeface="Arial" panose="020B0604020202020204" pitchFamily="34" charset="0"/>
              <a:ea typeface="字魂59号-创粗黑" panose="000005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94294" y="2378710"/>
            <a:ext cx="6092190" cy="1757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Suitable Irrigation Conditions</a:t>
            </a:r>
            <a:endParaRPr lang="en-US" altLang="zh-CN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Regions irrigated with</a:t>
            </a: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river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or </a:t>
            </a: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reservoir water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Areas relying on </a:t>
            </a: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groundwater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 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Locations using a </a:t>
            </a: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combination of surface and groundwater irrigation. </a:t>
            </a:r>
            <a:endParaRPr lang="en-US" altLang="zh-CN" sz="1600" b="1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94294" y="4155440"/>
            <a:ext cx="8250555" cy="988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 algn="l">
              <a:lnSpc>
                <a:spcPct val="120000"/>
              </a:lnSpc>
              <a:buClrTx/>
              <a:buSzTx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Benefits with Proper Field Management</a:t>
            </a:r>
            <a:endParaRPr lang="en-US" altLang="zh-CN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algn="l">
              <a:lnSpc>
                <a:spcPct val="120000"/>
              </a:lnSpc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Increase yields. 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algn="l">
              <a:lnSpc>
                <a:spcPct val="120000"/>
              </a:lnSpc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Lower disease risks. 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94294" y="5337810"/>
            <a:ext cx="10173969" cy="410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0" algn="l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Wingdings" panose="05000000000000000000" charset="0"/>
              <a:buNone/>
            </a:pP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≫ This technology is an important method in modern pepper cultivation</a:t>
            </a: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pic>
        <p:nvPicPr>
          <p:cNvPr id="3" name="图片 2" descr="太阳能温室育苗及后续移栽"/>
          <p:cNvPicPr>
            <a:picLocks noChangeAspect="1"/>
          </p:cNvPicPr>
          <p:nvPr/>
        </p:nvPicPr>
        <p:blipFill>
          <a:blip r:embed="rId1"/>
          <a:srcRect t="31949" r="13220"/>
          <a:stretch>
            <a:fillRect/>
          </a:stretch>
        </p:blipFill>
        <p:spPr>
          <a:xfrm>
            <a:off x="6847840" y="2637790"/>
            <a:ext cx="4648835" cy="2629535"/>
          </a:xfrm>
          <a:prstGeom prst="rect">
            <a:avLst/>
          </a:prstGeom>
        </p:spPr>
      </p:pic>
      <p:pic>
        <p:nvPicPr>
          <p:cNvPr id="4" name="4_0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573000" y="6234113"/>
            <a:ext cx="487363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" grpId="0" animBg="1"/>
      <p:bldP spid="2" grpId="0" build="p"/>
      <p:bldP spid="6" grpId="0" build="p"/>
      <p:bldP spid="7" grpId="0" uiExpand="1" build="p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6708278"/>
            <a:ext cx="12192000" cy="153627"/>
            <a:chOff x="147892" y="6347897"/>
            <a:chExt cx="11450808" cy="120769"/>
          </a:xfrm>
        </p:grpSpPr>
        <p:sp>
          <p:nvSpPr>
            <p:cNvPr id="8" name="矩形 7"/>
            <p:cNvSpPr/>
            <p:nvPr/>
          </p:nvSpPr>
          <p:spPr>
            <a:xfrm>
              <a:off x="147892" y="6347898"/>
              <a:ext cx="7633872" cy="117699"/>
            </a:xfrm>
            <a:prstGeom prst="rect">
              <a:avLst/>
            </a:prstGeom>
            <a:solidFill>
              <a:srgbClr val="5BAE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字魂59号-创粗黑" panose="00000500000000000000" pitchFamily="2" charset="-122"/>
                <a:cs typeface="+mn-cs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7781764" y="6347897"/>
              <a:ext cx="3816936" cy="120769"/>
            </a:xfrm>
            <a:prstGeom prst="rect">
              <a:avLst/>
            </a:prstGeom>
            <a:solidFill>
              <a:srgbClr val="DEB8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字魂59号-创粗黑" panose="00000500000000000000" pitchFamily="2" charset="-122"/>
                <a:cs typeface="+mn-cs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593300" y="431757"/>
            <a:ext cx="84706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5BAE3E"/>
                </a:solidFill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1. Land Selection and Preparation</a:t>
            </a:r>
            <a:endParaRPr lang="en-US" altLang="zh-CN" sz="3200" b="1" dirty="0">
              <a:solidFill>
                <a:srgbClr val="5BAE3E"/>
              </a:solidFill>
              <a:latin typeface="Arial" panose="020B0604020202020204" pitchFamily="34" charset="0"/>
              <a:ea typeface="字魂59号-创粗黑" panose="000005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97368" y="1352484"/>
            <a:ext cx="3373053" cy="769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Land selection criteria</a:t>
            </a:r>
            <a:endParaRPr lang="en-US" altLang="zh-CN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Preferred types</a:t>
            </a:r>
            <a:endParaRPr lang="en-US" altLang="zh-CN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97368" y="4142039"/>
            <a:ext cx="9834011" cy="1115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Pre-sowing Field Preparation</a:t>
            </a:r>
            <a:endParaRPr lang="en-US" altLang="zh-CN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Crop residues and debris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from the previous season 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removed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 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Ploughing → soil crushing → land levelling → ridge formation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 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6450" y="1475740"/>
            <a:ext cx="4340225" cy="2656205"/>
          </a:xfrm>
          <a:prstGeom prst="rect">
            <a:avLst/>
          </a:prstGeom>
        </p:spPr>
      </p:pic>
      <p:sp>
        <p:nvSpPr>
          <p:cNvPr id="4" name="矩形: 圆角 3"/>
          <p:cNvSpPr/>
          <p:nvPr/>
        </p:nvSpPr>
        <p:spPr>
          <a:xfrm>
            <a:off x="1248453" y="2152872"/>
            <a:ext cx="3780000" cy="360000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tlCol="0" anchor="ctr" anchorCtr="0"/>
          <a:lstStyle/>
          <a:p>
            <a:pPr>
              <a:lnSpc>
                <a:spcPct val="100000"/>
              </a:lnSpc>
            </a:pPr>
            <a:r>
              <a:rPr lang="en-US" altLang="zh-CN" sz="1400" dirty="0">
                <a:solidFill>
                  <a:schemeClr val="tx1"/>
                </a:solidFill>
              </a:rPr>
              <a:t>Loam or sandy loam with good air aeration.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7" name="矩形: 圆角 6"/>
          <p:cNvSpPr/>
          <p:nvPr/>
        </p:nvSpPr>
        <p:spPr>
          <a:xfrm>
            <a:off x="1248453" y="2578032"/>
            <a:ext cx="3780000" cy="360000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tlCol="0" anchor="ctr" anchorCtr="0"/>
          <a:lstStyle/>
          <a:p>
            <a:pPr>
              <a:lnSpc>
                <a:spcPct val="100000"/>
              </a:lnSpc>
            </a:pPr>
            <a:r>
              <a:rPr lang="en-US" altLang="zh-CN" sz="1400" dirty="0">
                <a:solidFill>
                  <a:schemeClr val="tx1"/>
                </a:solidFill>
              </a:rPr>
              <a:t>Deep soil layers.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10" name="矩形: 圆角 9"/>
          <p:cNvSpPr/>
          <p:nvPr/>
        </p:nvSpPr>
        <p:spPr>
          <a:xfrm>
            <a:off x="1248453" y="3002847"/>
            <a:ext cx="3780000" cy="360000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tlCol="0" anchor="ctr" anchorCtr="0"/>
          <a:lstStyle/>
          <a:p>
            <a:pPr>
              <a:lnSpc>
                <a:spcPct val="100000"/>
              </a:lnSpc>
            </a:pPr>
            <a:r>
              <a:rPr lang="en-US" altLang="zh-CN" sz="1400" dirty="0">
                <a:solidFill>
                  <a:schemeClr val="tx1"/>
                </a:solidFill>
              </a:rPr>
              <a:t>High organic matter content.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11" name="矩形: 圆角 10"/>
          <p:cNvSpPr/>
          <p:nvPr/>
        </p:nvSpPr>
        <p:spPr>
          <a:xfrm>
            <a:off x="1248453" y="3792245"/>
            <a:ext cx="3780000" cy="288000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108000" numCol="1" spcCol="0" rtlCol="0" fromWordArt="0" anchor="ctr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1400" dirty="0">
                <a:solidFill>
                  <a:schemeClr val="tx1"/>
                </a:solidFill>
                <a:sym typeface="+mn-ea"/>
              </a:rPr>
              <a:t>Saline-alkali soils.</a:t>
            </a:r>
            <a:endParaRPr lang="en-US" altLang="zh-CN" sz="1400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97368" y="3393440"/>
            <a:ext cx="6096000" cy="3860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575945" lvl="1" indent="-28575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Types to avoid</a:t>
            </a:r>
            <a:endParaRPr lang="en-US" altLang="zh-CN" sz="1600" b="1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pic>
        <p:nvPicPr>
          <p:cNvPr id="14" name="4_0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649200" y="6111875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6" grpId="0"/>
      <p:bldP spid="3" grpId="0"/>
      <p:bldP spid="5" grpId="0" build="p"/>
      <p:bldP spid="4" grpId="0" animBg="1"/>
      <p:bldP spid="7" grpId="0" animBg="1"/>
      <p:bldP spid="10" grpId="0" animBg="1"/>
      <p:bldP spid="11" grpId="0" animBg="1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0" y="1636395"/>
            <a:ext cx="12192000" cy="4384675"/>
          </a:xfrm>
          <a:prstGeom prst="rect">
            <a:avLst/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645566" y="1762542"/>
            <a:ext cx="6981942" cy="1808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575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Nutrient Application Rates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300–375 </a:t>
            </a: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kg/ha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pure nitrogen.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120–165 </a:t>
            </a: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kg/ha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of phosphorus.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60–75 </a:t>
            </a: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kg/ha 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of potassium. 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Formula fertilization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may be used based on soil testing results. 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45566" y="3572292"/>
            <a:ext cx="6990515" cy="1115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575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Fertilizer Application Timing and Methods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Timing: during </a:t>
            </a: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spring ploughing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Method: placed at the </a:t>
            </a: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base of ridges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during ridge formation. 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93300" y="431757"/>
            <a:ext cx="84706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5BAE3E"/>
                </a:solidFill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2. Fertilization Management</a:t>
            </a:r>
            <a:endParaRPr lang="en-US" altLang="zh-CN" sz="3200" b="1" dirty="0">
              <a:solidFill>
                <a:srgbClr val="5BAE3E"/>
              </a:solidFill>
              <a:latin typeface="Arial" panose="020B0604020202020204" pitchFamily="34" charset="0"/>
              <a:ea typeface="字魂59号-创粗黑" panose="000005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93300" y="4689257"/>
            <a:ext cx="10784205" cy="1115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575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Weed Control in Fields with Severe Weed Pressure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Method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: </a:t>
            </a: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750–1050 g/ha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of </a:t>
            </a: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50% acetochlor EC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diluted in </a:t>
            </a: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450 kg of water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applied as </a:t>
            </a: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soil-surface spray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  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Timing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: after ridge formation and before film mulching. 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pic>
        <p:nvPicPr>
          <p:cNvPr id="2" name="图片 1" descr="太阳能温室育苗及后续移栽 (2)"/>
          <p:cNvPicPr>
            <a:picLocks noChangeAspect="1"/>
          </p:cNvPicPr>
          <p:nvPr/>
        </p:nvPicPr>
        <p:blipFill>
          <a:blip r:embed="rId1"/>
          <a:srcRect l="7066" r="9276"/>
          <a:stretch>
            <a:fillRect/>
          </a:stretch>
        </p:blipFill>
        <p:spPr>
          <a:xfrm>
            <a:off x="511175" y="1828165"/>
            <a:ext cx="3957955" cy="2656840"/>
          </a:xfrm>
          <a:prstGeom prst="rect">
            <a:avLst/>
          </a:prstGeom>
        </p:spPr>
      </p:pic>
      <p:pic>
        <p:nvPicPr>
          <p:cNvPr id="5" name="4_0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619038" y="61420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4" grpId="0" animBg="1"/>
      <p:bldP spid="15" grpId="0" uiExpand="1" build="p"/>
      <p:bldP spid="3" grpId="0" uiExpand="1" build="p"/>
      <p:bldP spid="7" grpId="0"/>
      <p:bldP spid="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4428162"/>
            <a:ext cx="12192000" cy="2429838"/>
          </a:xfrm>
          <a:prstGeom prst="rect">
            <a:avLst/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93090" y="4526675"/>
            <a:ext cx="10899140" cy="1718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5750" fontAlgn="auto">
              <a:lnSpc>
                <a:spcPct val="120000"/>
              </a:lnSpc>
              <a:spcBef>
                <a:spcPts val="100"/>
              </a:spcBef>
              <a:spcAft>
                <a:spcPts val="2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Mulching Requirements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fontAlgn="auto">
              <a:lnSpc>
                <a:spcPct val="120000"/>
              </a:lnSpc>
              <a:spcBef>
                <a:spcPts val="1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Plastic film with a </a:t>
            </a: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width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of </a:t>
            </a: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90–100 cm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selected for mulching. 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fontAlgn="auto">
              <a:lnSpc>
                <a:spcPct val="120000"/>
              </a:lnSpc>
              <a:spcBef>
                <a:spcPts val="1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Film </a:t>
            </a: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tightly attached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to ridge surface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and </a:t>
            </a: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stretched flat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 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fontAlgn="auto">
              <a:lnSpc>
                <a:spcPct val="120000"/>
              </a:lnSpc>
              <a:spcBef>
                <a:spcPts val="1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Complete ridge formation and film mulching when </a:t>
            </a: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soil thaws during the day &amp; freezes slightly at night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→ helps conserve moisture. 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93300" y="431757"/>
            <a:ext cx="84706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5BAE3E"/>
                </a:solidFill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3. Ridge Formation and Film Mulching</a:t>
            </a:r>
            <a:endParaRPr lang="en-US" altLang="zh-CN" sz="3200" b="1" dirty="0">
              <a:solidFill>
                <a:srgbClr val="5BAE3E"/>
              </a:solidFill>
              <a:latin typeface="Arial" panose="020B0604020202020204" pitchFamily="34" charset="0"/>
              <a:ea typeface="字魂59号-创粗黑" panose="000005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93090" y="1249440"/>
            <a:ext cx="7078612" cy="10902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 algn="l" fontAlgn="auto">
              <a:lnSpc>
                <a:spcPct val="120000"/>
              </a:lnSpc>
              <a:spcBef>
                <a:spcPts val="100"/>
              </a:spcBef>
              <a:spcAft>
                <a:spcPts val="2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sz="1800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Ridge Formation Timing</a:t>
            </a:r>
            <a:endParaRPr lang="en-US" altLang="zh-CN" sz="1800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8290" algn="l" fontAlgn="auto">
              <a:lnSpc>
                <a:spcPct val="120000"/>
              </a:lnSpc>
              <a:spcBef>
                <a:spcPts val="1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Early to mid-March.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8290" algn="l" fontAlgn="auto">
              <a:lnSpc>
                <a:spcPct val="120000"/>
              </a:lnSpc>
              <a:spcBef>
                <a:spcPts val="1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Plough layer thawed.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93090" y="2387995"/>
            <a:ext cx="10899140" cy="2090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 algn="l" fontAlgn="auto">
              <a:lnSpc>
                <a:spcPct val="120000"/>
              </a:lnSpc>
              <a:spcBef>
                <a:spcPts val="100"/>
              </a:spcBef>
              <a:spcAft>
                <a:spcPts val="2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sz="1800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Ridge &amp; Furrow Specifications</a:t>
            </a:r>
            <a:endParaRPr lang="en-US" altLang="zh-CN" sz="1800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8290" algn="l" fontAlgn="auto">
              <a:lnSpc>
                <a:spcPct val="120000"/>
              </a:lnSpc>
              <a:spcBef>
                <a:spcPts val="1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Ridge width </a:t>
            </a: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60 cm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8290" algn="l" fontAlgn="auto">
              <a:lnSpc>
                <a:spcPct val="120000"/>
              </a:lnSpc>
              <a:spcBef>
                <a:spcPts val="1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Ridge height </a:t>
            </a: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15 cm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8290" algn="l" fontAlgn="auto">
              <a:lnSpc>
                <a:spcPct val="120000"/>
              </a:lnSpc>
              <a:spcBef>
                <a:spcPts val="1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Furrow width </a:t>
            </a: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30 cm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8290" algn="l" fontAlgn="auto">
              <a:lnSpc>
                <a:spcPct val="120000"/>
              </a:lnSpc>
              <a:spcBef>
                <a:spcPts val="1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Ridge surfaces should be levelled.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8290" algn="l" fontAlgn="auto">
              <a:lnSpc>
                <a:spcPct val="120000"/>
              </a:lnSpc>
              <a:spcBef>
                <a:spcPts val="1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Ridge crests kept uniform in height.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94652" y="1447953"/>
            <a:ext cx="4202023" cy="3302402"/>
          </a:xfrm>
          <a:prstGeom prst="rect">
            <a:avLst/>
          </a:prstGeom>
        </p:spPr>
      </p:pic>
      <p:pic>
        <p:nvPicPr>
          <p:cNvPr id="3" name="4_0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542838" y="6081713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" grpId="0" animBg="1"/>
      <p:bldP spid="12" grpId="0" uiExpand="1" build="p"/>
      <p:bldP spid="4" grpId="0"/>
      <p:bldP spid="22" grpId="0" uiExpand="1" build="p"/>
      <p:bldP spid="2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1524763"/>
            <a:ext cx="12191999" cy="1980000"/>
          </a:xfrm>
          <a:prstGeom prst="rect">
            <a:avLst/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93300" y="1651767"/>
            <a:ext cx="3449311" cy="1705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Variety Selection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Strong disease resistance.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High quality.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High yield.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Good marketability. 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0288729" y="5277479"/>
            <a:ext cx="1538345" cy="1025562"/>
            <a:chOff x="2178006" y="5732219"/>
            <a:chExt cx="1219876" cy="813250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2178006" y="5732219"/>
              <a:ext cx="813249" cy="813249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2381319" y="5732219"/>
              <a:ext cx="813249" cy="813249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2584631" y="5732219"/>
              <a:ext cx="813249" cy="813249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2787944" y="5732219"/>
              <a:ext cx="609936" cy="609936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2991256" y="5732219"/>
              <a:ext cx="406624" cy="406624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3194569" y="5732219"/>
              <a:ext cx="203313" cy="203313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2178006" y="5935532"/>
              <a:ext cx="609937" cy="609937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2178006" y="6138844"/>
              <a:ext cx="406625" cy="406625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2178006" y="6342156"/>
              <a:ext cx="203313" cy="203313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文本框 8"/>
          <p:cNvSpPr txBox="1"/>
          <p:nvPr/>
        </p:nvSpPr>
        <p:spPr>
          <a:xfrm>
            <a:off x="593090" y="3632835"/>
            <a:ext cx="7747635" cy="2026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Direct Seeding &amp; Plant Density</a:t>
            </a:r>
            <a:endParaRPr lang="en-US" altLang="zh-CN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Direct-seeded on ridges. 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Average row spacing 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45 cm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Plant spacing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20–25 cm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Two rows per ridge. 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Final population 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90,000–111,000 plants/ha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93300" y="431757"/>
            <a:ext cx="84706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5BAE3E"/>
                </a:solidFill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4. Variety Selection and Sowing</a:t>
            </a:r>
            <a:endParaRPr lang="en-US" altLang="zh-CN" sz="3200" b="1" dirty="0">
              <a:solidFill>
                <a:srgbClr val="5BAE3E"/>
              </a:solidFill>
              <a:latin typeface="Arial" panose="020B0604020202020204" pitchFamily="34" charset="0"/>
              <a:ea typeface="字魂59号-创粗黑" panose="000005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042410" y="1651635"/>
            <a:ext cx="4608195" cy="1064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Sowing Time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Mid-to late March.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Soil temperature in plough layer &gt; </a:t>
            </a: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10 °C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pic>
        <p:nvPicPr>
          <p:cNvPr id="3" name="图片 2" descr="太阳能温室育苗及后续移栽 (3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32500" y="3060700"/>
            <a:ext cx="5538470" cy="3110230"/>
          </a:xfrm>
          <a:prstGeom prst="rect">
            <a:avLst/>
          </a:prstGeom>
        </p:spPr>
      </p:pic>
      <p:pic>
        <p:nvPicPr>
          <p:cNvPr id="4" name="4_0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634913" y="6051550"/>
            <a:ext cx="487362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 animBg="1"/>
      <p:bldP spid="15" grpId="0" build="p"/>
      <p:bldP spid="9" grpId="0" build="p"/>
      <p:bldP spid="8" grpId="0"/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5276850"/>
            <a:ext cx="12192000" cy="1581150"/>
          </a:xfrm>
          <a:prstGeom prst="rect">
            <a:avLst/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1980" y="2671011"/>
            <a:ext cx="6436494" cy="2000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Rainfall &amp; Seedling Protection</a:t>
            </a:r>
            <a:endParaRPr lang="en-US" altLang="zh-CN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Rainfall occurs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during seedling emergence → 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crust 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on soil surface should be 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loosened promptly.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 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Seedlings trapped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beneath mulch film should be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released in time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→ to prevent 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heat injury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or 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pressure damage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from the film. 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93300" y="431757"/>
            <a:ext cx="84706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5BAE3E"/>
                </a:solidFill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5. Field Management</a:t>
            </a:r>
            <a:endParaRPr lang="en-US" altLang="zh-CN" sz="3200" b="1" dirty="0">
              <a:solidFill>
                <a:srgbClr val="5BAE3E"/>
              </a:solidFill>
              <a:latin typeface="Arial" panose="020B0604020202020204" pitchFamily="34" charset="0"/>
              <a:ea typeface="字魂59号-创粗黑" panose="000005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01980" y="1452446"/>
            <a:ext cx="6207894" cy="1064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Emergence Timing</a:t>
            </a:r>
            <a:endParaRPr lang="en-US" altLang="zh-CN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Takes 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∼15 days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for film-mulched peppers emerge after sowing.  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pic>
        <p:nvPicPr>
          <p:cNvPr id="3" name="图片 2" descr="C:/Users/QX_HD/Downloads/加号.png加号"/>
          <p:cNvPicPr>
            <a:picLocks noChangeAspect="1"/>
          </p:cNvPicPr>
          <p:nvPr/>
        </p:nvPicPr>
        <p:blipFill>
          <a:blip r:embed="rId1"/>
          <a:srcRect b="2621"/>
          <a:stretch>
            <a:fillRect/>
          </a:stretch>
        </p:blipFill>
        <p:spPr>
          <a:xfrm>
            <a:off x="7378700" y="2116051"/>
            <a:ext cx="4117975" cy="225298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9958330" y="4943941"/>
            <a:ext cx="1538345" cy="1025562"/>
            <a:chOff x="2178006" y="5732219"/>
            <a:chExt cx="1219876" cy="813250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2178006" y="5732219"/>
              <a:ext cx="813249" cy="813249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2381319" y="5732219"/>
              <a:ext cx="813249" cy="813249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2584631" y="5732219"/>
              <a:ext cx="813249" cy="813249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2787944" y="5732219"/>
              <a:ext cx="609936" cy="609936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2991256" y="5732219"/>
              <a:ext cx="406624" cy="406624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3194569" y="5732219"/>
              <a:ext cx="203313" cy="203313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2178006" y="5935532"/>
              <a:ext cx="609937" cy="609937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2178006" y="6138844"/>
              <a:ext cx="406625" cy="406625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2178006" y="6342156"/>
              <a:ext cx="203313" cy="203313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4_0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665075" y="6111875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 animBg="1"/>
      <p:bldP spid="9" grpId="0" uiExpand="1" build="p"/>
      <p:bldP spid="8" grpId="0"/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593090" y="1218621"/>
            <a:ext cx="6599555" cy="744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Irrigation Requirements</a:t>
            </a:r>
            <a:endParaRPr lang="en-US" altLang="zh-CN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Carried out at key growth stages:</a:t>
            </a:r>
            <a:endParaRPr lang="en-US" altLang="zh-CN" sz="1600" b="1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93300" y="431757"/>
            <a:ext cx="84706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5BAE3E"/>
                </a:solidFill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5. Field Management</a:t>
            </a:r>
            <a:endParaRPr lang="en-US" altLang="zh-CN" sz="3200" b="1" dirty="0">
              <a:solidFill>
                <a:srgbClr val="5BAE3E"/>
              </a:solidFill>
              <a:latin typeface="Arial" panose="020B0604020202020204" pitchFamily="34" charset="0"/>
              <a:ea typeface="字魂59号-创粗黑" panose="000005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15225" y="2133747"/>
            <a:ext cx="4023824" cy="262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93090" y="3088450"/>
            <a:ext cx="6934761" cy="681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5945" lvl="1" indent="-28575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 total of 6–7 irrigations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applied over the entire growth period → total volume </a:t>
            </a: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4500–6000 m³/ha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3" name="矩形: 圆角 2"/>
          <p:cNvSpPr/>
          <p:nvPr/>
        </p:nvSpPr>
        <p:spPr>
          <a:xfrm>
            <a:off x="1271464" y="2005584"/>
            <a:ext cx="6087773" cy="288000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tlCol="0" anchor="ctr"/>
          <a:lstStyle/>
          <a:p>
            <a:r>
              <a:rPr lang="en-US" altLang="zh-CN" sz="1400" b="1" dirty="0">
                <a:solidFill>
                  <a:schemeClr val="tx1"/>
                </a:solidFill>
              </a:rPr>
              <a:t>Budding stage </a:t>
            </a:r>
            <a:r>
              <a:rPr lang="en-US" altLang="zh-CN" sz="1400" dirty="0">
                <a:solidFill>
                  <a:schemeClr val="tx1"/>
                </a:solidFill>
              </a:rPr>
              <a:t>→the plants begin to produce small flower buds.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4" name="矩形: 圆角 3"/>
          <p:cNvSpPr/>
          <p:nvPr/>
        </p:nvSpPr>
        <p:spPr>
          <a:xfrm>
            <a:off x="1271464" y="2374229"/>
            <a:ext cx="6087773" cy="287655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tlCol="0" anchor="ctr"/>
          <a:lstStyle/>
          <a:p>
            <a:r>
              <a:rPr lang="en-US" altLang="zh-CN" sz="1400" b="1" dirty="0">
                <a:solidFill>
                  <a:schemeClr val="tx1"/>
                </a:solidFill>
              </a:rPr>
              <a:t>Flowering &amp; fruit-setting stage </a:t>
            </a:r>
            <a:r>
              <a:rPr lang="en-US" altLang="zh-CN" sz="1400" dirty="0">
                <a:solidFill>
                  <a:schemeClr val="tx1"/>
                </a:solidFill>
              </a:rPr>
              <a:t>→ from flowering to young fruit formation. 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6" name="矩形: 圆角 5"/>
          <p:cNvSpPr/>
          <p:nvPr/>
        </p:nvSpPr>
        <p:spPr>
          <a:xfrm>
            <a:off x="1271464" y="2742529"/>
            <a:ext cx="6087773" cy="287655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tlCol="0" anchor="ctr"/>
          <a:lstStyle/>
          <a:p>
            <a:r>
              <a:rPr lang="en-US" altLang="zh-CN" sz="1400" b="1" dirty="0">
                <a:solidFill>
                  <a:schemeClr val="tx1"/>
                </a:solidFill>
              </a:rPr>
              <a:t>Fruit enlargement stage </a:t>
            </a:r>
            <a:r>
              <a:rPr lang="en-US" altLang="zh-CN" sz="1400" dirty="0">
                <a:solidFill>
                  <a:schemeClr val="tx1"/>
                </a:solidFill>
              </a:rPr>
              <a:t>→ when the fruits grow rapidly. 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7" name="矩形: 圆角 6"/>
          <p:cNvSpPr/>
          <p:nvPr/>
        </p:nvSpPr>
        <p:spPr>
          <a:xfrm>
            <a:off x="1271464" y="4204772"/>
            <a:ext cx="6087773" cy="288000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tlCol="0" anchor="ctr"/>
          <a:lstStyle/>
          <a:p>
            <a:r>
              <a:rPr lang="en-US" altLang="zh-CN" sz="1400" b="1" dirty="0">
                <a:solidFill>
                  <a:schemeClr val="tx1"/>
                </a:solidFill>
              </a:rPr>
              <a:t>Irrigation depth ≤ two-thirds </a:t>
            </a:r>
            <a:r>
              <a:rPr lang="en-US" altLang="zh-CN" sz="1400" dirty="0">
                <a:solidFill>
                  <a:schemeClr val="tx1"/>
                </a:solidFill>
              </a:rPr>
              <a:t>of furrow depth.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10" name="矩形: 圆角 9"/>
          <p:cNvSpPr/>
          <p:nvPr/>
        </p:nvSpPr>
        <p:spPr>
          <a:xfrm>
            <a:off x="1271464" y="4577252"/>
            <a:ext cx="6087773" cy="288000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tlCol="0" anchor="ctr"/>
          <a:lstStyle/>
          <a:p>
            <a:r>
              <a:rPr lang="en-US" altLang="zh-CN" sz="1400" b="1" dirty="0">
                <a:solidFill>
                  <a:schemeClr val="tx1"/>
                </a:solidFill>
              </a:rPr>
              <a:t>Flooding of ridges strictly prohibited. 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93090" y="3769995"/>
            <a:ext cx="6096000" cy="3860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575945" lvl="1" indent="-28575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For</a:t>
            </a: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pepper grown on ridges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using furrow irrigation: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pic>
        <p:nvPicPr>
          <p:cNvPr id="12" name="4_0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649200" y="5899150"/>
            <a:ext cx="487363" cy="487363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0" y="5276850"/>
            <a:ext cx="12192000" cy="1581150"/>
          </a:xfrm>
          <a:prstGeom prst="rect">
            <a:avLst/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5" grpId="0" uiExpand="1" build="p"/>
      <p:bldP spid="2" grpId="0"/>
      <p:bldP spid="3" grpId="0" animBg="1"/>
      <p:bldP spid="4" grpId="0" animBg="1"/>
      <p:bldP spid="6" grpId="0" animBg="1"/>
      <p:bldP spid="7" grpId="0" animBg="1"/>
      <p:bldP spid="10" grpId="0" animBg="1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4342765"/>
            <a:ext cx="12192000" cy="2515235"/>
          </a:xfrm>
          <a:prstGeom prst="rect">
            <a:avLst/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93090" y="1223010"/>
            <a:ext cx="4223459" cy="1167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Top-dressing Strategy</a:t>
            </a:r>
            <a:endParaRPr lang="en-US" altLang="zh-CN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Applied five times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in combination with irrigation.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773295" y="1223010"/>
            <a:ext cx="6703060" cy="1077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 fontAlgn="auto">
              <a:lnSpc>
                <a:spcPct val="120000"/>
              </a:lnSpc>
              <a:spcBef>
                <a:spcPts val="200"/>
              </a:spcBef>
              <a:spcAft>
                <a:spcPts val="3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First Top-dressing</a:t>
            </a:r>
            <a:endParaRPr lang="en-US" altLang="zh-CN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fontAlgn="auto">
              <a:lnSpc>
                <a:spcPct val="120000"/>
              </a:lnSpc>
              <a:spcBef>
                <a:spcPts val="2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Timing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: Applied in combination with 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the first irrigation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when the pepper plants begin to produce 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small flower buds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 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93300" y="431757"/>
            <a:ext cx="84706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5BAE3E"/>
                </a:solidFill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5. Field Management</a:t>
            </a:r>
            <a:endParaRPr lang="en-US" altLang="zh-CN" sz="3200" b="1" dirty="0">
              <a:solidFill>
                <a:srgbClr val="5BAE3E"/>
              </a:solidFill>
              <a:latin typeface="Arial" panose="020B0604020202020204" pitchFamily="34" charset="0"/>
              <a:ea typeface="字魂59号-创粗黑" panose="000005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93090" y="4566779"/>
            <a:ext cx="5343525" cy="1410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Second Top-dressing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Timing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: when first fruit cluster of pepper expands significantly and enters fruit enlargement period. 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Nutrient supply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: 105 kg/ha pure nitrogen.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120130" y="4591216"/>
            <a:ext cx="5479991" cy="1386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Subsequent Top-dressings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Appropriate topdressing applied with each irrigation according to plant growth.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Nutrient supply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: ~60 kg/ha pure nitrogen each time. 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5" name="矩形: 圆角 4"/>
          <p:cNvSpPr/>
          <p:nvPr/>
        </p:nvSpPr>
        <p:spPr>
          <a:xfrm>
            <a:off x="1271465" y="2872647"/>
            <a:ext cx="3258006" cy="288000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tlCol="0" anchor="ctr"/>
          <a:lstStyle/>
          <a:p>
            <a:r>
              <a:rPr lang="en-US" altLang="zh-CN" sz="1400" dirty="0">
                <a:solidFill>
                  <a:schemeClr val="tx1"/>
                </a:solidFill>
              </a:rPr>
              <a:t>Light early application.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8" name="矩形: 圆角 7"/>
          <p:cNvSpPr/>
          <p:nvPr/>
        </p:nvSpPr>
        <p:spPr>
          <a:xfrm>
            <a:off x="1271465" y="3247007"/>
            <a:ext cx="3258006" cy="287655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tlCol="0" anchor="ctr"/>
          <a:lstStyle/>
          <a:p>
            <a:r>
              <a:rPr lang="en-US" altLang="zh-CN" sz="1400" dirty="0">
                <a:solidFill>
                  <a:schemeClr val="tx1"/>
                </a:solidFill>
              </a:rPr>
              <a:t>Heavier mid-season application.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10" name="矩形: 圆角 9"/>
          <p:cNvSpPr/>
          <p:nvPr/>
        </p:nvSpPr>
        <p:spPr>
          <a:xfrm>
            <a:off x="1271465" y="3621022"/>
            <a:ext cx="3258006" cy="287655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tlCol="0" anchor="ctr"/>
          <a:lstStyle/>
          <a:p>
            <a:r>
              <a:rPr lang="en-US" altLang="zh-CN" sz="1400" dirty="0">
                <a:solidFill>
                  <a:schemeClr val="tx1"/>
                </a:solidFill>
              </a:rPr>
              <a:t>Supplemental late-season application.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11" name="矩形: 圆角 10"/>
          <p:cNvSpPr/>
          <p:nvPr/>
        </p:nvSpPr>
        <p:spPr>
          <a:xfrm>
            <a:off x="5447665" y="2872740"/>
            <a:ext cx="2233295" cy="288290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tlCol="0" anchor="ctr"/>
          <a:lstStyle/>
          <a:p>
            <a:r>
              <a:rPr lang="en-US" altLang="zh-CN" sz="1400" dirty="0">
                <a:solidFill>
                  <a:schemeClr val="tx1"/>
                </a:solidFill>
              </a:rPr>
              <a:t>90 kg/ha pure nitrogen.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12" name="矩形: 圆角 11"/>
          <p:cNvSpPr/>
          <p:nvPr/>
        </p:nvSpPr>
        <p:spPr>
          <a:xfrm>
            <a:off x="5447665" y="3246755"/>
            <a:ext cx="2233295" cy="287655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tlCol="0" anchor="ctr"/>
          <a:lstStyle/>
          <a:p>
            <a:r>
              <a:rPr lang="en-US" altLang="zh-CN" sz="1400" dirty="0">
                <a:solidFill>
                  <a:schemeClr val="tx1"/>
                </a:solidFill>
              </a:rPr>
              <a:t>60 kg/ha phosphorus.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13" name="矩形: 圆角 12"/>
          <p:cNvSpPr/>
          <p:nvPr/>
        </p:nvSpPr>
        <p:spPr>
          <a:xfrm>
            <a:off x="5447665" y="3620770"/>
            <a:ext cx="2233295" cy="287655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tlCol="0" anchor="ctr"/>
          <a:lstStyle/>
          <a:p>
            <a:r>
              <a:rPr lang="en-US" altLang="zh-CN" sz="1400" dirty="0">
                <a:solidFill>
                  <a:schemeClr val="tx1"/>
                </a:solidFill>
              </a:rPr>
              <a:t>22.5 kg/ha potassium. 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93090" y="2379980"/>
            <a:ext cx="4491355" cy="4108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575945" lvl="1" indent="-28575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Application principle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: 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773295" y="2379980"/>
            <a:ext cx="6096000" cy="3860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575945" lvl="1" indent="-285750" fontAlgn="auto">
              <a:lnSpc>
                <a:spcPct val="120000"/>
              </a:lnSpc>
              <a:spcBef>
                <a:spcPts val="2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Nutrient supply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: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pic>
        <p:nvPicPr>
          <p:cNvPr id="20" name="图片 19" descr="太阳能温室育苗及后续移栽-(5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02270" y="2312670"/>
            <a:ext cx="3974465" cy="2230755"/>
          </a:xfrm>
          <a:prstGeom prst="rect">
            <a:avLst/>
          </a:prstGeom>
        </p:spPr>
      </p:pic>
      <p:pic>
        <p:nvPicPr>
          <p:cNvPr id="16" name="4_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375515" y="5977749"/>
            <a:ext cx="487362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3" grpId="0" animBg="1"/>
      <p:bldP spid="15" grpId="0" build="p"/>
      <p:bldP spid="7" grpId="0" uiExpand="1" build="p"/>
      <p:bldP spid="4" grpId="0" build="p"/>
      <p:bldP spid="6" grpId="0" uiExpand="1" build="p"/>
      <p:bldP spid="5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1458595"/>
            <a:ext cx="9897745" cy="2940050"/>
          </a:xfrm>
          <a:prstGeom prst="rect">
            <a:avLst/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93090" y="1700808"/>
            <a:ext cx="8470900" cy="116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Harvesting Requirements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Harvest in batches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→ once meeting market or processing requirements.  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290195" lvl="1" indent="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</a:pP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charset="0"/>
              </a:rPr>
              <a:t>      </a:t>
            </a: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Reduce plant burden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and maintain fruit quality. 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93300" y="431757"/>
            <a:ext cx="84706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5BAE3E"/>
                </a:solidFill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6. Harvesting and Subsequent Handling</a:t>
            </a:r>
            <a:endParaRPr lang="en-US" altLang="zh-CN" sz="3200" b="1" dirty="0">
              <a:solidFill>
                <a:srgbClr val="5BAE3E"/>
              </a:solidFill>
              <a:latin typeface="Arial" panose="020B0604020202020204" pitchFamily="34" charset="0"/>
              <a:ea typeface="字魂59号-创粗黑" panose="000005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77225" y="2201201"/>
            <a:ext cx="3219450" cy="238125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93090" y="2994938"/>
            <a:ext cx="8470900" cy="116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Post-harvest Field Management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Residual mulch film</a:t>
            </a: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→ promptly removed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  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290195" lvl="1" indent="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None/>
            </a:pP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charset="0"/>
              </a:rPr>
              <a:t>      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charset="0"/>
              </a:rPr>
              <a:t>Facilitate agricultural production in the following year.</a:t>
            </a: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charset="0"/>
              </a:rPr>
              <a:t> </a:t>
            </a: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pic>
        <p:nvPicPr>
          <p:cNvPr id="3" name="4_1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451080" y="6142990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 animBg="1"/>
      <p:bldP spid="15" grpId="0" uiExpand="1" build="p"/>
      <p:bldP spid="7" grpId="0"/>
      <p:bldP spid="4" grpId="0" uiExpand="1" build="p"/>
    </p:bldLst>
  </p:timing>
</p:sld>
</file>

<file path=ppt/tags/tag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.xml><?xml version="1.0" encoding="utf-8"?>
<p:tagLst xmlns:p="http://schemas.openxmlformats.org/presentationml/2006/main">
  <p:tag name="RESOURCE_RECORD_KEY" val="{&quot;70&quot;:[3318451,3312359,3322227,3313593,3323956]}"/>
</p:tagLst>
</file>

<file path=ppt/theme/theme1.xml><?xml version="1.0" encoding="utf-8"?>
<a:theme xmlns:a="http://schemas.openxmlformats.org/drawingml/2006/main" name="Office 主题​​">
  <a:themeElements>
    <a:clrScheme name="自定义 3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68AE77"/>
      </a:accent1>
      <a:accent2>
        <a:srgbClr val="8CF5D4"/>
      </a:accent2>
      <a:accent3>
        <a:srgbClr val="FFE8CB"/>
      </a:accent3>
      <a:accent4>
        <a:srgbClr val="57965F"/>
      </a:accent4>
      <a:accent5>
        <a:srgbClr val="6BEEB8"/>
      </a:accent5>
      <a:accent6>
        <a:srgbClr val="FDCCA4"/>
      </a:accent6>
      <a:hlink>
        <a:srgbClr val="0563C1"/>
      </a:hlink>
      <a:folHlink>
        <a:srgbClr val="954F72"/>
      </a:folHlink>
    </a:clrScheme>
    <a:fontScheme name="思源">
      <a:majorFont>
        <a:latin typeface="Arial Black"/>
        <a:ea typeface="思源宋体 Heavy"/>
        <a:cs typeface=""/>
      </a:majorFont>
      <a:minorFont>
        <a:latin typeface="Arial"/>
        <a:ea typeface="思源黑体 CN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C130CFC53E1D4458B80B5377008CEEE" ma:contentTypeVersion="19" ma:contentTypeDescription="Create a new document." ma:contentTypeScope="" ma:versionID="c5bca55066547ace3c95494f7058db64">
  <xsd:schema xmlns:xsd="http://www.w3.org/2001/XMLSchema" xmlns:xs="http://www.w3.org/2001/XMLSchema" xmlns:p="http://schemas.microsoft.com/office/2006/metadata/properties" xmlns:ns2="9e4d4028-7d2f-484c-bcd4-65d8dfc13344" xmlns:ns3="ca5b2271-c080-4650-a5bc-0c2553a50190" targetNamespace="http://schemas.microsoft.com/office/2006/metadata/properties" ma:root="true" ma:fieldsID="81bc9a00293841ddd936cdd7271aa752" ns2:_="" ns3:_="">
    <xsd:import namespace="9e4d4028-7d2f-484c-bcd4-65d8dfc13344"/>
    <xsd:import namespace="ca5b2271-c080-4650-a5bc-0c2553a501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4d4028-7d2f-484c-bcd4-65d8dfc133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Length (seconds)" ma:internalName="MediaLengthInSeconds" ma:readOnly="true">
      <xsd:simpleType>
        <xsd:restriction base="dms:Unknown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5acc4dc2-1d7d-4ba2-9bc5-748c4ad50a6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5b2271-c080-4650-a5bc-0c2553a5019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e76fce6c-187e-470c-9925-28fe6492cd1f}" ma:internalName="TaxCatchAll" ma:showField="CatchAllData" ma:web="ca5b2271-c080-4650-a5bc-0c2553a5019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4d4028-7d2f-484c-bcd4-65d8dfc13344">
      <Terms xmlns="http://schemas.microsoft.com/office/infopath/2007/PartnerControls"/>
    </lcf76f155ced4ddcb4097134ff3c332f>
    <TaxCatchAll xmlns="ca5b2271-c080-4650-a5bc-0c2553a50190" xsi:nil="true"/>
  </documentManagement>
</p:properties>
</file>

<file path=customXml/itemProps1.xml><?xml version="1.0" encoding="utf-8"?>
<ds:datastoreItem xmlns:ds="http://schemas.openxmlformats.org/officeDocument/2006/customXml" ds:itemID="{495F4324-23BA-4564-BF82-810005AD1011}"/>
</file>

<file path=customXml/itemProps2.xml><?xml version="1.0" encoding="utf-8"?>
<ds:datastoreItem xmlns:ds="http://schemas.openxmlformats.org/officeDocument/2006/customXml" ds:itemID="{9F767551-C719-4A94-A650-CA22992764D6}"/>
</file>

<file path=customXml/itemProps3.xml><?xml version="1.0" encoding="utf-8"?>
<ds:datastoreItem xmlns:ds="http://schemas.openxmlformats.org/officeDocument/2006/customXml" ds:itemID="{A50F8523-6AE9-489B-8FC3-8A7CD70B3FCB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4321</Words>
  <Application>WPS 演示</Application>
  <PresentationFormat>宽屏</PresentationFormat>
  <Paragraphs>164</Paragraphs>
  <Slides>11</Slides>
  <Notes>11</Notes>
  <HiddenSlides>0</HiddenSlides>
  <MMClips>10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7" baseType="lpstr">
      <vt:lpstr>Arial</vt:lpstr>
      <vt:lpstr>宋体</vt:lpstr>
      <vt:lpstr>Wingdings</vt:lpstr>
      <vt:lpstr>Roboto Slab Black</vt:lpstr>
      <vt:lpstr>字魂59号-创粗黑</vt:lpstr>
      <vt:lpstr>黑体</vt:lpstr>
      <vt:lpstr>Wingdings</vt:lpstr>
      <vt:lpstr>微软雅黑</vt:lpstr>
      <vt:lpstr>Calibri</vt:lpstr>
      <vt:lpstr>Arial Unicode MS</vt:lpstr>
      <vt:lpstr>思源宋体 Heavy</vt:lpstr>
      <vt:lpstr>Arial Black</vt:lpstr>
      <vt:lpstr>思源黑体 CN Normal</vt:lpstr>
      <vt:lpstr>等线</vt:lpstr>
      <vt:lpstr>MS PGothic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V23767</dc:creator>
  <cp:lastModifiedBy>Lily</cp:lastModifiedBy>
  <cp:revision>297</cp:revision>
  <dcterms:created xsi:type="dcterms:W3CDTF">2022-02-05T08:07:00Z</dcterms:created>
  <dcterms:modified xsi:type="dcterms:W3CDTF">2026-09-11T07:01:09Z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6E799811389844E4959658CD48DFA49B_13</vt:lpwstr>
  </property>
  <property fmtid="{D5CDD505-2E9C-101B-9397-08002B2CF9AE}" pid="3" name="KSOProductBuildVer">
    <vt:lpwstr>2052-12.1.0.28505</vt:lpwstr>
  </property>
  <property fmtid="{D5CDD505-2E9C-101B-9397-08002B2CF9AE}" pid="4" name="ContentTypeId">
    <vt:lpwstr>0x0101008C130CFC53E1D4458B80B5377008CEEE</vt:lpwstr>
  </property>
</Properties>
</file>