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notesSlides/notesSlide13.xml" ContentType="application/vnd.openxmlformats-officedocument.presentationml.notesSlide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53.xml" ContentType="application/vnd.openxmlformats-officedocument.presentationml.tags+xml"/>
  <Override PartName="/ppt/tags/tag71.xml" ContentType="application/vnd.openxmlformats-officedocument.presentationml.tags+xml"/>
  <Default Extension="gif" ContentType="image/gif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14.xml" ContentType="application/vnd.openxmlformats-officedocument.presentationml.notesSlide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slides/slide28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notesSlides/notesSlide15.xml" ContentType="application/vnd.openxmlformats-officedocument.presentationml.notesSlide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notesSlides/notesSlide11.xml" ContentType="application/vnd.openxmlformats-officedocument.presentationml.notesSlide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s/slide32.xml" ContentType="application/vnd.openxmlformats-officedocument.presentationml.slide+xml"/>
  <Default Extension="fntdata" ContentType="application/x-fontdata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1616" r:id="rId2"/>
    <p:sldId id="1734" r:id="rId3"/>
    <p:sldId id="1401" r:id="rId4"/>
    <p:sldId id="2311" r:id="rId5"/>
    <p:sldId id="1739" r:id="rId6"/>
    <p:sldId id="1735" r:id="rId7"/>
    <p:sldId id="1846" r:id="rId8"/>
    <p:sldId id="1743" r:id="rId9"/>
    <p:sldId id="2314" r:id="rId10"/>
    <p:sldId id="2384" r:id="rId11"/>
    <p:sldId id="2315" r:id="rId12"/>
    <p:sldId id="2316" r:id="rId13"/>
    <p:sldId id="2317" r:id="rId14"/>
    <p:sldId id="2319" r:id="rId15"/>
    <p:sldId id="2382" r:id="rId16"/>
    <p:sldId id="2167" r:id="rId17"/>
    <p:sldId id="1320" r:id="rId18"/>
    <p:sldId id="2353" r:id="rId19"/>
    <p:sldId id="2354" r:id="rId20"/>
    <p:sldId id="2342" r:id="rId21"/>
    <p:sldId id="2355" r:id="rId22"/>
    <p:sldId id="2348" r:id="rId23"/>
    <p:sldId id="2365" r:id="rId24"/>
    <p:sldId id="2367" r:id="rId25"/>
    <p:sldId id="2371" r:id="rId26"/>
    <p:sldId id="2372" r:id="rId27"/>
    <p:sldId id="2374" r:id="rId28"/>
    <p:sldId id="2375" r:id="rId29"/>
    <p:sldId id="2376" r:id="rId30"/>
    <p:sldId id="2377" r:id="rId31"/>
    <p:sldId id="2347" r:id="rId32"/>
    <p:sldId id="2351" r:id="rId33"/>
    <p:sldId id="2383" r:id="rId34"/>
    <p:sldId id="2409" r:id="rId35"/>
    <p:sldId id="1490" r:id="rId36"/>
  </p:sldIdLst>
  <p:sldSz cx="12192000" cy="6858000"/>
  <p:notesSz cx="7099300" cy="10234613"/>
  <p:embeddedFontLst>
    <p:embeddedFont>
      <p:font typeface="华文细黑" pitchFamily="2" charset="-122"/>
      <p:regular r:id="rId39"/>
    </p:embeddedFont>
    <p:embeddedFont>
      <p:font typeface="黑体" pitchFamily="49" charset="-122"/>
      <p:regular r:id="rId40"/>
    </p:embeddedFont>
    <p:embeddedFont>
      <p:font typeface="等线" pitchFamily="2" charset="-122"/>
      <p:regular r:id="rId41"/>
      <p:bold r:id="rId42"/>
    </p:embeddedFont>
    <p:embeddedFont>
      <p:font typeface="Tahoma" pitchFamily="34" charset="0"/>
      <p:regular r:id="rId43"/>
      <p:bold r:id="rId44"/>
    </p:embeddedFont>
    <p:embeddedFont>
      <p:font typeface="Verdana" pitchFamily="34" charset="0"/>
      <p:regular r:id="rId45"/>
      <p:bold r:id="rId46"/>
      <p:italic r:id="rId47"/>
      <p:boldItalic r:id="rId48"/>
    </p:embeddedFont>
  </p:embeddedFontLst>
  <p:custShowLst>
    <p:custShow name="马总演示版" id="0">
      <p:sldLst/>
    </p:custShow>
  </p:custShowLst>
  <p:custDataLst>
    <p:tags r:id="rId4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楷体_GB2312" pitchFamily="1" charset="-122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楷体_GB2312" pitchFamily="1" charset="-122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楷体_GB2312" pitchFamily="1" charset="-122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楷体_GB2312" pitchFamily="1" charset="-122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楷体_GB2312" pitchFamily="1" charset="-122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楷体_GB2312" pitchFamily="1" charset="-122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楷体_GB2312" pitchFamily="1" charset="-122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楷体_GB2312" pitchFamily="1" charset="-122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楷体_GB2312" pitchFamily="1" charset="-122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4" pos="3864" userDrawn="1">
          <p15:clr>
            <a:srgbClr val="A4A3A4"/>
          </p15:clr>
        </p15:guide>
        <p15:guide id="3" orient="horz" pos="211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6" clrIdx="0"/>
  <p:cmAuthor id="2" name="comradexu" initials="c" lastIdx="2" clrIdx="0"/>
  <p:cmAuthor id="3" name="x" initials="x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E5EEF5"/>
    <a:srgbClr val="BCBEBD"/>
    <a:srgbClr val="FFCC00"/>
    <a:srgbClr val="F4F5D5"/>
    <a:srgbClr val="3E9DF4"/>
    <a:srgbClr val="CC99FF"/>
    <a:srgbClr val="00CC00"/>
    <a:srgbClr val="FFFF99"/>
    <a:srgbClr val="66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618"/>
    <p:restoredTop sz="92740"/>
  </p:normalViewPr>
  <p:slideViewPr>
    <p:cSldViewPr snapToObjects="1" showGuides="1">
      <p:cViewPr>
        <p:scale>
          <a:sx n="50" d="100"/>
          <a:sy n="50" d="100"/>
        </p:scale>
        <p:origin x="-1340" y="-380"/>
      </p:cViewPr>
      <p:guideLst>
        <p:guide orient="horz" pos="2114"/>
        <p:guide pos="38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4606" cy="5747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8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2784" y="0"/>
            <a:ext cx="3184606" cy="5747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85"/>
            </a:lvl1pPr>
          </a:lstStyle>
          <a:p>
            <a:fld id="{0F9B84EA-7D68-4D60-9CB1-D50884785D1C}" type="datetimeFigureOut">
              <a:rPr lang="zh-CN" altLang="en-US" smtClean="0"/>
              <a:pPr/>
              <a:t>2023/6/19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81225"/>
            <a:ext cx="3184606" cy="5747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8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2784" y="10881225"/>
            <a:ext cx="3184606" cy="5747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85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0" tIns="49521" rIns="99040" bIns="49521" numCol="1" anchor="t" anchorCtr="0" compatLnSpc="1"/>
          <a:lstStyle>
            <a:lvl1pPr algn="l">
              <a:buFont typeface="Arial" panose="020B0604020202020204" pitchFamily="34" charset="0"/>
              <a:buNone/>
              <a:defRPr sz="13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8163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0" tIns="49521" rIns="99040" bIns="49521" numCol="1" anchor="t" anchorCtr="0" compatLnSpc="1"/>
          <a:lstStyle>
            <a:lvl1pPr algn="r">
              <a:buFont typeface="Arial" panose="020B0604020202020204" pitchFamily="34" charset="0"/>
              <a:buNone/>
              <a:defRPr sz="13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1620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38201" y="768350"/>
            <a:ext cx="6821312" cy="3836988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0" tIns="49521" rIns="99040" bIns="49521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0" tIns="49521" rIns="99040" bIns="49521" numCol="1" anchor="b" anchorCtr="0" compatLnSpc="1"/>
          <a:lstStyle>
            <a:lvl1pPr algn="l">
              <a:buFont typeface="Arial" panose="020B0604020202020204" pitchFamily="34" charset="0"/>
              <a:buNone/>
              <a:defRPr sz="13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3438"/>
            <a:ext cx="3078163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0" tIns="49521" rIns="99040" bIns="49521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300" dirty="0">
                <a:latin typeface="Times New Roman" panose="02020603050405020304" pitchFamily="18" charset="0"/>
              </a:rPr>
              <a:pPr lvl="0" algn="r" eaLnBrk="1" hangingPunct="1">
                <a:buNone/>
              </a:pPr>
              <a:t>‹#›</a:t>
            </a:fld>
            <a:endParaRPr lang="zh-CN" altLang="en-US" sz="1300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9040" tIns="49521" rIns="99040" bIns="49521" anchor="ctr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1157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1138" y="9723438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40" tIns="49521" rIns="99040" bIns="49521" anchor="b" anchorCtr="0"/>
          <a:lstStyle/>
          <a:p>
            <a:pPr lvl="0" algn="r" eaLnBrk="1" hangingPunct="1"/>
            <a:fld id="{9A0DB2DC-4C9A-4742-B13C-FB6460FD3503}" type="slidenum">
              <a:rPr lang="zh-CN" altLang="en-US" sz="1300" dirty="0">
                <a:latin typeface="Times New Roman" panose="02020603050405020304" pitchFamily="18" charset="0"/>
              </a:rPr>
              <a:pPr lvl="0" algn="r" eaLnBrk="1" hangingPunct="1"/>
              <a:t>10</a:t>
            </a:fld>
            <a:endParaRPr lang="zh-CN" altLang="en-US" sz="13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9040" tIns="49521" rIns="99040" bIns="49521" anchor="ctr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1157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1138" y="9723438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40" tIns="49521" rIns="99040" bIns="49521" anchor="b" anchorCtr="0"/>
          <a:lstStyle/>
          <a:p>
            <a:pPr lvl="0" algn="r" eaLnBrk="1" hangingPunct="1"/>
            <a:fld id="{9A0DB2DC-4C9A-4742-B13C-FB6460FD3503}" type="slidenum">
              <a:rPr lang="zh-CN" altLang="en-US" sz="1300" dirty="0">
                <a:latin typeface="Times New Roman" panose="02020603050405020304" pitchFamily="18" charset="0"/>
              </a:rPr>
              <a:pPr lvl="0" algn="r" eaLnBrk="1" hangingPunct="1"/>
              <a:t>11</a:t>
            </a:fld>
            <a:endParaRPr lang="zh-CN" altLang="en-US" sz="13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9040" tIns="49521" rIns="99040" bIns="49521" anchor="ctr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1157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1138" y="9723438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40" tIns="49521" rIns="99040" bIns="49521" anchor="b" anchorCtr="0"/>
          <a:lstStyle/>
          <a:p>
            <a:pPr lvl="0" algn="r" eaLnBrk="1" hangingPunct="1"/>
            <a:fld id="{9A0DB2DC-4C9A-4742-B13C-FB6460FD3503}" type="slidenum">
              <a:rPr lang="zh-CN" altLang="en-US" sz="1300" dirty="0">
                <a:latin typeface="Times New Roman" panose="02020603050405020304" pitchFamily="18" charset="0"/>
              </a:rPr>
              <a:pPr lvl="0" algn="r" eaLnBrk="1" hangingPunct="1"/>
              <a:t>12</a:t>
            </a:fld>
            <a:endParaRPr lang="zh-CN" altLang="en-US" sz="13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9040" tIns="49521" rIns="99040" bIns="49521" anchor="ctr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1157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1138" y="9723438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40" tIns="49521" rIns="99040" bIns="49521" anchor="b" anchorCtr="0"/>
          <a:lstStyle/>
          <a:p>
            <a:pPr lvl="0" algn="r" eaLnBrk="1" hangingPunct="1"/>
            <a:fld id="{9A0DB2DC-4C9A-4742-B13C-FB6460FD3503}" type="slidenum">
              <a:rPr lang="zh-CN" altLang="en-US" sz="1300" dirty="0">
                <a:latin typeface="Times New Roman" panose="02020603050405020304" pitchFamily="18" charset="0"/>
              </a:rPr>
              <a:pPr lvl="0" algn="r" eaLnBrk="1" hangingPunct="1"/>
              <a:t>13</a:t>
            </a:fld>
            <a:endParaRPr lang="zh-CN" altLang="en-US" sz="13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9040" tIns="49521" rIns="99040" bIns="49521" anchor="ctr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1157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1138" y="9723438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40" tIns="49521" rIns="99040" bIns="49521" anchor="b" anchorCtr="0"/>
          <a:lstStyle/>
          <a:p>
            <a:pPr lvl="0" algn="r" eaLnBrk="1" hangingPunct="1"/>
            <a:fld id="{9A0DB2DC-4C9A-4742-B13C-FB6460FD3503}" type="slidenum">
              <a:rPr lang="zh-CN" altLang="en-US" sz="1300" dirty="0">
                <a:latin typeface="Times New Roman" panose="02020603050405020304" pitchFamily="18" charset="0"/>
              </a:rPr>
              <a:pPr lvl="0" algn="r" eaLnBrk="1" hangingPunct="1"/>
              <a:t>14</a:t>
            </a:fld>
            <a:endParaRPr lang="zh-CN" altLang="en-US" sz="13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9040" tIns="49521" rIns="99040" bIns="49521" anchor="ctr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1157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1138" y="9723438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40" tIns="49521" rIns="99040" bIns="49521" anchor="b" anchorCtr="0"/>
          <a:lstStyle/>
          <a:p>
            <a:pPr lvl="0" algn="r" eaLnBrk="1" hangingPunct="1"/>
            <a:fld id="{9A0DB2DC-4C9A-4742-B13C-FB6460FD3503}" type="slidenum">
              <a:rPr lang="zh-CN" altLang="en-US" sz="1300" dirty="0">
                <a:latin typeface="Times New Roman" panose="02020603050405020304" pitchFamily="18" charset="0"/>
              </a:rPr>
              <a:pPr lvl="0" algn="r" eaLnBrk="1" hangingPunct="1"/>
              <a:t>15</a:t>
            </a:fld>
            <a:endParaRPr lang="zh-CN" altLang="en-US" sz="13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1487" cy="3836988"/>
          </a:xfrm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9040" tIns="49521" rIns="99040" bIns="49521" anchor="ctr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1157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1138" y="9723438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40" tIns="49521" rIns="99040" bIns="49521" anchor="b" anchorCtr="0"/>
          <a:lstStyle/>
          <a:p>
            <a:pPr lvl="0" algn="r" eaLnBrk="1" hangingPunct="1"/>
            <a:fld id="{9A0DB2DC-4C9A-4742-B13C-FB6460FD3503}" type="slidenum">
              <a:rPr lang="zh-CN" altLang="en-US" sz="1300" dirty="0">
                <a:latin typeface="Times New Roman" panose="02020603050405020304" pitchFamily="18" charset="0"/>
              </a:rPr>
              <a:pPr lvl="0" algn="r" eaLnBrk="1" hangingPunct="1"/>
              <a:t>16</a:t>
            </a:fld>
            <a:endParaRPr lang="zh-CN" altLang="en-US" sz="13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1487" cy="3836988"/>
          </a:xfrm>
        </p:spPr>
      </p:sp>
      <p:sp>
        <p:nvSpPr>
          <p:cNvPr id="11264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9040" tIns="49521" rIns="99040" bIns="49521" anchor="ctr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1126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1138" y="9723438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40" tIns="49521" rIns="99040" bIns="49521" anchor="b" anchorCtr="0"/>
          <a:lstStyle/>
          <a:p>
            <a:pPr lvl="0" algn="r" eaLnBrk="1" hangingPunct="1"/>
            <a:fld id="{9A0DB2DC-4C9A-4742-B13C-FB6460FD3503}" type="slidenum">
              <a:rPr lang="zh-CN" altLang="en-US" sz="1300" dirty="0">
                <a:latin typeface="Times New Roman" panose="02020603050405020304" pitchFamily="18" charset="0"/>
              </a:rPr>
              <a:pPr lvl="0" algn="r" eaLnBrk="1" hangingPunct="1"/>
              <a:t>3</a:t>
            </a:fld>
            <a:endParaRPr lang="zh-CN" altLang="en-US" sz="13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9040" tIns="49521" rIns="99040" bIns="49521" anchor="ctr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1157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1138" y="9723438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40" tIns="49521" rIns="99040" bIns="49521" anchor="b" anchorCtr="0"/>
          <a:lstStyle/>
          <a:p>
            <a:pPr lvl="0" algn="r" eaLnBrk="1" hangingPunct="1"/>
            <a:fld id="{9A0DB2DC-4C9A-4742-B13C-FB6460FD3503}" type="slidenum">
              <a:rPr lang="zh-CN" altLang="en-US" sz="1300" dirty="0">
                <a:latin typeface="Times New Roman" panose="02020603050405020304" pitchFamily="18" charset="0"/>
              </a:rPr>
              <a:pPr lvl="0" algn="r" eaLnBrk="1" hangingPunct="1"/>
              <a:t>4</a:t>
            </a:fld>
            <a:endParaRPr lang="zh-CN" altLang="en-US" sz="13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9040" tIns="49521" rIns="99040" bIns="49521" anchor="ctr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1157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1138" y="9723438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40" tIns="49521" rIns="99040" bIns="49521" anchor="b" anchorCtr="0"/>
          <a:lstStyle/>
          <a:p>
            <a:pPr lvl="0" algn="r" eaLnBrk="1" hangingPunct="1"/>
            <a:fld id="{9A0DB2DC-4C9A-4742-B13C-FB6460FD3503}" type="slidenum">
              <a:rPr lang="zh-CN" altLang="en-US" sz="1300" dirty="0">
                <a:latin typeface="Times New Roman" panose="02020603050405020304" pitchFamily="18" charset="0"/>
              </a:rPr>
              <a:pPr lvl="0" algn="r" eaLnBrk="1" hangingPunct="1"/>
              <a:t>5</a:t>
            </a:fld>
            <a:endParaRPr lang="zh-CN" altLang="en-US" sz="13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9040" tIns="49521" rIns="99040" bIns="49521" anchor="ctr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1157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1138" y="9723438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40" tIns="49521" rIns="99040" bIns="49521" anchor="b" anchorCtr="0"/>
          <a:lstStyle/>
          <a:p>
            <a:pPr lvl="0" algn="r" eaLnBrk="1" hangingPunct="1"/>
            <a:fld id="{9A0DB2DC-4C9A-4742-B13C-FB6460FD3503}" type="slidenum">
              <a:rPr lang="zh-CN" altLang="en-US" sz="1300" dirty="0">
                <a:latin typeface="Times New Roman" panose="02020603050405020304" pitchFamily="18" charset="0"/>
              </a:rPr>
              <a:pPr lvl="0" algn="r" eaLnBrk="1" hangingPunct="1"/>
              <a:t>6</a:t>
            </a:fld>
            <a:endParaRPr lang="zh-CN" altLang="en-US" sz="13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1487" cy="3836988"/>
          </a:xfrm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9040" tIns="49521" rIns="99040" bIns="49521" anchor="ctr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1157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1138" y="9723438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40" tIns="49521" rIns="99040" bIns="49521" anchor="b" anchorCtr="0"/>
          <a:lstStyle/>
          <a:p>
            <a:pPr lvl="0" algn="r" eaLnBrk="1" hangingPunct="1"/>
            <a:fld id="{9A0DB2DC-4C9A-4742-B13C-FB6460FD3503}" type="slidenum">
              <a:rPr lang="zh-CN" altLang="en-US" sz="1300" dirty="0">
                <a:latin typeface="Times New Roman" panose="02020603050405020304" pitchFamily="18" charset="0"/>
              </a:rPr>
              <a:pPr lvl="0" algn="r" eaLnBrk="1" hangingPunct="1"/>
              <a:t>7</a:t>
            </a:fld>
            <a:endParaRPr lang="zh-CN" altLang="en-US" sz="13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9040" tIns="49521" rIns="99040" bIns="49521" anchor="ctr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1157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1138" y="9723438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40" tIns="49521" rIns="99040" bIns="49521" anchor="b" anchorCtr="0"/>
          <a:lstStyle/>
          <a:p>
            <a:pPr lvl="0" algn="r" eaLnBrk="1" hangingPunct="1"/>
            <a:fld id="{9A0DB2DC-4C9A-4742-B13C-FB6460FD3503}" type="slidenum">
              <a:rPr lang="zh-CN" altLang="en-US" sz="1300" dirty="0">
                <a:latin typeface="Times New Roman" panose="02020603050405020304" pitchFamily="18" charset="0"/>
              </a:rPr>
              <a:pPr lvl="0" algn="r" eaLnBrk="1" hangingPunct="1"/>
              <a:t>8</a:t>
            </a:fld>
            <a:endParaRPr lang="zh-CN" altLang="en-US" sz="13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9040" tIns="49521" rIns="99040" bIns="49521" anchor="ctr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1157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1138" y="9723438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40" tIns="49521" rIns="99040" bIns="49521" anchor="b" anchorCtr="0"/>
          <a:lstStyle/>
          <a:p>
            <a:pPr lvl="0" algn="r" eaLnBrk="1" hangingPunct="1"/>
            <a:fld id="{9A0DB2DC-4C9A-4742-B13C-FB6460FD3503}" type="slidenum">
              <a:rPr lang="zh-CN" altLang="en-US" sz="1300" dirty="0">
                <a:latin typeface="Times New Roman" panose="02020603050405020304" pitchFamily="18" charset="0"/>
              </a:rPr>
              <a:pPr lvl="0" algn="r" eaLnBrk="1" hangingPunct="1"/>
              <a:t>9</a:t>
            </a:fld>
            <a:endParaRPr lang="zh-CN" altLang="en-US" sz="13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3.jpe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>
              <a:latin typeface="楷体_GB2312" pitchFamily="1" charset="-122"/>
            </a:endParaRPr>
          </a:p>
        </p:txBody>
      </p:sp>
      <p:pic>
        <p:nvPicPr>
          <p:cNvPr id="7" name="Picture 11" descr="C:/Users/x/AppData/Local/Temp/picturecompress_20210826222927/output_1.jpgoutput_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1612880" y="19685"/>
            <a:ext cx="555625" cy="4178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11117580" y="1270"/>
            <a:ext cx="487680" cy="465455"/>
          </a:xfrm>
          <a:prstGeom prst="rect">
            <a:avLst/>
          </a:prstGeom>
        </p:spPr>
      </p:pic>
      <p:pic>
        <p:nvPicPr>
          <p:cNvPr id="9" name="Picture 2" descr="C:\Users\lenovo\Desktop\未标题-1.jpg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0619105" y="28575"/>
            <a:ext cx="501650" cy="41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>
              <a:latin typeface="楷体_GB2312" pitchFamily="1" charset="-122"/>
            </a:endParaRPr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439738"/>
            <a:ext cx="2743200" cy="56864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439738"/>
            <a:ext cx="8042031" cy="56864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>
              <a:latin typeface="楷体_GB2312" pitchFamily="1" charset="-122"/>
            </a:endParaRPr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439738"/>
            <a:ext cx="10972800" cy="5686425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>
              <a:latin typeface="楷体_GB2312" pitchFamily="1" charset="-122"/>
            </a:endParaRPr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439738"/>
            <a:ext cx="6867770" cy="6778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92615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89785" y="1600200"/>
            <a:ext cx="5392615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>
              <a:latin typeface="楷体_GB2312" pitchFamily="1" charset="-122"/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>
              <a:latin typeface="楷体_GB2312" pitchFamily="1" charset="-122"/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47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>
              <a:latin typeface="楷体_GB2312" pitchFamily="1" charset="-122"/>
            </a:endParaRPr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89785" y="1600200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>
              <a:latin typeface="楷体_GB2312" pitchFamily="1" charset="-122"/>
            </a:endParaRPr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692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692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>
              <a:latin typeface="楷体_GB2312" pitchFamily="1" charset="-122"/>
            </a:endParaRP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>
              <a:latin typeface="楷体_GB2312" pitchFamily="1" charset="-122"/>
            </a:endParaRPr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>
              <a:latin typeface="楷体_GB2312" pitchFamily="1" charset="-122"/>
            </a:endParaRPr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385" y="273050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>
              <a:latin typeface="楷体_GB2312" pitchFamily="1" charset="-122"/>
            </a:endParaRPr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 vert="horz" wrap="square" lIns="62758" tIns="31379" rIns="62758" bIns="31379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62738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595D4"/>
              </a:buClr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rgbClr val="5B161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>
              <a:latin typeface="楷体_GB2312" pitchFamily="1" charset="-122"/>
            </a:endParaRP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439738"/>
            <a:ext cx="6867770" cy="677862"/>
          </a:xfrm>
          <a:prstGeom prst="rect">
            <a:avLst/>
          </a:prstGeom>
          <a:noFill/>
          <a:ln w="9525">
            <a:noFill/>
          </a:ln>
        </p:spPr>
        <p:txBody>
          <a:bodyPr lIns="62758" tIns="31379" rIns="62758" bIns="31379"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lIns="62758" tIns="31379" rIns="62758" bIns="3137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2758" tIns="31379" rIns="62758" bIns="31379" numCol="1" anchor="t" anchorCtr="0" compatLnSpc="1"/>
          <a:lstStyle>
            <a:lvl1pPr algn="l">
              <a:buFont typeface="Arial" panose="020B0604020202020204" pitchFamily="34" charset="0"/>
              <a:buNone/>
              <a:defRPr sz="10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2758" tIns="31379" rIns="62758" bIns="31379" numCol="1" anchor="t" anchorCtr="0" compatLnSpc="1"/>
          <a:lstStyle>
            <a:lvl1pPr algn="ctr">
              <a:buFont typeface="Arial" panose="020B0604020202020204" pitchFamily="34" charset="0"/>
              <a:buNone/>
              <a:defRPr sz="10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2758" tIns="31379" rIns="62758" bIns="31379" numCol="1" anchor="t" anchorCtr="0" compatLnSpc="1"/>
          <a:lstStyle>
            <a:lvl1pPr algn="r">
              <a:defRPr sz="1000">
                <a:latin typeface="Times New Roman" panose="02020603050405020304" pitchFamily="18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‹#›</a:t>
            </a:fld>
            <a:endParaRPr lang="zh-CN" altLang="en-US" dirty="0">
              <a:latin typeface="楷体_GB2312" pitchFamily="1" charset="-122"/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1193800"/>
            <a:ext cx="9241692" cy="46038"/>
          </a:xfrm>
          <a:prstGeom prst="rect">
            <a:avLst/>
          </a:prstGeom>
          <a:solidFill>
            <a:srgbClr val="0595D4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1" charset="-122"/>
              <a:ea typeface="楷体_GB2312" pitchFamily="1" charset="-122"/>
              <a:cs typeface="+mn-cs"/>
            </a:endParaRPr>
          </a:p>
        </p:txBody>
      </p:sp>
      <p:pic>
        <p:nvPicPr>
          <p:cNvPr id="2" name="Picture 11" descr="C:/Users/x/AppData/Local/Temp/picturecompress_20210826222927/output_1.jpgoutput_1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11612880" y="19685"/>
            <a:ext cx="555625" cy="4178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9" cstate="print"/>
          <a:srcRect/>
          <a:stretch>
            <a:fillRect/>
          </a:stretch>
        </p:blipFill>
        <p:spPr>
          <a:xfrm>
            <a:off x="11117580" y="1270"/>
            <a:ext cx="487680" cy="465455"/>
          </a:xfrm>
          <a:prstGeom prst="rect">
            <a:avLst/>
          </a:prstGeom>
        </p:spPr>
      </p:pic>
      <p:pic>
        <p:nvPicPr>
          <p:cNvPr id="7" name="Picture 2" descr="C:\Users\lenovo\Desktop\未标题-1.jpg"/>
          <p:cNvPicPr>
            <a:picLocks noChangeAspect="1" noChangeArrowheads="1"/>
          </p:cNvPicPr>
          <p:nvPr userDrawn="1">
            <p:custDataLst>
              <p:tags r:id="rId17"/>
            </p:custDataLst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10619105" y="28575"/>
            <a:ext cx="501650" cy="41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627380" rtl="0" eaLnBrk="0" fontAlgn="base" hangingPunct="0">
        <a:spcBef>
          <a:spcPct val="0"/>
        </a:spcBef>
        <a:spcAft>
          <a:spcPct val="0"/>
        </a:spcAft>
        <a:defRPr sz="3300">
          <a:solidFill>
            <a:srgbClr val="5B161B"/>
          </a:solidFill>
          <a:latin typeface="+mj-lt"/>
          <a:ea typeface="+mj-ea"/>
          <a:cs typeface="+mj-cs"/>
        </a:defRPr>
      </a:lvl1pPr>
      <a:lvl2pPr algn="l" defTabSz="627380" rtl="0" eaLnBrk="0" fontAlgn="base" hangingPunct="0">
        <a:spcBef>
          <a:spcPct val="0"/>
        </a:spcBef>
        <a:spcAft>
          <a:spcPct val="0"/>
        </a:spcAft>
        <a:defRPr sz="3300">
          <a:solidFill>
            <a:srgbClr val="5B161B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defTabSz="627380" rtl="0" eaLnBrk="0" fontAlgn="base" hangingPunct="0">
        <a:spcBef>
          <a:spcPct val="0"/>
        </a:spcBef>
        <a:spcAft>
          <a:spcPct val="0"/>
        </a:spcAft>
        <a:defRPr sz="3300">
          <a:solidFill>
            <a:srgbClr val="5B161B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defTabSz="627380" rtl="0" eaLnBrk="0" fontAlgn="base" hangingPunct="0">
        <a:spcBef>
          <a:spcPct val="0"/>
        </a:spcBef>
        <a:spcAft>
          <a:spcPct val="0"/>
        </a:spcAft>
        <a:defRPr sz="3300">
          <a:solidFill>
            <a:srgbClr val="5B161B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defTabSz="627380" rtl="0" eaLnBrk="0" fontAlgn="base" hangingPunct="0">
        <a:spcBef>
          <a:spcPct val="0"/>
        </a:spcBef>
        <a:spcAft>
          <a:spcPct val="0"/>
        </a:spcAft>
        <a:defRPr sz="3300">
          <a:solidFill>
            <a:srgbClr val="5B161B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l" defTabSz="627380" rtl="0" fontAlgn="base">
        <a:spcBef>
          <a:spcPct val="0"/>
        </a:spcBef>
        <a:spcAft>
          <a:spcPct val="0"/>
        </a:spcAft>
        <a:defRPr sz="3300">
          <a:solidFill>
            <a:srgbClr val="5B161B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l" defTabSz="627380" rtl="0" fontAlgn="base">
        <a:spcBef>
          <a:spcPct val="0"/>
        </a:spcBef>
        <a:spcAft>
          <a:spcPct val="0"/>
        </a:spcAft>
        <a:defRPr sz="3300">
          <a:solidFill>
            <a:srgbClr val="5B161B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l" defTabSz="627380" rtl="0" fontAlgn="base">
        <a:spcBef>
          <a:spcPct val="0"/>
        </a:spcBef>
        <a:spcAft>
          <a:spcPct val="0"/>
        </a:spcAft>
        <a:defRPr sz="3300">
          <a:solidFill>
            <a:srgbClr val="5B161B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l" defTabSz="627380" rtl="0" fontAlgn="base">
        <a:spcBef>
          <a:spcPct val="0"/>
        </a:spcBef>
        <a:spcAft>
          <a:spcPct val="0"/>
        </a:spcAft>
        <a:defRPr sz="3300">
          <a:solidFill>
            <a:srgbClr val="5B161B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236855" indent="-236855" algn="l" defTabSz="627380" rtl="0" eaLnBrk="0" fontAlgn="base" hangingPunct="0">
        <a:spcBef>
          <a:spcPct val="20000"/>
        </a:spcBef>
        <a:spcAft>
          <a:spcPct val="0"/>
        </a:spcAft>
        <a:buClr>
          <a:srgbClr val="0595D4"/>
        </a:buClr>
        <a:buChar char="•"/>
        <a:defRPr sz="2200">
          <a:solidFill>
            <a:srgbClr val="5B161B"/>
          </a:solidFill>
          <a:latin typeface="+mn-lt"/>
          <a:ea typeface="+mn-ea"/>
          <a:cs typeface="+mn-cs"/>
        </a:defRPr>
      </a:lvl1pPr>
      <a:lvl2pPr marL="511175" indent="-196850" algn="l" defTabSz="627380" rtl="0" eaLnBrk="0" fontAlgn="base" hangingPunct="0">
        <a:spcBef>
          <a:spcPct val="20000"/>
        </a:spcBef>
        <a:spcAft>
          <a:spcPct val="0"/>
        </a:spcAft>
        <a:buClr>
          <a:srgbClr val="0595D4"/>
        </a:buClr>
        <a:buChar char="–"/>
        <a:defRPr sz="1600">
          <a:solidFill>
            <a:srgbClr val="5B161B"/>
          </a:solidFill>
          <a:latin typeface="+mn-lt"/>
          <a:ea typeface="+mn-ea"/>
        </a:defRPr>
      </a:lvl2pPr>
      <a:lvl3pPr marL="784225" indent="-157480" algn="l" defTabSz="627380" rtl="0" eaLnBrk="0" fontAlgn="base" hangingPunct="0">
        <a:spcBef>
          <a:spcPct val="20000"/>
        </a:spcBef>
        <a:spcAft>
          <a:spcPct val="0"/>
        </a:spcAft>
        <a:buClr>
          <a:srgbClr val="0595D4"/>
        </a:buClr>
        <a:buChar char="•"/>
        <a:defRPr sz="1600">
          <a:solidFill>
            <a:srgbClr val="5B161B"/>
          </a:solidFill>
          <a:latin typeface="+mn-lt"/>
          <a:ea typeface="+mn-ea"/>
        </a:defRPr>
      </a:lvl3pPr>
      <a:lvl4pPr marL="1097280" indent="-155575" algn="l" defTabSz="627380" rtl="0" eaLnBrk="0" fontAlgn="base" hangingPunct="0">
        <a:spcBef>
          <a:spcPct val="20000"/>
        </a:spcBef>
        <a:spcAft>
          <a:spcPct val="0"/>
        </a:spcAft>
        <a:buClr>
          <a:srgbClr val="0595D4"/>
        </a:buClr>
        <a:buChar char="–"/>
        <a:defRPr sz="1600">
          <a:solidFill>
            <a:srgbClr val="5B161B"/>
          </a:solidFill>
          <a:latin typeface="+mn-lt"/>
          <a:ea typeface="+mn-ea"/>
        </a:defRPr>
      </a:lvl4pPr>
      <a:lvl5pPr marL="1412875" indent="-157480" algn="l" defTabSz="627380" rtl="0" eaLnBrk="0" fontAlgn="base" hangingPunct="0">
        <a:spcBef>
          <a:spcPct val="20000"/>
        </a:spcBef>
        <a:spcAft>
          <a:spcPct val="0"/>
        </a:spcAft>
        <a:buClr>
          <a:srgbClr val="0595D4"/>
        </a:buClr>
        <a:buChar char="»"/>
        <a:defRPr sz="1600">
          <a:solidFill>
            <a:srgbClr val="5B161B"/>
          </a:solidFill>
          <a:latin typeface="+mn-lt"/>
          <a:ea typeface="+mn-ea"/>
        </a:defRPr>
      </a:lvl5pPr>
      <a:lvl6pPr marL="1870075" indent="-157480" algn="l" defTabSz="627380" rtl="0" fontAlgn="base">
        <a:spcBef>
          <a:spcPct val="20000"/>
        </a:spcBef>
        <a:spcAft>
          <a:spcPct val="0"/>
        </a:spcAft>
        <a:buClr>
          <a:srgbClr val="0595D4"/>
        </a:buClr>
        <a:buChar char="»"/>
        <a:defRPr sz="1600">
          <a:solidFill>
            <a:srgbClr val="5B161B"/>
          </a:solidFill>
          <a:latin typeface="+mn-lt"/>
          <a:ea typeface="+mn-ea"/>
        </a:defRPr>
      </a:lvl6pPr>
      <a:lvl7pPr marL="2327275" indent="-157480" algn="l" defTabSz="627380" rtl="0" fontAlgn="base">
        <a:spcBef>
          <a:spcPct val="20000"/>
        </a:spcBef>
        <a:spcAft>
          <a:spcPct val="0"/>
        </a:spcAft>
        <a:buClr>
          <a:srgbClr val="0595D4"/>
        </a:buClr>
        <a:buChar char="»"/>
        <a:defRPr sz="1600">
          <a:solidFill>
            <a:srgbClr val="5B161B"/>
          </a:solidFill>
          <a:latin typeface="+mn-lt"/>
          <a:ea typeface="+mn-ea"/>
        </a:defRPr>
      </a:lvl7pPr>
      <a:lvl8pPr marL="2784475" indent="-157480" algn="l" defTabSz="627380" rtl="0" fontAlgn="base">
        <a:spcBef>
          <a:spcPct val="20000"/>
        </a:spcBef>
        <a:spcAft>
          <a:spcPct val="0"/>
        </a:spcAft>
        <a:buClr>
          <a:srgbClr val="0595D4"/>
        </a:buClr>
        <a:buChar char="»"/>
        <a:defRPr sz="1600">
          <a:solidFill>
            <a:srgbClr val="5B161B"/>
          </a:solidFill>
          <a:latin typeface="+mn-lt"/>
          <a:ea typeface="+mn-ea"/>
        </a:defRPr>
      </a:lvl8pPr>
      <a:lvl9pPr marL="3241675" indent="-157480" algn="l" defTabSz="627380" rtl="0" fontAlgn="base">
        <a:spcBef>
          <a:spcPct val="20000"/>
        </a:spcBef>
        <a:spcAft>
          <a:spcPct val="0"/>
        </a:spcAft>
        <a:buClr>
          <a:srgbClr val="0595D4"/>
        </a:buClr>
        <a:buChar char="»"/>
        <a:defRPr sz="1600">
          <a:solidFill>
            <a:srgbClr val="5B161B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tags" Target="../tags/tag44.xml"/><Relationship Id="rId26" Type="http://schemas.openxmlformats.org/officeDocument/2006/relationships/tags" Target="../tags/tag52.xml"/><Relationship Id="rId39" Type="http://schemas.openxmlformats.org/officeDocument/2006/relationships/slideLayout" Target="../slideLayouts/slideLayout12.xml"/><Relationship Id="rId3" Type="http://schemas.openxmlformats.org/officeDocument/2006/relationships/tags" Target="../tags/tag29.xml"/><Relationship Id="rId21" Type="http://schemas.openxmlformats.org/officeDocument/2006/relationships/tags" Target="../tags/tag47.xml"/><Relationship Id="rId34" Type="http://schemas.openxmlformats.org/officeDocument/2006/relationships/tags" Target="../tags/tag60.xml"/><Relationship Id="rId42" Type="http://schemas.openxmlformats.org/officeDocument/2006/relationships/image" Target="../media/image12.jpeg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tags" Target="../tags/tag43.xml"/><Relationship Id="rId25" Type="http://schemas.openxmlformats.org/officeDocument/2006/relationships/tags" Target="../tags/tag51.xml"/><Relationship Id="rId33" Type="http://schemas.openxmlformats.org/officeDocument/2006/relationships/tags" Target="../tags/tag59.xml"/><Relationship Id="rId38" Type="http://schemas.openxmlformats.org/officeDocument/2006/relationships/tags" Target="../tags/tag64.xml"/><Relationship Id="rId2" Type="http://schemas.openxmlformats.org/officeDocument/2006/relationships/tags" Target="../tags/tag28.xml"/><Relationship Id="rId16" Type="http://schemas.openxmlformats.org/officeDocument/2006/relationships/tags" Target="../tags/tag42.xml"/><Relationship Id="rId20" Type="http://schemas.openxmlformats.org/officeDocument/2006/relationships/tags" Target="../tags/tag46.xml"/><Relationship Id="rId29" Type="http://schemas.openxmlformats.org/officeDocument/2006/relationships/tags" Target="../tags/tag55.xml"/><Relationship Id="rId41" Type="http://schemas.openxmlformats.org/officeDocument/2006/relationships/image" Target="../media/image11.jpe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24" Type="http://schemas.openxmlformats.org/officeDocument/2006/relationships/tags" Target="../tags/tag50.xml"/><Relationship Id="rId32" Type="http://schemas.openxmlformats.org/officeDocument/2006/relationships/tags" Target="../tags/tag58.xml"/><Relationship Id="rId37" Type="http://schemas.openxmlformats.org/officeDocument/2006/relationships/tags" Target="../tags/tag63.xml"/><Relationship Id="rId40" Type="http://schemas.openxmlformats.org/officeDocument/2006/relationships/notesSlide" Target="../notesSlides/notesSlide11.xml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23" Type="http://schemas.openxmlformats.org/officeDocument/2006/relationships/tags" Target="../tags/tag49.xml"/><Relationship Id="rId28" Type="http://schemas.openxmlformats.org/officeDocument/2006/relationships/tags" Target="../tags/tag54.xml"/><Relationship Id="rId36" Type="http://schemas.openxmlformats.org/officeDocument/2006/relationships/tags" Target="../tags/tag62.xml"/><Relationship Id="rId10" Type="http://schemas.openxmlformats.org/officeDocument/2006/relationships/tags" Target="../tags/tag36.xml"/><Relationship Id="rId19" Type="http://schemas.openxmlformats.org/officeDocument/2006/relationships/tags" Target="../tags/tag45.xml"/><Relationship Id="rId31" Type="http://schemas.openxmlformats.org/officeDocument/2006/relationships/tags" Target="../tags/tag57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Relationship Id="rId22" Type="http://schemas.openxmlformats.org/officeDocument/2006/relationships/tags" Target="../tags/tag48.xml"/><Relationship Id="rId27" Type="http://schemas.openxmlformats.org/officeDocument/2006/relationships/tags" Target="../tags/tag53.xml"/><Relationship Id="rId30" Type="http://schemas.openxmlformats.org/officeDocument/2006/relationships/tags" Target="../tags/tag56.xml"/><Relationship Id="rId35" Type="http://schemas.openxmlformats.org/officeDocument/2006/relationships/tags" Target="../tags/tag6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5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image" Target="../media/image18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image" Target="../media/image17.jpeg"/><Relationship Id="rId5" Type="http://schemas.openxmlformats.org/officeDocument/2006/relationships/tags" Target="../tags/tag71.xml"/><Relationship Id="rId10" Type="http://schemas.openxmlformats.org/officeDocument/2006/relationships/image" Target="../media/image16.jpeg"/><Relationship Id="rId4" Type="http://schemas.openxmlformats.org/officeDocument/2006/relationships/tags" Target="../tags/tag70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76.xml"/><Relationship Id="rId7" Type="http://schemas.openxmlformats.org/officeDocument/2006/relationships/image" Target="../media/image19.gif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7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image" Target="../media/image22.jpeg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image" Target="../media/image21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notesSlide" Target="../notesSlides/notesSlide15.xml"/><Relationship Id="rId5" Type="http://schemas.openxmlformats.org/officeDocument/2006/relationships/tags" Target="../tags/tag82.xml"/><Relationship Id="rId15" Type="http://schemas.openxmlformats.org/officeDocument/2006/relationships/image" Target="../media/image24.jpeg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image" Target="../media/image28.jpe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image" Target="../media/image27.jpeg"/><Relationship Id="rId5" Type="http://schemas.openxmlformats.org/officeDocument/2006/relationships/tags" Target="../tags/tag93.xml"/><Relationship Id="rId10" Type="http://schemas.openxmlformats.org/officeDocument/2006/relationships/image" Target="../media/image26.jpeg"/><Relationship Id="rId4" Type="http://schemas.openxmlformats.org/officeDocument/2006/relationships/tags" Target="../tags/tag92.xml"/><Relationship Id="rId9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tags" Target="../tags/tag102.xml"/><Relationship Id="rId7" Type="http://schemas.openxmlformats.org/officeDocument/2006/relationships/image" Target="../media/image42.jpe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image" Target="../media/image41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tags" Target="../tags/tag106.xml"/><Relationship Id="rId7" Type="http://schemas.openxmlformats.org/officeDocument/2006/relationships/image" Target="../media/image44.pn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8.xml"/><Relationship Id="rId10" Type="http://schemas.openxmlformats.org/officeDocument/2006/relationships/image" Target="../media/image47.jpeg"/><Relationship Id="rId4" Type="http://schemas.openxmlformats.org/officeDocument/2006/relationships/tags" Target="../tags/tag107.xml"/><Relationship Id="rId9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tags" Target="../tags/tag111.xml"/><Relationship Id="rId7" Type="http://schemas.openxmlformats.org/officeDocument/2006/relationships/image" Target="../media/image49.jpe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48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tags" Target="../tags/tag115.xml"/><Relationship Id="rId7" Type="http://schemas.openxmlformats.org/officeDocument/2006/relationships/image" Target="../media/image51.jpe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7.xml"/><Relationship Id="rId10" Type="http://schemas.openxmlformats.org/officeDocument/2006/relationships/image" Target="../media/image54.jpeg"/><Relationship Id="rId4" Type="http://schemas.openxmlformats.org/officeDocument/2006/relationships/tags" Target="../tags/tag116.xml"/><Relationship Id="rId9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7" Type="http://schemas.openxmlformats.org/officeDocument/2006/relationships/image" Target="../media/image56.jpe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image" Target="../media/image55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tags" Target="../tags/tag124.xml"/><Relationship Id="rId7" Type="http://schemas.openxmlformats.org/officeDocument/2006/relationships/image" Target="../media/image57.jpeg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9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tags" Target="../tags/tag129.xml"/><Relationship Id="rId7" Type="http://schemas.openxmlformats.org/officeDocument/2006/relationships/image" Target="../media/image60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9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tags" Target="../tags/tag13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image" Target="../media/image66.jpeg"/><Relationship Id="rId5" Type="http://schemas.openxmlformats.org/officeDocument/2006/relationships/tags" Target="../tags/tag136.xml"/><Relationship Id="rId10" Type="http://schemas.openxmlformats.org/officeDocument/2006/relationships/image" Target="../media/image65.png"/><Relationship Id="rId4" Type="http://schemas.openxmlformats.org/officeDocument/2006/relationships/tags" Target="../tags/tag135.xml"/><Relationship Id="rId9" Type="http://schemas.openxmlformats.org/officeDocument/2006/relationships/image" Target="../media/image64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tags" Target="../tags/tag140.xml"/><Relationship Id="rId7" Type="http://schemas.openxmlformats.org/officeDocument/2006/relationships/image" Target="../media/image68.jpeg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image" Target="../media/image67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tags" Target="../tags/tag144.xml"/><Relationship Id="rId7" Type="http://schemas.openxmlformats.org/officeDocument/2006/relationships/image" Target="../media/image70.jpeg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6.xml"/><Relationship Id="rId4" Type="http://schemas.openxmlformats.org/officeDocument/2006/relationships/tags" Target="../tags/tag14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tags" Target="../tags/tag14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10" Type="http://schemas.openxmlformats.org/officeDocument/2006/relationships/image" Target="../media/image74.png"/><Relationship Id="rId4" Type="http://schemas.openxmlformats.org/officeDocument/2006/relationships/tags" Target="../tags/tag150.xml"/><Relationship Id="rId9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4" Type="http://schemas.openxmlformats.org/officeDocument/2006/relationships/image" Target="../media/image7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4.xml"/><Relationship Id="rId7" Type="http://schemas.openxmlformats.org/officeDocument/2006/relationships/image" Target="../media/image4.jpe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5.xml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4.jpe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6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10.jpeg"/><Relationship Id="rId5" Type="http://schemas.openxmlformats.org/officeDocument/2006/relationships/tags" Target="../tags/tag23.xml"/><Relationship Id="rId10" Type="http://schemas.openxmlformats.org/officeDocument/2006/relationships/image" Target="../media/image9.png"/><Relationship Id="rId4" Type="http://schemas.openxmlformats.org/officeDocument/2006/relationships/tags" Target="../tags/tag22.xml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4077335"/>
            <a:ext cx="12193270" cy="1656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1828800" marR="0" lvl="4" indent="2540" algn="l" defTabSz="627380" rtl="0">
              <a:lnSpc>
                <a:spcPct val="85000"/>
              </a:lnSpc>
              <a:spcBef>
                <a:spcPts val="0"/>
              </a:spcBef>
              <a:spcAft>
                <a:spcPct val="0"/>
              </a:spcAft>
              <a:buClr>
                <a:srgbClr val="0595D4"/>
              </a:buClr>
              <a:buSzTx/>
              <a:buFont typeface="Arial" panose="020B0604020202020204" pitchFamily="34" charset="0"/>
              <a:buNone/>
              <a:tabLst>
                <a:tab pos="1790700" algn="l"/>
              </a:tabLst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  <a:sym typeface="+mn-ea"/>
              </a:rPr>
              <a:t>            Prof. </a:t>
            </a:r>
            <a:r>
              <a:rPr lang="en-US" altLang="zh-CN" sz="3600" b="1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  <a:sym typeface="+mn-ea"/>
              </a:rPr>
              <a:t>Xie</a:t>
            </a:r>
            <a:r>
              <a:rPr lang="en-US" altLang="zh-CN" sz="36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  <a:sym typeface="+mn-ea"/>
              </a:rPr>
              <a:t> </a:t>
            </a:r>
            <a:r>
              <a:rPr lang="en-US" altLang="zh-CN" sz="3600" b="1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  <a:sym typeface="+mn-ea"/>
              </a:rPr>
              <a:t>Jian    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谢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健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1828800" marR="0" lvl="4" indent="2540" algn="l" defTabSz="627380" rtl="0">
              <a:lnSpc>
                <a:spcPct val="85000"/>
              </a:lnSpc>
              <a:spcBef>
                <a:spcPts val="0"/>
              </a:spcBef>
              <a:spcAft>
                <a:spcPct val="0"/>
              </a:spcAft>
              <a:buClr>
                <a:srgbClr val="0595D4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</a:rPr>
              <a:t> </a:t>
            </a:r>
            <a:r>
              <a:rPr lang="en-US" altLang="zh-CN" sz="36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  <a:sym typeface="+mn-ea"/>
              </a:rPr>
              <a:t>Chief engineer    </a:t>
            </a:r>
            <a:r>
              <a:rPr lang="zh-CN" altLang="en-US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总工程师</a:t>
            </a:r>
            <a:endParaRPr lang="zh-CN" altLang="en-US" sz="32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  <a:sym typeface="+mn-ea"/>
            </a:endParaRPr>
          </a:p>
          <a:p>
            <a:pPr marL="1828800" marR="0" lvl="4" indent="2540" algn="l" defTabSz="627380" rtl="0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>
                <a:srgbClr val="0595D4"/>
              </a:buClr>
              <a:buSzTx/>
              <a:buFont typeface="Arial" panose="020B0604020202020204" pitchFamily="34" charset="0"/>
              <a:buNone/>
              <a:defRPr/>
            </a:pPr>
            <a:r>
              <a:rPr lang="en-US" altLang="zh-CN" sz="32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  <a:sym typeface="+mn-ea"/>
              </a:rPr>
              <a:t> </a:t>
            </a:r>
            <a:r>
              <a:rPr lang="en-US" altLang="zh-CN" sz="3200" b="1" dirty="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 </a:t>
            </a:r>
            <a:endParaRPr lang="en-US" altLang="zh-CN" sz="3200" b="1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华文细黑" panose="02010600040101010101" pitchFamily="2" charset="-122"/>
              <a:cs typeface="+mj-cs"/>
              <a:sym typeface="+mn-ea"/>
            </a:endParaRPr>
          </a:p>
          <a:p>
            <a:pPr marL="0" lvl="3" indent="-3175" algn="ctr" defTabSz="627380">
              <a:lnSpc>
                <a:spcPct val="65000"/>
              </a:lnSpc>
              <a:spcBef>
                <a:spcPts val="600"/>
              </a:spcBef>
              <a:buClr>
                <a:srgbClr val="0595D4"/>
              </a:buClr>
              <a:buSzTx/>
              <a:buFont typeface="Arial" panose="020B0604020202020204" pitchFamily="34" charset="0"/>
              <a:tabLst>
                <a:tab pos="89535" algn="l"/>
                <a:tab pos="1432560" algn="l"/>
              </a:tabLst>
              <a:defRPr/>
            </a:pPr>
            <a:r>
              <a:rPr lang="en-US" altLang="zh-CN" sz="32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  <a:sym typeface="+mn-ea"/>
              </a:rPr>
              <a:t>China Grain Wuhan Sci. Res.  </a:t>
            </a:r>
            <a:r>
              <a:rPr lang="zh-CN" altLang="en-US" sz="32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  <a:sym typeface="+mn-ea"/>
              </a:rPr>
              <a:t>&amp; Design Institute Co. Ltd.</a:t>
            </a:r>
            <a:endParaRPr lang="en-US" altLang="zh-CN" sz="3200" b="1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华文细黑" panose="02010600040101010101" pitchFamily="2" charset="-122"/>
              <a:cs typeface="+mj-cs"/>
              <a:sym typeface="+mn-ea"/>
            </a:endParaRPr>
          </a:p>
          <a:p>
            <a:pPr marL="0" lvl="4" indent="2540" algn="ctr" defTabSz="627380">
              <a:lnSpc>
                <a:spcPct val="95000"/>
              </a:lnSpc>
              <a:spcBef>
                <a:spcPts val="0"/>
              </a:spcBef>
              <a:buClr>
                <a:srgbClr val="0595D4"/>
              </a:buClr>
              <a:buSzTx/>
              <a:buFont typeface="Arial" panose="020B0604020202020204" pitchFamily="34" charset="0"/>
              <a:defRPr/>
            </a:pPr>
            <a:r>
              <a:rPr lang="zh-CN" altLang="en-US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国粮武汉科学研究设计院有限公司</a:t>
            </a:r>
          </a:p>
          <a:p>
            <a:pPr algn="ctr" defTabSz="627380">
              <a:lnSpc>
                <a:spcPct val="55000"/>
              </a:lnSpc>
              <a:spcBef>
                <a:spcPct val="25000"/>
              </a:spcBef>
              <a:buClr>
                <a:srgbClr val="0595D4"/>
              </a:buClr>
              <a:buSzTx/>
              <a:buFont typeface="Arial" panose="020B0604020202020204" pitchFamily="34" charset="0"/>
              <a:defRPr/>
            </a:pPr>
            <a:r>
              <a:rPr lang="en-US" altLang="zh-CN" sz="32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  <a:sym typeface="+mn-ea"/>
              </a:rPr>
              <a:t>2023.06.20   Wuxi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华文细黑" panose="02010600040101010101" pitchFamily="2" charset="-122"/>
              <a:cs typeface="+mj-cs"/>
              <a:sym typeface="+mn-ea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0" y="857885"/>
            <a:ext cx="12218035" cy="258445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2" algn="ctr" defTabSz="91440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sz="60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  <a:sym typeface="+mn-ea"/>
              </a:rPr>
              <a:t>Overview of China’s </a:t>
            </a:r>
            <a:endParaRPr kumimoji="0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华文细黑" panose="02010600040101010101" pitchFamily="2" charset="-122"/>
              <a:cs typeface="+mj-cs"/>
            </a:endParaRPr>
          </a:p>
          <a:p>
            <a:pPr marL="0" marR="0" lvl="2" algn="ctr" defTabSz="91440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sz="60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  <a:sym typeface="+mn-ea"/>
              </a:rPr>
              <a:t>Rice Storage and Processing</a:t>
            </a:r>
          </a:p>
          <a:p>
            <a:pPr marL="0" marR="0" lvl="2" algn="ctr" defTabSz="91440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r>
              <a:rPr kumimoji="0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中国稻米仓储与加工总体概况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396875"/>
            <a:ext cx="12191365" cy="835660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square">
            <a:noAutofit/>
          </a:bodyPr>
          <a:lstStyle/>
          <a:p>
            <a:pPr marL="0" marR="0" lvl="1" algn="l" defTabSz="914400" rtl="0">
              <a:lnSpc>
                <a:spcPct val="10000"/>
              </a:lnSpc>
              <a:spcBef>
                <a:spcPts val="4200"/>
              </a:spcBef>
              <a:spcAft>
                <a:spcPct val="0"/>
              </a:spcAft>
              <a:buClr>
                <a:srgbClr val="0595D4"/>
              </a:buClr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</a:rPr>
              <a:t> “</a:t>
            </a:r>
            <a:r>
              <a:rPr lang="en-US" altLang="zh-CN" sz="44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  <a:sym typeface="+mn-ea"/>
              </a:rPr>
              <a:t> </a:t>
            </a:r>
            <a:r>
              <a:rPr lang="en-US" altLang="zh-CN" sz="44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4-in-1” storage        </a:t>
            </a:r>
            <a:r>
              <a:rPr lang="en-US" altLang="zh-CN" sz="44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  <a:sym typeface="+mn-ea"/>
              </a:rPr>
              <a:t>“new</a:t>
            </a:r>
            <a:r>
              <a:rPr lang="en-US" altLang="zh-CN" sz="44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4-in-1” storage  </a:t>
            </a:r>
          </a:p>
          <a:p>
            <a:pPr marL="0" marR="0" lvl="1" algn="l" defTabSz="914400" rtl="0">
              <a:lnSpc>
                <a:spcPct val="10000"/>
              </a:lnSpc>
              <a:spcBef>
                <a:spcPts val="4200"/>
              </a:spcBef>
              <a:spcAft>
                <a:spcPct val="0"/>
              </a:spcAft>
              <a:buClr>
                <a:srgbClr val="0595D4"/>
              </a:buClr>
              <a:buSzTx/>
              <a:buFontTx/>
              <a:buNone/>
              <a:defRPr/>
            </a:pPr>
            <a:r>
              <a:rPr lang="en-US" altLang="zh-CN" sz="40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“四合一”储粮          “</a:t>
            </a:r>
            <a:r>
              <a:rPr lang="zh-CN" altLang="en-US" sz="40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新</a:t>
            </a:r>
            <a:r>
              <a:rPr lang="en-US" altLang="zh-CN" sz="40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四合一”储粮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  <a:sym typeface="+mn-ea"/>
            </a:endParaRPr>
          </a:p>
          <a:p>
            <a:pPr marL="0" marR="0" lvl="1" algn="l" defTabSz="914400" rtl="0">
              <a:lnSpc>
                <a:spcPct val="10000"/>
              </a:lnSpc>
              <a:spcBef>
                <a:spcPts val="4200"/>
              </a:spcBef>
              <a:spcAft>
                <a:spcPct val="0"/>
              </a:spcAft>
              <a:buClr>
                <a:srgbClr val="0595D4"/>
              </a:buClr>
              <a:buSzTx/>
              <a:buFontTx/>
              <a:buNone/>
              <a:defRPr/>
            </a:pP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  <a:sym typeface="+mn-ea"/>
            </a:endParaRPr>
          </a:p>
        </p:txBody>
      </p:sp>
      <p:sp>
        <p:nvSpPr>
          <p:cNvPr id="3074" name="矩形 4"/>
          <p:cNvSpPr/>
          <p:nvPr/>
        </p:nvSpPr>
        <p:spPr>
          <a:xfrm>
            <a:off x="6600190" y="1557020"/>
            <a:ext cx="5582920" cy="45840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1" algn="l">
              <a:buClrTx/>
              <a:buSzTx/>
              <a:buFont typeface="Wingdings" panose="05000000000000000000" charset="0"/>
            </a:pPr>
            <a:r>
              <a:rPr lang="en-US" altLang="zh-CN" sz="36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consist of</a:t>
            </a:r>
          </a:p>
          <a:p>
            <a:pPr lvl="1" indent="-457200" algn="l">
              <a:buClrTx/>
              <a:buSzTx/>
              <a:buFont typeface="Wingdings" panose="05000000000000000000" charset="0"/>
              <a:buChar char="l"/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multi-parameter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monitoring</a:t>
            </a:r>
          </a:p>
          <a:p>
            <a:pPr marL="0" lvl="1" algn="l">
              <a:buClrTx/>
              <a:buSzTx/>
              <a:buFont typeface="Wingdings" panose="05000000000000000000" charset="0"/>
            </a:pP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   &amp; control</a:t>
            </a:r>
          </a:p>
          <a:p>
            <a:pPr marL="0" lvl="1" algn="l">
              <a:buClrTx/>
              <a:buSzTx/>
              <a:buFont typeface="Wingdings" panose="05000000000000000000" charset="0"/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多参数粮情（检测）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buClrTx/>
              <a:buSzTx/>
              <a:buFont typeface="Wingdings" panose="05000000000000000000" charset="0"/>
              <a:buChar char="l"/>
              <a:defRPr/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horizontal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ventilation</a:t>
            </a:r>
            <a:endParaRPr lang="en-US" altLang="zh-CN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R="0" lvl="0" algn="l" defTabSz="914400" rtl="0" eaLnBrk="0" fontAlgn="base" latinLnBrk="0" hangingPunct="0">
              <a:lnSpc>
                <a:spcPct val="90000"/>
              </a:lnSpc>
              <a:buClrTx/>
              <a:buSzTx/>
              <a:buFont typeface="Wingdings" panose="05000000000000000000" charset="0"/>
              <a:defRPr/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横向通风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buClrTx/>
              <a:buSzTx/>
              <a:buFont typeface="Wingdings" panose="05000000000000000000" charset="0"/>
              <a:buChar char="l"/>
              <a:defRPr/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multi- agent 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prevental</a:t>
            </a:r>
          </a:p>
          <a:p>
            <a:pPr marL="0" lvl="1" algn="l">
              <a:buClrTx/>
              <a:buSzTx/>
              <a:buFont typeface="Wingdings" panose="05000000000000000000" charset="0"/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多介质防治</a:t>
            </a:r>
            <a:endParaRPr lang="en-US" altLang="zh-CN" sz="2800" b="1">
              <a:solidFill>
                <a:srgbClr val="0000FF"/>
              </a:solidFill>
              <a:latin typeface="Arial" panose="020B0604020202020204" pitchFamily="34" charset="0"/>
              <a:ea typeface="华文细黑" panose="02010600040101010101" pitchFamily="2" charset="-122"/>
              <a:sym typeface="+mn-ea"/>
            </a:endParaRPr>
          </a:p>
          <a:p>
            <a:pPr lvl="1" indent="-457200" algn="l">
              <a:lnSpc>
                <a:spcPct val="110000"/>
              </a:lnSpc>
              <a:buClrTx/>
              <a:buSzTx/>
              <a:buFont typeface="Wingdings" panose="05000000000000000000" charset="0"/>
              <a:buChar char="l"/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vacuum 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cooling</a:t>
            </a:r>
          </a:p>
          <a:p>
            <a:pPr marL="0" lvl="1" algn="l">
              <a:buClrTx/>
              <a:buSzTx/>
              <a:buFont typeface="Wingdings" panose="05000000000000000000" charset="0"/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负压谷冷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</a:t>
            </a:r>
            <a:endParaRPr lang="en-US" altLang="zh-CN" sz="3200" b="1" dirty="0">
              <a:solidFill>
                <a:srgbClr val="0000FF"/>
              </a:solidFill>
              <a:latin typeface="Arial" panose="020B0604020202020204" pitchFamily="34" charset="0"/>
              <a:ea typeface="华文细黑" panose="02010600040101010101" pitchFamily="2" charset="-122"/>
              <a:sym typeface="+mn-ea"/>
            </a:endParaRPr>
          </a:p>
        </p:txBody>
      </p:sp>
      <p:sp>
        <p:nvSpPr>
          <p:cNvPr id="3" name="矩形 4"/>
          <p:cNvSpPr/>
          <p:nvPr/>
        </p:nvSpPr>
        <p:spPr>
          <a:xfrm>
            <a:off x="263525" y="1629410"/>
            <a:ext cx="5937250" cy="47136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1" algn="l">
              <a:buClrTx/>
              <a:buSzTx/>
              <a:buFont typeface="Wingdings" panose="05000000000000000000" charset="0"/>
            </a:pPr>
            <a:r>
              <a:rPr lang="en-US" altLang="zh-CN" sz="36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consist of</a:t>
            </a:r>
          </a:p>
          <a:p>
            <a:pPr lvl="1" indent="-457200" algn="l">
              <a:buClrTx/>
              <a:buSzTx/>
              <a:buFont typeface="Wingdings" panose="05000000000000000000" charset="0"/>
              <a:buChar char="l"/>
            </a:pP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condition of grain monitoring &amp; control</a:t>
            </a:r>
          </a:p>
          <a:p>
            <a:pPr marL="0" lvl="1" algn="l">
              <a:buClrTx/>
              <a:buSzTx/>
              <a:buFont typeface="Wingdings" panose="05000000000000000000" charset="0"/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粮情检测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</a:t>
            </a:r>
          </a:p>
          <a:p>
            <a:pPr lvl="1" indent="-457200" algn="l">
              <a:lnSpc>
                <a:spcPct val="110000"/>
              </a:lnSpc>
              <a:buClrTx/>
              <a:buSzTx/>
              <a:buFont typeface="Wingdings" panose="05000000000000000000" charset="0"/>
              <a:buChar char="l"/>
            </a:pP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ventilation</a:t>
            </a:r>
          </a:p>
          <a:p>
            <a:pPr marL="0" lvl="1" algn="l">
              <a:buClrTx/>
              <a:buSzTx/>
              <a:buFont typeface="Wingdings" panose="05000000000000000000" charset="0"/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机械通风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</a:t>
            </a:r>
          </a:p>
          <a:p>
            <a:pPr lvl="1" indent="-457200" algn="l">
              <a:lnSpc>
                <a:spcPct val="110000"/>
              </a:lnSpc>
              <a:buClrTx/>
              <a:buSzTx/>
              <a:buFont typeface="Wingdings" panose="05000000000000000000" charset="0"/>
              <a:buChar char="l"/>
            </a:pP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recirculation fumigation</a:t>
            </a:r>
          </a:p>
          <a:p>
            <a:pPr marL="0" lvl="1" algn="l">
              <a:buClrTx/>
              <a:buSzTx/>
              <a:buFont typeface="Wingdings" panose="05000000000000000000" charset="0"/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环流熏蒸</a:t>
            </a:r>
            <a:endParaRPr lang="en-US" altLang="zh-CN" sz="2800" b="1">
              <a:solidFill>
                <a:srgbClr val="0000FF"/>
              </a:solidFill>
              <a:latin typeface="Arial" panose="020B0604020202020204" pitchFamily="34" charset="0"/>
              <a:ea typeface="华文细黑" panose="02010600040101010101" pitchFamily="2" charset="-122"/>
              <a:sym typeface="+mn-ea"/>
            </a:endParaRPr>
          </a:p>
          <a:p>
            <a:pPr lvl="1" indent="-457200" algn="l">
              <a:lnSpc>
                <a:spcPct val="110000"/>
              </a:lnSpc>
              <a:buClrTx/>
              <a:buSzTx/>
              <a:buFont typeface="Wingdings" panose="05000000000000000000" charset="0"/>
              <a:buChar char="l"/>
            </a:pP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grain chilling</a:t>
            </a:r>
          </a:p>
          <a:p>
            <a:pPr marL="0" lvl="1" algn="l">
              <a:buClrTx/>
              <a:buSzTx/>
              <a:buFont typeface="Wingdings" panose="05000000000000000000" charset="0"/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谷物冷却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</a:t>
            </a:r>
            <a:endParaRPr lang="en-US" altLang="zh-CN" sz="3200" b="1" dirty="0">
              <a:solidFill>
                <a:srgbClr val="0000FF"/>
              </a:solidFill>
              <a:latin typeface="Arial" panose="020B0604020202020204" pitchFamily="34" charset="0"/>
              <a:ea typeface="华文细黑" panose="02010600040101010101" pitchFamily="2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10</a:t>
            </a:fld>
            <a:endParaRPr lang="zh-CN" altLang="en-US" dirty="0">
              <a:latin typeface="楷体_GB2312" pitchFamily="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5925"/>
            <a:ext cx="11953240" cy="764540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1" algn="l" defTabSz="914400" rtl="0">
              <a:lnSpc>
                <a:spcPct val="10000"/>
              </a:lnSpc>
              <a:spcBef>
                <a:spcPts val="4200"/>
              </a:spcBef>
              <a:spcAft>
                <a:spcPct val="0"/>
              </a:spcAft>
              <a:buClr>
                <a:srgbClr val="0595D4"/>
              </a:buClr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</a:rPr>
              <a:t>ventilation </a:t>
            </a:r>
            <a:r>
              <a:rPr kumimoji="0" lang="zh-CN" altLang="en-US" sz="4000" b="1" i="0" u="none" strike="noStrike" kern="1200" cap="none" spc="0" normalizeH="0" baseline="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机械通风</a:t>
            </a:r>
            <a:endParaRPr kumimoji="0" lang="zh-CN" altLang="en-US" sz="4400" b="1" i="0" u="none" strike="noStrike" kern="1200" cap="none" spc="0" normalizeH="0" baseline="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1" algn="l" defTabSz="914400" rtl="0">
              <a:lnSpc>
                <a:spcPct val="10000"/>
              </a:lnSpc>
              <a:spcBef>
                <a:spcPts val="4200"/>
              </a:spcBef>
              <a:spcAft>
                <a:spcPct val="0"/>
              </a:spcAft>
              <a:buClr>
                <a:srgbClr val="0595D4"/>
              </a:buClr>
              <a:buSzTx/>
              <a:buFontTx/>
              <a:buNone/>
              <a:defRPr/>
            </a:pPr>
            <a:r>
              <a:rPr lang="en-US" altLang="zh-CN" sz="4400" b="1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horizontal</a:t>
            </a:r>
            <a:r>
              <a:rPr lang="en-US" altLang="zh-CN" sz="44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ventilation</a:t>
            </a:r>
            <a:r>
              <a:rPr lang="en-US" altLang="zh-CN" sz="4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横向通风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48132" name="Text Box 1028"/>
          <p:cNvSpPr txBox="1"/>
          <p:nvPr>
            <p:custDataLst>
              <p:tags r:id="rId2"/>
            </p:custDataLst>
          </p:nvPr>
        </p:nvSpPr>
        <p:spPr>
          <a:xfrm>
            <a:off x="751205" y="6308725"/>
            <a:ext cx="10174605" cy="5041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marL="342900" indent="-342900" algn="ctr"/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for 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house type warehouse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房式仓通风系统 </a:t>
            </a:r>
            <a:endParaRPr lang="en-US" altLang="zh-CN" sz="2800" b="1" dirty="0">
              <a:solidFill>
                <a:srgbClr val="191EF5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80899" name="Picture 9" descr="DSCF984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1"/>
          <a:stretch>
            <a:fillRect/>
          </a:stretch>
        </p:blipFill>
        <p:spPr>
          <a:xfrm>
            <a:off x="621665" y="2492058"/>
            <a:ext cx="3654611" cy="288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00" name="Picture 2" descr="D:\Work\通风试验照片 picture\杭州2.20\IMG_0800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2"/>
          <a:stretch>
            <a:fillRect/>
          </a:stretch>
        </p:blipFill>
        <p:spPr>
          <a:xfrm>
            <a:off x="6754495" y="2492058"/>
            <a:ext cx="4279583" cy="288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1028"/>
          <p:cNvSpPr txBox="1"/>
          <p:nvPr>
            <p:custDataLst>
              <p:tags r:id="rId5"/>
            </p:custDataLst>
          </p:nvPr>
        </p:nvSpPr>
        <p:spPr>
          <a:xfrm>
            <a:off x="622935" y="5516880"/>
            <a:ext cx="11364595" cy="5041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marL="342900" indent="-342900"/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ventilation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机械通风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       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horizontal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ventilation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横向通风 </a:t>
            </a:r>
            <a:endParaRPr lang="en-US" altLang="zh-CN" sz="2800" b="1" dirty="0">
              <a:solidFill>
                <a:srgbClr val="191EF5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81923" name="组合 5"/>
          <p:cNvGrpSpPr/>
          <p:nvPr/>
        </p:nvGrpSpPr>
        <p:grpSpPr>
          <a:xfrm>
            <a:off x="4567555" y="1780858"/>
            <a:ext cx="7462838" cy="3643312"/>
            <a:chOff x="395536" y="2375495"/>
            <a:chExt cx="8362752" cy="4293865"/>
          </a:xfrm>
          <a:solidFill>
            <a:schemeClr val="bg1"/>
          </a:solidFill>
        </p:grpSpPr>
        <p:grpSp>
          <p:nvGrpSpPr>
            <p:cNvPr id="81925" name="Group 1"/>
            <p:cNvGrpSpPr>
              <a:grpSpLocks noChangeAspect="1"/>
            </p:cNvGrpSpPr>
            <p:nvPr/>
          </p:nvGrpSpPr>
          <p:grpSpPr>
            <a:xfrm>
              <a:off x="395536" y="2375495"/>
              <a:ext cx="8362752" cy="4293865"/>
              <a:chOff x="2620" y="5866"/>
              <a:chExt cx="7085" cy="4329"/>
            </a:xfrm>
            <a:grpFill/>
          </p:grpSpPr>
          <p:sp>
            <p:nvSpPr>
              <p:cNvPr id="81932" name="AutoShape 31"/>
              <p:cNvSpPr>
                <a:spLocks noChangeAspect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2620" y="5866"/>
                <a:ext cx="6828" cy="4329"/>
              </a:xfrm>
              <a:prstGeom prst="rect">
                <a:avLst/>
              </a:pr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1933" name="Rectangle 30" descr="软木塞"/>
              <p:cNvSpPr/>
              <p:nvPr>
                <p:custDataLst>
                  <p:tags r:id="rId13"/>
                </p:custDataLst>
              </p:nvPr>
            </p:nvSpPr>
            <p:spPr>
              <a:xfrm>
                <a:off x="3249" y="7738"/>
                <a:ext cx="5325" cy="1755"/>
              </a:xfrm>
              <a:prstGeom prst="rect">
                <a:avLst/>
              </a:prstGeom>
              <a:grpFill/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1934" name="Rectangle 29"/>
              <p:cNvSpPr/>
              <p:nvPr>
                <p:custDataLst>
                  <p:tags r:id="rId14"/>
                </p:custDataLst>
              </p:nvPr>
            </p:nvSpPr>
            <p:spPr>
              <a:xfrm>
                <a:off x="8348" y="7856"/>
                <a:ext cx="226" cy="1638"/>
              </a:xfrm>
              <a:prstGeom prst="rect">
                <a:avLst/>
              </a:prstGeom>
              <a:grpFill/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1935" name="Rectangle 28"/>
              <p:cNvSpPr/>
              <p:nvPr>
                <p:custDataLst>
                  <p:tags r:id="rId15"/>
                </p:custDataLst>
              </p:nvPr>
            </p:nvSpPr>
            <p:spPr>
              <a:xfrm>
                <a:off x="3249" y="7855"/>
                <a:ext cx="227" cy="1638"/>
              </a:xfrm>
              <a:prstGeom prst="rect">
                <a:avLst/>
              </a:prstGeom>
              <a:grpFill/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1936" name="AutoShape 27"/>
              <p:cNvSpPr/>
              <p:nvPr>
                <p:custDataLst>
                  <p:tags r:id="rId16"/>
                </p:custDataLst>
              </p:nvPr>
            </p:nvSpPr>
            <p:spPr>
              <a:xfrm>
                <a:off x="9054" y="9376"/>
                <a:ext cx="157" cy="117"/>
              </a:xfrm>
              <a:prstGeom prst="octagon">
                <a:avLst>
                  <a:gd name="adj" fmla="val 29287"/>
                </a:avLst>
              </a:prstGeom>
              <a:grpFill/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1937" name="Rectangle 26"/>
              <p:cNvSpPr/>
              <p:nvPr>
                <p:custDataLst>
                  <p:tags r:id="rId17"/>
                </p:custDataLst>
              </p:nvPr>
            </p:nvSpPr>
            <p:spPr>
              <a:xfrm>
                <a:off x="9133" y="9142"/>
                <a:ext cx="157" cy="234"/>
              </a:xfrm>
              <a:prstGeom prst="rect">
                <a:avLst/>
              </a:prstGeom>
              <a:grpFill/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1938" name="Oval 25"/>
              <p:cNvSpPr/>
              <p:nvPr>
                <p:custDataLst>
                  <p:tags r:id="rId18"/>
                </p:custDataLst>
              </p:nvPr>
            </p:nvSpPr>
            <p:spPr>
              <a:xfrm>
                <a:off x="8976" y="9191"/>
                <a:ext cx="314" cy="351"/>
              </a:xfrm>
              <a:prstGeom prst="ellipse">
                <a:avLst/>
              </a:prstGeom>
              <a:grp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1939" name="Line 24"/>
              <p:cNvSpPr/>
              <p:nvPr>
                <p:custDataLst>
                  <p:tags r:id="rId19"/>
                </p:custDataLst>
              </p:nvPr>
            </p:nvSpPr>
            <p:spPr>
              <a:xfrm flipH="1">
                <a:off x="2620" y="5866"/>
                <a:ext cx="3217" cy="1404"/>
              </a:xfrm>
              <a:prstGeom prst="line">
                <a:avLst/>
              </a:prstGeom>
              <a:grp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1940" name="Line 23"/>
              <p:cNvSpPr/>
              <p:nvPr>
                <p:custDataLst>
                  <p:tags r:id="rId20"/>
                </p:custDataLst>
              </p:nvPr>
            </p:nvSpPr>
            <p:spPr>
              <a:xfrm>
                <a:off x="5837" y="5866"/>
                <a:ext cx="3374" cy="1404"/>
              </a:xfrm>
              <a:prstGeom prst="line">
                <a:avLst/>
              </a:prstGeom>
              <a:grp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1941" name="Line 22"/>
              <p:cNvSpPr/>
              <p:nvPr>
                <p:custDataLst>
                  <p:tags r:id="rId21"/>
                </p:custDataLst>
              </p:nvPr>
            </p:nvSpPr>
            <p:spPr>
              <a:xfrm>
                <a:off x="3248" y="7036"/>
                <a:ext cx="1" cy="2457"/>
              </a:xfrm>
              <a:prstGeom prst="line">
                <a:avLst/>
              </a:prstGeom>
              <a:grp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1942" name="Line 21"/>
              <p:cNvSpPr/>
              <p:nvPr>
                <p:custDataLst>
                  <p:tags r:id="rId22"/>
                </p:custDataLst>
              </p:nvPr>
            </p:nvSpPr>
            <p:spPr>
              <a:xfrm>
                <a:off x="3248" y="9493"/>
                <a:ext cx="5335" cy="1"/>
              </a:xfrm>
              <a:prstGeom prst="line">
                <a:avLst/>
              </a:prstGeom>
              <a:grp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1943" name="Line 20"/>
              <p:cNvSpPr/>
              <p:nvPr>
                <p:custDataLst>
                  <p:tags r:id="rId23"/>
                </p:custDataLst>
              </p:nvPr>
            </p:nvSpPr>
            <p:spPr>
              <a:xfrm flipV="1">
                <a:off x="8583" y="7036"/>
                <a:ext cx="0" cy="2457"/>
              </a:xfrm>
              <a:prstGeom prst="line">
                <a:avLst/>
              </a:prstGeom>
              <a:grpFill/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1944" name="Line 19"/>
              <p:cNvSpPr/>
              <p:nvPr>
                <p:custDataLst>
                  <p:tags r:id="rId24"/>
                </p:custDataLst>
              </p:nvPr>
            </p:nvSpPr>
            <p:spPr>
              <a:xfrm>
                <a:off x="3248" y="7738"/>
                <a:ext cx="5335" cy="0"/>
              </a:xfrm>
              <a:prstGeom prst="line">
                <a:avLst/>
              </a:prstGeom>
              <a:grpFill/>
              <a:ln w="38100" cap="flat" cmpd="sng">
                <a:solidFill>
                  <a:srgbClr val="BDD6EE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1945" name="Rectangle 18"/>
              <p:cNvSpPr/>
              <p:nvPr>
                <p:custDataLst>
                  <p:tags r:id="rId25"/>
                </p:custDataLst>
              </p:nvPr>
            </p:nvSpPr>
            <p:spPr>
              <a:xfrm>
                <a:off x="3012" y="9259"/>
                <a:ext cx="236" cy="234"/>
              </a:xfrm>
              <a:prstGeom prst="rect">
                <a:avLst/>
              </a:prstGeom>
              <a:grpFill/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1946" name="Rectangle 17"/>
              <p:cNvSpPr/>
              <p:nvPr>
                <p:custDataLst>
                  <p:tags r:id="rId26"/>
                </p:custDataLst>
              </p:nvPr>
            </p:nvSpPr>
            <p:spPr>
              <a:xfrm>
                <a:off x="8583" y="9259"/>
                <a:ext cx="235" cy="234"/>
              </a:xfrm>
              <a:prstGeom prst="rect">
                <a:avLst/>
              </a:prstGeom>
              <a:grpFill/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1947" name="Line 16"/>
              <p:cNvSpPr/>
              <p:nvPr>
                <p:custDataLst>
                  <p:tags r:id="rId27"/>
                </p:custDataLst>
              </p:nvPr>
            </p:nvSpPr>
            <p:spPr>
              <a:xfrm>
                <a:off x="2777" y="9376"/>
                <a:ext cx="627" cy="0"/>
              </a:xfrm>
              <a:prstGeom prst="line">
                <a:avLst/>
              </a:prstGeom>
              <a:grpFill/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81948" name="Line 15"/>
              <p:cNvSpPr/>
              <p:nvPr>
                <p:custDataLst>
                  <p:tags r:id="rId28"/>
                </p:custDataLst>
              </p:nvPr>
            </p:nvSpPr>
            <p:spPr>
              <a:xfrm flipV="1">
                <a:off x="3404" y="8206"/>
                <a:ext cx="1412" cy="0"/>
              </a:xfrm>
              <a:prstGeom prst="line">
                <a:avLst/>
              </a:prstGeom>
              <a:grpFill/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81949" name="Line 14"/>
              <p:cNvSpPr/>
              <p:nvPr>
                <p:custDataLst>
                  <p:tags r:id="rId29"/>
                </p:custDataLst>
              </p:nvPr>
            </p:nvSpPr>
            <p:spPr>
              <a:xfrm flipV="1">
                <a:off x="3404" y="8674"/>
                <a:ext cx="1470" cy="0"/>
              </a:xfrm>
              <a:prstGeom prst="line">
                <a:avLst/>
              </a:prstGeom>
              <a:grpFill/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81950" name="Line 13"/>
              <p:cNvSpPr/>
              <p:nvPr>
                <p:custDataLst>
                  <p:tags r:id="rId30"/>
                </p:custDataLst>
              </p:nvPr>
            </p:nvSpPr>
            <p:spPr>
              <a:xfrm flipV="1">
                <a:off x="3404" y="9142"/>
                <a:ext cx="1470" cy="0"/>
              </a:xfrm>
              <a:prstGeom prst="line">
                <a:avLst/>
              </a:prstGeom>
              <a:grpFill/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81951" name="Line 9"/>
              <p:cNvSpPr/>
              <p:nvPr>
                <p:custDataLst>
                  <p:tags r:id="rId31"/>
                </p:custDataLst>
              </p:nvPr>
            </p:nvSpPr>
            <p:spPr>
              <a:xfrm>
                <a:off x="8504" y="9376"/>
                <a:ext cx="628" cy="0"/>
              </a:xfrm>
              <a:prstGeom prst="line">
                <a:avLst/>
              </a:prstGeom>
              <a:grpFill/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81952" name="Text Box 8"/>
              <p:cNvSpPr txBox="1"/>
              <p:nvPr>
                <p:custDataLst>
                  <p:tags r:id="rId32"/>
                </p:custDataLst>
              </p:nvPr>
            </p:nvSpPr>
            <p:spPr>
              <a:xfrm>
                <a:off x="8818" y="9574"/>
                <a:ext cx="887" cy="439"/>
              </a:xfrm>
              <a:prstGeom prst="rect">
                <a:avLst/>
              </a:prstGeom>
              <a:grpFill/>
              <a:ln w="9525">
                <a:noFill/>
              </a:ln>
            </p:spPr>
            <p:txBody>
              <a:bodyPr/>
              <a:lstStyle/>
              <a:p>
                <a:pPr algn="ctr"/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fan</a:t>
                </a:r>
              </a:p>
            </p:txBody>
          </p:sp>
          <p:sp>
            <p:nvSpPr>
              <p:cNvPr id="37" name="Text Box 7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5410" y="6922"/>
                <a:ext cx="1254" cy="538"/>
              </a:xfrm>
              <a:prstGeom prst="rect">
                <a:avLst/>
              </a:prstGeom>
              <a:grpFill/>
              <a:ln w="9525">
                <a:solidFill>
                  <a:schemeClr val="accent1">
                    <a:shade val="50000"/>
                  </a:schemeClr>
                </a:solidFill>
                <a:miter lim="800000"/>
              </a:ln>
            </p:spPr>
            <p:txBody>
              <a:bodyPr/>
              <a:lstStyle/>
              <a:p>
                <a:pPr marR="0" algn="ctr" defTabSz="914400"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kern="1200" cap="none" spc="0" normalizeH="0" baseline="0" noProof="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film</a:t>
                </a:r>
              </a:p>
            </p:txBody>
          </p:sp>
          <p:sp>
            <p:nvSpPr>
              <p:cNvPr id="81954" name="Line 6"/>
              <p:cNvSpPr/>
              <p:nvPr>
                <p:custDataLst>
                  <p:tags r:id="rId34"/>
                </p:custDataLst>
              </p:nvPr>
            </p:nvSpPr>
            <p:spPr>
              <a:xfrm flipH="1">
                <a:off x="5602" y="7504"/>
                <a:ext cx="392" cy="234"/>
              </a:xfrm>
              <a:prstGeom prst="line">
                <a:avLst/>
              </a:prstGeom>
              <a:grpFill/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81955" name="Line 5"/>
              <p:cNvSpPr/>
              <p:nvPr>
                <p:custDataLst>
                  <p:tags r:id="rId35"/>
                </p:custDataLst>
              </p:nvPr>
            </p:nvSpPr>
            <p:spPr>
              <a:xfrm flipV="1">
                <a:off x="3326" y="8103"/>
                <a:ext cx="9" cy="1156"/>
              </a:xfrm>
              <a:prstGeom prst="line">
                <a:avLst/>
              </a:prstGeom>
              <a:grpFill/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81956" name="Line 4"/>
              <p:cNvSpPr/>
              <p:nvPr>
                <p:custDataLst>
                  <p:tags r:id="rId36"/>
                </p:custDataLst>
              </p:nvPr>
            </p:nvSpPr>
            <p:spPr>
              <a:xfrm>
                <a:off x="8484" y="8089"/>
                <a:ext cx="21" cy="1287"/>
              </a:xfrm>
              <a:prstGeom prst="line">
                <a:avLst/>
              </a:prstGeom>
              <a:grpFill/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81957" name="Rectangle 3"/>
              <p:cNvSpPr/>
              <p:nvPr>
                <p:custDataLst>
                  <p:tags r:id="rId37"/>
                </p:custDataLst>
              </p:nvPr>
            </p:nvSpPr>
            <p:spPr>
              <a:xfrm>
                <a:off x="3248" y="7202"/>
                <a:ext cx="78" cy="419"/>
              </a:xfrm>
              <a:prstGeom prst="rect">
                <a:avLst/>
              </a:prstGeom>
              <a:grpFill/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1958" name="Rectangle 2"/>
              <p:cNvSpPr/>
              <p:nvPr>
                <p:custDataLst>
                  <p:tags r:id="rId38"/>
                </p:custDataLst>
              </p:nvPr>
            </p:nvSpPr>
            <p:spPr>
              <a:xfrm>
                <a:off x="8495" y="7202"/>
                <a:ext cx="79" cy="419"/>
              </a:xfrm>
              <a:prstGeom prst="rect">
                <a:avLst/>
              </a:prstGeom>
              <a:grpFill/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81926" name="Line 15"/>
            <p:cNvSpPr/>
            <p:nvPr>
              <p:custDataLst>
                <p:tags r:id="rId6"/>
              </p:custDataLst>
            </p:nvPr>
          </p:nvSpPr>
          <p:spPr>
            <a:xfrm flipV="1">
              <a:off x="3359384" y="4653136"/>
              <a:ext cx="1666649" cy="0"/>
            </a:xfrm>
            <a:prstGeom prst="line">
              <a:avLst/>
            </a:prstGeom>
            <a:grp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81927" name="Line 14"/>
            <p:cNvSpPr/>
            <p:nvPr>
              <p:custDataLst>
                <p:tags r:id="rId7"/>
              </p:custDataLst>
            </p:nvPr>
          </p:nvSpPr>
          <p:spPr>
            <a:xfrm flipV="1">
              <a:off x="3359384" y="5195361"/>
              <a:ext cx="1735109" cy="0"/>
            </a:xfrm>
            <a:prstGeom prst="line">
              <a:avLst/>
            </a:prstGeom>
            <a:grp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81928" name="Line 13"/>
            <p:cNvSpPr/>
            <p:nvPr>
              <p:custDataLst>
                <p:tags r:id="rId8"/>
              </p:custDataLst>
            </p:nvPr>
          </p:nvSpPr>
          <p:spPr>
            <a:xfrm flipV="1">
              <a:off x="3359384" y="5737587"/>
              <a:ext cx="1735109" cy="0"/>
            </a:xfrm>
            <a:prstGeom prst="line">
              <a:avLst/>
            </a:prstGeom>
            <a:grp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81929" name="Line 15"/>
            <p:cNvSpPr/>
            <p:nvPr>
              <p:custDataLst>
                <p:tags r:id="rId9"/>
              </p:custDataLst>
            </p:nvPr>
          </p:nvSpPr>
          <p:spPr>
            <a:xfrm flipV="1">
              <a:off x="5489909" y="4653136"/>
              <a:ext cx="1666649" cy="0"/>
            </a:xfrm>
            <a:prstGeom prst="line">
              <a:avLst/>
            </a:prstGeom>
            <a:grp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81930" name="Line 14"/>
            <p:cNvSpPr/>
            <p:nvPr>
              <p:custDataLst>
                <p:tags r:id="rId10"/>
              </p:custDataLst>
            </p:nvPr>
          </p:nvSpPr>
          <p:spPr>
            <a:xfrm flipV="1">
              <a:off x="5489909" y="5195361"/>
              <a:ext cx="1735109" cy="0"/>
            </a:xfrm>
            <a:prstGeom prst="line">
              <a:avLst/>
            </a:prstGeom>
            <a:grp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81931" name="Line 13"/>
            <p:cNvSpPr/>
            <p:nvPr>
              <p:custDataLst>
                <p:tags r:id="rId11"/>
              </p:custDataLst>
            </p:nvPr>
          </p:nvSpPr>
          <p:spPr>
            <a:xfrm flipV="1">
              <a:off x="5489909" y="5737587"/>
              <a:ext cx="1735109" cy="0"/>
            </a:xfrm>
            <a:prstGeom prst="line">
              <a:avLst/>
            </a:prstGeom>
            <a:grp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11</a:t>
            </a:fld>
            <a:endParaRPr lang="zh-CN" altLang="en-US" dirty="0">
              <a:latin typeface="楷体_GB2312" pitchFamily="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11" descr="H090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60010" y="2708910"/>
            <a:ext cx="4345940" cy="30683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415925"/>
            <a:ext cx="11953240" cy="764540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1" algn="l" defTabSz="914400" rtl="0">
              <a:lnSpc>
                <a:spcPct val="10000"/>
              </a:lnSpc>
              <a:spcBef>
                <a:spcPts val="4200"/>
              </a:spcBef>
              <a:spcAft>
                <a:spcPct val="0"/>
              </a:spcAft>
              <a:buClr>
                <a:srgbClr val="0595D4"/>
              </a:buClr>
              <a:buSzTx/>
              <a:buFontTx/>
              <a:buNone/>
              <a:defRPr/>
            </a:pPr>
            <a:r>
              <a:rPr lang="en-US" altLang="zh-CN" sz="44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recirculation fumigation 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环流熏蒸</a:t>
            </a:r>
            <a:endParaRPr lang="zh-CN" altLang="en-US" sz="44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L="0" marR="0" lvl="1" algn="l" defTabSz="914400" rtl="0">
              <a:lnSpc>
                <a:spcPct val="10000"/>
              </a:lnSpc>
              <a:spcBef>
                <a:spcPts val="4200"/>
              </a:spcBef>
              <a:spcAft>
                <a:spcPct val="0"/>
              </a:spcAft>
              <a:buClr>
                <a:srgbClr val="0595D4"/>
              </a:buClr>
              <a:buSzTx/>
              <a:buFontTx/>
              <a:buNone/>
              <a:defRPr/>
            </a:pPr>
            <a:r>
              <a:rPr lang="en-US" altLang="zh-CN" sz="4400" b="1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multi- agent </a:t>
            </a:r>
            <a:r>
              <a:rPr lang="en-US" altLang="zh-CN" sz="44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prevental    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多介质防治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3074" name="矩形 4"/>
          <p:cNvSpPr/>
          <p:nvPr/>
        </p:nvSpPr>
        <p:spPr>
          <a:xfrm>
            <a:off x="306070" y="2588260"/>
            <a:ext cx="1167320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1">
              <a:buFont typeface="Wingdings" panose="05000000000000000000" charset="0"/>
            </a:pP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L="0" lvl="1" indent="13970" algn="l">
              <a:lnSpc>
                <a:spcPct val="100000"/>
              </a:lnSpc>
              <a:buClrTx/>
              <a:buSzTx/>
            </a:pPr>
            <a:endParaRPr lang="en-US" altLang="zh-CN" sz="3600" b="1">
              <a:solidFill>
                <a:srgbClr val="0000FF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  <a:sym typeface="+mn-ea"/>
            </a:endParaRPr>
          </a:p>
          <a:p>
            <a:pPr marL="0" lvl="1" indent="13970" algn="l">
              <a:lnSpc>
                <a:spcPct val="100000"/>
              </a:lnSpc>
              <a:buClrTx/>
              <a:buSzTx/>
            </a:pPr>
            <a:r>
              <a:rPr lang="en-US" altLang="zh-CN" sz="36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</a:t>
            </a:r>
            <a:endParaRPr lang="zh-CN" sz="36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8132" name="Text Box 1028"/>
          <p:cNvSpPr txBox="1"/>
          <p:nvPr/>
        </p:nvSpPr>
        <p:spPr>
          <a:xfrm>
            <a:off x="306070" y="5777230"/>
            <a:ext cx="11617325" cy="10356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marL="0" lvl="1" indent="-342900"/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recirculation fumigation</a:t>
            </a:r>
          </a:p>
          <a:p>
            <a:pPr marL="0" lvl="1" indent="-342900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环流熏蒸</a:t>
            </a:r>
            <a:endParaRPr lang="en-US" altLang="zh-CN" sz="2800" b="1" dirty="0">
              <a:solidFill>
                <a:srgbClr val="191EF5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0805" y="2588260"/>
            <a:ext cx="4926330" cy="2983865"/>
          </a:xfrm>
          <a:prstGeom prst="rect">
            <a:avLst/>
          </a:prstGeom>
        </p:spPr>
      </p:pic>
      <p:pic>
        <p:nvPicPr>
          <p:cNvPr id="84997" name="Picture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944110" y="2059305"/>
            <a:ext cx="5544820" cy="36976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8040370" y="2276475"/>
            <a:ext cx="2473960" cy="2072640"/>
          </a:xfrm>
          <a:prstGeom prst="rect">
            <a:avLst/>
          </a:prstGeom>
          <a:solidFill>
            <a:srgbClr val="F4F5D5"/>
          </a:solidFill>
        </p:spPr>
        <p:txBody>
          <a:bodyPr wrap="square">
            <a:no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endParaRPr kumimoji="0" lang="en-US" altLang="zh-CN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en-US" altLang="zh-CN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en-US" altLang="zh-CN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en-US" altLang="zh-CN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zh-CN" altLang="en-US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 Box 1028"/>
          <p:cNvSpPr txBox="1"/>
          <p:nvPr/>
        </p:nvSpPr>
        <p:spPr>
          <a:xfrm>
            <a:off x="9617710" y="1520190"/>
            <a:ext cx="2504440" cy="35477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noAutofit/>
          </a:bodyPr>
          <a:lstStyle/>
          <a:p>
            <a:pPr marL="22860" indent="-22860" algn="l">
              <a:lnSpc>
                <a:spcPct val="80000"/>
              </a:lnSpc>
              <a:spcBef>
                <a:spcPts val="600"/>
              </a:spcBef>
            </a:pPr>
            <a:r>
              <a:rPr lang="en-US" altLang="zh-CN" sz="20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Controlled atmosphere by</a:t>
            </a:r>
          </a:p>
          <a:p>
            <a:pPr marL="22860" indent="-22860" algn="l">
              <a:lnSpc>
                <a:spcPct val="80000"/>
              </a:lnSpc>
              <a:spcBef>
                <a:spcPts val="600"/>
              </a:spcBef>
            </a:pPr>
            <a:r>
              <a:rPr lang="en-US" altLang="zh-CN" sz="20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filling N</a:t>
            </a:r>
            <a:r>
              <a:rPr lang="en-US" altLang="zh-CN" sz="2000" b="1" baseline="-2500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2</a:t>
            </a:r>
          </a:p>
          <a:p>
            <a:pPr marL="342900" indent="-342900" algn="l">
              <a:lnSpc>
                <a:spcPct val="80000"/>
              </a:lnSpc>
              <a:spcBef>
                <a:spcPts val="600"/>
              </a:spcBef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充氮气调</a:t>
            </a:r>
          </a:p>
          <a:p>
            <a:pPr marL="342900" indent="-342900" algn="l">
              <a:lnSpc>
                <a:spcPct val="80000"/>
              </a:lnSpc>
              <a:spcBef>
                <a:spcPts val="600"/>
              </a:spcBef>
            </a:pPr>
            <a:endParaRPr lang="zh-CN" altLang="en-US" sz="10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L="0" indent="0" algn="l">
              <a:lnSpc>
                <a:spcPct val="80000"/>
              </a:lnSpc>
              <a:spcBef>
                <a:spcPts val="600"/>
              </a:spcBef>
            </a:pPr>
            <a:r>
              <a:rPr lang="en-US" altLang="zh-CN" sz="20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food grade inert powder for insect prevention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L="342900" indent="-342900" algn="l">
              <a:lnSpc>
                <a:spcPct val="80000"/>
              </a:lnSpc>
              <a:spcBef>
                <a:spcPts val="600"/>
              </a:spcBef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食品级惰性粉防虫</a:t>
            </a:r>
          </a:p>
          <a:p>
            <a:pPr marL="342900" indent="-342900" algn="l">
              <a:lnSpc>
                <a:spcPct val="80000"/>
              </a:lnSpc>
              <a:spcBef>
                <a:spcPts val="600"/>
              </a:spcBef>
            </a:pPr>
            <a:endParaRPr lang="zh-CN" altLang="en-US" sz="10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L="0" indent="0" algn="l">
              <a:lnSpc>
                <a:spcPct val="80000"/>
              </a:lnSpc>
              <a:spcBef>
                <a:spcPts val="600"/>
              </a:spcBef>
            </a:pPr>
            <a:r>
              <a:rPr lang="en-US" altLang="zh-CN" sz="20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phosphine recirculation fumigation</a:t>
            </a:r>
          </a:p>
          <a:p>
            <a:pPr marL="0" indent="0" algn="l">
              <a:lnSpc>
                <a:spcPct val="80000"/>
              </a:lnSpc>
              <a:spcBef>
                <a:spcPts val="600"/>
              </a:spcBef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磷化氢环流熏蒸</a:t>
            </a:r>
          </a:p>
          <a:p>
            <a:pPr marL="342900" indent="-342900" algn="l">
              <a:spcBef>
                <a:spcPts val="600"/>
              </a:spcBef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endParaRPr lang="zh-CN" altLang="en-US" sz="2000" b="1" dirty="0">
              <a:solidFill>
                <a:srgbClr val="191EF5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5" name="Text Box 1028"/>
          <p:cNvSpPr txBox="1"/>
          <p:nvPr/>
        </p:nvSpPr>
        <p:spPr>
          <a:xfrm>
            <a:off x="6279515" y="5774690"/>
            <a:ext cx="5699760" cy="10356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marL="0" lvl="1" indent="-342900" algn="ctr"/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multi- agent 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prevental</a:t>
            </a:r>
            <a:endParaRPr lang="en-US" altLang="zh-CN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L="0" lvl="1" indent="-342900"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多介质防治</a:t>
            </a:r>
            <a:endParaRPr lang="en-US" altLang="zh-CN" sz="2800" b="1" dirty="0">
              <a:solidFill>
                <a:srgbClr val="191EF5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12</a:t>
            </a:fld>
            <a:endParaRPr lang="zh-CN" altLang="en-US" dirty="0">
              <a:latin typeface="楷体_GB2312" pitchFamily="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4" grpId="0" bldLvl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9050"/>
            <a:ext cx="11953240" cy="587375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square">
            <a:noAutofit/>
          </a:bodyPr>
          <a:lstStyle/>
          <a:p>
            <a:pPr marL="0" marR="0" lvl="1" algn="l" defTabSz="914400" rtl="0">
              <a:lnSpc>
                <a:spcPct val="90000"/>
              </a:lnSpc>
              <a:spcBef>
                <a:spcPts val="4200"/>
              </a:spcBef>
              <a:spcAft>
                <a:spcPct val="0"/>
              </a:spcAft>
              <a:buClr>
                <a:srgbClr val="0595D4"/>
              </a:buClr>
              <a:buSzTx/>
              <a:buFontTx/>
              <a:buNone/>
              <a:defRPr/>
            </a:pPr>
            <a:r>
              <a:rPr lang="en-US" altLang="zh-CN" sz="44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grain chilling        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谷物冷却</a:t>
            </a:r>
          </a:p>
          <a:p>
            <a:pPr marL="0" lvl="1" algn="l">
              <a:lnSpc>
                <a:spcPct val="90000"/>
              </a:lnSpc>
              <a:buClrTx/>
              <a:buSzTx/>
              <a:buFont typeface="Wingdings" panose="05000000000000000000" charset="0"/>
            </a:pPr>
            <a:r>
              <a:rPr lang="en-US" altLang="zh-CN" sz="4400" b="1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vacuum </a:t>
            </a:r>
            <a:r>
              <a:rPr lang="en-US" altLang="zh-CN" sz="44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cooling</a:t>
            </a:r>
            <a:r>
              <a:rPr lang="en-US" altLang="zh-CN" sz="4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负压谷冷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5" name="Text Box 1028"/>
          <p:cNvSpPr txBox="1"/>
          <p:nvPr/>
        </p:nvSpPr>
        <p:spPr>
          <a:xfrm>
            <a:off x="6666230" y="5880100"/>
            <a:ext cx="4954270" cy="9302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marL="0" lvl="1" indent="-342900" algn="ctr"/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vacuum </a:t>
            </a:r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cooling</a:t>
            </a:r>
            <a:endParaRPr lang="en-US" altLang="zh-CN" sz="24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L="0" lvl="1" indent="-342900" algn="ctr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负压谷冷</a:t>
            </a:r>
            <a:endParaRPr lang="zh-CN" altLang="en-US" sz="2400" b="1" dirty="0">
              <a:solidFill>
                <a:srgbClr val="191EF5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62467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9380" y="3573145"/>
            <a:ext cx="2880000" cy="216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19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31128" y="1412864"/>
            <a:ext cx="2879650" cy="216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圆角矩形 11"/>
          <p:cNvSpPr/>
          <p:nvPr>
            <p:custDataLst>
              <p:tags r:id="rId4"/>
            </p:custDataLst>
          </p:nvPr>
        </p:nvSpPr>
        <p:spPr>
          <a:xfrm>
            <a:off x="131445" y="2606040"/>
            <a:ext cx="1717040" cy="818515"/>
          </a:xfrm>
          <a:prstGeom prst="roundRect">
            <a:avLst/>
          </a:prstGeom>
          <a:noFill/>
          <a:ln w="57150" cap="sq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3" name="圆角矩形 12"/>
          <p:cNvSpPr/>
          <p:nvPr>
            <p:custDataLst>
              <p:tags r:id="rId5"/>
            </p:custDataLst>
          </p:nvPr>
        </p:nvSpPr>
        <p:spPr>
          <a:xfrm>
            <a:off x="316865" y="4942205"/>
            <a:ext cx="2552700" cy="818515"/>
          </a:xfrm>
          <a:prstGeom prst="roundRect">
            <a:avLst/>
          </a:prstGeom>
          <a:noFill/>
          <a:ln w="57150" cap="sq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119380" y="5877560"/>
            <a:ext cx="6640195" cy="975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 indent="13970" algn="l" eaLnBrk="1" fontAlgn="base" hangingPunct="1">
              <a:lnSpc>
                <a:spcPct val="80000"/>
              </a:lnSpc>
              <a:buClrTx/>
              <a:buSzTx/>
              <a:buNone/>
            </a:pPr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air tight + heat isolation + </a:t>
            </a: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ventilation system /   air conditioner  / grain chiller</a:t>
            </a:r>
          </a:p>
          <a:p>
            <a:pPr marL="0" lvl="1" indent="13970" algn="l" eaLnBrk="1" fontAlgn="base" hangingPunct="1">
              <a:lnSpc>
                <a:spcPct val="80000"/>
              </a:lnSpc>
              <a:buClrTx/>
              <a:buSzTx/>
              <a:buNone/>
            </a:pPr>
            <a:r>
              <a:rPr lang="zh-CN" altLang="en-US"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气密</a:t>
            </a:r>
            <a:r>
              <a:rPr lang="en-US" altLang="zh-CN"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+</a:t>
            </a:r>
            <a:r>
              <a:rPr lang="zh-CN" altLang="en-US"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隔热</a:t>
            </a:r>
            <a:r>
              <a:rPr lang="en-US" altLang="zh-CN"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+</a:t>
            </a:r>
            <a:r>
              <a:rPr lang="zh-CN" altLang="en-US"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通风</a:t>
            </a:r>
            <a:r>
              <a:rPr lang="en-US" altLang="zh-CN"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+</a:t>
            </a:r>
            <a:r>
              <a:rPr lang="zh-CN" altLang="en-US"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空调</a:t>
            </a:r>
            <a:r>
              <a:rPr lang="en-US" altLang="zh-CN"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/</a:t>
            </a:r>
            <a:r>
              <a:rPr lang="zh-CN" altLang="en-US" sz="24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谷物冷却系统</a:t>
            </a:r>
            <a:endParaRPr lang="en-US" altLang="zh-CN" sz="2400" b="1" dirty="0">
              <a:solidFill>
                <a:schemeClr val="tx1"/>
              </a:solidFill>
              <a:latin typeface="Arial" panose="020B0604020202020204" pitchFamily="34" charset="0"/>
              <a:ea typeface="华文细黑" panose="02010600040101010101" pitchFamily="2" charset="-122"/>
              <a:sym typeface="+mn-ea"/>
            </a:endParaRPr>
          </a:p>
        </p:txBody>
      </p:sp>
      <p:pic>
        <p:nvPicPr>
          <p:cNvPr id="82947" name="图片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279198" y="1772920"/>
            <a:ext cx="5853112" cy="367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13</a:t>
            </a:fld>
            <a:endParaRPr lang="zh-CN" altLang="en-US" dirty="0">
              <a:latin typeface="楷体_GB2312" pitchFamily="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34290"/>
            <a:ext cx="11953240" cy="1052830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square" anchor="t" anchorCtr="0">
            <a:noAutofit/>
          </a:bodyPr>
          <a:lstStyle/>
          <a:p>
            <a:pPr marL="0" marR="0" lvl="1" algn="l" defTabSz="914400" rtl="0">
              <a:lnSpc>
                <a:spcPct val="0"/>
              </a:lnSpc>
              <a:spcBef>
                <a:spcPts val="4200"/>
              </a:spcBef>
              <a:spcAft>
                <a:spcPct val="0"/>
              </a:spcAft>
              <a:buClr>
                <a:srgbClr val="0595D4"/>
              </a:buClr>
              <a:buSzTx/>
              <a:buFontTx/>
              <a:buNone/>
              <a:defRPr/>
            </a:pPr>
            <a:endParaRPr lang="en-US" altLang="zh-CN" sz="4400" b="1" dirty="0">
              <a:solidFill>
                <a:srgbClr val="0000FF"/>
              </a:solidFill>
              <a:latin typeface="Arial" panose="020B0604020202020204" pitchFamily="34" charset="0"/>
              <a:ea typeface="华文细黑" panose="02010600040101010101" pitchFamily="2" charset="-122"/>
              <a:sym typeface="+mn-ea"/>
            </a:endParaRPr>
          </a:p>
          <a:p>
            <a:pPr marL="0" marR="0" lvl="1" algn="l" defTabSz="914400" rtl="0">
              <a:lnSpc>
                <a:spcPct val="0"/>
              </a:lnSpc>
              <a:spcBef>
                <a:spcPts val="4200"/>
              </a:spcBef>
              <a:spcAft>
                <a:spcPct val="0"/>
              </a:spcAft>
              <a:buClr>
                <a:srgbClr val="0595D4"/>
              </a:buClr>
              <a:buSzTx/>
              <a:buFontTx/>
              <a:buNone/>
              <a:defRPr/>
            </a:pPr>
            <a:r>
              <a:rPr lang="en-US" altLang="zh-CN" sz="4400" b="1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condition of grain monitoring &amp; control</a:t>
            </a:r>
          </a:p>
          <a:p>
            <a:pPr marL="0" marR="0" lvl="1" algn="l" defTabSz="914400" rtl="0">
              <a:lnSpc>
                <a:spcPct val="0"/>
              </a:lnSpc>
              <a:spcBef>
                <a:spcPts val="4200"/>
              </a:spcBef>
              <a:spcAft>
                <a:spcPct val="0"/>
              </a:spcAft>
              <a:buClr>
                <a:srgbClr val="0595D4"/>
              </a:buClr>
              <a:buSzTx/>
              <a:buFontTx/>
              <a:buNone/>
              <a:defRPr/>
            </a:pPr>
            <a:r>
              <a:rPr lang="en-US" altLang="zh-CN" sz="4400" b="1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计算机粮情测控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75778" name="Picture 2" descr="T0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1770" y="2061210"/>
            <a:ext cx="4927600" cy="36963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5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591810" y="1341120"/>
            <a:ext cx="6433820" cy="43821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1" name="Rectangle 5"/>
          <p:cNvSpPr/>
          <p:nvPr>
            <p:custDataLst>
              <p:tags r:id="rId4"/>
            </p:custDataLst>
          </p:nvPr>
        </p:nvSpPr>
        <p:spPr>
          <a:xfrm>
            <a:off x="191770" y="5806440"/>
            <a:ext cx="1183386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 algn="l">
              <a:buClrTx/>
              <a:buSzTx/>
              <a:buFontTx/>
            </a:pPr>
            <a:r>
              <a:rPr lang="en-US" altLang="zh-CN" sz="28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  <a:sym typeface="+mn-ea"/>
              </a:rPr>
              <a:t>“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4-in-1”                                                   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multi-parameter 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monitoring</a:t>
            </a:r>
          </a:p>
          <a:p>
            <a:pPr marL="342900" indent="-342900" algn="l">
              <a:buClrTx/>
              <a:buSzTx/>
              <a:buFontTx/>
            </a:pP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粮情测控</a:t>
            </a:r>
            <a:r>
              <a:rPr lang="en-US" altLang="zh-CN" sz="28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                                                         </a:t>
            </a: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多参数粮情测控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14</a:t>
            </a:fld>
            <a:endParaRPr lang="zh-CN" altLang="en-US" dirty="0">
              <a:latin typeface="楷体_GB2312" pitchFamily="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-14605"/>
            <a:ext cx="11953240" cy="1309370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1" algn="l" defTabSz="914400" rtl="0">
              <a:lnSpc>
                <a:spcPct val="90000"/>
              </a:lnSpc>
              <a:spcBef>
                <a:spcPts val="4200"/>
              </a:spcBef>
              <a:spcAft>
                <a:spcPct val="0"/>
              </a:spcAft>
              <a:buClr>
                <a:srgbClr val="0595D4"/>
              </a:buClr>
              <a:buSzTx/>
              <a:buFontTx/>
              <a:buNone/>
              <a:defRPr/>
            </a:pPr>
            <a:r>
              <a:rPr lang="en-US" altLang="zh-CN" sz="4400" b="1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control atmosphere</a:t>
            </a:r>
            <a:r>
              <a:rPr lang="en-US" altLang="zh-CN" sz="3200" b="1" dirty="0"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（</a:t>
            </a: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by + CO</a:t>
            </a:r>
            <a:r>
              <a:rPr lang="en-US" altLang="zh-CN" sz="3200" b="1" baseline="-25000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2</a:t>
            </a: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or N</a:t>
            </a:r>
            <a:r>
              <a:rPr lang="en-US" altLang="zh-CN" sz="3200" b="1" baseline="-25000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2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）</a:t>
            </a:r>
          </a:p>
          <a:p>
            <a:pPr marL="0" marR="0" lvl="1" algn="l" defTabSz="914400" rtl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595D4"/>
              </a:buClr>
              <a:buSzTx/>
              <a:buFontTx/>
              <a:buNone/>
              <a:defRPr/>
            </a:pPr>
            <a:r>
              <a:rPr lang="zh-CN" altLang="en-US" sz="40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气调</a:t>
            </a:r>
            <a:r>
              <a:rPr lang="en-US" altLang="zh-CN" sz="40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储粮</a:t>
            </a:r>
            <a:r>
              <a:rPr lang="zh-CN" altLang="en-US" sz="40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（</a:t>
            </a:r>
            <a:r>
              <a:rPr lang="en-US" altLang="zh-CN" sz="40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充CO</a:t>
            </a:r>
            <a:r>
              <a:rPr lang="en-US" altLang="zh-CN" sz="4000" b="1" baseline="-2500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2</a:t>
            </a:r>
            <a:r>
              <a:rPr lang="en-US" altLang="zh-CN" sz="40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 或 N</a:t>
            </a:r>
            <a:r>
              <a:rPr lang="en-US" altLang="zh-CN" sz="4000" b="1" baseline="-2500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2</a:t>
            </a:r>
            <a:r>
              <a:rPr lang="zh-CN" altLang="en-US" sz="40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）</a:t>
            </a:r>
            <a:r>
              <a:rPr lang="en-US" altLang="zh-CN" sz="44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 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j-cs"/>
              <a:sym typeface="+mn-ea"/>
            </a:endParaRPr>
          </a:p>
        </p:txBody>
      </p:sp>
      <p:pic>
        <p:nvPicPr>
          <p:cNvPr id="65538" name="Picture 2" descr="C:/Users/x/AppData/Local/Temp/picturecompress_20220222144823/output_66.pngoutput_6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rcRect/>
          <a:stretch>
            <a:fillRect/>
          </a:stretch>
        </p:blipFill>
        <p:spPr>
          <a:xfrm>
            <a:off x="1703705" y="4380865"/>
            <a:ext cx="9383395" cy="24295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63" name="Picture 3" descr="C:/Users/x/AppData/Local/Temp/picturecompress_20220222144823/output_67.jpgoutput_6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rcRect/>
          <a:stretch>
            <a:fillRect/>
          </a:stretch>
        </p:blipFill>
        <p:spPr>
          <a:xfrm>
            <a:off x="119380" y="3584575"/>
            <a:ext cx="1254760" cy="27235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565" name="Text Box 6"/>
          <p:cNvSpPr txBox="1"/>
          <p:nvPr>
            <p:custDataLst>
              <p:tags r:id="rId4"/>
            </p:custDataLst>
          </p:nvPr>
        </p:nvSpPr>
        <p:spPr>
          <a:xfrm>
            <a:off x="48578" y="6308725"/>
            <a:ext cx="18573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lvl="1" indent="13970" algn="l">
              <a:spcBef>
                <a:spcPct val="50000"/>
              </a:spcBef>
              <a:buClrTx/>
              <a:buSzTx/>
            </a:pP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CO</a:t>
            </a:r>
            <a:r>
              <a:rPr lang="en-US" altLang="zh-CN" sz="2400" b="1" baseline="-25000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2</a:t>
            </a:r>
            <a:r>
              <a:rPr lang="en-US" altLang="zh-CN" sz="2400" b="1" baseline="-25000" dirty="0">
                <a:solidFill>
                  <a:srgbClr val="00206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 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tank</a:t>
            </a:r>
          </a:p>
        </p:txBody>
      </p:sp>
      <p:pic>
        <p:nvPicPr>
          <p:cNvPr id="66562" name="Picture 2" descr="IMG_047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rcRect t="24618"/>
          <a:stretch>
            <a:fillRect/>
          </a:stretch>
        </p:blipFill>
        <p:spPr>
          <a:xfrm>
            <a:off x="4871720" y="2270125"/>
            <a:ext cx="2786380" cy="18789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6"/>
          <p:cNvSpPr txBox="1"/>
          <p:nvPr>
            <p:custDataLst>
              <p:tags r:id="rId6"/>
            </p:custDataLst>
          </p:nvPr>
        </p:nvSpPr>
        <p:spPr>
          <a:xfrm>
            <a:off x="5231765" y="4149090"/>
            <a:ext cx="228028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1" indent="13970" algn="l">
              <a:spcBef>
                <a:spcPct val="50000"/>
              </a:spcBef>
              <a:buClrTx/>
              <a:buSzTx/>
            </a:pPr>
            <a:r>
              <a:rPr lang="en-US" altLang="zh-CN" sz="2000" b="1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N</a:t>
            </a:r>
            <a:r>
              <a:rPr lang="en-US" altLang="zh-CN" sz="2000" b="1" baseline="-25000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  separator</a:t>
            </a:r>
          </a:p>
        </p:txBody>
      </p:sp>
      <p:pic>
        <p:nvPicPr>
          <p:cNvPr id="8" name="图片 7" descr="IMG_20191017_1650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/>
          <a:srcRect/>
          <a:stretch>
            <a:fillRect/>
          </a:stretch>
        </p:blipFill>
        <p:spPr>
          <a:xfrm>
            <a:off x="1775460" y="2277110"/>
            <a:ext cx="2658745" cy="1918335"/>
          </a:xfrm>
          <a:prstGeom prst="rect">
            <a:avLst/>
          </a:prstGeom>
        </p:spPr>
      </p:pic>
      <p:sp>
        <p:nvSpPr>
          <p:cNvPr id="9" name="Text Box 6"/>
          <p:cNvSpPr txBox="1"/>
          <p:nvPr>
            <p:custDataLst>
              <p:tags r:id="rId8"/>
            </p:custDataLst>
          </p:nvPr>
        </p:nvSpPr>
        <p:spPr>
          <a:xfrm>
            <a:off x="1703705" y="4149090"/>
            <a:ext cx="3073400" cy="3987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lvl="1" indent="13970" algn="l">
              <a:spcBef>
                <a:spcPts val="0"/>
              </a:spcBef>
              <a:buClrTx/>
              <a:buSzTx/>
            </a:pPr>
            <a:r>
              <a:rPr lang="en-US" altLang="zh-CN" sz="2000" b="1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CO</a:t>
            </a:r>
            <a:r>
              <a:rPr lang="en-US" altLang="zh-CN" sz="2000" b="1" baseline="-25000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   gasification unit</a:t>
            </a:r>
          </a:p>
        </p:txBody>
      </p:sp>
      <p:sp>
        <p:nvSpPr>
          <p:cNvPr id="5" name="Text Box 1028"/>
          <p:cNvSpPr txBox="1"/>
          <p:nvPr>
            <p:custDataLst>
              <p:tags r:id="rId9"/>
            </p:custDataLst>
          </p:nvPr>
        </p:nvSpPr>
        <p:spPr>
          <a:xfrm>
            <a:off x="6973570" y="5518150"/>
            <a:ext cx="1882775" cy="52133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wrap="square">
            <a:noAutofit/>
          </a:bodyPr>
          <a:lstStyle/>
          <a:p>
            <a:pPr marL="0" lvl="1" indent="-342900" algn="ctr">
              <a:lnSpc>
                <a:spcPct val="90000"/>
              </a:lnSpc>
            </a:pPr>
            <a:r>
              <a:rPr lang="en-US" altLang="zh-CN" sz="20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warehouse</a:t>
            </a:r>
            <a:endParaRPr lang="en-US" altLang="zh-CN" sz="2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L="0" lvl="1" indent="-342900" algn="ctr">
              <a:lnSpc>
                <a:spcPct val="90000"/>
              </a:lnSpc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粮仓</a:t>
            </a:r>
            <a:endParaRPr lang="zh-CN" altLang="en-US" sz="2000" b="1" dirty="0">
              <a:solidFill>
                <a:srgbClr val="191EF5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15</a:t>
            </a:fld>
            <a:endParaRPr lang="zh-CN" altLang="en-US" dirty="0">
              <a:latin typeface="楷体_GB2312" pitchFamily="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5925"/>
            <a:ext cx="11953240" cy="768350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square">
            <a:spAutoFit/>
          </a:bodyPr>
          <a:lstStyle/>
          <a:p>
            <a:pPr marL="0" lvl="1" algn="l">
              <a:buClrTx/>
              <a:buSzTx/>
              <a:buFontTx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</a:rPr>
              <a:t>3. China’s Rice Processing</a:t>
            </a:r>
            <a:r>
              <a:rPr lang="en-US" altLang="zh-CN" sz="44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  <a:sym typeface="+mn-ea"/>
              </a:rPr>
              <a:t> 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中国稻米加工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</a:rPr>
              <a:t>  </a:t>
            </a:r>
          </a:p>
        </p:txBody>
      </p:sp>
      <p:sp>
        <p:nvSpPr>
          <p:cNvPr id="3074" name="矩形 4"/>
          <p:cNvSpPr/>
          <p:nvPr>
            <p:custDataLst>
              <p:tags r:id="rId2"/>
            </p:custDataLst>
          </p:nvPr>
        </p:nvSpPr>
        <p:spPr>
          <a:xfrm>
            <a:off x="306070" y="1440180"/>
            <a:ext cx="11666220" cy="5015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95D4"/>
              </a:buClr>
              <a:buSzTx/>
              <a:buFontTx/>
              <a:defRPr/>
            </a:pPr>
            <a:r>
              <a:rPr lang="en-GB" altLang="zh-CN" sz="4000" b="1">
                <a:solidFill>
                  <a:srgbClr val="0000FF"/>
                </a:solidFill>
                <a:latin typeface="Arial" panose="020B0604020202020204" pitchFamily="34" charset="0"/>
                <a:ea typeface="等线" panose="02010600030101010101" charset="-122"/>
                <a:cs typeface="Arial" panose="020B0604020202020204" pitchFamily="34" charset="0"/>
                <a:sym typeface="黑体" panose="02010609060101010101" pitchFamily="49" charset="-122"/>
              </a:rPr>
              <a:t>mill the rice in </a:t>
            </a:r>
            <a:r>
              <a:rPr lang="en-GB" altLang="zh-CN" sz="4000" b="1">
                <a:solidFill>
                  <a:srgbClr val="0000FF"/>
                </a:solidFill>
                <a:latin typeface="Arial" panose="020B0604020202020204" pitchFamily="34" charset="0"/>
                <a:ea typeface="等线" panose="02010600030101010101" charset="-122"/>
                <a:cs typeface="Arial" panose="020B0604020202020204" pitchFamily="34" charset="0"/>
                <a:sym typeface="+mn-ea"/>
              </a:rPr>
              <a:t>right </a:t>
            </a:r>
            <a:r>
              <a:rPr lang="en-GB" altLang="zh-CN" sz="4000" b="1">
                <a:solidFill>
                  <a:srgbClr val="0000FF"/>
                </a:solidFill>
                <a:latin typeface="Arial" panose="020B0604020202020204" pitchFamily="34" charset="0"/>
                <a:ea typeface="等线" panose="02010600030101010101" charset="-122"/>
                <a:cs typeface="Arial" panose="020B0604020202020204" pitchFamily="34" charset="0"/>
                <a:sym typeface="黑体" panose="02010609060101010101" pitchFamily="49" charset="-122"/>
              </a:rPr>
              <a:t>way</a:t>
            </a:r>
            <a:r>
              <a:rPr lang="en-US" altLang="en-GB" sz="4000" b="1">
                <a:solidFill>
                  <a:srgbClr val="0000FF"/>
                </a:solidFill>
                <a:latin typeface="Arial" panose="020B0604020202020204" pitchFamily="34" charset="0"/>
                <a:ea typeface="等线" panose="02010600030101010101" charset="-122"/>
                <a:cs typeface="Arial" panose="020B0604020202020204" pitchFamily="34" charset="0"/>
                <a:sym typeface="黑体" panose="02010609060101010101" pitchFamily="49" charset="-122"/>
              </a:rPr>
              <a:t> </a:t>
            </a:r>
            <a:r>
              <a:rPr lang="zh-CN" altLang="en-US" sz="36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黑体" panose="02010609060101010101" pitchFamily="49" charset="-122"/>
              </a:rPr>
              <a:t>适宜方式加工大米</a:t>
            </a:r>
            <a:endParaRPr lang="en-GB" altLang="zh-CN" sz="4000" b="1">
              <a:solidFill>
                <a:srgbClr val="0000FF"/>
              </a:solidFill>
              <a:latin typeface="Arial" panose="020B0604020202020204" pitchFamily="34" charset="0"/>
              <a:ea typeface="等线" panose="02010600030101010101" charset="-122"/>
              <a:cs typeface="Arial" panose="020B0604020202020204" pitchFamily="34" charset="0"/>
              <a:sym typeface="黑体" panose="02010609060101010101" pitchFamily="49" charset="-122"/>
            </a:endParaRPr>
          </a:p>
          <a:p>
            <a:pPr marL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95D4"/>
              </a:buClr>
              <a:buSzTx/>
              <a:buFontTx/>
              <a:defRPr/>
            </a:pPr>
            <a:endParaRPr lang="en-GB" altLang="zh-CN" sz="4000" b="1">
              <a:solidFill>
                <a:srgbClr val="0000FF"/>
              </a:solidFill>
              <a:latin typeface="Arial" panose="020B0604020202020204" pitchFamily="34" charset="0"/>
              <a:ea typeface="等线" panose="02010600030101010101" charset="-122"/>
              <a:cs typeface="Arial" panose="020B0604020202020204" pitchFamily="34" charset="0"/>
              <a:sym typeface="黑体" panose="02010609060101010101" pitchFamily="49" charset="-122"/>
            </a:endParaRPr>
          </a:p>
          <a:p>
            <a:pPr marL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95D4"/>
              </a:buClr>
              <a:buSzTx/>
              <a:buFontTx/>
              <a:defRPr/>
            </a:pPr>
            <a:r>
              <a:rPr lang="en-US" altLang="zh-CN" sz="40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  <a:sym typeface="+mn-ea"/>
              </a:rPr>
              <a:t>3.1 Rice products </a:t>
            </a:r>
          </a:p>
          <a:p>
            <a:pPr marL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95D4"/>
              </a:buClr>
              <a:buSzTx/>
              <a:buFontTx/>
              <a:defRPr/>
            </a:pPr>
            <a:r>
              <a:rPr lang="en-US" altLang="zh-CN" sz="40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  <a:sym typeface="+mn-ea"/>
              </a:rPr>
              <a:t>      </a:t>
            </a:r>
            <a:r>
              <a:rPr lang="zh-CN" altLang="en-US" sz="40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稻米加工产品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0595D4"/>
              </a:buClr>
              <a:defRPr/>
            </a:pPr>
            <a:r>
              <a:rPr lang="en-US" altLang="zh-CN" sz="40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  <a:sym typeface="+mn-ea"/>
              </a:rPr>
              <a:t>3</a:t>
            </a:r>
            <a:r>
              <a:rPr lang="zh-CN" altLang="en-US" sz="40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  <a:sym typeface="+mn-ea"/>
              </a:rPr>
              <a:t>.</a:t>
            </a:r>
            <a:r>
              <a:rPr lang="en-US" altLang="zh-CN" sz="40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  <a:sym typeface="+mn-ea"/>
              </a:rPr>
              <a:t>2</a:t>
            </a:r>
            <a:r>
              <a:rPr lang="zh-CN" altLang="en-US" sz="40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  <a:sym typeface="+mn-ea"/>
              </a:rPr>
              <a:t> </a:t>
            </a:r>
            <a:r>
              <a:rPr lang="en-US" altLang="zh-CN" sz="40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  <a:sym typeface="+mn-ea"/>
              </a:rPr>
              <a:t>Rice processing </a:t>
            </a:r>
            <a:r>
              <a:rPr lang="en-US" altLang="zh-CN" sz="4000" b="1" dirty="0" smtClean="0">
                <a:solidFill>
                  <a:srgbClr val="0000FF"/>
                </a:solidFill>
                <a:latin typeface="+mj-lt"/>
                <a:ea typeface="华文细黑" panose="02010600040101010101" pitchFamily="2" charset="-122"/>
                <a:cs typeface="+mj-cs"/>
                <a:sym typeface="+mn-ea"/>
              </a:rPr>
              <a:t>facilities</a:t>
            </a:r>
            <a:endParaRPr lang="en-US" altLang="zh-CN" sz="4000" b="1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华文细黑" panose="02010600040101010101" pitchFamily="2" charset="-122"/>
              <a:cs typeface="+mj-cs"/>
              <a:sym typeface="+mn-ea"/>
            </a:endParaRPr>
          </a:p>
          <a:p>
            <a:pPr marL="0" lvl="1" algn="l">
              <a:lnSpc>
                <a:spcPct val="100000"/>
              </a:lnSpc>
              <a:spcBef>
                <a:spcPts val="0"/>
              </a:spcBef>
              <a:buClr>
                <a:srgbClr val="0595D4"/>
              </a:buClr>
              <a:buSzTx/>
              <a:buFontTx/>
              <a:defRPr/>
            </a:pPr>
            <a:r>
              <a:rPr lang="en-US" altLang="zh-CN" sz="40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  <a:sym typeface="+mn-ea"/>
              </a:rPr>
              <a:t>      </a:t>
            </a:r>
            <a:r>
              <a:rPr lang="zh-CN" altLang="en-US" sz="40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稻米</a:t>
            </a:r>
            <a:r>
              <a:rPr lang="zh-CN" altLang="en-US" sz="4000" b="1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加工设施</a:t>
            </a:r>
            <a:endParaRPr lang="zh-CN" altLang="en-US" sz="40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  <a:sym typeface="+mn-ea"/>
            </a:endParaRPr>
          </a:p>
          <a:p>
            <a:pPr marL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95D4"/>
              </a:buClr>
              <a:buSzTx/>
              <a:buFontTx/>
              <a:defRPr/>
            </a:pPr>
            <a:r>
              <a:rPr lang="en-US" altLang="zh-CN" sz="40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  <a:sym typeface="+mn-ea"/>
              </a:rPr>
              <a:t>3</a:t>
            </a:r>
            <a:r>
              <a:rPr lang="zh-CN" altLang="en-US" sz="40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  <a:sym typeface="+mn-ea"/>
              </a:rPr>
              <a:t>.</a:t>
            </a:r>
            <a:r>
              <a:rPr lang="en-US" altLang="zh-CN" sz="40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  <a:sym typeface="+mn-ea"/>
              </a:rPr>
              <a:t>3</a:t>
            </a:r>
            <a:r>
              <a:rPr lang="zh-CN" altLang="en-US" sz="40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  <a:sym typeface="+mn-ea"/>
              </a:rPr>
              <a:t> </a:t>
            </a:r>
            <a:r>
              <a:rPr lang="en-US" altLang="zh-CN" sz="40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  <a:sym typeface="+mn-ea"/>
              </a:rPr>
              <a:t>Rice processing equipment</a:t>
            </a:r>
          </a:p>
          <a:p>
            <a:pPr marL="0" lvl="1" algn="l">
              <a:lnSpc>
                <a:spcPct val="100000"/>
              </a:lnSpc>
              <a:spcBef>
                <a:spcPts val="0"/>
              </a:spcBef>
              <a:buClr>
                <a:srgbClr val="0595D4"/>
              </a:buClr>
              <a:buSzTx/>
              <a:buFontTx/>
              <a:defRPr/>
            </a:pPr>
            <a:r>
              <a:rPr lang="en-US" altLang="zh-CN" sz="40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  <a:sym typeface="+mn-ea"/>
              </a:rPr>
              <a:t>      </a:t>
            </a:r>
            <a:r>
              <a:rPr lang="zh-CN" altLang="en-US" sz="40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稻米加工装备</a:t>
            </a:r>
            <a:r>
              <a:rPr lang="en-US" altLang="zh-CN" sz="40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  <a:sym typeface="+mn-ea"/>
              </a:rPr>
              <a:t> 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16</a:t>
            </a:fld>
            <a:endParaRPr lang="zh-CN" altLang="en-US" dirty="0">
              <a:latin typeface="楷体_GB2312" pitchFamily="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229870" y="1283970"/>
            <a:ext cx="11791950" cy="1753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Milled rice  </a:t>
            </a: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大米</a:t>
            </a:r>
            <a:r>
              <a:rPr lang="zh-CN" altLang="en-US" sz="36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 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en-GB" altLang="en-US" sz="36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Parboiled </a:t>
            </a:r>
            <a:r>
              <a:rPr lang="en-US" altLang="en-GB" sz="36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r</a:t>
            </a:r>
            <a:r>
              <a:rPr lang="en-GB" altLang="en-US" sz="36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ice</a:t>
            </a:r>
            <a:r>
              <a:rPr lang="en-US" altLang="en-GB" sz="36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蒸谷米</a:t>
            </a:r>
            <a:endParaRPr kumimoji="0" lang="zh-CN" altLang="en-GB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en-US" altLang="en-GB" sz="36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Germ-remained milled</a:t>
            </a:r>
            <a:r>
              <a:rPr lang="en-GB" altLang="en-US" sz="36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36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r</a:t>
            </a:r>
            <a:r>
              <a:rPr lang="en-GB" altLang="en-US" sz="36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ice</a:t>
            </a:r>
            <a:r>
              <a:rPr lang="en-US" altLang="en-GB" sz="36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    </a:t>
            </a: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留胚米</a:t>
            </a:r>
            <a:endParaRPr kumimoji="0" lang="en-US" altLang="zh-CN" sz="3600" b="1" kern="1200" cap="none" spc="0" normalizeH="0" baseline="0">
              <a:solidFill>
                <a:srgbClr val="0000FF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9220" name="Rectangle 5"/>
          <p:cNvSpPr/>
          <p:nvPr/>
        </p:nvSpPr>
        <p:spPr>
          <a:xfrm>
            <a:off x="184150" y="428625"/>
            <a:ext cx="11921490" cy="76835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95D4"/>
              </a:buClr>
              <a:buSzTx/>
              <a:buFontTx/>
              <a:defRPr/>
            </a:pPr>
            <a:r>
              <a:rPr lang="en-US" altLang="zh-CN" sz="44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  <a:sym typeface="+mn-ea"/>
              </a:rPr>
              <a:t>3.1 Rice products      </a:t>
            </a:r>
            <a:r>
              <a:rPr lang="zh-CN" altLang="en-US" sz="40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稻米加工产品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17</a:t>
            </a:fld>
            <a:endParaRPr lang="zh-CN" altLang="en-US" dirty="0">
              <a:latin typeface="楷体_GB2312" pitchFamily="1" charset="-122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830185" y="6000750"/>
            <a:ext cx="4274820" cy="755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1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n-cs"/>
              </a:rPr>
              <a:t>Germ</a:t>
            </a:r>
            <a:r>
              <a:rPr lang="en-US" altLang="en-GB" sz="24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-remained milled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n-cs"/>
              </a:rPr>
              <a:t> rice</a:t>
            </a:r>
          </a:p>
          <a:p>
            <a:pPr marL="0" marR="0" lvl="1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留胚米</a:t>
            </a:r>
          </a:p>
        </p:txBody>
      </p:sp>
      <p:pic>
        <p:nvPicPr>
          <p:cNvPr id="12295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701655" y="3356928"/>
            <a:ext cx="796865" cy="252000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12296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67715" y="3428683"/>
            <a:ext cx="979395" cy="252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7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684578" y="3357245"/>
            <a:ext cx="1754130" cy="252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4150" y="6000750"/>
            <a:ext cx="2478405" cy="755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1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n-cs"/>
              </a:rPr>
              <a:t>Milled rice</a:t>
            </a:r>
          </a:p>
          <a:p>
            <a:pPr marL="0" marR="0" lvl="1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大米</a:t>
            </a:r>
          </a:p>
        </p:txBody>
      </p:sp>
      <p:sp>
        <p:nvSpPr>
          <p:cNvPr id="4" name="Text Box 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53280" y="6021070"/>
            <a:ext cx="2478405" cy="755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1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n-cs"/>
              </a:rPr>
              <a:t>Parboiled rice</a:t>
            </a:r>
          </a:p>
          <a:p>
            <a:pPr marL="0" marR="0" lvl="1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蒸谷米</a:t>
            </a:r>
          </a:p>
        </p:txBody>
      </p:sp>
      <p:pic>
        <p:nvPicPr>
          <p:cNvPr id="31747" name="Picture 3" descr="C:/Users/x/AppData/Local/Temp/picturecompress_20211122155555/output_208.jpgoutput_208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4926410" y="3429074"/>
            <a:ext cx="187970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6834" y="1357298"/>
            <a:ext cx="12115165" cy="6123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 indent="13970" algn="l" eaLnBrk="1" fontAlgn="base" hangingPunct="1"/>
            <a:r>
              <a:rPr lang="en-US" altLang="zh-CN" sz="36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3.2.1 multi-floor type</a:t>
            </a:r>
            <a:r>
              <a:rPr lang="en-US" altLang="zh-CN" sz="3600" b="1" dirty="0" smtClean="0"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    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楼房式</a:t>
            </a:r>
            <a:endParaRPr lang="en-US" altLang="zh-CN" sz="3600" b="1" dirty="0" smtClean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marL="0" lvl="1" indent="13970" algn="l" eaLnBrk="1" fontAlgn="base" hangingPunct="1"/>
            <a:endParaRPr lang="en-US" altLang="zh-CN" sz="3600" b="1" dirty="0" smtClean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marL="0" lvl="1" indent="13970" algn="l" eaLnBrk="1" fontAlgn="base" hangingPunct="1"/>
            <a:endParaRPr lang="en-US" altLang="zh-CN" sz="3600" b="1" dirty="0" smtClean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marL="0" lvl="1" indent="13970" algn="l" eaLnBrk="1" fontAlgn="base" hangingPunct="1"/>
            <a:endParaRPr lang="en-US" altLang="zh-CN" sz="3600" b="1" dirty="0" smtClean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marL="0" lvl="1" indent="13970"/>
            <a:r>
              <a:rPr lang="en-US" altLang="zh-CN" sz="36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3.2.2 platform type   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   平台式</a:t>
            </a:r>
          </a:p>
          <a:p>
            <a:pPr marL="0" lvl="1" indent="13970"/>
            <a:endParaRPr lang="zh-CN" altLang="en-US" sz="3600" b="1" dirty="0" smtClean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marL="0" lvl="1" indent="13970"/>
            <a:endParaRPr lang="en-US" altLang="zh-CN" sz="3600" b="1" dirty="0" smtClean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marL="0" lvl="1" indent="13970"/>
            <a:endParaRPr lang="en-US" altLang="zh-CN" sz="3600" b="1" dirty="0" smtClean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marL="0" lvl="1" indent="13970"/>
            <a:r>
              <a:rPr lang="en-US" altLang="zh-CN" sz="3600" b="1" noProof="1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3.2.3 steel frame type</a:t>
            </a:r>
            <a:r>
              <a:rPr lang="zh-CN" altLang="en-US" sz="3600" b="1" noProof="1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  钢架式</a:t>
            </a:r>
          </a:p>
          <a:p>
            <a:pPr marL="0" lvl="1" indent="13970"/>
            <a:endParaRPr lang="en-US" altLang="zh-CN" sz="3600" b="1" noProof="1" smtClean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marL="0" lvl="1" indent="13970"/>
            <a:endParaRPr lang="zh-CN" altLang="en-US" sz="3200" b="1" noProof="1" smtClean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2710" y="421005"/>
            <a:ext cx="11717020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lvl="1"/>
            <a:r>
              <a:rPr lang="en-US" altLang="zh-CN" sz="4400" b="1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3.2 Rice </a:t>
            </a:r>
            <a:r>
              <a:rPr lang="en-US" altLang="zh-CN" sz="4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processing facilities </a:t>
            </a:r>
            <a:r>
              <a:rPr lang="en-US" altLang="zh-CN" sz="4000" b="1" dirty="0" err="1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稻米加工</a:t>
            </a:r>
            <a:r>
              <a:rPr lang="zh-CN" altLang="en-US" sz="4000" b="1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设施</a:t>
            </a:r>
          </a:p>
        </p:txBody>
      </p:sp>
      <p:pic>
        <p:nvPicPr>
          <p:cNvPr id="9" name="Picture 2" descr="C:/Users/x/AppData/Local/Temp/picturecompress_20211029173337/output_53.jpgoutput_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4329" y="1285860"/>
            <a:ext cx="4081861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图片 10" descr="C:/Users/x/AppData/Local/Temp/picturecompress_20220222144823/output_101.pngoutput_10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274330" y="3094884"/>
            <a:ext cx="2471573" cy="1620000"/>
          </a:xfrm>
          <a:prstGeom prst="rect">
            <a:avLst/>
          </a:prstGeom>
        </p:spPr>
      </p:pic>
      <p:pic>
        <p:nvPicPr>
          <p:cNvPr id="12" name="图片 11" descr="C:/Users/x/AppData/Local/Temp/picturecompress_20220222144823/output_102.jpgoutput_102"/>
          <p:cNvPicPr>
            <a:picLocks noChangeAspect="1"/>
          </p:cNvPicPr>
          <p:nvPr/>
        </p:nvPicPr>
        <p:blipFill>
          <a:blip r:embed="rId4"/>
          <a:srcRect t="7396"/>
          <a:stretch>
            <a:fillRect/>
          </a:stretch>
        </p:blipFill>
        <p:spPr>
          <a:xfrm>
            <a:off x="7274330" y="5086124"/>
            <a:ext cx="3646271" cy="162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18</a:t>
            </a:fld>
            <a:endParaRPr lang="zh-CN" altLang="en-US" dirty="0">
              <a:latin typeface="楷体_GB2312" pitchFamily="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2710" y="-24"/>
            <a:ext cx="11717020" cy="1219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lvl="1">
              <a:lnSpc>
                <a:spcPts val="4400"/>
              </a:lnSpc>
            </a:pPr>
            <a:r>
              <a:rPr lang="en-US" altLang="zh-CN" sz="4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3.2.1 multi-floor type</a:t>
            </a:r>
          </a:p>
          <a:p>
            <a:pPr marL="0" lvl="1">
              <a:lnSpc>
                <a:spcPts val="4400"/>
              </a:lnSpc>
            </a:pPr>
            <a:r>
              <a:rPr lang="zh-CN" altLang="en-US" sz="4400" b="1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     </a:t>
            </a:r>
            <a:r>
              <a:rPr lang="zh-CN" altLang="en-US" sz="4000" b="1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楼房式  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（≥ </a:t>
            </a:r>
            <a:r>
              <a:rPr lang="en-US" altLang="zh-CN" sz="40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500 Mt paddy/ 24h</a:t>
            </a:r>
            <a:r>
              <a:rPr lang="zh-CN" alt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）</a:t>
            </a:r>
            <a:endParaRPr lang="zh-CN" altLang="en-US" sz="4000" b="1" dirty="0" smtClean="0">
              <a:solidFill>
                <a:srgbClr val="0000FF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6" name="图片 5" descr="C:/Users/x/AppData/Local/Temp/picturecompress_20220222144823/output_87.jpgoutput_8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82060" y="4126520"/>
            <a:ext cx="8843294" cy="2160000"/>
          </a:xfrm>
          <a:prstGeom prst="rect">
            <a:avLst/>
          </a:prstGeom>
        </p:spPr>
      </p:pic>
      <p:pic>
        <p:nvPicPr>
          <p:cNvPr id="8" name="图片 7" descr="C:/Users/x/AppData/Local/Temp/picturecompress_20220222144823/output_95.jpgoutput_9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6646" y="4126520"/>
            <a:ext cx="2518577" cy="2160000"/>
          </a:xfrm>
          <a:prstGeom prst="rect">
            <a:avLst/>
          </a:prstGeom>
        </p:spPr>
      </p:pic>
      <p:pic>
        <p:nvPicPr>
          <p:cNvPr id="9" name="图片 8" descr="C:/Users/x/AppData/Local/Temp/picturecompress_20220222144823/output_88.jpgoutput_8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7849" y="1360314"/>
            <a:ext cx="2737755" cy="2160000"/>
          </a:xfrm>
          <a:prstGeom prst="rect">
            <a:avLst/>
          </a:prstGeom>
        </p:spPr>
      </p:pic>
      <p:pic>
        <p:nvPicPr>
          <p:cNvPr id="10" name="图片 9" descr="C:/Users/x/AppData/Local/Temp/picturecompress_20220222144823/output_92.jpgoutput_9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014132" y="1360314"/>
            <a:ext cx="4011222" cy="2160000"/>
          </a:xfrm>
          <a:prstGeom prst="rect">
            <a:avLst/>
          </a:prstGeom>
        </p:spPr>
      </p:pic>
      <p:pic>
        <p:nvPicPr>
          <p:cNvPr id="13" name="Picture 5" descr="C:/Users/x/AppData/Local/Temp/picturecompress_20211029173337/output_46.jpgoutput_4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6646" y="1360314"/>
            <a:ext cx="7790598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19</a:t>
            </a:fld>
            <a:endParaRPr lang="zh-CN" altLang="en-US" dirty="0">
              <a:latin typeface="楷体_GB2312" pitchFamily="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/>
          <p:nvPr/>
        </p:nvSpPr>
        <p:spPr>
          <a:xfrm>
            <a:off x="1466215" y="1310640"/>
            <a:ext cx="9285605" cy="4154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1" algn="l" eaLnBrk="1" hangingPunct="1">
              <a:buClrTx/>
              <a:buSzTx/>
              <a:buFontTx/>
            </a:pPr>
            <a:r>
              <a:rPr lang="en-US" altLang="zh-CN" sz="44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</a:rPr>
              <a:t>1. China’s Rice</a:t>
            </a:r>
            <a:r>
              <a:rPr lang="en-US" altLang="zh-CN" sz="44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  <a:sym typeface="+mn-ea"/>
              </a:rPr>
              <a:t>                    </a:t>
            </a:r>
          </a:p>
          <a:p>
            <a:pPr marL="0" lvl="1" algn="l" eaLnBrk="1" hangingPunct="1">
              <a:buClrTx/>
              <a:buSzTx/>
              <a:buFontTx/>
            </a:pPr>
            <a:r>
              <a:rPr lang="en-US" altLang="zh-CN" sz="4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</a:t>
            </a: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中国稻米概况</a:t>
            </a:r>
            <a:r>
              <a:rPr lang="en-US" altLang="zh-CN" sz="44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</a:rPr>
              <a:t> </a:t>
            </a:r>
          </a:p>
          <a:p>
            <a:pPr marL="0" lvl="1" algn="l">
              <a:buClrTx/>
              <a:buSzTx/>
              <a:buFontTx/>
            </a:pPr>
            <a:r>
              <a:rPr lang="en-US" altLang="zh-CN" sz="44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</a:rPr>
              <a:t>2. China’s Rice Storage</a:t>
            </a:r>
            <a:r>
              <a:rPr lang="en-US" altLang="zh-CN" sz="44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  <a:sym typeface="+mn-ea"/>
              </a:rPr>
              <a:t>      </a:t>
            </a:r>
          </a:p>
          <a:p>
            <a:pPr marL="0" lvl="1" algn="l">
              <a:buClrTx/>
              <a:buSzTx/>
              <a:buFontTx/>
            </a:pPr>
            <a:r>
              <a:rPr lang="en-US" altLang="zh-CN" sz="4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</a:t>
            </a: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中国</a:t>
            </a: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稻米储存</a:t>
            </a:r>
            <a:endParaRPr lang="en-US" altLang="zh-CN" sz="4400" b="1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华文细黑" panose="02010600040101010101" pitchFamily="2" charset="-122"/>
              <a:cs typeface="+mj-cs"/>
            </a:endParaRPr>
          </a:p>
          <a:p>
            <a:pPr marL="0" lvl="1" algn="l">
              <a:buClrTx/>
              <a:buSzTx/>
              <a:buFontTx/>
            </a:pPr>
            <a:r>
              <a:rPr lang="en-US" altLang="zh-CN" sz="44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</a:rPr>
              <a:t>3. China’s Rice Processing</a:t>
            </a:r>
            <a:r>
              <a:rPr lang="en-US" altLang="zh-CN" sz="44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  <a:sym typeface="+mn-ea"/>
              </a:rPr>
              <a:t> </a:t>
            </a:r>
          </a:p>
          <a:p>
            <a:pPr marL="0" lvl="1" algn="l">
              <a:buClrTx/>
              <a:buSzTx/>
              <a:buFontTx/>
            </a:pPr>
            <a:r>
              <a:rPr lang="en-US" altLang="zh-CN" sz="44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  <a:sym typeface="+mn-ea"/>
              </a:rPr>
              <a:t>   </a:t>
            </a: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中国稻米加工</a:t>
            </a:r>
            <a:endParaRPr lang="zh-CN" altLang="en-US" sz="4400" b="1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2</a:t>
            </a:fld>
            <a:endParaRPr lang="zh-CN" altLang="en-US" dirty="0">
              <a:latin typeface="楷体_GB2312" pitchFamily="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6834" y="1357298"/>
            <a:ext cx="121151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 indent="13970"/>
            <a:r>
              <a:rPr lang="en-US" altLang="zh-CN" sz="32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made of reinforced concrete or steel for main equipment</a:t>
            </a:r>
          </a:p>
          <a:p>
            <a:pPr marL="0" lvl="1" indent="13970"/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    钢筋混凝土平台或钢结构</a:t>
            </a:r>
            <a:endParaRPr lang="en-US" altLang="zh-CN" sz="3200" b="1" dirty="0" smtClean="0">
              <a:latin typeface="Arial" panose="020B0604020202020204" pitchFamily="34" charset="0"/>
              <a:ea typeface="华文细黑" panose="02010600040101010101" pitchFamily="2" charset="-122"/>
              <a:sym typeface="+mn-ea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2710" y="-24"/>
            <a:ext cx="11717020" cy="1219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lvl="1">
              <a:lnSpc>
                <a:spcPts val="4400"/>
              </a:lnSpc>
            </a:pPr>
            <a:r>
              <a:rPr lang="en-US" altLang="zh-CN" sz="4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3.2.2 platform type</a:t>
            </a:r>
            <a:r>
              <a:rPr lang="zh-CN" altLang="en-US" sz="3200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（</a:t>
            </a:r>
            <a:r>
              <a:rPr lang="en-US" altLang="zh-CN" sz="3200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in single floor workshop</a:t>
            </a:r>
            <a:r>
              <a:rPr lang="zh-CN" altLang="en-US" sz="3200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）</a:t>
            </a:r>
            <a:endParaRPr lang="en-US" altLang="zh-CN" sz="4400" b="1" dirty="0" smtClean="0">
              <a:solidFill>
                <a:srgbClr val="0000FF"/>
              </a:solidFill>
              <a:latin typeface="Arial" panose="020B0604020202020204" pitchFamily="34" charset="0"/>
              <a:ea typeface="华文细黑" panose="02010600040101010101" pitchFamily="2" charset="-122"/>
              <a:sym typeface="+mn-ea"/>
            </a:endParaRPr>
          </a:p>
          <a:p>
            <a:pPr marL="0" lvl="1">
              <a:lnSpc>
                <a:spcPts val="4400"/>
              </a:lnSpc>
            </a:pPr>
            <a:r>
              <a:rPr lang="zh-CN" altLang="en-US" sz="4400" b="1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     </a:t>
            </a:r>
            <a:r>
              <a:rPr lang="zh-CN" altLang="en-US" sz="4000" b="1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平台式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4000" b="1" dirty="0" smtClean="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 </a:t>
            </a:r>
            <a:r>
              <a:rPr lang="en-US" altLang="zh-CN" sz="40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100~ 500 Mt paddy/ 24h</a:t>
            </a:r>
            <a:r>
              <a:rPr lang="zh-CN" alt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）</a:t>
            </a:r>
            <a:endParaRPr lang="zh-CN" altLang="en-US" sz="4000" b="1" dirty="0" smtClean="0">
              <a:solidFill>
                <a:srgbClr val="0000FF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3" name="图片 12" descr="C:/Users/x/AppData/Local/Temp/picturecompress_20220222144823/output_100.jpgoutput_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01" y="2571749"/>
            <a:ext cx="4800891" cy="360000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20</a:t>
            </a:fld>
            <a:endParaRPr lang="zh-CN" altLang="en-US" dirty="0">
              <a:latin typeface="楷体_GB2312" pitchFamily="1" charset="-122"/>
            </a:endParaRPr>
          </a:p>
        </p:txBody>
      </p:sp>
      <p:pic>
        <p:nvPicPr>
          <p:cNvPr id="100" name="图片 9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11900" y="2569210"/>
            <a:ext cx="4800000" cy="3600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2710" y="-24"/>
            <a:ext cx="11717020" cy="1219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lvl="1">
              <a:lnSpc>
                <a:spcPts val="4400"/>
              </a:lnSpc>
            </a:pPr>
            <a:r>
              <a:rPr lang="en-US" altLang="zh-CN" sz="4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3.2.2 </a:t>
            </a:r>
            <a:r>
              <a:rPr lang="en-US" altLang="zh-CN" sz="4400" b="1" noProof="1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steel frame</a:t>
            </a:r>
            <a:r>
              <a:rPr lang="en-US" altLang="zh-CN" sz="4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type</a:t>
            </a:r>
          </a:p>
          <a:p>
            <a:pPr marL="0" lvl="1">
              <a:lnSpc>
                <a:spcPts val="4400"/>
              </a:lnSpc>
            </a:pPr>
            <a:r>
              <a:rPr lang="zh-CN" altLang="en-US" sz="4400" b="1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     </a:t>
            </a:r>
            <a:r>
              <a:rPr lang="zh-CN" altLang="en-US" sz="4000" b="1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钢架式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4000" b="1" dirty="0" smtClean="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≤ </a:t>
            </a:r>
            <a:r>
              <a:rPr lang="en-US" altLang="zh-CN" sz="40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100 Mt paddy/ 24h</a:t>
            </a:r>
            <a:r>
              <a:rPr lang="zh-CN" altLang="en-US" sz="40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）</a:t>
            </a:r>
          </a:p>
        </p:txBody>
      </p:sp>
      <p:pic>
        <p:nvPicPr>
          <p:cNvPr id="8" name="图片 7" descr="C:/Users/x/AppData/Local/Temp/picturecompress_20220222144823/output_103.jpgoutput_1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6740525" y="2204421"/>
            <a:ext cx="4733778" cy="360000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21</a:t>
            </a:fld>
            <a:endParaRPr lang="zh-CN" altLang="en-US" dirty="0">
              <a:latin typeface="楷体_GB2312" pitchFamily="1" charset="-122"/>
            </a:endParaRPr>
          </a:p>
        </p:txBody>
      </p:sp>
      <p:pic>
        <p:nvPicPr>
          <p:cNvPr id="102" name="图片 10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95325" y="2276475"/>
            <a:ext cx="4800000" cy="3600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2710" y="-81280"/>
            <a:ext cx="11717020" cy="13093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lvl="1" algn="l" eaLnBrk="1" fontAlgn="base" hangingPunct="1">
              <a:lnSpc>
                <a:spcPct val="90000"/>
              </a:lnSpc>
              <a:buClrTx/>
              <a:buSzTx/>
              <a:buNone/>
            </a:pPr>
            <a:r>
              <a:rPr lang="en-US" altLang="zh-CN" sz="4400" b="1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3.3 Rice Processing equipment</a:t>
            </a:r>
          </a:p>
          <a:p>
            <a:pPr marL="0" lvl="1" algn="l" eaLnBrk="1" fontAlgn="base" hangingPunct="1">
              <a:lnSpc>
                <a:spcPct val="90000"/>
              </a:lnSpc>
              <a:buClrTx/>
              <a:buSzTx/>
              <a:buNone/>
            </a:pPr>
            <a:r>
              <a:rPr lang="en-US" altLang="zh-CN" sz="4400" b="1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      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稻米加工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设备</a:t>
            </a:r>
          </a:p>
        </p:txBody>
      </p:sp>
      <p:sp>
        <p:nvSpPr>
          <p:cNvPr id="8" name="文本框 6"/>
          <p:cNvSpPr txBox="1"/>
          <p:nvPr/>
        </p:nvSpPr>
        <p:spPr>
          <a:xfrm>
            <a:off x="76834" y="1357298"/>
            <a:ext cx="12115165" cy="38017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 indent="13970"/>
            <a:r>
              <a:rPr lang="en-US" altLang="zh-CN" sz="3600" b="1" noProof="1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3.3.1 individual equipments       </a:t>
            </a:r>
            <a:r>
              <a:rPr lang="zh-CN" altLang="en-US" sz="3600" b="1" noProof="1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单机</a:t>
            </a:r>
            <a:endParaRPr lang="en-US" altLang="zh-CN" sz="3600" b="1" dirty="0" smtClean="0">
              <a:solidFill>
                <a:srgbClr val="0000FF"/>
              </a:solidFill>
              <a:latin typeface="Arial" panose="020B0604020202020204" pitchFamily="34" charset="0"/>
              <a:ea typeface="华文细黑" panose="02010600040101010101" pitchFamily="2" charset="-122"/>
              <a:sym typeface="+mn-ea"/>
            </a:endParaRPr>
          </a:p>
          <a:p>
            <a:pPr marL="0" lvl="1" indent="13970"/>
            <a:endParaRPr lang="en-US" altLang="zh-CN" sz="3600" b="1" dirty="0" smtClean="0">
              <a:solidFill>
                <a:srgbClr val="0000FF"/>
              </a:solidFill>
              <a:latin typeface="Arial" panose="020B0604020202020204" pitchFamily="34" charset="0"/>
              <a:ea typeface="华文细黑" panose="02010600040101010101" pitchFamily="2" charset="-122"/>
              <a:sym typeface="+mn-ea"/>
            </a:endParaRPr>
          </a:p>
          <a:p>
            <a:pPr marL="0" lvl="1" indent="13970"/>
            <a:r>
              <a:rPr lang="en-US" altLang="zh-CN" sz="36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3.3.2 complete combined type</a:t>
            </a:r>
            <a:r>
              <a:rPr lang="en-US" altLang="zh-CN" sz="3600" b="1" dirty="0" smtClean="0"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   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组合式</a:t>
            </a:r>
          </a:p>
          <a:p>
            <a:pPr marL="0" lvl="1" indent="13970"/>
            <a:endParaRPr lang="en-US" altLang="zh-CN" sz="3600" b="1" dirty="0" smtClean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marL="0" lvl="1">
              <a:lnSpc>
                <a:spcPct val="90000"/>
              </a:lnSpc>
            </a:pPr>
            <a:r>
              <a:rPr lang="en-US" altLang="zh-CN" sz="36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3.3.3 Electric power  by husk      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稻壳发电系统</a:t>
            </a:r>
          </a:p>
          <a:p>
            <a:pPr marL="0" lvl="1">
              <a:lnSpc>
                <a:spcPct val="90000"/>
              </a:lnSpc>
            </a:pPr>
            <a:endParaRPr lang="zh-CN" altLang="en-US" sz="3600" b="1" dirty="0" smtClean="0">
              <a:solidFill>
                <a:srgbClr val="0000FF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  <a:sym typeface="+mn-ea"/>
            </a:endParaRPr>
          </a:p>
          <a:p>
            <a:pPr marL="0" lvl="1">
              <a:lnSpc>
                <a:spcPct val="90000"/>
              </a:lnSpc>
            </a:pPr>
            <a:r>
              <a:rPr lang="en-US" altLang="zh-CN" sz="36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3.3.4 </a:t>
            </a:r>
            <a:r>
              <a:rPr lang="en-US" altLang="zh-CN" sz="36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Parboiling system               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蒸谷系统</a:t>
            </a:r>
            <a:endParaRPr lang="zh-CN" altLang="en-US" sz="3600" b="1" dirty="0" smtClean="0">
              <a:solidFill>
                <a:srgbClr val="0000FF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22</a:t>
            </a:fld>
            <a:endParaRPr lang="zh-CN" altLang="en-US" dirty="0">
              <a:latin typeface="楷体_GB2312" pitchFamily="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92710" y="-9525"/>
            <a:ext cx="11717020" cy="13093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en-US" altLang="zh-CN" sz="4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3.3.1 </a:t>
            </a:r>
            <a:r>
              <a:rPr lang="en-US" altLang="zh-CN" sz="4400" b="1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individual equipments—</a:t>
            </a:r>
            <a:r>
              <a:rPr lang="en-US" altLang="zh-CN" sz="4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cleaning</a:t>
            </a:r>
            <a:endParaRPr lang="en-US" altLang="zh-CN" sz="4400" b="1" smtClean="0">
              <a:solidFill>
                <a:srgbClr val="0000FF"/>
              </a:solidFill>
              <a:latin typeface="Arial" panose="020B0604020202020204" pitchFamily="34" charset="0"/>
              <a:ea typeface="华文细黑" panose="02010600040101010101" pitchFamily="2" charset="-122"/>
              <a:sym typeface="+mn-ea"/>
            </a:endParaRPr>
          </a:p>
          <a:p>
            <a:pPr marL="0" lvl="1">
              <a:lnSpc>
                <a:spcPct val="90000"/>
              </a:lnSpc>
            </a:pPr>
            <a:r>
              <a:rPr lang="en-US" altLang="zh-CN" sz="4400" b="1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     </a:t>
            </a:r>
            <a:r>
              <a:rPr lang="en-US" altLang="zh-CN" sz="4000" b="1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 </a:t>
            </a:r>
            <a:r>
              <a:rPr lang="zh-CN" altLang="en-US" sz="4000" b="1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单机</a:t>
            </a:r>
            <a:r>
              <a:rPr lang="en-US" altLang="zh-CN" sz="4000" b="1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——</a:t>
            </a:r>
            <a:r>
              <a:rPr lang="zh-CN" altLang="en-US" sz="4000" b="1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清理工段</a:t>
            </a:r>
            <a:r>
              <a:rPr lang="en-US" altLang="zh-CN" sz="4400" b="1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  </a:t>
            </a:r>
            <a:endParaRPr lang="zh-CN" altLang="en-US" sz="4400" b="1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3" name="文本框 6"/>
          <p:cNvSpPr txBox="1"/>
          <p:nvPr/>
        </p:nvSpPr>
        <p:spPr>
          <a:xfrm>
            <a:off x="47624" y="6298868"/>
            <a:ext cx="121151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 indent="13970" algn="l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   cleaning sieve 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清理筛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             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destoner 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去石机</a:t>
            </a:r>
            <a:r>
              <a:rPr lang="en-US" altLang="zh-CN" sz="2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endParaRPr lang="en-US" altLang="zh-CN" sz="2400" b="1" noProof="1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100" name="图片 99" descr="C:/Users/x/AppData/Local/Temp/picturecompress_20220222144823/output_112.jpgoutput_1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2423795" y="4293235"/>
            <a:ext cx="1947357" cy="180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 descr="C:/Users/x/AppData/Local/Temp/picturecompress_20220222144823/output_113.jpgoutput_1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119380" y="4293235"/>
            <a:ext cx="2218756" cy="180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119380" y="1299528"/>
            <a:ext cx="11958955" cy="1938020"/>
          </a:xfrm>
          <a:prstGeom prst="rect">
            <a:avLst/>
          </a:prstGeom>
          <a:noFill/>
          <a:ln w="12700">
            <a:noFill/>
          </a:ln>
        </p:spPr>
        <p:txBody>
          <a:bodyPr wrap="square" anchor="t" anchorCtr="0">
            <a:spAutoFit/>
          </a:bodyPr>
          <a:lstStyle/>
          <a:p>
            <a:pPr algn="l" eaLnBrk="1" hangingPunct="1"/>
            <a:r>
              <a:rPr lang="en-US" altLang="zh-CN" sz="3200" b="1">
                <a:solidFill>
                  <a:srgbClr val="0000FF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paddy→</a:t>
            </a:r>
            <a:r>
              <a:rPr lang="en-US" altLang="zh-CN" sz="3200" b="1">
                <a:solidFill>
                  <a:srgbClr val="0000FF"/>
                </a:solidFill>
                <a:highlight>
                  <a:srgbClr val="00FFFF"/>
                </a:highlight>
                <a:latin typeface="等线" panose="02010600030101010101" charset="-122"/>
                <a:ea typeface="等线" panose="02010600030101010101" charset="-122"/>
                <a:sym typeface="+mn-ea"/>
              </a:rPr>
              <a:t>cleaning</a:t>
            </a:r>
            <a:r>
              <a:rPr lang="en-US" altLang="zh-CN" sz="3200" b="1">
                <a:solidFill>
                  <a:srgbClr val="0000FF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 →husking→whitening →redressing→packing</a:t>
            </a:r>
          </a:p>
          <a:p>
            <a:pPr algn="l" eaLnBrk="1" hangingPunct="1"/>
            <a:r>
              <a:rPr lang="zh-CN" altLang="en-US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稻谷</a:t>
            </a:r>
            <a:r>
              <a:rPr lang="en-US" altLang="zh-CN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→</a:t>
            </a:r>
            <a:r>
              <a:rPr lang="zh-CN" altLang="en-US" sz="3200" b="1">
                <a:solidFill>
                  <a:schemeClr val="tx1"/>
                </a:solidFill>
                <a:highlight>
                  <a:srgbClr val="00FFFF"/>
                </a:highlight>
                <a:latin typeface="等线" panose="02010600030101010101" charset="-122"/>
                <a:ea typeface="等线" panose="02010600030101010101" charset="-122"/>
              </a:rPr>
              <a:t>清理</a:t>
            </a:r>
            <a:r>
              <a:rPr lang="en-US" altLang="zh-CN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→</a:t>
            </a:r>
            <a:r>
              <a:rPr lang="zh-CN" altLang="en-US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砻谷</a:t>
            </a:r>
            <a:r>
              <a:rPr lang="en-US" altLang="zh-CN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→</a:t>
            </a:r>
            <a:r>
              <a:rPr lang="zh-CN" altLang="en-US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碾米</a:t>
            </a:r>
            <a:r>
              <a:rPr lang="en-US" altLang="zh-CN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→</a:t>
            </a:r>
            <a:r>
              <a:rPr lang="zh-CN" altLang="en-US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白米整理</a:t>
            </a:r>
            <a:r>
              <a:rPr lang="en-US" altLang="zh-CN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→</a:t>
            </a:r>
            <a:r>
              <a:rPr lang="zh-CN" altLang="en-US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包装</a:t>
            </a:r>
          </a:p>
          <a:p>
            <a:pPr algn="l" eaLnBrk="1" hangingPunct="1"/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等线" panose="02010600030101010101" charset="-122"/>
                <a:cs typeface="Arial" panose="020B0604020202020204" pitchFamily="34" charset="0"/>
              </a:rPr>
              <a:t>to separate all impurities from paddy</a:t>
            </a:r>
          </a:p>
          <a:p>
            <a:pPr algn="l" eaLnBrk="1" hangingPunct="1"/>
            <a:r>
              <a:rPr lang="zh-CN" altLang="en-US" sz="28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去除所有杂质</a:t>
            </a:r>
          </a:p>
        </p:txBody>
      </p:sp>
      <p:pic>
        <p:nvPicPr>
          <p:cNvPr id="3" name="图片 2" descr="C:/Users/x/AppData/Local/Temp/picturecompress_20220222144823/output_107.pngoutput_10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rcRect b="7372"/>
          <a:stretch>
            <a:fillRect/>
          </a:stretch>
        </p:blipFill>
        <p:spPr>
          <a:xfrm>
            <a:off x="5015865" y="4149090"/>
            <a:ext cx="6757197" cy="180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92710" y="-9525"/>
            <a:ext cx="11717020" cy="13093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en-US" altLang="zh-CN" sz="4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3.3.1 </a:t>
            </a:r>
            <a:r>
              <a:rPr lang="en-US" altLang="zh-CN" sz="4400" b="1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individual equipments—</a:t>
            </a:r>
            <a:r>
              <a:rPr lang="en-US" altLang="zh-CN" sz="4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husking</a:t>
            </a:r>
            <a:endParaRPr lang="en-US" altLang="zh-CN" sz="4400" b="1" smtClean="0">
              <a:solidFill>
                <a:srgbClr val="0000FF"/>
              </a:solidFill>
              <a:latin typeface="Arial" panose="020B0604020202020204" pitchFamily="34" charset="0"/>
              <a:ea typeface="华文细黑" panose="02010600040101010101" pitchFamily="2" charset="-122"/>
              <a:sym typeface="+mn-ea"/>
            </a:endParaRPr>
          </a:p>
          <a:p>
            <a:pPr marL="0" lvl="1">
              <a:lnSpc>
                <a:spcPct val="90000"/>
              </a:lnSpc>
            </a:pPr>
            <a:r>
              <a:rPr lang="en-US" altLang="zh-CN" sz="4400" b="1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     </a:t>
            </a:r>
            <a:r>
              <a:rPr lang="en-US" altLang="zh-CN" sz="4000" b="1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 </a:t>
            </a:r>
            <a:r>
              <a:rPr lang="zh-CN" altLang="en-US" sz="4000" b="1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单机</a:t>
            </a:r>
            <a:r>
              <a:rPr lang="en-US" altLang="zh-CN" sz="4000" b="1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——</a:t>
            </a:r>
            <a:r>
              <a:rPr lang="zh-CN" altLang="en-US" sz="4000" b="1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砻谷工段</a:t>
            </a:r>
            <a:r>
              <a:rPr lang="en-US" altLang="zh-CN" sz="4400" b="1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  </a:t>
            </a:r>
            <a:endParaRPr lang="zh-CN" altLang="en-US" sz="4400" b="1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3" name="文本框 6"/>
          <p:cNvSpPr txBox="1"/>
          <p:nvPr/>
        </p:nvSpPr>
        <p:spPr>
          <a:xfrm>
            <a:off x="337185" y="6310630"/>
            <a:ext cx="107969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 indent="13970" algn="ctr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husker + husk separater 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砻谷机 +谷壳分离器</a:t>
            </a:r>
            <a:endParaRPr lang="zh-CN" altLang="en-US" sz="2400" b="1" noProof="1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119380" y="1299528"/>
            <a:ext cx="11958955" cy="2368550"/>
          </a:xfrm>
          <a:prstGeom prst="rect">
            <a:avLst/>
          </a:prstGeom>
          <a:noFill/>
          <a:ln w="12700">
            <a:noFill/>
          </a:ln>
        </p:spPr>
        <p:txBody>
          <a:bodyPr wrap="square" anchor="t" anchorCtr="0">
            <a:spAutoFit/>
          </a:bodyPr>
          <a:lstStyle/>
          <a:p>
            <a:pPr algn="l" eaLnBrk="1" hangingPunct="1"/>
            <a:r>
              <a:rPr lang="en-US" altLang="zh-CN" sz="3200" b="1">
                <a:solidFill>
                  <a:srgbClr val="0000FF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paddy→cleaning →</a:t>
            </a:r>
            <a:r>
              <a:rPr lang="en-US" altLang="zh-CN" sz="3200" b="1">
                <a:solidFill>
                  <a:srgbClr val="0000FF"/>
                </a:solidFill>
                <a:highlight>
                  <a:srgbClr val="00FFFF"/>
                </a:highlight>
                <a:latin typeface="等线" panose="02010600030101010101" charset="-122"/>
                <a:ea typeface="等线" panose="02010600030101010101" charset="-122"/>
                <a:sym typeface="+mn-ea"/>
              </a:rPr>
              <a:t>husking</a:t>
            </a:r>
            <a:r>
              <a:rPr lang="en-US" altLang="zh-CN" sz="3200" b="1">
                <a:solidFill>
                  <a:srgbClr val="0000FF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→whitening →redressing→packing</a:t>
            </a:r>
          </a:p>
          <a:p>
            <a:pPr algn="l" eaLnBrk="1" hangingPunct="1"/>
            <a:r>
              <a:rPr lang="zh-CN" altLang="en-US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稻谷</a:t>
            </a:r>
            <a:r>
              <a:rPr lang="en-US" altLang="zh-CN" sz="3200" b="1">
                <a:latin typeface="等线" panose="02010600030101010101" charset="-122"/>
                <a:ea typeface="等线" panose="02010600030101010101" charset="-122"/>
                <a:sym typeface="+mn-ea"/>
              </a:rPr>
              <a:t>→</a:t>
            </a:r>
            <a:r>
              <a:rPr lang="zh-CN" altLang="en-US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清理</a:t>
            </a:r>
            <a:r>
              <a:rPr lang="en-US" altLang="zh-CN" sz="3200" b="1">
                <a:latin typeface="等线" panose="02010600030101010101" charset="-122"/>
                <a:ea typeface="等线" panose="02010600030101010101" charset="-122"/>
                <a:sym typeface="+mn-ea"/>
              </a:rPr>
              <a:t>→</a:t>
            </a:r>
            <a:r>
              <a:rPr lang="zh-CN" altLang="en-US" sz="3200" b="1">
                <a:solidFill>
                  <a:schemeClr val="tx1"/>
                </a:solidFill>
                <a:highlight>
                  <a:srgbClr val="00FFFF"/>
                </a:highlight>
                <a:latin typeface="等线" panose="02010600030101010101" charset="-122"/>
                <a:ea typeface="等线" panose="02010600030101010101" charset="-122"/>
              </a:rPr>
              <a:t>砻谷</a:t>
            </a:r>
            <a:r>
              <a:rPr lang="en-US" altLang="zh-CN" sz="3200" b="1">
                <a:latin typeface="等线" panose="02010600030101010101" charset="-122"/>
                <a:ea typeface="等线" panose="02010600030101010101" charset="-122"/>
                <a:sym typeface="+mn-ea"/>
              </a:rPr>
              <a:t>→</a:t>
            </a:r>
            <a:r>
              <a:rPr lang="zh-CN" altLang="en-US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碾米</a:t>
            </a:r>
            <a:r>
              <a:rPr lang="en-US" altLang="zh-CN" sz="3200" b="1">
                <a:latin typeface="等线" panose="02010600030101010101" charset="-122"/>
                <a:ea typeface="等线" panose="02010600030101010101" charset="-122"/>
                <a:sym typeface="+mn-ea"/>
              </a:rPr>
              <a:t>→</a:t>
            </a:r>
            <a:r>
              <a:rPr lang="zh-CN" altLang="en-US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白米整理</a:t>
            </a:r>
            <a:r>
              <a:rPr lang="en-US" altLang="zh-CN" sz="3200" b="1">
                <a:latin typeface="等线" panose="02010600030101010101" charset="-122"/>
                <a:ea typeface="等线" panose="02010600030101010101" charset="-122"/>
                <a:sym typeface="+mn-ea"/>
              </a:rPr>
              <a:t>→</a:t>
            </a:r>
            <a:r>
              <a:rPr lang="zh-CN" altLang="en-US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包装</a:t>
            </a:r>
          </a:p>
          <a:p>
            <a:pPr algn="l" eaLnBrk="1" hangingPunct="1"/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等线" panose="02010600030101010101" charset="-122"/>
                <a:cs typeface="Arial" panose="020B0604020202020204" pitchFamily="34" charset="0"/>
                <a:sym typeface="+mn-ea"/>
              </a:rPr>
              <a:t>to remove all husk</a:t>
            </a:r>
            <a:r>
              <a:rPr lang="en-US" altLang="zh-CN" sz="2800" b="1">
                <a:solidFill>
                  <a:srgbClr val="0000FF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  </a:t>
            </a:r>
            <a:r>
              <a:rPr lang="en-US" altLang="zh-CN" sz="2800" b="1">
                <a:latin typeface="等线" panose="02010600030101010101" charset="-122"/>
                <a:ea typeface="等线" panose="02010600030101010101" charset="-122"/>
                <a:sym typeface="+mn-ea"/>
              </a:rPr>
              <a:t> </a:t>
            </a:r>
            <a:endParaRPr lang="zh-CN" altLang="en-US" sz="2800" b="1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</a:endParaRPr>
          </a:p>
          <a:p>
            <a:pPr algn="l" eaLnBrk="1" hangingPunct="1"/>
            <a:r>
              <a:rPr lang="zh-CN" altLang="en-US" sz="2800" b="1">
                <a:latin typeface="等线" panose="02010600030101010101" charset="-122"/>
                <a:ea typeface="等线" panose="02010600030101010101" charset="-122"/>
                <a:sym typeface="+mn-ea"/>
              </a:rPr>
              <a:t>去除所有稻壳</a:t>
            </a:r>
            <a:endParaRPr lang="zh-CN" altLang="en-US" sz="2800" b="1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  <a:sym typeface="+mn-ea"/>
            </a:endParaRPr>
          </a:p>
          <a:p>
            <a:pPr algn="l" eaLnBrk="1" hangingPunct="1"/>
            <a:endParaRPr lang="zh-CN" altLang="en-US" sz="2800" b="1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7318375" y="2723515"/>
            <a:ext cx="2426180" cy="3240000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24</a:t>
            </a:fld>
            <a:endParaRPr lang="zh-CN" altLang="en-US" dirty="0">
              <a:latin typeface="楷体_GB2312" pitchFamily="1" charset="-122"/>
            </a:endParaRPr>
          </a:p>
        </p:txBody>
      </p:sp>
      <p:pic>
        <p:nvPicPr>
          <p:cNvPr id="141319" name="Picture 13" descr="C:/Users/x/AppData/Local/Temp/picturecompress_20220222144823/output_119.jpgoutput_1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263330" y="4437136"/>
            <a:ext cx="1680796" cy="1613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1320" name="Picture 15" descr="C:/Users/x/AppData/Local/Temp/picturecompress_20220222144823/output_120.jpgoutput_1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2135750" y="3789338"/>
            <a:ext cx="1582615" cy="23739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1317" name="Picture 4" descr="C:/Users/x/AppData/Local/Temp/picturecompress_20220222144823/output_117.jpgoutput_1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368556" y="3575490"/>
            <a:ext cx="2108689" cy="258786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92710" y="-9525"/>
            <a:ext cx="11717020" cy="13093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en-US" altLang="zh-CN" sz="4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3.3.1 </a:t>
            </a:r>
            <a:r>
              <a:rPr lang="en-US" altLang="zh-CN" sz="4400" b="1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individual equipments—</a:t>
            </a:r>
            <a:r>
              <a:rPr lang="en-US" altLang="zh-CN" sz="4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whitening</a:t>
            </a:r>
            <a:endParaRPr lang="en-US" altLang="zh-CN" sz="4400" b="1" smtClean="0">
              <a:solidFill>
                <a:srgbClr val="0000FF"/>
              </a:solidFill>
              <a:latin typeface="Arial" panose="020B0604020202020204" pitchFamily="34" charset="0"/>
              <a:ea typeface="华文细黑" panose="02010600040101010101" pitchFamily="2" charset="-122"/>
              <a:sym typeface="+mn-ea"/>
            </a:endParaRPr>
          </a:p>
          <a:p>
            <a:pPr marL="0" lvl="1">
              <a:lnSpc>
                <a:spcPct val="90000"/>
              </a:lnSpc>
            </a:pPr>
            <a:r>
              <a:rPr lang="en-US" altLang="zh-CN" sz="4400" b="1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     </a:t>
            </a:r>
            <a:r>
              <a:rPr lang="en-US" altLang="zh-CN" sz="4000" b="1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 </a:t>
            </a:r>
            <a:r>
              <a:rPr lang="zh-CN" altLang="en-US" sz="4000" b="1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单机</a:t>
            </a:r>
            <a:r>
              <a:rPr lang="en-US" altLang="zh-CN" sz="4000" b="1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——</a:t>
            </a:r>
            <a:r>
              <a:rPr lang="zh-CN" altLang="en-US" sz="4000" b="1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碾米工段</a:t>
            </a:r>
            <a:r>
              <a:rPr lang="en-US" altLang="zh-CN" sz="4400" b="1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  </a:t>
            </a:r>
            <a:endParaRPr lang="zh-CN" altLang="en-US" sz="4400" b="1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3" name="文本框 6"/>
          <p:cNvSpPr txBox="1"/>
          <p:nvPr/>
        </p:nvSpPr>
        <p:spPr>
          <a:xfrm>
            <a:off x="92075" y="6382385"/>
            <a:ext cx="114731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 indent="13970" algn="ctr">
              <a:buClrTx/>
              <a:buSzTx/>
              <a:buFontTx/>
            </a:pP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                 whitening machine 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碾米机</a:t>
            </a:r>
            <a:endParaRPr lang="zh-CN" altLang="en-US" sz="2400" b="1" noProof="1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150532" name="Picture 14" descr="201009291054359526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95862" y="4368018"/>
            <a:ext cx="1769001" cy="180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0533" name="Picture 16" descr="1-1203131351080-L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2712085" y="4293235"/>
            <a:ext cx="1384300" cy="19913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968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5447030" y="3212465"/>
            <a:ext cx="6680835" cy="3168015"/>
          </a:xfrm>
          <a:prstGeom prst="rect">
            <a:avLst/>
          </a:prstGeom>
          <a:noFill/>
          <a:ln w="12700" cap="sq" cmpd="sng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119380" y="1299528"/>
            <a:ext cx="11958955" cy="1938020"/>
          </a:xfrm>
          <a:prstGeom prst="rect">
            <a:avLst/>
          </a:prstGeom>
          <a:noFill/>
          <a:ln w="12700">
            <a:noFill/>
          </a:ln>
        </p:spPr>
        <p:txBody>
          <a:bodyPr wrap="square" anchor="t" anchorCtr="0">
            <a:spAutoFit/>
          </a:bodyPr>
          <a:lstStyle/>
          <a:p>
            <a:pPr algn="l" eaLnBrk="1" hangingPunct="1"/>
            <a:r>
              <a:rPr lang="en-US" altLang="zh-CN" sz="3200" b="1">
                <a:solidFill>
                  <a:srgbClr val="0000FF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paddy→cleaning →husking→</a:t>
            </a:r>
            <a:r>
              <a:rPr lang="en-US" altLang="zh-CN" sz="3200" b="1">
                <a:solidFill>
                  <a:srgbClr val="0000FF"/>
                </a:solidFill>
                <a:highlight>
                  <a:srgbClr val="00FFFF"/>
                </a:highlight>
                <a:latin typeface="等线" panose="02010600030101010101" charset="-122"/>
                <a:ea typeface="等线" panose="02010600030101010101" charset="-122"/>
                <a:sym typeface="+mn-ea"/>
              </a:rPr>
              <a:t>whitening</a:t>
            </a:r>
            <a:r>
              <a:rPr lang="en-US" altLang="zh-CN" sz="3200" b="1">
                <a:solidFill>
                  <a:srgbClr val="0000FF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 →redressing→packing</a:t>
            </a:r>
          </a:p>
          <a:p>
            <a:pPr algn="l" eaLnBrk="1" hangingPunct="1"/>
            <a:r>
              <a:rPr lang="zh-CN" altLang="en-US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稻谷</a:t>
            </a:r>
            <a:r>
              <a:rPr lang="en-US" altLang="zh-CN" sz="3200" b="1">
                <a:latin typeface="等线" panose="02010600030101010101" charset="-122"/>
                <a:ea typeface="等线" panose="02010600030101010101" charset="-122"/>
                <a:sym typeface="+mn-ea"/>
              </a:rPr>
              <a:t>→</a:t>
            </a:r>
            <a:r>
              <a:rPr lang="zh-CN" altLang="en-US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清理</a:t>
            </a:r>
            <a:r>
              <a:rPr lang="en-US" altLang="zh-CN" sz="3200" b="1">
                <a:latin typeface="等线" panose="02010600030101010101" charset="-122"/>
                <a:ea typeface="等线" panose="02010600030101010101" charset="-122"/>
                <a:sym typeface="+mn-ea"/>
              </a:rPr>
              <a:t>→</a:t>
            </a:r>
            <a:r>
              <a:rPr lang="zh-CN" altLang="en-US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砻谷</a:t>
            </a:r>
            <a:r>
              <a:rPr lang="en-US" altLang="zh-CN" sz="3200" b="1">
                <a:latin typeface="等线" panose="02010600030101010101" charset="-122"/>
                <a:ea typeface="等线" panose="02010600030101010101" charset="-122"/>
                <a:sym typeface="+mn-ea"/>
              </a:rPr>
              <a:t>→</a:t>
            </a:r>
            <a:r>
              <a:rPr lang="zh-CN" altLang="en-US" sz="3200" b="1">
                <a:solidFill>
                  <a:schemeClr val="tx1"/>
                </a:solidFill>
                <a:highlight>
                  <a:srgbClr val="00FFFF"/>
                </a:highlight>
                <a:latin typeface="等线" panose="02010600030101010101" charset="-122"/>
                <a:ea typeface="等线" panose="02010600030101010101" charset="-122"/>
              </a:rPr>
              <a:t>碾米</a:t>
            </a:r>
            <a:r>
              <a:rPr lang="en-US" altLang="zh-CN" sz="3200" b="1">
                <a:latin typeface="等线" panose="02010600030101010101" charset="-122"/>
                <a:ea typeface="等线" panose="02010600030101010101" charset="-122"/>
                <a:sym typeface="+mn-ea"/>
              </a:rPr>
              <a:t>→</a:t>
            </a:r>
            <a:r>
              <a:rPr lang="zh-CN" altLang="en-US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白米整理</a:t>
            </a:r>
            <a:r>
              <a:rPr lang="en-US" altLang="zh-CN" sz="3200" b="1">
                <a:latin typeface="等线" panose="02010600030101010101" charset="-122"/>
                <a:ea typeface="等线" panose="02010600030101010101" charset="-122"/>
                <a:sym typeface="+mn-ea"/>
              </a:rPr>
              <a:t>→</a:t>
            </a:r>
            <a:r>
              <a:rPr lang="zh-CN" altLang="en-US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包装</a:t>
            </a:r>
          </a:p>
          <a:p>
            <a:pPr algn="l" eaLnBrk="1" hangingPunct="1"/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等线" panose="02010600030101010101" charset="-122"/>
                <a:cs typeface="Arial" panose="020B0604020202020204" pitchFamily="34" charset="0"/>
                <a:sym typeface="+mn-ea"/>
              </a:rPr>
              <a:t>to remove almost all bran &amp; germ from brown rice</a:t>
            </a:r>
            <a:r>
              <a:rPr lang="en-US" altLang="zh-CN" sz="2800" b="1">
                <a:latin typeface="等线" panose="02010600030101010101" charset="-122"/>
                <a:ea typeface="等线" panose="02010600030101010101" charset="-122"/>
                <a:sym typeface="+mn-ea"/>
              </a:rPr>
              <a:t> </a:t>
            </a:r>
            <a:endParaRPr lang="zh-CN" altLang="en-US" sz="2800" b="1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</a:endParaRPr>
          </a:p>
          <a:p>
            <a:pPr algn="l" eaLnBrk="1" hangingPunct="1"/>
            <a:r>
              <a:rPr lang="zh-CN" altLang="en-US" sz="2800" b="1">
                <a:latin typeface="等线" panose="02010600030101010101" charset="-122"/>
                <a:ea typeface="等线" panose="02010600030101010101" charset="-122"/>
                <a:sym typeface="+mn-ea"/>
              </a:rPr>
              <a:t>去除糙米上几乎所有米糠和米胚</a:t>
            </a:r>
            <a:endParaRPr lang="zh-CN" altLang="en-US" sz="2800" b="1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25</a:t>
            </a:fld>
            <a:endParaRPr lang="zh-CN" altLang="en-US" dirty="0">
              <a:latin typeface="楷体_GB2312" pitchFamily="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92710" y="-9525"/>
            <a:ext cx="11717020" cy="13093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en-US" altLang="zh-CN" sz="4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3.3.1 </a:t>
            </a:r>
            <a:r>
              <a:rPr lang="en-US" altLang="zh-CN" sz="4400" b="1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individual equipments—</a:t>
            </a:r>
            <a:r>
              <a:rPr lang="en-US" altLang="zh-CN" sz="4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whitening</a:t>
            </a:r>
            <a:endParaRPr lang="en-US" altLang="zh-CN" sz="4400" b="1" smtClean="0">
              <a:solidFill>
                <a:srgbClr val="0000FF"/>
              </a:solidFill>
              <a:latin typeface="Arial" panose="020B0604020202020204" pitchFamily="34" charset="0"/>
              <a:ea typeface="华文细黑" panose="02010600040101010101" pitchFamily="2" charset="-122"/>
              <a:sym typeface="+mn-ea"/>
            </a:endParaRPr>
          </a:p>
          <a:p>
            <a:pPr marL="0" lvl="1">
              <a:lnSpc>
                <a:spcPct val="90000"/>
              </a:lnSpc>
            </a:pPr>
            <a:r>
              <a:rPr lang="en-US" altLang="zh-CN" sz="4400" b="1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     </a:t>
            </a:r>
            <a:r>
              <a:rPr lang="en-US" altLang="zh-CN" sz="4000" b="1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 </a:t>
            </a:r>
            <a:r>
              <a:rPr lang="zh-CN" altLang="en-US" sz="4000" b="1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单机</a:t>
            </a:r>
            <a:r>
              <a:rPr lang="en-US" altLang="zh-CN" sz="4000" b="1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——</a:t>
            </a:r>
            <a:r>
              <a:rPr lang="zh-CN" altLang="en-US" sz="4000" b="1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碾米工段</a:t>
            </a:r>
            <a:r>
              <a:rPr lang="en-US" altLang="zh-CN" sz="4400" b="1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  </a:t>
            </a:r>
            <a:endParaRPr lang="zh-CN" altLang="en-US" sz="4400" b="1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3" name="文本框 6"/>
          <p:cNvSpPr txBox="1"/>
          <p:nvPr/>
        </p:nvSpPr>
        <p:spPr>
          <a:xfrm>
            <a:off x="635" y="6309360"/>
            <a:ext cx="121145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 indent="13970" algn="ctr">
              <a:buClrTx/>
              <a:buSzTx/>
              <a:buFontTx/>
            </a:pP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whitening machine </a:t>
            </a:r>
            <a:r>
              <a:rPr lang="zh-CN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（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lower temp. raise type) 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低温升碾米机</a:t>
            </a:r>
            <a:endParaRPr lang="zh-CN" altLang="en-US" sz="2400" b="1" noProof="1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152579" name="Picture 12" descr="20133301024840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07987" y="3273034"/>
            <a:ext cx="1822938" cy="28472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2580" name="Picture 17" descr="20133301318311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184791" y="3253985"/>
            <a:ext cx="1913792" cy="28794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2581" name="Picture 19" descr="201333014322667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201160" y="3208557"/>
            <a:ext cx="2139462" cy="2965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119380" y="1299528"/>
            <a:ext cx="11958955" cy="2368550"/>
          </a:xfrm>
          <a:prstGeom prst="rect">
            <a:avLst/>
          </a:prstGeom>
          <a:noFill/>
          <a:ln w="12700">
            <a:noFill/>
          </a:ln>
        </p:spPr>
        <p:txBody>
          <a:bodyPr wrap="square" anchor="t" anchorCtr="0">
            <a:spAutoFit/>
          </a:bodyPr>
          <a:lstStyle/>
          <a:p>
            <a:pPr algn="l" eaLnBrk="1" hangingPunct="1"/>
            <a:r>
              <a:rPr lang="en-US" altLang="zh-CN" sz="3200" b="1">
                <a:solidFill>
                  <a:srgbClr val="0000FF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paddy→cleaning →husking→</a:t>
            </a:r>
            <a:r>
              <a:rPr lang="en-US" altLang="zh-CN" sz="3200" b="1">
                <a:solidFill>
                  <a:srgbClr val="0000FF"/>
                </a:solidFill>
                <a:highlight>
                  <a:srgbClr val="00FFFF"/>
                </a:highlight>
                <a:latin typeface="等线" panose="02010600030101010101" charset="-122"/>
                <a:ea typeface="等线" panose="02010600030101010101" charset="-122"/>
                <a:sym typeface="+mn-ea"/>
              </a:rPr>
              <a:t>whitening</a:t>
            </a:r>
            <a:r>
              <a:rPr lang="en-US" altLang="zh-CN" sz="3200" b="1">
                <a:solidFill>
                  <a:srgbClr val="0000FF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 →redressing→packing</a:t>
            </a:r>
          </a:p>
          <a:p>
            <a:pPr algn="l" eaLnBrk="1" hangingPunct="1"/>
            <a:r>
              <a:rPr lang="zh-CN" altLang="en-US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稻谷</a:t>
            </a:r>
            <a:r>
              <a:rPr lang="en-US" altLang="zh-CN" sz="3200" b="1">
                <a:latin typeface="等线" panose="02010600030101010101" charset="-122"/>
                <a:ea typeface="等线" panose="02010600030101010101" charset="-122"/>
                <a:sym typeface="+mn-ea"/>
              </a:rPr>
              <a:t>→</a:t>
            </a:r>
            <a:r>
              <a:rPr lang="zh-CN" altLang="en-US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清理</a:t>
            </a:r>
            <a:r>
              <a:rPr lang="en-US" altLang="zh-CN" sz="3200" b="1">
                <a:latin typeface="等线" panose="02010600030101010101" charset="-122"/>
                <a:ea typeface="等线" panose="02010600030101010101" charset="-122"/>
                <a:sym typeface="+mn-ea"/>
              </a:rPr>
              <a:t>→</a:t>
            </a:r>
            <a:r>
              <a:rPr lang="zh-CN" altLang="en-US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砻谷</a:t>
            </a:r>
            <a:r>
              <a:rPr lang="en-US" altLang="zh-CN" sz="3200" b="1">
                <a:latin typeface="等线" panose="02010600030101010101" charset="-122"/>
                <a:ea typeface="等线" panose="02010600030101010101" charset="-122"/>
                <a:sym typeface="+mn-ea"/>
              </a:rPr>
              <a:t>→</a:t>
            </a:r>
            <a:r>
              <a:rPr lang="zh-CN" altLang="en-US" sz="3200" b="1">
                <a:solidFill>
                  <a:schemeClr val="tx1"/>
                </a:solidFill>
                <a:highlight>
                  <a:srgbClr val="00FFFF"/>
                </a:highlight>
                <a:latin typeface="等线" panose="02010600030101010101" charset="-122"/>
                <a:ea typeface="等线" panose="02010600030101010101" charset="-122"/>
              </a:rPr>
              <a:t>碾米</a:t>
            </a:r>
            <a:r>
              <a:rPr lang="en-US" altLang="zh-CN" sz="3200" b="1">
                <a:latin typeface="等线" panose="02010600030101010101" charset="-122"/>
                <a:ea typeface="等线" panose="02010600030101010101" charset="-122"/>
                <a:sym typeface="+mn-ea"/>
              </a:rPr>
              <a:t>→</a:t>
            </a:r>
            <a:r>
              <a:rPr lang="zh-CN" altLang="en-US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白米整理</a:t>
            </a:r>
            <a:r>
              <a:rPr lang="en-US" altLang="zh-CN" sz="3200" b="1">
                <a:latin typeface="等线" panose="02010600030101010101" charset="-122"/>
                <a:ea typeface="等线" panose="02010600030101010101" charset="-122"/>
                <a:sym typeface="+mn-ea"/>
              </a:rPr>
              <a:t>→</a:t>
            </a:r>
            <a:r>
              <a:rPr lang="zh-CN" altLang="en-US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包装</a:t>
            </a:r>
          </a:p>
          <a:p>
            <a:pPr algn="l" eaLnBrk="1" hangingPunct="1"/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等线" panose="02010600030101010101" charset="-122"/>
                <a:cs typeface="Arial" panose="020B0604020202020204" pitchFamily="34" charset="0"/>
                <a:sym typeface="+mn-ea"/>
              </a:rPr>
              <a:t>to remove almost all bran &amp; germ from brown rice</a:t>
            </a:r>
            <a:r>
              <a:rPr lang="en-US" altLang="zh-CN" sz="2800" b="1">
                <a:latin typeface="等线" panose="02010600030101010101" charset="-122"/>
                <a:ea typeface="等线" panose="02010600030101010101" charset="-122"/>
                <a:sym typeface="+mn-ea"/>
              </a:rPr>
              <a:t> </a:t>
            </a:r>
            <a:endParaRPr lang="zh-CN" altLang="en-US" sz="2800" b="1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</a:endParaRPr>
          </a:p>
          <a:p>
            <a:pPr algn="l" eaLnBrk="1" hangingPunct="1"/>
            <a:r>
              <a:rPr lang="zh-CN" altLang="en-US" sz="2800" b="1">
                <a:latin typeface="等线" panose="02010600030101010101" charset="-122"/>
                <a:ea typeface="等线" panose="02010600030101010101" charset="-122"/>
                <a:sym typeface="+mn-ea"/>
              </a:rPr>
              <a:t>去除糙米上几乎所有米糠和米胚</a:t>
            </a:r>
            <a:endParaRPr lang="zh-CN" altLang="en-US" sz="2800" b="1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  <a:sym typeface="+mn-ea"/>
            </a:endParaRPr>
          </a:p>
          <a:p>
            <a:pPr algn="l" eaLnBrk="1" hangingPunct="1"/>
            <a:endParaRPr lang="zh-CN" altLang="en-US" sz="2800" b="1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  <a:sym typeface="+mn-ea"/>
            </a:endParaRPr>
          </a:p>
        </p:txBody>
      </p:sp>
      <p:pic>
        <p:nvPicPr>
          <p:cNvPr id="7" name="图片 6" descr="禾丰米业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887845" y="3295015"/>
            <a:ext cx="3840000" cy="28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92710" y="-9525"/>
            <a:ext cx="11717020" cy="13093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en-US" altLang="zh-CN" sz="4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3.3.1 </a:t>
            </a:r>
            <a:r>
              <a:rPr lang="en-US" altLang="zh-CN" sz="4400" b="1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individual equipments—</a:t>
            </a:r>
            <a:r>
              <a:rPr lang="en-US" altLang="zh-CN" sz="4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redrassing</a:t>
            </a:r>
            <a:endParaRPr lang="en-US" altLang="zh-CN" sz="4400" b="1" smtClean="0">
              <a:solidFill>
                <a:srgbClr val="0000FF"/>
              </a:solidFill>
              <a:latin typeface="Arial" panose="020B0604020202020204" pitchFamily="34" charset="0"/>
              <a:ea typeface="华文细黑" panose="02010600040101010101" pitchFamily="2" charset="-122"/>
              <a:sym typeface="+mn-ea"/>
            </a:endParaRPr>
          </a:p>
          <a:p>
            <a:pPr marL="0" lvl="1">
              <a:lnSpc>
                <a:spcPct val="90000"/>
              </a:lnSpc>
            </a:pPr>
            <a:r>
              <a:rPr lang="en-US" altLang="zh-CN" sz="4400" b="1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     </a:t>
            </a:r>
            <a:r>
              <a:rPr lang="en-US" altLang="zh-CN" sz="4000" b="1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 </a:t>
            </a:r>
            <a:r>
              <a:rPr lang="zh-CN" altLang="en-US" sz="4000" b="1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单机</a:t>
            </a:r>
            <a:r>
              <a:rPr lang="en-US" altLang="zh-CN" sz="4000" b="1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——</a:t>
            </a:r>
            <a:r>
              <a:rPr lang="zh-CN" altLang="en-US" sz="4000" b="1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白米整理工段</a:t>
            </a:r>
            <a:r>
              <a:rPr lang="en-US" altLang="zh-CN" sz="4400" b="1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  </a:t>
            </a:r>
            <a:endParaRPr lang="zh-CN" altLang="en-US" sz="4400" b="1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00" name="图片 9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343660" y="3429000"/>
            <a:ext cx="1979930" cy="287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3743306" name="图片 1073743305" descr="微信图片_2020123112400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7464425" y="3429000"/>
            <a:ext cx="2046584" cy="288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6"/>
          <p:cNvSpPr txBox="1"/>
          <p:nvPr>
            <p:custDataLst>
              <p:tags r:id="rId3"/>
            </p:custDataLst>
          </p:nvPr>
        </p:nvSpPr>
        <p:spPr>
          <a:xfrm>
            <a:off x="635" y="6309360"/>
            <a:ext cx="121145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 indent="13970" algn="l">
              <a:buClrTx/>
              <a:buSzTx/>
              <a:buFontTx/>
            </a:pP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polishing machine 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抛光机</a:t>
            </a:r>
            <a:r>
              <a:rPr lang="en-US" altLang="zh-CN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                                  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brushing machine 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刷米机</a:t>
            </a:r>
            <a:endParaRPr lang="zh-CN" altLang="en-US" sz="2400" b="1" noProof="1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119380" y="1299528"/>
            <a:ext cx="11958955" cy="1938020"/>
          </a:xfrm>
          <a:prstGeom prst="rect">
            <a:avLst/>
          </a:prstGeom>
          <a:noFill/>
          <a:ln w="12700">
            <a:noFill/>
          </a:ln>
        </p:spPr>
        <p:txBody>
          <a:bodyPr wrap="square" anchor="t" anchorCtr="0">
            <a:spAutoFit/>
          </a:bodyPr>
          <a:lstStyle/>
          <a:p>
            <a:pPr algn="l" eaLnBrk="1" hangingPunct="1"/>
            <a:r>
              <a:rPr lang="en-US" altLang="zh-CN" sz="3200" b="1">
                <a:solidFill>
                  <a:srgbClr val="0000FF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paddy→cleaning →husking→whitening →</a:t>
            </a:r>
            <a:r>
              <a:rPr lang="en-US" altLang="zh-CN" sz="3200" b="1">
                <a:solidFill>
                  <a:srgbClr val="0000FF"/>
                </a:solidFill>
                <a:highlight>
                  <a:srgbClr val="00FFFF"/>
                </a:highlight>
                <a:latin typeface="等线" panose="02010600030101010101" charset="-122"/>
                <a:ea typeface="等线" panose="02010600030101010101" charset="-122"/>
                <a:sym typeface="+mn-ea"/>
              </a:rPr>
              <a:t>redressing</a:t>
            </a:r>
            <a:r>
              <a:rPr lang="en-US" altLang="zh-CN" sz="3200" b="1">
                <a:solidFill>
                  <a:srgbClr val="0000FF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→packing</a:t>
            </a:r>
          </a:p>
          <a:p>
            <a:pPr algn="l" eaLnBrk="1" hangingPunct="1"/>
            <a:r>
              <a:rPr lang="zh-CN" altLang="en-US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稻谷</a:t>
            </a:r>
            <a:r>
              <a:rPr lang="en-US" altLang="zh-CN" sz="3200" b="1">
                <a:latin typeface="等线" panose="02010600030101010101" charset="-122"/>
                <a:ea typeface="等线" panose="02010600030101010101" charset="-122"/>
                <a:sym typeface="+mn-ea"/>
              </a:rPr>
              <a:t>→</a:t>
            </a:r>
            <a:r>
              <a:rPr lang="zh-CN" altLang="en-US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清理</a:t>
            </a:r>
            <a:r>
              <a:rPr lang="en-US" altLang="zh-CN" sz="3200" b="1">
                <a:latin typeface="等线" panose="02010600030101010101" charset="-122"/>
                <a:ea typeface="等线" panose="02010600030101010101" charset="-122"/>
                <a:sym typeface="+mn-ea"/>
              </a:rPr>
              <a:t>→</a:t>
            </a:r>
            <a:r>
              <a:rPr lang="zh-CN" altLang="en-US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砻谷</a:t>
            </a:r>
            <a:r>
              <a:rPr lang="en-US" altLang="zh-CN" sz="3200" b="1">
                <a:latin typeface="等线" panose="02010600030101010101" charset="-122"/>
                <a:ea typeface="等线" panose="02010600030101010101" charset="-122"/>
                <a:sym typeface="+mn-ea"/>
              </a:rPr>
              <a:t>→</a:t>
            </a:r>
            <a:r>
              <a:rPr lang="zh-CN" altLang="en-US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碾米</a:t>
            </a:r>
            <a:r>
              <a:rPr lang="en-US" altLang="zh-CN" sz="3200" b="1">
                <a:latin typeface="等线" panose="02010600030101010101" charset="-122"/>
                <a:ea typeface="等线" panose="02010600030101010101" charset="-122"/>
                <a:sym typeface="+mn-ea"/>
              </a:rPr>
              <a:t>→</a:t>
            </a:r>
            <a:r>
              <a:rPr lang="zh-CN" altLang="en-US" sz="3200" b="1">
                <a:solidFill>
                  <a:schemeClr val="tx1"/>
                </a:solidFill>
                <a:highlight>
                  <a:srgbClr val="00FFFF"/>
                </a:highlight>
                <a:latin typeface="等线" panose="02010600030101010101" charset="-122"/>
                <a:ea typeface="等线" panose="02010600030101010101" charset="-122"/>
              </a:rPr>
              <a:t>白米整理</a:t>
            </a:r>
            <a:r>
              <a:rPr lang="en-US" altLang="zh-CN" sz="3200" b="1">
                <a:latin typeface="等线" panose="02010600030101010101" charset="-122"/>
                <a:ea typeface="等线" panose="02010600030101010101" charset="-122"/>
                <a:sym typeface="+mn-ea"/>
              </a:rPr>
              <a:t>→</a:t>
            </a:r>
            <a:r>
              <a:rPr lang="zh-CN" altLang="en-US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包装</a:t>
            </a:r>
            <a:endParaRPr lang="en-US" altLang="zh-CN" sz="3200" b="1">
              <a:solidFill>
                <a:srgbClr val="0000FF"/>
              </a:solidFill>
              <a:latin typeface="等线" panose="02010600030101010101" charset="-122"/>
              <a:ea typeface="等线" panose="02010600030101010101" charset="-122"/>
              <a:sym typeface="+mn-ea"/>
            </a:endParaRPr>
          </a:p>
          <a:p>
            <a:pPr algn="l" eaLnBrk="1" hangingPunct="1"/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等线" panose="02010600030101010101" charset="-122"/>
                <a:cs typeface="Arial" panose="020B0604020202020204" pitchFamily="34" charset="0"/>
                <a:sym typeface="+mn-ea"/>
              </a:rPr>
              <a:t>to remove almost all bran powder from white rice</a:t>
            </a:r>
            <a:r>
              <a:rPr lang="en-US" altLang="zh-CN" sz="2800" b="1">
                <a:latin typeface="等线" panose="02010600030101010101" charset="-122"/>
                <a:ea typeface="等线" panose="02010600030101010101" charset="-122"/>
                <a:sym typeface="+mn-ea"/>
              </a:rPr>
              <a:t> </a:t>
            </a:r>
            <a:endParaRPr lang="zh-CN" altLang="en-US" sz="2800" b="1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</a:endParaRPr>
          </a:p>
          <a:p>
            <a:pPr algn="l" eaLnBrk="1" hangingPunct="1"/>
            <a:r>
              <a:rPr lang="zh-CN" altLang="en-US" sz="2800" b="1">
                <a:latin typeface="等线" panose="02010600030101010101" charset="-122"/>
                <a:ea typeface="等线" panose="02010600030101010101" charset="-122"/>
                <a:sym typeface="+mn-ea"/>
              </a:rPr>
              <a:t>去除白米表面几乎所有糠粉</a:t>
            </a:r>
            <a:endParaRPr lang="zh-CN" altLang="en-US" sz="2800" b="1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92710" y="-9525"/>
            <a:ext cx="11717020" cy="13093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en-US" altLang="zh-CN" sz="4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3.3.1 </a:t>
            </a:r>
            <a:r>
              <a:rPr lang="en-US" altLang="zh-CN" sz="4400" b="1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individual equipments—</a:t>
            </a:r>
            <a:r>
              <a:rPr lang="en-US" altLang="zh-CN" sz="4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redrassing</a:t>
            </a:r>
            <a:endParaRPr lang="en-US" altLang="zh-CN" sz="4400" b="1" smtClean="0">
              <a:solidFill>
                <a:srgbClr val="0000FF"/>
              </a:solidFill>
              <a:latin typeface="Arial" panose="020B0604020202020204" pitchFamily="34" charset="0"/>
              <a:ea typeface="华文细黑" panose="02010600040101010101" pitchFamily="2" charset="-122"/>
              <a:sym typeface="+mn-ea"/>
            </a:endParaRPr>
          </a:p>
          <a:p>
            <a:pPr marL="0" lvl="1">
              <a:lnSpc>
                <a:spcPct val="90000"/>
              </a:lnSpc>
            </a:pPr>
            <a:r>
              <a:rPr lang="en-US" altLang="zh-CN" sz="4400" b="1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     </a:t>
            </a:r>
            <a:r>
              <a:rPr lang="en-US" altLang="zh-CN" sz="4000" b="1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 </a:t>
            </a:r>
            <a:r>
              <a:rPr lang="zh-CN" altLang="en-US" sz="4000" b="1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单机</a:t>
            </a:r>
            <a:r>
              <a:rPr lang="en-US" altLang="zh-CN" sz="4000" b="1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——</a:t>
            </a:r>
            <a:r>
              <a:rPr lang="zh-CN" altLang="en-US" sz="4000" b="1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白米整理工段</a:t>
            </a:r>
            <a:r>
              <a:rPr lang="en-US" altLang="zh-CN" sz="4400" b="1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  </a:t>
            </a:r>
            <a:endParaRPr lang="zh-CN" altLang="en-US" sz="4400" b="1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61794" name="图片 4" descr="C:/Users/x/AppData/Local/Temp/picturecompress_20220222144823/output_150.jpgoutput_15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747953" y="3375025"/>
            <a:ext cx="4012704" cy="241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4"/>
          <p:cNvSpPr txBox="1"/>
          <p:nvPr>
            <p:custDataLst>
              <p:tags r:id="rId2"/>
            </p:custDataLst>
          </p:nvPr>
        </p:nvSpPr>
        <p:spPr>
          <a:xfrm>
            <a:off x="31115" y="5930265"/>
            <a:ext cx="11366500" cy="902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10000"/>
              </a:lnSpc>
              <a:buClrTx/>
              <a:buSzTx/>
            </a:pPr>
            <a:r>
              <a:rPr lang="en-US" altLang="zh-CN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     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sifter</a:t>
            </a:r>
            <a:r>
              <a:rPr lang="en-US" altLang="zh-CN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                                      length grader                       color sorting </a:t>
            </a:r>
          </a:p>
          <a:p>
            <a:pPr algn="l">
              <a:lnSpc>
                <a:spcPct val="110000"/>
              </a:lnSpc>
              <a:buClrTx/>
              <a:buSzTx/>
            </a:pPr>
            <a:r>
              <a:rPr lang="en-US" altLang="zh-CN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  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白米筛 </a:t>
            </a:r>
            <a:r>
              <a:rPr lang="en-US" altLang="zh-CN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                                   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白米长度精选机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      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大米色选机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rcRect t="8115" r="50703" b="3948"/>
          <a:stretch>
            <a:fillRect/>
          </a:stretch>
        </p:blipFill>
        <p:spPr>
          <a:xfrm>
            <a:off x="287020" y="3446780"/>
            <a:ext cx="2704286" cy="241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4367725" y="3375025"/>
            <a:ext cx="2036390" cy="252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119380" y="1299528"/>
            <a:ext cx="11958955" cy="1938020"/>
          </a:xfrm>
          <a:prstGeom prst="rect">
            <a:avLst/>
          </a:prstGeom>
          <a:noFill/>
          <a:ln w="12700">
            <a:noFill/>
          </a:ln>
        </p:spPr>
        <p:txBody>
          <a:bodyPr wrap="square" anchor="t" anchorCtr="0">
            <a:spAutoFit/>
          </a:bodyPr>
          <a:lstStyle/>
          <a:p>
            <a:pPr algn="l" eaLnBrk="1" hangingPunct="1"/>
            <a:r>
              <a:rPr lang="en-US" altLang="zh-CN" sz="3200" b="1">
                <a:solidFill>
                  <a:srgbClr val="0000FF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paddy→cleaning →husking→whitening →</a:t>
            </a:r>
            <a:r>
              <a:rPr lang="en-US" altLang="zh-CN" sz="3200" b="1">
                <a:solidFill>
                  <a:srgbClr val="0000FF"/>
                </a:solidFill>
                <a:highlight>
                  <a:srgbClr val="00FFFF"/>
                </a:highlight>
                <a:latin typeface="等线" panose="02010600030101010101" charset="-122"/>
                <a:ea typeface="等线" panose="02010600030101010101" charset="-122"/>
                <a:sym typeface="+mn-ea"/>
              </a:rPr>
              <a:t>redressing</a:t>
            </a:r>
            <a:r>
              <a:rPr lang="en-US" altLang="zh-CN" sz="3200" b="1">
                <a:solidFill>
                  <a:srgbClr val="0000FF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→packing</a:t>
            </a:r>
          </a:p>
          <a:p>
            <a:pPr algn="l" eaLnBrk="1" hangingPunct="1"/>
            <a:r>
              <a:rPr lang="zh-CN" altLang="en-US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稻谷</a:t>
            </a:r>
            <a:r>
              <a:rPr lang="en-US" altLang="zh-CN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——</a:t>
            </a:r>
            <a:r>
              <a:rPr lang="zh-CN" altLang="en-US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清理</a:t>
            </a:r>
            <a:r>
              <a:rPr lang="en-US" altLang="zh-CN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——</a:t>
            </a:r>
            <a:r>
              <a:rPr lang="zh-CN" altLang="en-US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砻谷</a:t>
            </a:r>
            <a:r>
              <a:rPr lang="en-US" altLang="zh-CN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——</a:t>
            </a:r>
            <a:r>
              <a:rPr lang="zh-CN" altLang="en-US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碾米</a:t>
            </a:r>
            <a:r>
              <a:rPr lang="en-US" altLang="zh-CN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——</a:t>
            </a:r>
            <a:r>
              <a:rPr lang="zh-CN" altLang="en-US" sz="3200" b="1">
                <a:solidFill>
                  <a:schemeClr val="tx1"/>
                </a:solidFill>
                <a:highlight>
                  <a:srgbClr val="00FFFF"/>
                </a:highlight>
                <a:latin typeface="等线" panose="02010600030101010101" charset="-122"/>
                <a:ea typeface="等线" panose="02010600030101010101" charset="-122"/>
              </a:rPr>
              <a:t>白米整理</a:t>
            </a:r>
            <a:r>
              <a:rPr lang="en-US" altLang="zh-CN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——</a:t>
            </a:r>
            <a:r>
              <a:rPr lang="zh-CN" altLang="en-US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包装</a:t>
            </a:r>
          </a:p>
          <a:p>
            <a:pPr algn="l" eaLnBrk="1" hangingPunct="1"/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等线" panose="02010600030101010101" charset="-122"/>
                <a:cs typeface="Arial" panose="020B0604020202020204" pitchFamily="34" charset="0"/>
                <a:sym typeface="+mn-ea"/>
              </a:rPr>
              <a:t>to separat broken kernels，chalky kernel，yellow kernel from white rice</a:t>
            </a:r>
            <a:r>
              <a:rPr lang="en-US" altLang="zh-CN" sz="2800" b="1">
                <a:latin typeface="等线" panose="02010600030101010101" charset="-122"/>
                <a:ea typeface="等线" panose="02010600030101010101" charset="-122"/>
                <a:sym typeface="+mn-ea"/>
              </a:rPr>
              <a:t> </a:t>
            </a:r>
            <a:r>
              <a:rPr lang="zh-CN" altLang="en-US" sz="2800" b="1">
                <a:latin typeface="等线" panose="02010600030101010101" charset="-122"/>
                <a:ea typeface="等线" panose="02010600030101010101" charset="-122"/>
                <a:sym typeface="+mn-ea"/>
              </a:rPr>
              <a:t>分离白米中的碎米、垩白粒、黄粒米等。</a:t>
            </a:r>
            <a:endParaRPr lang="zh-CN" altLang="en-US" sz="2800" b="1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92710" y="-9525"/>
            <a:ext cx="11717020" cy="13093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en-US" altLang="zh-CN" sz="4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3.3.1 </a:t>
            </a:r>
            <a:r>
              <a:rPr lang="en-US" altLang="zh-CN" sz="4400" b="1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individual equipments—</a:t>
            </a:r>
            <a:r>
              <a:rPr lang="en-US" altLang="zh-CN" sz="4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packing</a:t>
            </a:r>
            <a:endParaRPr lang="en-US" altLang="zh-CN" sz="4400" b="1" smtClean="0">
              <a:solidFill>
                <a:srgbClr val="0000FF"/>
              </a:solidFill>
              <a:latin typeface="Arial" panose="020B0604020202020204" pitchFamily="34" charset="0"/>
              <a:ea typeface="华文细黑" panose="02010600040101010101" pitchFamily="2" charset="-122"/>
              <a:sym typeface="+mn-ea"/>
            </a:endParaRPr>
          </a:p>
          <a:p>
            <a:pPr marL="0" lvl="1">
              <a:lnSpc>
                <a:spcPct val="90000"/>
              </a:lnSpc>
            </a:pPr>
            <a:r>
              <a:rPr lang="en-US" altLang="zh-CN" sz="4400" b="1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     </a:t>
            </a:r>
            <a:r>
              <a:rPr lang="en-US" altLang="zh-CN" sz="4000" b="1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 </a:t>
            </a:r>
            <a:r>
              <a:rPr lang="zh-CN" altLang="en-US" sz="4000" b="1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单机</a:t>
            </a:r>
            <a:r>
              <a:rPr lang="en-US" altLang="zh-CN" sz="4000" b="1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——</a:t>
            </a:r>
            <a:r>
              <a:rPr lang="zh-CN" altLang="en-US" sz="4000" b="1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包装工段</a:t>
            </a:r>
            <a:r>
              <a:rPr lang="en-US" altLang="zh-CN" sz="4400" b="1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  </a:t>
            </a:r>
            <a:endParaRPr lang="zh-CN" altLang="en-US" sz="4400" b="1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119380" y="1299528"/>
            <a:ext cx="11958955" cy="1076325"/>
          </a:xfrm>
          <a:prstGeom prst="rect">
            <a:avLst/>
          </a:prstGeom>
          <a:noFill/>
          <a:ln w="12700">
            <a:noFill/>
          </a:ln>
        </p:spPr>
        <p:txBody>
          <a:bodyPr wrap="square" anchor="t" anchorCtr="0">
            <a:spAutoFit/>
          </a:bodyPr>
          <a:lstStyle/>
          <a:p>
            <a:pPr algn="l" eaLnBrk="1" hangingPunct="1"/>
            <a:r>
              <a:rPr lang="en-US" altLang="zh-CN" sz="3200" b="1">
                <a:solidFill>
                  <a:srgbClr val="0000FF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paddy→cleaning →husking→whitening →redressing→</a:t>
            </a:r>
            <a:r>
              <a:rPr lang="en-US" altLang="zh-CN" sz="3200" b="1">
                <a:solidFill>
                  <a:srgbClr val="0000FF"/>
                </a:solidFill>
                <a:highlight>
                  <a:srgbClr val="00FFFF"/>
                </a:highlight>
                <a:latin typeface="等线" panose="02010600030101010101" charset="-122"/>
                <a:ea typeface="等线" panose="02010600030101010101" charset="-122"/>
                <a:sym typeface="+mn-ea"/>
              </a:rPr>
              <a:t>packing</a:t>
            </a:r>
            <a:endParaRPr lang="en-US" altLang="zh-CN" sz="3200" b="1">
              <a:solidFill>
                <a:srgbClr val="0000FF"/>
              </a:solidFill>
              <a:latin typeface="等线" panose="02010600030101010101" charset="-122"/>
              <a:ea typeface="等线" panose="02010600030101010101" charset="-122"/>
              <a:sym typeface="+mn-ea"/>
            </a:endParaRPr>
          </a:p>
          <a:p>
            <a:pPr algn="l" eaLnBrk="1" hangingPunct="1"/>
            <a:r>
              <a:rPr lang="zh-CN" altLang="en-US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稻谷</a:t>
            </a:r>
            <a:r>
              <a:rPr lang="en-US" altLang="zh-CN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——</a:t>
            </a:r>
            <a:r>
              <a:rPr lang="zh-CN" altLang="en-US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清理</a:t>
            </a:r>
            <a:r>
              <a:rPr lang="en-US" altLang="zh-CN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——</a:t>
            </a:r>
            <a:r>
              <a:rPr lang="zh-CN" altLang="en-US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砻谷</a:t>
            </a:r>
            <a:r>
              <a:rPr lang="en-US" altLang="zh-CN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——</a:t>
            </a:r>
            <a:r>
              <a:rPr lang="zh-CN" altLang="en-US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碾米</a:t>
            </a:r>
            <a:r>
              <a:rPr lang="en-US" altLang="zh-CN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——</a:t>
            </a:r>
            <a:r>
              <a:rPr lang="zh-CN" altLang="en-US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白米整理</a:t>
            </a:r>
            <a:r>
              <a:rPr lang="en-US" altLang="zh-CN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——</a:t>
            </a:r>
            <a:r>
              <a:rPr lang="zh-CN" altLang="en-US" sz="3200" b="1">
                <a:solidFill>
                  <a:schemeClr val="tx1"/>
                </a:solidFill>
                <a:highlight>
                  <a:srgbClr val="00FFFF"/>
                </a:highlight>
                <a:latin typeface="等线" panose="02010600030101010101" charset="-122"/>
                <a:ea typeface="等线" panose="02010600030101010101" charset="-122"/>
              </a:rPr>
              <a:t>包装</a:t>
            </a:r>
          </a:p>
        </p:txBody>
      </p:sp>
      <p:pic>
        <p:nvPicPr>
          <p:cNvPr id="3" name="Picture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938292" y="2276915"/>
            <a:ext cx="3811009" cy="3960000"/>
          </a:xfrm>
          <a:prstGeom prst="rect">
            <a:avLst/>
          </a:prstGeom>
          <a:noFill/>
          <a:ln w="12700" cap="sq" cmpd="sng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76133" name="Picture 2" descr="http://img35.ddimg.cn/9/36/60187455-1_w_1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64465" y="2637155"/>
            <a:ext cx="2568575" cy="36722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6"/>
          <p:cNvSpPr txBox="1"/>
          <p:nvPr>
            <p:custDataLst>
              <p:tags r:id="rId4"/>
            </p:custDataLst>
          </p:nvPr>
        </p:nvSpPr>
        <p:spPr>
          <a:xfrm>
            <a:off x="635" y="6381115"/>
            <a:ext cx="121145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 indent="13970" algn="ctr">
              <a:buClrTx/>
              <a:buSzTx/>
              <a:buFontTx/>
            </a:pP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 </a:t>
            </a:r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Arial" panose="020B0604020202020204" pitchFamily="34" charset="0"/>
              </a:rPr>
              <a:t>weighing + 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Arial" panose="020B0604020202020204" pitchFamily="34" charset="0"/>
              </a:rPr>
              <a:t>sewing </a:t>
            </a:r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Arial" panose="020B0604020202020204" pitchFamily="34" charset="0"/>
              </a:rPr>
              <a:t>machine</a:t>
            </a:r>
            <a:r>
              <a:rPr lang="zh-CN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（</a:t>
            </a:r>
            <a:r>
              <a:rPr lang="en-US" altLang="zh-CN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PE bag</a:t>
            </a:r>
            <a:r>
              <a:rPr lang="zh-CN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）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自动秤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+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缝口机</a:t>
            </a:r>
            <a:r>
              <a:rPr lang="en-US" altLang="zh-CN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                    </a:t>
            </a:r>
            <a:endParaRPr lang="zh-CN" altLang="en-US" sz="2400" b="1" noProof="1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176130" name="Picture 2" descr="http://www.yongch.com/upLoad/product/month_1501/201501211622044610.jpg%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955155" y="3077210"/>
            <a:ext cx="5086985" cy="30619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4"/>
          <p:cNvSpPr/>
          <p:nvPr/>
        </p:nvSpPr>
        <p:spPr>
          <a:xfrm>
            <a:off x="306070" y="1368425"/>
            <a:ext cx="11666220" cy="53003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Paddy production</a:t>
            </a:r>
            <a:r>
              <a:rPr lang="en-US" altLang="zh-CN" sz="3600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: &gt;200,000,000 Mt/year in recent 10 years</a:t>
            </a:r>
            <a:r>
              <a:rPr lang="zh-CN" altLang="en-US" sz="3600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，</a:t>
            </a:r>
            <a:r>
              <a:rPr lang="en-US" altLang="zh-CN" sz="3600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&gt;1/3 of total cereal production</a:t>
            </a:r>
            <a:endParaRPr lang="en-US" altLang="zh-CN" sz="3600" dirty="0">
              <a:solidFill>
                <a:srgbClr val="0000FF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pPr marL="0" lvl="1" algn="l">
              <a:spcBef>
                <a:spcPts val="0"/>
              </a:spcBef>
              <a:spcAft>
                <a:spcPts val="0"/>
              </a:spcAft>
              <a:buClr>
                <a:srgbClr val="0595D4"/>
              </a:buClr>
              <a:buSzTx/>
              <a:buFontTx/>
              <a:defRPr/>
            </a:pPr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稻谷年产量：近10年超过2亿吨，约占粮食总产1/3</a:t>
            </a:r>
          </a:p>
          <a:p>
            <a:pPr>
              <a:lnSpc>
                <a:spcPts val="3300"/>
              </a:lnSpc>
              <a:spcBef>
                <a:spcPts val="12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Rice is staple food</a:t>
            </a:r>
            <a:r>
              <a:rPr lang="en-US" altLang="zh-CN" sz="3600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 for &gt;</a:t>
            </a:r>
            <a:r>
              <a:rPr lang="en-US" altLang="zh-CN" sz="3600" dirty="0"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2/3</a:t>
            </a:r>
            <a:r>
              <a:rPr lang="en-US" altLang="zh-CN" sz="3600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of the population</a:t>
            </a:r>
            <a:endParaRPr lang="en-US" altLang="zh-CN" sz="36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95D4"/>
              </a:buClr>
              <a:buSzTx/>
              <a:buFontTx/>
              <a:defRPr/>
            </a:pPr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大米是我国三分之二以上人民的主粮</a:t>
            </a:r>
          </a:p>
          <a:p>
            <a:pPr>
              <a:spcBef>
                <a:spcPts val="12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The consumption of rice</a:t>
            </a:r>
            <a:r>
              <a:rPr lang="en-US" altLang="zh-CN" sz="3600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</a:t>
            </a:r>
            <a:r>
              <a:rPr lang="en-US" altLang="zh-CN" sz="3600" dirty="0"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&gt; 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60%</a:t>
            </a:r>
            <a:r>
              <a:rPr lang="en-US" altLang="zh-CN" sz="3600" dirty="0"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</a:t>
            </a:r>
            <a:r>
              <a:rPr lang="en-US" altLang="zh-CN" sz="3600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of the total staple food</a:t>
            </a:r>
            <a:endParaRPr lang="en-US" altLang="zh-CN" sz="3600" dirty="0">
              <a:solidFill>
                <a:srgbClr val="0000FF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pPr marL="0" lvl="1" algn="l">
              <a:spcBef>
                <a:spcPts val="0"/>
              </a:spcBef>
              <a:spcAft>
                <a:spcPts val="0"/>
              </a:spcAft>
              <a:buClr>
                <a:srgbClr val="0595D4"/>
              </a:buClr>
              <a:buSzTx/>
              <a:buFontTx/>
              <a:defRPr/>
            </a:pPr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大米消费量占主粮消费总量的60%以上。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300"/>
              </a:lnSpc>
              <a:spcBef>
                <a:spcPts val="12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Rice is the 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most important </a:t>
            </a: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food</a:t>
            </a:r>
            <a:r>
              <a:rPr lang="en-US" altLang="zh-CN" sz="3600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in China</a:t>
            </a:r>
            <a:r>
              <a:rPr lang="zh-CN" altLang="en-US" sz="3600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！</a:t>
            </a:r>
            <a:endParaRPr lang="en-US" altLang="zh-CN" sz="36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ts val="3300"/>
              </a:lnSpc>
              <a:spcBef>
                <a:spcPts val="1200"/>
              </a:spcBef>
            </a:pPr>
            <a:r>
              <a:rPr lang="zh-CN" altLang="en-US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稻米是中国最重要的粮食。</a:t>
            </a:r>
            <a:endParaRPr lang="en-US" altLang="zh-CN" sz="3600" b="1" dirty="0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5925"/>
            <a:ext cx="11953240" cy="768350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1" algn="l" defTabSz="914400" rtl="0">
              <a:lnSpc>
                <a:spcPct val="100000"/>
              </a:lnSpc>
              <a:spcBef>
                <a:spcPts val="4200"/>
              </a:spcBef>
              <a:spcAft>
                <a:spcPct val="0"/>
              </a:spcAft>
              <a:buClr>
                <a:srgbClr val="0595D4"/>
              </a:buClr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</a:rPr>
              <a:t>1. China’s Rice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中国稻米概况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</a:rPr>
              <a:t>  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华文细黑" panose="02010600040101010101" pitchFamily="2" charset="-122"/>
              <a:cs typeface="+mj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3</a:t>
            </a:fld>
            <a:endParaRPr lang="zh-CN" altLang="en-US" dirty="0">
              <a:latin typeface="楷体_GB2312" pitchFamily="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92710" y="-9525"/>
            <a:ext cx="11717020" cy="13093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en-US" altLang="zh-CN" sz="4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3.3.1 </a:t>
            </a:r>
            <a:r>
              <a:rPr lang="en-US" altLang="zh-CN" sz="4400" b="1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individual equipments—</a:t>
            </a:r>
            <a:r>
              <a:rPr lang="en-US" altLang="zh-CN" sz="4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packing</a:t>
            </a:r>
            <a:endParaRPr lang="en-US" altLang="zh-CN" sz="4400" b="1" smtClean="0">
              <a:solidFill>
                <a:srgbClr val="0000FF"/>
              </a:solidFill>
              <a:latin typeface="Arial" panose="020B0604020202020204" pitchFamily="34" charset="0"/>
              <a:ea typeface="华文细黑" panose="02010600040101010101" pitchFamily="2" charset="-122"/>
              <a:sym typeface="+mn-ea"/>
            </a:endParaRPr>
          </a:p>
          <a:p>
            <a:pPr marL="0" lvl="1">
              <a:lnSpc>
                <a:spcPct val="90000"/>
              </a:lnSpc>
            </a:pPr>
            <a:r>
              <a:rPr lang="en-US" altLang="zh-CN" sz="4400" b="1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     </a:t>
            </a:r>
            <a:r>
              <a:rPr lang="en-US" altLang="zh-CN" sz="4000" b="1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 </a:t>
            </a:r>
            <a:r>
              <a:rPr lang="zh-CN" altLang="en-US" sz="4000" b="1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单机</a:t>
            </a:r>
            <a:r>
              <a:rPr lang="en-US" altLang="zh-CN" sz="4000" b="1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——</a:t>
            </a:r>
            <a:r>
              <a:rPr lang="zh-CN" altLang="en-US" sz="4000" b="1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包装工段</a:t>
            </a:r>
            <a:r>
              <a:rPr lang="en-US" altLang="zh-CN" sz="4400" b="1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  </a:t>
            </a:r>
            <a:endParaRPr lang="zh-CN" altLang="en-US" sz="4400" b="1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119380" y="1299528"/>
            <a:ext cx="11958955" cy="1076325"/>
          </a:xfrm>
          <a:prstGeom prst="rect">
            <a:avLst/>
          </a:prstGeom>
          <a:noFill/>
          <a:ln w="12700">
            <a:noFill/>
          </a:ln>
        </p:spPr>
        <p:txBody>
          <a:bodyPr wrap="square" anchor="t" anchorCtr="0">
            <a:spAutoFit/>
          </a:bodyPr>
          <a:lstStyle/>
          <a:p>
            <a:pPr algn="l" eaLnBrk="1" hangingPunct="1"/>
            <a:r>
              <a:rPr lang="en-US" altLang="zh-CN" sz="3200" b="1">
                <a:solidFill>
                  <a:srgbClr val="0000FF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paddy→cleaning →husking→whitening →redressing→</a:t>
            </a:r>
            <a:r>
              <a:rPr lang="en-US" altLang="zh-CN" sz="3200" b="1">
                <a:solidFill>
                  <a:srgbClr val="0000FF"/>
                </a:solidFill>
                <a:highlight>
                  <a:srgbClr val="00FFFF"/>
                </a:highlight>
                <a:latin typeface="等线" panose="02010600030101010101" charset="-122"/>
                <a:ea typeface="等线" panose="02010600030101010101" charset="-122"/>
                <a:sym typeface="+mn-ea"/>
              </a:rPr>
              <a:t>packing</a:t>
            </a:r>
            <a:endParaRPr lang="en-US" altLang="zh-CN" sz="3200" b="1">
              <a:solidFill>
                <a:srgbClr val="0000FF"/>
              </a:solidFill>
              <a:latin typeface="等线" panose="02010600030101010101" charset="-122"/>
              <a:ea typeface="等线" panose="02010600030101010101" charset="-122"/>
              <a:sym typeface="+mn-ea"/>
            </a:endParaRPr>
          </a:p>
          <a:p>
            <a:pPr algn="l" eaLnBrk="1" hangingPunct="1"/>
            <a:r>
              <a:rPr lang="zh-CN" altLang="en-US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稻谷</a:t>
            </a:r>
            <a:r>
              <a:rPr lang="en-US" altLang="zh-CN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——</a:t>
            </a:r>
            <a:r>
              <a:rPr lang="zh-CN" altLang="en-US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清理</a:t>
            </a:r>
            <a:r>
              <a:rPr lang="en-US" altLang="zh-CN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——</a:t>
            </a:r>
            <a:r>
              <a:rPr lang="zh-CN" altLang="en-US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砻谷</a:t>
            </a:r>
            <a:r>
              <a:rPr lang="en-US" altLang="zh-CN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——</a:t>
            </a:r>
            <a:r>
              <a:rPr lang="zh-CN" altLang="en-US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碾米</a:t>
            </a:r>
            <a:r>
              <a:rPr lang="en-US" altLang="zh-CN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——</a:t>
            </a:r>
            <a:r>
              <a:rPr lang="zh-CN" altLang="en-US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白米整理</a:t>
            </a:r>
            <a:r>
              <a:rPr lang="en-US" altLang="zh-CN" sz="32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rPr>
              <a:t>——</a:t>
            </a:r>
            <a:r>
              <a:rPr lang="zh-CN" altLang="en-US" sz="3200" b="1">
                <a:solidFill>
                  <a:schemeClr val="tx1"/>
                </a:solidFill>
                <a:highlight>
                  <a:srgbClr val="00FFFF"/>
                </a:highlight>
                <a:latin typeface="等线" panose="02010600030101010101" charset="-122"/>
                <a:ea typeface="等线" panose="02010600030101010101" charset="-122"/>
              </a:rPr>
              <a:t>包装</a:t>
            </a:r>
          </a:p>
        </p:txBody>
      </p:sp>
      <p:sp>
        <p:nvSpPr>
          <p:cNvPr id="5" name="文本框 6"/>
          <p:cNvSpPr txBox="1"/>
          <p:nvPr>
            <p:custDataLst>
              <p:tags r:id="rId2"/>
            </p:custDataLst>
          </p:nvPr>
        </p:nvSpPr>
        <p:spPr>
          <a:xfrm>
            <a:off x="635" y="6381115"/>
            <a:ext cx="121145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 indent="13970" algn="ctr">
              <a:buClrTx/>
              <a:buSzTx/>
              <a:buFontTx/>
            </a:pPr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Arial" panose="020B0604020202020204" pitchFamily="34" charset="0"/>
              </a:rPr>
              <a:t>weighing +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Arial" panose="020B0604020202020204" pitchFamily="34" charset="0"/>
              </a:rPr>
              <a:t>vacuum</a:t>
            </a:r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Arial" panose="020B0604020202020204" pitchFamily="34" charset="0"/>
              </a:rPr>
              <a:t> +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Arial" panose="020B0604020202020204" pitchFamily="34" charset="0"/>
              </a:rPr>
              <a:t>sealing</a:t>
            </a:r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Arial" panose="020B0604020202020204" pitchFamily="34" charset="0"/>
              </a:rPr>
              <a:t> machine 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自动秤</a:t>
            </a:r>
            <a:r>
              <a:rPr lang="en-US" altLang="zh-CN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+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真空</a:t>
            </a:r>
            <a:r>
              <a:rPr lang="en-US" altLang="zh-CN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+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Arial" panose="020B0604020202020204" pitchFamily="34" charset="0"/>
              </a:rPr>
              <a:t>封口机</a:t>
            </a:r>
            <a:r>
              <a:rPr lang="en-US" altLang="zh-CN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                      </a:t>
            </a:r>
            <a:endParaRPr lang="en-US" altLang="zh-CN" sz="2400" b="1" noProof="1" smtClean="0">
              <a:solidFill>
                <a:srgbClr val="0000FF"/>
              </a:solidFill>
              <a:latin typeface="Arial" panose="020B0604020202020204" pitchFamily="34" charset="0"/>
              <a:ea typeface="华文细黑" panose="02010600040101010101" pitchFamily="2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63036" y="2376170"/>
            <a:ext cx="4014324" cy="3959860"/>
          </a:xfrm>
          <a:prstGeom prst="rect">
            <a:avLst/>
          </a:prstGeom>
          <a:noFill/>
          <a:ln w="12700" cap="sq" cmpd="sng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74085" name="Picture 2" descr="http://p0.so.qhimg.com/bdr/_240_/t016d98508da4405730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459605" y="2348865"/>
            <a:ext cx="2033270" cy="1515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5106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rcRect l="14458" t="25439" r="21852" b="23828"/>
          <a:stretch>
            <a:fillRect/>
          </a:stretch>
        </p:blipFill>
        <p:spPr>
          <a:xfrm>
            <a:off x="4459605" y="3933190"/>
            <a:ext cx="5443855" cy="243840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102" name="图片 101" descr="C:/Users/x/AppData/Local/Temp/picturecompress_20220222144823/output_178.jpgoutput_17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10025090" y="2637155"/>
            <a:ext cx="2105352" cy="3600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6"/>
          <p:cNvSpPr txBox="1"/>
          <p:nvPr/>
        </p:nvSpPr>
        <p:spPr>
          <a:xfrm>
            <a:off x="76834" y="1357298"/>
            <a:ext cx="12115165" cy="10325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 indent="13970">
              <a:lnSpc>
                <a:spcPct val="90000"/>
              </a:lnSpc>
            </a:pPr>
            <a:r>
              <a:rPr lang="en-US" altLang="zh-CN" sz="32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2 or more functions combined in one unit</a:t>
            </a:r>
          </a:p>
          <a:p>
            <a:pPr marL="0" lvl="1" indent="13970">
              <a:lnSpc>
                <a:spcPct val="90000"/>
              </a:lnSpc>
            </a:pP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2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项及多项功能组合在一台设备</a:t>
            </a:r>
            <a:r>
              <a:rPr lang="en-US" altLang="zh-CN" sz="36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</a:t>
            </a:r>
            <a:endParaRPr lang="en-US" altLang="zh-CN" sz="3600" b="1" noProof="1" smtClean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9218" name="Picture 2" descr="https://img1.baidu.com/it/u=1845110799,1882490406&amp;fm=253&amp;fmt=auto&amp;app=138&amp;f=JPEG?w=600&amp;h=450"/>
          <p:cNvPicPr>
            <a:picLocks noChangeAspect="1" noChangeArrowheads="1"/>
          </p:cNvPicPr>
          <p:nvPr/>
        </p:nvPicPr>
        <p:blipFill>
          <a:blip r:embed="rId6"/>
          <a:srcRect l="31294" t="6348" r="28706" b="5318"/>
          <a:stretch>
            <a:fillRect/>
          </a:stretch>
        </p:blipFill>
        <p:spPr bwMode="auto">
          <a:xfrm>
            <a:off x="738150" y="2722005"/>
            <a:ext cx="1956227" cy="3240000"/>
          </a:xfrm>
          <a:prstGeom prst="rect">
            <a:avLst/>
          </a:prstGeom>
          <a:noFill/>
        </p:spPr>
      </p:pic>
      <p:sp>
        <p:nvSpPr>
          <p:cNvPr id="5" name="文本框 6"/>
          <p:cNvSpPr txBox="1"/>
          <p:nvPr>
            <p:custDataLst>
              <p:tags r:id="rId1"/>
            </p:custDataLst>
          </p:nvPr>
        </p:nvSpPr>
        <p:spPr>
          <a:xfrm>
            <a:off x="635" y="6024880"/>
            <a:ext cx="12114530" cy="7404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lvl="1" indent="13970" algn="l">
              <a:buClrTx/>
              <a:buSzTx/>
              <a:buFontTx/>
            </a:pPr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husker + whiting machine</a:t>
            </a:r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Arial" panose="020B0604020202020204" pitchFamily="34" charset="0"/>
              </a:rPr>
              <a:t> machine                       </a:t>
            </a:r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complete combined type  </a:t>
            </a:r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Arial" panose="020B0604020202020204" pitchFamily="34" charset="0"/>
              </a:rPr>
              <a:t>       </a:t>
            </a:r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 </a:t>
            </a:r>
          </a:p>
          <a:p>
            <a:pPr marL="0" lvl="1" indent="13970" algn="l">
              <a:buClrTx/>
              <a:buSzTx/>
              <a:buFontTx/>
            </a:pPr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        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砻碾组合米机</a:t>
            </a:r>
            <a:r>
              <a:rPr lang="en-US" altLang="zh-CN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                             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成套组合设备</a:t>
            </a:r>
            <a:endParaRPr lang="en-US" altLang="zh-CN" sz="2400" b="1">
              <a:solidFill>
                <a:srgbClr val="0000FF"/>
              </a:solidFill>
              <a:latin typeface="Arial" panose="020B0604020202020204" pitchFamily="34" charset="0"/>
              <a:ea typeface="华文细黑" panose="02010600040101010101" pitchFamily="2" charset="-122"/>
              <a:sym typeface="Arial" panose="020B0604020202020204" pitchFamily="34" charset="0"/>
            </a:endParaRPr>
          </a:p>
          <a:p>
            <a:pPr marL="0" lvl="1" indent="13970" algn="l">
              <a:buClrTx/>
              <a:buSzTx/>
              <a:buFontTx/>
            </a:pPr>
            <a:r>
              <a:rPr lang="en-US" altLang="zh-CN" sz="2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</a:t>
            </a:r>
            <a:r>
              <a:rPr lang="en-US" altLang="zh-CN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                   </a:t>
            </a:r>
            <a:endParaRPr lang="en-US" altLang="zh-CN" sz="2400" b="1" noProof="1" smtClean="0">
              <a:solidFill>
                <a:srgbClr val="0000FF"/>
              </a:solidFill>
              <a:latin typeface="Arial" panose="020B0604020202020204" pitchFamily="34" charset="0"/>
              <a:ea typeface="华文细黑" panose="02010600040101010101" pitchFamily="2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7" name="图片 6" descr="C:/Users/x/AppData/Local/Temp/picturecompress_20220222144823/output_105.jpgoutput_10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9048699" y="2353196"/>
            <a:ext cx="2853529" cy="360000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pic>
        <p:nvPicPr>
          <p:cNvPr id="9220" name="Picture 4" descr="https://img2.baidu.com/it/u=1919498127,3782445537&amp;fm=253&amp;fmt=auto&amp;app=138&amp;f=JPEG?w=500&amp;h=50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 l="11078" r="11091" b="4086"/>
          <a:stretch>
            <a:fillRect/>
          </a:stretch>
        </p:blipFill>
        <p:spPr bwMode="auto">
          <a:xfrm>
            <a:off x="5880105" y="2353196"/>
            <a:ext cx="2921295" cy="3600000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2710" y="-9525"/>
            <a:ext cx="11717020" cy="13093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en-US" altLang="zh-CN" sz="4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3.3.2 </a:t>
            </a:r>
            <a:r>
              <a:rPr lang="en-US" altLang="zh-CN" sz="4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complete combined type</a:t>
            </a:r>
            <a:endParaRPr lang="en-US" altLang="zh-CN" sz="4400" b="1" dirty="0">
              <a:solidFill>
                <a:srgbClr val="0000FF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  <a:sym typeface="+mn-ea"/>
            </a:endParaRPr>
          </a:p>
          <a:p>
            <a:pPr marL="0" lvl="1" algn="l" eaLnBrk="1" fontAlgn="base" hangingPunct="1">
              <a:lnSpc>
                <a:spcPct val="90000"/>
              </a:lnSpc>
              <a:buClrTx/>
              <a:buSzTx/>
              <a:buNone/>
            </a:pPr>
            <a:r>
              <a:rPr lang="en-US" altLang="zh-CN" sz="4400" b="1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        </a:t>
            </a:r>
            <a:r>
              <a:rPr lang="zh-CN" altLang="en-US" sz="4000" b="1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组合式</a:t>
            </a:r>
            <a:endParaRPr lang="en-US" altLang="zh-CN" sz="4000" b="1" dirty="0" smtClean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6"/>
          <p:cNvSpPr txBox="1"/>
          <p:nvPr>
            <p:custDataLst>
              <p:tags r:id="rId1"/>
            </p:custDataLst>
          </p:nvPr>
        </p:nvSpPr>
        <p:spPr>
          <a:xfrm>
            <a:off x="76834" y="1357298"/>
            <a:ext cx="12115165" cy="10325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 indent="13970">
              <a:lnSpc>
                <a:spcPct val="9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rice processing machine </a:t>
            </a:r>
            <a:r>
              <a:rPr lang="en-US" altLang="zh-CN" sz="32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+ tractor</a:t>
            </a:r>
          </a:p>
          <a:p>
            <a:pPr marL="0" lvl="1" indent="13970">
              <a:lnSpc>
                <a:spcPct val="90000"/>
              </a:lnSpc>
            </a:pP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大米加工设备</a:t>
            </a: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 + 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拖拉机</a:t>
            </a:r>
            <a:r>
              <a:rPr lang="en-US" altLang="zh-CN" sz="36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</a:t>
            </a:r>
            <a:endParaRPr lang="en-US" altLang="zh-CN" sz="3600" b="1" noProof="1" smtClean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文本框 6"/>
          <p:cNvSpPr txBox="1"/>
          <p:nvPr>
            <p:custDataLst>
              <p:tags r:id="rId2"/>
            </p:custDataLst>
          </p:nvPr>
        </p:nvSpPr>
        <p:spPr>
          <a:xfrm>
            <a:off x="635" y="5950585"/>
            <a:ext cx="1211453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 indent="13970" algn="ctr">
              <a:buClrTx/>
              <a:buSzTx/>
              <a:buFontTx/>
            </a:pPr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     </a:t>
            </a: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mobile rice processing machine,</a:t>
            </a:r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 </a:t>
            </a:r>
            <a:r>
              <a:rPr lang="en-US" altLang="zh-CN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driven by  diesel engine</a:t>
            </a:r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 </a:t>
            </a:r>
          </a:p>
          <a:p>
            <a:pPr marL="0" lvl="1" indent="13970" algn="ctr">
              <a:buClrTx/>
              <a:buSzTx/>
              <a:buFontTx/>
            </a:pPr>
            <a:r>
              <a:rPr lang="en-US" altLang="zh-CN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</a:t>
            </a:r>
            <a:r>
              <a:rPr lang="zh-CN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移动式大米加工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机组（柴油机驱动）</a:t>
            </a:r>
            <a:r>
              <a:rPr lang="en-US" altLang="zh-CN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                     </a:t>
            </a:r>
            <a:endParaRPr lang="zh-CN" altLang="en-US" sz="2400" b="1" noProof="1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55300" name="Picture 4" descr="http://image.cn.made-in-china.com/prod/698-12979205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 r="15441"/>
          <a:stretch>
            <a:fillRect/>
          </a:stretch>
        </p:blipFill>
        <p:spPr bwMode="auto">
          <a:xfrm>
            <a:off x="529242" y="2565397"/>
            <a:ext cx="4889786" cy="3240000"/>
          </a:xfrm>
          <a:prstGeom prst="rect">
            <a:avLst/>
          </a:prstGeom>
          <a:noFill/>
        </p:spPr>
      </p:pic>
      <p:pic>
        <p:nvPicPr>
          <p:cNvPr id="55302" name="Picture 6" descr="http://image.cn.made-in-china.com/prod/698-12979165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/>
          <a:srcRect l="5514" r="6250"/>
          <a:stretch>
            <a:fillRect/>
          </a:stretch>
        </p:blipFill>
        <p:spPr bwMode="auto">
          <a:xfrm>
            <a:off x="6595219" y="2565397"/>
            <a:ext cx="5102398" cy="3240000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2710" y="-9525"/>
            <a:ext cx="11717020" cy="13093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en-US" altLang="zh-CN" sz="4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3.3.2 </a:t>
            </a:r>
            <a:r>
              <a:rPr lang="en-US" altLang="zh-CN" sz="4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complete combined type</a:t>
            </a:r>
            <a:r>
              <a:rPr lang="en-US" sz="4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(</a:t>
            </a:r>
            <a:r>
              <a:rPr lang="en-US" altLang="zh-CN" sz="4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mobile)</a:t>
            </a:r>
            <a:endParaRPr lang="en-US" altLang="zh-CN" sz="4400" b="1" dirty="0">
              <a:solidFill>
                <a:srgbClr val="0000FF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  <a:sym typeface="+mn-ea"/>
            </a:endParaRPr>
          </a:p>
          <a:p>
            <a:pPr marL="0" lvl="1" algn="l" eaLnBrk="1" fontAlgn="base" hangingPunct="1">
              <a:lnSpc>
                <a:spcPct val="90000"/>
              </a:lnSpc>
              <a:buClrTx/>
              <a:buSzTx/>
              <a:buNone/>
            </a:pPr>
            <a:r>
              <a:rPr lang="en-US" altLang="zh-CN" sz="4400" b="1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        </a:t>
            </a:r>
            <a:r>
              <a:rPr lang="zh-CN" altLang="en-US" sz="4000" b="1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组合式（移动式）</a:t>
            </a:r>
            <a:endParaRPr lang="en-US" altLang="zh-CN" sz="4000" b="1" dirty="0" smtClean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2710" y="-9525"/>
            <a:ext cx="11717020" cy="13093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en-US" altLang="zh-CN" sz="4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3.3.3 </a:t>
            </a:r>
            <a:r>
              <a:rPr lang="en-US" altLang="zh-CN" sz="4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Electric power  by husk</a:t>
            </a:r>
          </a:p>
          <a:p>
            <a:pPr marL="0" lvl="1">
              <a:lnSpc>
                <a:spcPct val="90000"/>
              </a:lnSpc>
            </a:pPr>
            <a:r>
              <a:rPr lang="en-US" altLang="zh-CN" sz="4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        </a:t>
            </a:r>
            <a:r>
              <a:rPr lang="zh-CN" altLang="en-US" sz="4000" b="1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稻壳发电系统</a:t>
            </a:r>
          </a:p>
        </p:txBody>
      </p:sp>
      <p:sp>
        <p:nvSpPr>
          <p:cNvPr id="13" name="文本框 6"/>
          <p:cNvSpPr txBox="1"/>
          <p:nvPr>
            <p:custDataLst>
              <p:tags r:id="rId2"/>
            </p:custDataLst>
          </p:nvPr>
        </p:nvSpPr>
        <p:spPr>
          <a:xfrm>
            <a:off x="76834" y="1357298"/>
            <a:ext cx="12115165" cy="15741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eaLnBrk="1" hangingPunct="1">
              <a:buClrTx/>
              <a:buSzTx/>
              <a:buFontTx/>
            </a:pP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husk → gasifying →gas cleanning→gas tank→</a:t>
            </a:r>
          </a:p>
          <a:p>
            <a:pPr algn="l" eaLnBrk="1" hangingPunct="1">
              <a:buClrTx/>
              <a:buSzTx/>
              <a:buFontTx/>
            </a:pP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     </a:t>
            </a:r>
            <a:r>
              <a:rPr lang="en-US" altLang="zh-CN" sz="32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  </a:t>
            </a: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→internal combustion </a:t>
            </a:r>
            <a:r>
              <a:rPr lang="en-US" altLang="zh-CN" sz="3200" b="1" dirty="0" err="1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engine+generator</a:t>
            </a: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→ electricity</a:t>
            </a:r>
            <a:r>
              <a:rPr lang="en-US" altLang="zh-CN" sz="3200" dirty="0">
                <a:solidFill>
                  <a:schemeClr val="tx2"/>
                </a:solidFill>
                <a:latin typeface="Tahoma" panose="020B0604030504040204" pitchFamily="34" charset="0"/>
                <a:sym typeface="+mn-ea"/>
              </a:rPr>
              <a:t> </a:t>
            </a:r>
            <a:endParaRPr lang="en-US" altLang="zh-CN" sz="3200" b="1" dirty="0" smtClean="0">
              <a:solidFill>
                <a:srgbClr val="0000FF"/>
              </a:solidFill>
              <a:latin typeface="Arial" panose="020B0604020202020204" pitchFamily="34" charset="0"/>
              <a:ea typeface="华文细黑" panose="02010600040101010101" pitchFamily="2" charset="-122"/>
              <a:sym typeface="+mn-ea"/>
            </a:endParaRPr>
          </a:p>
          <a:p>
            <a:pPr marL="0" lvl="1" indent="13970">
              <a:lnSpc>
                <a:spcPct val="90000"/>
              </a:lnSpc>
            </a:pPr>
            <a:r>
              <a:rPr lang="zh-CN" altLang="en-US" sz="3200" b="1" dirty="0" smtClean="0">
                <a:latin typeface="+mn-ea"/>
                <a:ea typeface="+mn-ea"/>
                <a:cs typeface="Arial" panose="020B0604020202020204" pitchFamily="34" charset="0"/>
                <a:sym typeface="+mn-ea"/>
              </a:rPr>
              <a:t>稻壳→气化→燃气净化→储气罐→内燃发电机→电力</a:t>
            </a:r>
            <a:r>
              <a:rPr lang="en-US" altLang="zh-CN" sz="3200" b="1" dirty="0" smtClean="0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 </a:t>
            </a:r>
            <a:endParaRPr lang="en-US" altLang="zh-CN" sz="3200" b="1" noProof="1" smtClean="0">
              <a:latin typeface="+mn-ea"/>
              <a:ea typeface="+mn-ea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62820" name="图片 162819" descr="虎林粮库800KW气体发生炉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lum bright="12000"/>
          </a:blip>
          <a:stretch>
            <a:fillRect/>
          </a:stretch>
        </p:blipFill>
        <p:spPr>
          <a:xfrm>
            <a:off x="191135" y="3285490"/>
            <a:ext cx="3364138" cy="252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2821" name="图片 162820" descr="200GF119-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lum bright="6000"/>
          </a:blip>
          <a:stretch>
            <a:fillRect/>
          </a:stretch>
        </p:blipFill>
        <p:spPr>
          <a:xfrm>
            <a:off x="4875002" y="3285173"/>
            <a:ext cx="3364138" cy="252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2822" name="图片 162821" descr="虎林粮库4×200KW发电厂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lum bright="6000"/>
          </a:blip>
          <a:stretch>
            <a:fillRect/>
          </a:stretch>
        </p:blipFill>
        <p:spPr>
          <a:xfrm>
            <a:off x="8445500" y="3285173"/>
            <a:ext cx="3364138" cy="252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6"/>
          <p:cNvSpPr txBox="1"/>
          <p:nvPr>
            <p:custDataLst>
              <p:tags r:id="rId6"/>
            </p:custDataLst>
          </p:nvPr>
        </p:nvSpPr>
        <p:spPr>
          <a:xfrm>
            <a:off x="203835" y="6021070"/>
            <a:ext cx="11951335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eaLnBrk="1" hangingPunct="1">
              <a:buClrTx/>
              <a:buSzTx/>
              <a:buFontTx/>
            </a:pPr>
            <a:r>
              <a:rPr lang="en-US" altLang="zh-CN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     </a:t>
            </a: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gasifying             </a:t>
            </a:r>
            <a:r>
              <a:rPr lang="en-US" altLang="zh-CN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                   </a:t>
            </a: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internal combustion gas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engine+generator</a:t>
            </a:r>
            <a:endParaRPr lang="en-US" altLang="zh-CN" sz="2400" b="1" dirty="0">
              <a:solidFill>
                <a:srgbClr val="0000FF"/>
              </a:solidFill>
              <a:latin typeface="Arial" panose="020B0604020202020204" pitchFamily="34" charset="0"/>
              <a:ea typeface="华文细黑" panose="02010600040101010101" pitchFamily="2" charset="-122"/>
              <a:sym typeface="+mn-ea"/>
            </a:endParaRPr>
          </a:p>
          <a:p>
            <a:pPr algn="l" eaLnBrk="1" hangingPunct="1">
              <a:buClrTx/>
              <a:buSzTx/>
              <a:buFontTx/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   稻壳气化炉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                             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燃气内燃机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+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发电机</a:t>
            </a:r>
            <a:r>
              <a:rPr lang="en-US" altLang="zh-CN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</a:t>
            </a:r>
            <a:endParaRPr lang="en-US" altLang="zh-CN" sz="2400" b="1" noProof="1" smtClean="0">
              <a:solidFill>
                <a:srgbClr val="0000FF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2710" y="-9525"/>
            <a:ext cx="11717020" cy="13093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en-US" altLang="zh-CN" sz="4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3.3.4 </a:t>
            </a:r>
            <a:r>
              <a:rPr lang="en-US" altLang="zh-CN" sz="4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Parboiling system</a:t>
            </a:r>
          </a:p>
          <a:p>
            <a:pPr marL="0" lvl="1">
              <a:lnSpc>
                <a:spcPct val="90000"/>
              </a:lnSpc>
            </a:pPr>
            <a:r>
              <a:rPr lang="en-US" altLang="zh-CN" sz="4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        </a:t>
            </a:r>
            <a:r>
              <a:rPr lang="zh-CN" altLang="en-US" sz="4000" b="1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蒸谷系统</a:t>
            </a:r>
          </a:p>
        </p:txBody>
      </p:sp>
      <p:pic>
        <p:nvPicPr>
          <p:cNvPr id="3" name="图片 2" descr="蒸谷工段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2085" y="2349500"/>
            <a:ext cx="6482400" cy="4320000"/>
          </a:xfrm>
          <a:prstGeom prst="rect">
            <a:avLst/>
          </a:prstGeom>
        </p:spPr>
      </p:pic>
      <p:sp>
        <p:nvSpPr>
          <p:cNvPr id="5" name="文本框 6"/>
          <p:cNvSpPr txBox="1"/>
          <p:nvPr>
            <p:custDataLst>
              <p:tags r:id="rId2"/>
            </p:custDataLst>
          </p:nvPr>
        </p:nvSpPr>
        <p:spPr>
          <a:xfrm>
            <a:off x="47625" y="1269365"/>
            <a:ext cx="1211453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 indent="13970" algn="ctr">
              <a:buClrTx/>
              <a:buSzTx/>
              <a:buFontTx/>
            </a:pP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     paddy→cleaning→ soaking→steaming→drying→parboiled paddy </a:t>
            </a:r>
          </a:p>
          <a:p>
            <a:pPr marL="0" lvl="1" indent="13970" algn="ctr">
              <a:buClrTx/>
              <a:buSzTx/>
              <a:buFontTx/>
            </a:pPr>
            <a:r>
              <a:rPr lang="en-US" altLang="zh-CN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稻谷</a:t>
            </a:r>
            <a:r>
              <a:rPr lang="en-US" altLang="zh-CN" sz="2400" b="1" dirty="0">
                <a:latin typeface="等线" panose="02010600030101010101" charset="-122"/>
                <a:ea typeface="等线" panose="02010600030101010101" charset="-122"/>
                <a:sym typeface="+mn-ea"/>
              </a:rPr>
              <a:t>→</a:t>
            </a:r>
            <a:r>
              <a:rPr lang="zh-CN" altLang="en-US" sz="2400" b="1" dirty="0">
                <a:latin typeface="等线" panose="02010600030101010101" charset="-122"/>
                <a:ea typeface="等线" panose="02010600030101010101" charset="-122"/>
                <a:sym typeface="+mn-ea"/>
              </a:rPr>
              <a:t>清理</a:t>
            </a:r>
            <a:r>
              <a:rPr lang="en-US" altLang="zh-CN" sz="2400" b="1" dirty="0">
                <a:latin typeface="等线" panose="02010600030101010101" charset="-122"/>
                <a:ea typeface="等线" panose="02010600030101010101" charset="-122"/>
                <a:sym typeface="+mn-ea"/>
              </a:rPr>
              <a:t>→</a:t>
            </a:r>
            <a:r>
              <a:rPr lang="zh-CN" altLang="en-US" sz="2400" b="1" dirty="0">
                <a:latin typeface="等线" panose="02010600030101010101" charset="-122"/>
                <a:ea typeface="等线" panose="02010600030101010101" charset="-122"/>
                <a:sym typeface="+mn-ea"/>
              </a:rPr>
              <a:t>浸泡</a:t>
            </a:r>
            <a:r>
              <a:rPr lang="en-US" altLang="zh-CN" sz="2400" b="1" dirty="0">
                <a:latin typeface="等线" panose="02010600030101010101" charset="-122"/>
                <a:ea typeface="等线" panose="02010600030101010101" charset="-122"/>
                <a:sym typeface="+mn-ea"/>
              </a:rPr>
              <a:t>→</a:t>
            </a:r>
            <a:r>
              <a:rPr lang="zh-CN" altLang="en-US" sz="2400" b="1" dirty="0">
                <a:latin typeface="等线" panose="02010600030101010101" charset="-122"/>
                <a:ea typeface="等线" panose="02010600030101010101" charset="-122"/>
                <a:sym typeface="+mn-ea"/>
              </a:rPr>
              <a:t>干燥</a:t>
            </a:r>
            <a:r>
              <a:rPr lang="en-US" altLang="zh-CN" sz="2400" b="1" dirty="0">
                <a:latin typeface="等线" panose="02010600030101010101" charset="-122"/>
                <a:ea typeface="等线" panose="02010600030101010101" charset="-122"/>
                <a:sym typeface="+mn-ea"/>
              </a:rPr>
              <a:t>→</a:t>
            </a:r>
            <a:r>
              <a:rPr lang="zh-CN" altLang="en-US" sz="2400" b="1" dirty="0">
                <a:latin typeface="等线" panose="02010600030101010101" charset="-122"/>
                <a:ea typeface="等线" panose="02010600030101010101" charset="-122"/>
                <a:sym typeface="+mn-ea"/>
              </a:rPr>
              <a:t>蒸谷稻</a:t>
            </a:r>
            <a:r>
              <a:rPr lang="en-US" altLang="zh-CN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                     </a:t>
            </a:r>
            <a:endParaRPr lang="zh-CN" altLang="en-US" sz="2400" b="1" noProof="1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166938" y="2143125"/>
            <a:ext cx="7500938" cy="21228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6600" b="1" kern="1200" cap="none" spc="0" normalizeH="0" baseline="0" noProof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楷体_GB2312" pitchFamily="1" charset="-122"/>
                <a:cs typeface="+mn-cs"/>
              </a:rPr>
              <a:t>Thank you</a:t>
            </a:r>
          </a:p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600" b="1" kern="1200" cap="none" spc="0" normalizeH="0" baseline="0" noProof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楷体_GB2312" pitchFamily="1" charset="-122"/>
                <a:cs typeface="+mn-cs"/>
              </a:rPr>
              <a:t>谢谢大家！</a:t>
            </a:r>
            <a:endParaRPr kumimoji="0" lang="en-US" altLang="zh-CN" sz="6600" b="1" kern="1200" cap="none" spc="0" normalizeH="0" baseline="0" noProof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楷体_GB2312" pitchFamily="1" charset="-122"/>
              <a:cs typeface="+mn-cs"/>
            </a:endParaRPr>
          </a:p>
        </p:txBody>
      </p:sp>
      <p:sp>
        <p:nvSpPr>
          <p:cNvPr id="110596" name="矩形 3"/>
          <p:cNvSpPr/>
          <p:nvPr/>
        </p:nvSpPr>
        <p:spPr>
          <a:xfrm>
            <a:off x="3238500" y="4786313"/>
            <a:ext cx="54292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邮箱：</a:t>
            </a: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pxiejian@126.com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35</a:t>
            </a:fld>
            <a:endParaRPr lang="zh-CN" altLang="en-US" dirty="0">
              <a:latin typeface="楷体_GB2312" pitchFamily="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4"/>
          <p:cNvSpPr/>
          <p:nvPr/>
        </p:nvSpPr>
        <p:spPr>
          <a:xfrm>
            <a:off x="180975" y="1296670"/>
            <a:ext cx="12011025" cy="5569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1">
              <a:buFont typeface="Wingdings" panose="05000000000000000000" charset="0"/>
            </a:pPr>
            <a:r>
              <a:rPr lang="en-GB" altLang="zh-CN" sz="3200" b="1">
                <a:solidFill>
                  <a:srgbClr val="0000FF"/>
                </a:solidFill>
                <a:latin typeface="Arial" panose="020B0604020202020204" pitchFamily="34" charset="0"/>
                <a:ea typeface="等线" panose="02010600030101010101" charset="-122"/>
                <a:cs typeface="Arial" panose="020B0604020202020204" pitchFamily="34" charset="0"/>
                <a:sym typeface="+mn-ea"/>
              </a:rPr>
              <a:t>t</a:t>
            </a:r>
            <a:r>
              <a:rPr lang="en-US" altLang="en-GB" sz="3200" b="1">
                <a:solidFill>
                  <a:srgbClr val="0000FF"/>
                </a:solidFill>
                <a:latin typeface="Arial" panose="020B0604020202020204" pitchFamily="34" charset="0"/>
                <a:ea typeface="等线" panose="02010600030101010101" charset="-122"/>
                <a:cs typeface="Arial" panose="020B0604020202020204" pitchFamily="34" charset="0"/>
                <a:sym typeface="+mn-ea"/>
              </a:rPr>
              <a:t>o </a:t>
            </a:r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ea typeface="等线" panose="02010600030101010101" charset="-122"/>
                <a:cs typeface="Arial" panose="020B0604020202020204" pitchFamily="34" charset="0"/>
                <a:sym typeface="+mn-ea"/>
              </a:rPr>
              <a:t>e</a:t>
            </a:r>
            <a:r>
              <a:rPr sz="3200" b="1">
                <a:solidFill>
                  <a:srgbClr val="0000FF"/>
                </a:solidFill>
                <a:latin typeface="Arial" panose="020B0604020202020204" pitchFamily="34" charset="0"/>
                <a:ea typeface="等线" panose="02010600030101010101" charset="-122"/>
                <a:cs typeface="Arial" panose="020B0604020202020204" pitchFamily="34" charset="0"/>
                <a:sym typeface="+mn-ea"/>
              </a:rPr>
              <a:t>nsure the quality and quantity of rice</a:t>
            </a:r>
            <a:r>
              <a:rPr lang="en-US" altLang="en-GB" sz="3200" b="1">
                <a:solidFill>
                  <a:srgbClr val="0000FF"/>
                </a:solidFill>
                <a:latin typeface="Arial" panose="020B0604020202020204" pitchFamily="34" charset="0"/>
                <a:ea typeface="等线" panose="02010600030101010101" charset="-122"/>
                <a:cs typeface="Arial" panose="020B0604020202020204" pitchFamily="34" charset="0"/>
                <a:sym typeface="+mn-ea"/>
              </a:rPr>
              <a:t> by keep rice</a:t>
            </a:r>
            <a:r>
              <a:rPr lang="en-GB" altLang="zh-CN" sz="3200" b="1">
                <a:solidFill>
                  <a:srgbClr val="0000FF"/>
                </a:solidFill>
                <a:latin typeface="Arial" panose="020B0604020202020204" pitchFamily="34" charset="0"/>
                <a:ea typeface="等线" panose="02010600030101010101" charset="-122"/>
                <a:cs typeface="Arial" panose="020B0604020202020204" pitchFamily="34" charset="0"/>
                <a:sym typeface="+mn-ea"/>
              </a:rPr>
              <a:t> in right condition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 </a:t>
            </a:r>
          </a:p>
          <a:p>
            <a:pPr marL="0" lvl="1">
              <a:buFont typeface="Wingdings" panose="05000000000000000000" charset="0"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以适宜条件储存稻米，以确保稻米的质量和数量</a:t>
            </a:r>
          </a:p>
          <a:p>
            <a:pPr lvl="1" indent="-457200">
              <a:buFont typeface="Wingdings" panose="05000000000000000000" charset="0"/>
              <a:buChar char="l"/>
            </a:pPr>
            <a:r>
              <a:rPr lang="en-US" altLang="zh-CN" sz="26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keep in </a:t>
            </a:r>
            <a:r>
              <a:rPr lang="en-US" altLang="zh-CN" sz="2600" b="1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sealed facilities</a:t>
            </a:r>
            <a:r>
              <a:rPr lang="zh-CN" altLang="en-US" sz="26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：</a:t>
            </a:r>
            <a:r>
              <a:rPr lang="en-US" altLang="zh-CN" sz="26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to prevent</a:t>
            </a:r>
            <a:r>
              <a:rPr lang="en-US" altLang="zh-CN" sz="26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</a:t>
            </a:r>
            <a:r>
              <a:rPr lang="en-US" altLang="zh-CN" sz="2600" b="1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damaged</a:t>
            </a:r>
            <a:r>
              <a:rPr lang="en-US" altLang="zh-CN" sz="26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by</a:t>
            </a:r>
            <a:r>
              <a:rPr lang="en-US" altLang="zh-CN" sz="2600" b="1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rats, bird, insects</a:t>
            </a:r>
            <a:r>
              <a:rPr lang="zh-CN" altLang="en-US" sz="2600" b="1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，</a:t>
            </a:r>
            <a:r>
              <a:rPr lang="en-US" altLang="zh-CN" sz="2600" b="1">
                <a:solidFill>
                  <a:srgbClr val="0000FF"/>
                </a:solidFill>
                <a:latin typeface="Arial" panose="020B0604020202020204" pitchFamily="34" charset="0"/>
                <a:ea typeface="等线" panose="02010600030101010101" charset="-122"/>
                <a:cs typeface="Arial" panose="020B0604020202020204" pitchFamily="34" charset="0"/>
                <a:sym typeface="+mn-ea"/>
              </a:rPr>
              <a:t>to reduce</a:t>
            </a:r>
            <a:r>
              <a:rPr lang="en-US" altLang="zh-CN" sz="26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 quality loss &amp; quantity loss due to moisture over decline.</a:t>
            </a:r>
          </a:p>
          <a:p>
            <a:pPr marL="0" lvl="1">
              <a:buFont typeface="Wingdings" panose="05000000000000000000" charset="0"/>
            </a:pPr>
            <a:r>
              <a:rPr lang="en-US" altLang="zh-CN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密封：防止鼠、虫、鸟害，减少水分过低</a:t>
            </a:r>
            <a:r>
              <a:rPr lang="en-US" altLang="zh-CN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——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数量和质量损失</a:t>
            </a:r>
            <a:endParaRPr lang="zh-CN" sz="26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lvl="1" indent="-457200" algn="l">
              <a:lnSpc>
                <a:spcPct val="100000"/>
              </a:lnSpc>
              <a:buClrTx/>
              <a:buSzTx/>
              <a:buFont typeface="Wingdings" panose="05000000000000000000" charset="0"/>
              <a:buChar char="l"/>
            </a:pPr>
            <a:r>
              <a:rPr lang="en-US" altLang="zh-CN" sz="26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keep in </a:t>
            </a:r>
            <a:r>
              <a:rPr lang="en-US" altLang="zh-CN" sz="2600" b="1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suitable moisture content</a:t>
            </a:r>
            <a:r>
              <a:rPr lang="zh-CN" altLang="en-US" sz="26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：</a:t>
            </a:r>
            <a:r>
              <a:rPr lang="en-US" altLang="zh-CN" sz="2600" b="1">
                <a:solidFill>
                  <a:srgbClr val="0000FF"/>
                </a:solidFill>
                <a:latin typeface="Arial" panose="020B0604020202020204" pitchFamily="34" charset="0"/>
                <a:ea typeface="等线" panose="02010600030101010101" charset="-122"/>
                <a:cs typeface="Arial" panose="020B0604020202020204" pitchFamily="34" charset="0"/>
                <a:sym typeface="+mn-ea"/>
              </a:rPr>
              <a:t>to reduce</a:t>
            </a:r>
            <a:r>
              <a:rPr lang="en-US" altLang="zh-CN" sz="26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 quality loss due to over high moisture</a:t>
            </a:r>
            <a:r>
              <a:rPr lang="zh-CN" altLang="en-US" sz="26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，</a:t>
            </a:r>
            <a:r>
              <a:rPr lang="en-US" altLang="zh-CN" sz="2600" b="1">
                <a:solidFill>
                  <a:srgbClr val="0000FF"/>
                </a:solidFill>
                <a:latin typeface="Arial" panose="020B0604020202020204" pitchFamily="34" charset="0"/>
                <a:ea typeface="等线" panose="02010600030101010101" charset="-122"/>
                <a:cs typeface="Arial" panose="020B0604020202020204" pitchFamily="34" charset="0"/>
                <a:sym typeface="+mn-ea"/>
              </a:rPr>
              <a:t>to reduce</a:t>
            </a:r>
            <a:r>
              <a:rPr lang="en-US" altLang="zh-CN" sz="26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 quantity loss due to over low moisture</a:t>
            </a:r>
          </a:p>
          <a:p>
            <a:pPr marL="0" lvl="1" algn="l">
              <a:lnSpc>
                <a:spcPct val="100000"/>
              </a:lnSpc>
              <a:buClrTx/>
              <a:buSzTx/>
              <a:buFont typeface="Wingdings" panose="05000000000000000000" charset="0"/>
            </a:pPr>
            <a:r>
              <a:rPr lang="en-US" altLang="zh-CN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适宜水分：减少因过高水分</a:t>
            </a:r>
            <a:r>
              <a:rPr lang="en-US" altLang="zh-CN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——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质量损失，过低水分</a:t>
            </a:r>
            <a:r>
              <a:rPr lang="en-US" altLang="zh-CN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——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数量损失</a:t>
            </a:r>
          </a:p>
          <a:p>
            <a:pPr lvl="1" indent="-457200" algn="l">
              <a:lnSpc>
                <a:spcPct val="100000"/>
              </a:lnSpc>
              <a:buClrTx/>
              <a:buSzTx/>
              <a:buFont typeface="Wingdings" panose="05000000000000000000" charset="0"/>
              <a:buChar char="l"/>
            </a:pPr>
            <a:r>
              <a:rPr lang="en-US" altLang="en-GB" sz="2600" b="1">
                <a:solidFill>
                  <a:srgbClr val="0000FF"/>
                </a:solidFill>
                <a:latin typeface="Arial" panose="020B0604020202020204" pitchFamily="34" charset="0"/>
                <a:ea typeface="等线" panose="02010600030101010101" charset="-122"/>
                <a:cs typeface="Arial" panose="020B0604020202020204" pitchFamily="34" charset="0"/>
                <a:sym typeface="+mn-ea"/>
              </a:rPr>
              <a:t>keep in </a:t>
            </a:r>
            <a:r>
              <a:rPr lang="en-GB" altLang="zh-CN" sz="2600" b="1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charset="-122"/>
                <a:cs typeface="Arial" panose="020B0604020202020204" pitchFamily="34" charset="0"/>
                <a:sym typeface="+mn-ea"/>
              </a:rPr>
              <a:t>low temp.</a:t>
            </a:r>
            <a:r>
              <a:rPr lang="en-US" altLang="en-GB" sz="2600" b="1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charset="-122"/>
                <a:cs typeface="Arial" panose="020B0604020202020204" pitchFamily="34" charset="0"/>
                <a:sym typeface="+mn-ea"/>
              </a:rPr>
              <a:t> / </a:t>
            </a:r>
            <a:r>
              <a:rPr lang="en-US" altLang="zh-CN" sz="2600" b="1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low O</a:t>
            </a:r>
            <a:r>
              <a:rPr lang="en-US" altLang="zh-CN" sz="2600" b="1" baseline="-25000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2</a:t>
            </a:r>
            <a:r>
              <a:rPr lang="en-US" altLang="zh-CN" sz="2600" b="1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 condition</a:t>
            </a:r>
            <a:r>
              <a:rPr lang="zh-CN" altLang="en-US" sz="2600" b="1">
                <a:solidFill>
                  <a:srgbClr val="0000FF"/>
                </a:solidFill>
                <a:latin typeface="Arial" panose="020B0604020202020204" pitchFamily="34" charset="0"/>
                <a:ea typeface="等线" panose="02010600030101010101" charset="-122"/>
                <a:cs typeface="Arial" panose="020B0604020202020204" pitchFamily="34" charset="0"/>
                <a:sym typeface="+mn-ea"/>
              </a:rPr>
              <a:t>：</a:t>
            </a:r>
            <a:r>
              <a:rPr lang="en-US" altLang="zh-CN" sz="2600" b="1">
                <a:solidFill>
                  <a:srgbClr val="0000FF"/>
                </a:solidFill>
                <a:latin typeface="Arial" panose="020B0604020202020204" pitchFamily="34" charset="0"/>
                <a:ea typeface="等线" panose="02010600030101010101" charset="-122"/>
                <a:cs typeface="Arial" panose="020B0604020202020204" pitchFamily="34" charset="0"/>
                <a:sym typeface="+mn-ea"/>
              </a:rPr>
              <a:t>to reduce</a:t>
            </a:r>
            <a:r>
              <a:rPr lang="en-US" altLang="zh-CN" sz="26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 quality loss, </a:t>
            </a:r>
            <a:r>
              <a:rPr lang="en-US" altLang="zh-CN" sz="2600" b="1">
                <a:solidFill>
                  <a:srgbClr val="0000FF"/>
                </a:solidFill>
                <a:latin typeface="Arial" panose="020B0604020202020204" pitchFamily="34" charset="0"/>
                <a:ea typeface="等线" panose="02010600030101010101" charset="-122"/>
                <a:cs typeface="Arial" panose="020B0604020202020204" pitchFamily="34" charset="0"/>
                <a:sym typeface="+mn-ea"/>
              </a:rPr>
              <a:t>such as higher FAV </a:t>
            </a:r>
            <a:r>
              <a:rPr lang="zh-CN" altLang="en-US" sz="2600" b="1">
                <a:solidFill>
                  <a:srgbClr val="0000FF"/>
                </a:solidFill>
                <a:latin typeface="Arial" panose="020B0604020202020204" pitchFamily="34" charset="0"/>
                <a:ea typeface="等线" panose="02010600030101010101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2600" b="1">
                <a:solidFill>
                  <a:srgbClr val="0000FF"/>
                </a:solidFill>
                <a:latin typeface="Arial" panose="020B0604020202020204" pitchFamily="34" charset="0"/>
                <a:ea typeface="等线" panose="02010600030101010101" charset="-122"/>
                <a:cs typeface="Arial" panose="020B0604020202020204" pitchFamily="34" charset="0"/>
                <a:sym typeface="+mn-ea"/>
              </a:rPr>
              <a:t>fatty acid value</a:t>
            </a:r>
            <a:r>
              <a:rPr lang="zh-CN" altLang="en-US" sz="2600" b="1">
                <a:solidFill>
                  <a:srgbClr val="0000FF"/>
                </a:solidFill>
                <a:latin typeface="Arial" panose="020B0604020202020204" pitchFamily="34" charset="0"/>
                <a:ea typeface="等线" panose="02010600030101010101" charset="-122"/>
                <a:cs typeface="Arial" panose="020B0604020202020204" pitchFamily="34" charset="0"/>
                <a:sym typeface="+mn-ea"/>
              </a:rPr>
              <a:t>）</a:t>
            </a:r>
            <a:r>
              <a:rPr lang="en-US" altLang="zh-CN" sz="2600" b="1">
                <a:solidFill>
                  <a:srgbClr val="0000FF"/>
                </a:solidFill>
                <a:latin typeface="Arial" panose="020B0604020202020204" pitchFamily="34" charset="0"/>
                <a:ea typeface="等线" panose="02010600030101010101" charset="-122"/>
                <a:cs typeface="Arial" panose="020B0604020202020204" pitchFamily="34" charset="0"/>
                <a:sym typeface="+mn-ea"/>
              </a:rPr>
              <a:t>,</a:t>
            </a:r>
            <a:r>
              <a:rPr lang="en-US" altLang="zh-CN" sz="26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due to </a:t>
            </a:r>
            <a:r>
              <a:rPr lang="en-US" altLang="zh-CN" sz="2600" b="1">
                <a:solidFill>
                  <a:srgbClr val="0000FF"/>
                </a:solidFill>
                <a:latin typeface="Arial" panose="020B0604020202020204" pitchFamily="34" charset="0"/>
                <a:ea typeface="等线" panose="02010600030101010101" charset="-122"/>
                <a:cs typeface="Arial" panose="020B0604020202020204" pitchFamily="34" charset="0"/>
                <a:sym typeface="+mn-ea"/>
              </a:rPr>
              <a:t> higher temp or O</a:t>
            </a:r>
            <a:r>
              <a:rPr lang="en-US" altLang="zh-CN" sz="2600" b="1" baseline="-25000">
                <a:solidFill>
                  <a:srgbClr val="0000FF"/>
                </a:solidFill>
                <a:latin typeface="Arial" panose="020B0604020202020204" pitchFamily="34" charset="0"/>
                <a:ea typeface="等线" panose="02010600030101010101" charset="-122"/>
                <a:cs typeface="Arial" panose="020B0604020202020204" pitchFamily="34" charset="0"/>
                <a:sym typeface="+mn-ea"/>
              </a:rPr>
              <a:t>2</a:t>
            </a:r>
            <a:r>
              <a:rPr lang="en-US" altLang="zh-CN" sz="2600" b="1">
                <a:solidFill>
                  <a:srgbClr val="0000FF"/>
                </a:solidFill>
                <a:latin typeface="Arial" panose="020B0604020202020204" pitchFamily="34" charset="0"/>
                <a:ea typeface="等线" panose="02010600030101010101" charset="-122"/>
                <a:cs typeface="Arial" panose="020B0604020202020204" pitchFamily="34" charset="0"/>
                <a:sym typeface="+mn-ea"/>
              </a:rPr>
              <a:t>  concentration </a:t>
            </a:r>
          </a:p>
          <a:p>
            <a:pPr marL="0" lvl="1" algn="l">
              <a:lnSpc>
                <a:spcPct val="100000"/>
              </a:lnSpc>
              <a:buClrTx/>
              <a:buSzTx/>
              <a:buFont typeface="Wingdings" panose="05000000000000000000" charset="0"/>
            </a:pPr>
            <a:r>
              <a:rPr lang="en-US" altLang="zh-CN" sz="26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+mn-ea"/>
              </a:rPr>
              <a:t>     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低温</a:t>
            </a:r>
            <a:r>
              <a:rPr lang="en-US" altLang="zh-CN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/</a:t>
            </a:r>
            <a:r>
              <a:rPr lang="en-US" altLang="zh-CN" sz="26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缺氧</a:t>
            </a:r>
            <a:r>
              <a:rPr lang="en-US" altLang="zh-CN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/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低氧（气调处理）：减少因过高温度或氧气浓度造成质量损失</a:t>
            </a:r>
          </a:p>
          <a:p>
            <a:pPr marL="0" lvl="1" algn="l">
              <a:lnSpc>
                <a:spcPct val="100000"/>
              </a:lnSpc>
              <a:buClrTx/>
              <a:buSzTx/>
              <a:buFont typeface="Wingdings" panose="05000000000000000000" charset="0"/>
            </a:pP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en-US" altLang="zh-CN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                        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（如脂肪酸值过高）</a:t>
            </a:r>
            <a:endParaRPr lang="zh-CN" altLang="en-US" sz="2600" b="1" dirty="0">
              <a:solidFill>
                <a:srgbClr val="0000FF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5925"/>
            <a:ext cx="11953240" cy="768350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square">
            <a:spAutoFit/>
          </a:bodyPr>
          <a:lstStyle/>
          <a:p>
            <a:pPr marL="0" lvl="1" algn="l">
              <a:buClrTx/>
              <a:buSzTx/>
              <a:buFontTx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</a:rPr>
              <a:t>2. China’s Rice Storage</a:t>
            </a:r>
            <a:r>
              <a:rPr lang="en-US" altLang="zh-CN" sz="44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  <a:sym typeface="+mn-ea"/>
              </a:rPr>
              <a:t> 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中国稻米储存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</a:rPr>
              <a:t>  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4</a:t>
            </a:fld>
            <a:endParaRPr lang="zh-CN" altLang="en-US" dirty="0">
              <a:latin typeface="楷体_GB2312" pitchFamily="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5925"/>
            <a:ext cx="11953240" cy="768350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square">
            <a:spAutoFit/>
          </a:bodyPr>
          <a:lstStyle/>
          <a:p>
            <a:pPr marL="0" lvl="1" algn="l">
              <a:buClrTx/>
              <a:buSzTx/>
              <a:buFontTx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</a:rPr>
              <a:t>2. China’s Rice Storage</a:t>
            </a:r>
            <a:r>
              <a:rPr lang="en-US" altLang="zh-CN" sz="44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  <a:sym typeface="+mn-ea"/>
              </a:rPr>
              <a:t>  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中国稻米储存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</a:rPr>
              <a:t>  </a:t>
            </a:r>
          </a:p>
        </p:txBody>
      </p:sp>
      <p:sp>
        <p:nvSpPr>
          <p:cNvPr id="3074" name="矩形 4"/>
          <p:cNvSpPr/>
          <p:nvPr>
            <p:custDataLst>
              <p:tags r:id="rId2"/>
            </p:custDataLst>
          </p:nvPr>
        </p:nvSpPr>
        <p:spPr>
          <a:xfrm>
            <a:off x="306070" y="1440180"/>
            <a:ext cx="11666220" cy="19221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1" algn="l">
              <a:spcBef>
                <a:spcPts val="4200"/>
              </a:spcBef>
              <a:buClr>
                <a:srgbClr val="0595D4"/>
              </a:buClr>
              <a:buSzTx/>
              <a:buFontTx/>
              <a:defRPr/>
            </a:pPr>
            <a:r>
              <a:rPr lang="en-US" altLang="zh-CN" sz="40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  <a:sym typeface="+mn-ea"/>
              </a:rPr>
              <a:t>2.1 Storage facilities      </a:t>
            </a:r>
            <a:r>
              <a:rPr lang="zh-CN" altLang="en-US" sz="40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稻米储存设施</a:t>
            </a:r>
            <a:r>
              <a:rPr lang="en-US" altLang="zh-CN" sz="40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  <a:sym typeface="+mn-ea"/>
              </a:rPr>
              <a:t> </a:t>
            </a:r>
          </a:p>
          <a:p>
            <a:pPr marL="0" lvl="1" algn="l">
              <a:spcBef>
                <a:spcPts val="4200"/>
              </a:spcBef>
              <a:buClr>
                <a:srgbClr val="0595D4"/>
              </a:buClr>
              <a:buSzTx/>
              <a:buFontTx/>
              <a:defRPr/>
            </a:pPr>
            <a:r>
              <a:rPr lang="en-US" altLang="zh-CN" sz="40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  <a:sym typeface="+mn-ea"/>
              </a:rPr>
              <a:t>2.2 Storage technology  </a:t>
            </a:r>
            <a:r>
              <a:rPr lang="zh-CN" altLang="en-US" sz="40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稻米储存技术</a:t>
            </a:r>
            <a:r>
              <a:rPr lang="en-US" altLang="zh-CN" sz="44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  <a:sym typeface="+mn-ea"/>
              </a:rPr>
              <a:t> </a:t>
            </a:r>
            <a:endParaRPr lang="zh-CN" altLang="en-US" sz="4400" b="1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华文细黑" panose="02010600040101010101" pitchFamily="2" charset="-122"/>
              <a:cs typeface="+mj-cs"/>
              <a:sym typeface="+mn-ea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5</a:t>
            </a:fld>
            <a:endParaRPr lang="zh-CN" altLang="en-US" dirty="0">
              <a:latin typeface="楷体_GB2312" pitchFamily="1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4"/>
          <p:cNvSpPr/>
          <p:nvPr/>
        </p:nvSpPr>
        <p:spPr>
          <a:xfrm>
            <a:off x="306070" y="1440180"/>
            <a:ext cx="11666220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Wingdings" panose="05000000000000000000" charset="0"/>
            </a:pP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2.1.1 House type w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arehouse</a:t>
            </a:r>
            <a:r>
              <a:rPr lang="en-US" altLang="zh-CN" sz="3200" b="1"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房式仓</a:t>
            </a:r>
          </a:p>
          <a:p>
            <a:pPr>
              <a:buFont typeface="Wingdings" panose="05000000000000000000" charset="0"/>
            </a:pPr>
            <a:endParaRPr lang="zh-CN" altLang="en-US" sz="32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Wingdings" panose="05000000000000000000" charset="0"/>
            </a:pPr>
            <a:endParaRPr lang="zh-CN" altLang="en-US" sz="32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Wingdings" panose="05000000000000000000" charset="0"/>
            </a:pPr>
            <a:endParaRPr lang="en-US" altLang="zh-CN" sz="3200" b="1">
              <a:solidFill>
                <a:srgbClr val="0000FF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pPr>
              <a:buFont typeface="Wingdings" panose="05000000000000000000" charset="0"/>
            </a:pPr>
            <a:endParaRPr lang="en-US" altLang="zh-CN" sz="3200" b="1">
              <a:solidFill>
                <a:srgbClr val="0000FF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pPr algn="l">
              <a:buClrTx/>
              <a:buSzTx/>
              <a:buFont typeface="Wingdings" panose="05000000000000000000" charset="0"/>
            </a:pP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2.1.2 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Squat silo +Silo </a:t>
            </a:r>
            <a:r>
              <a:rPr lang="en-US" altLang="zh-CN" sz="3200" b="1"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浅圆仓</a:t>
            </a:r>
            <a:r>
              <a:rPr lang="en-US" altLang="zh-CN" sz="3200" b="1" dirty="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+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立筒仓</a:t>
            </a:r>
            <a:endParaRPr lang="zh-CN" altLang="en-US" sz="3200" b="1" dirty="0">
              <a:solidFill>
                <a:srgbClr val="0000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buFont typeface="Wingdings" panose="05000000000000000000" charset="0"/>
            </a:pPr>
            <a:endParaRPr lang="zh-CN" altLang="en-US" sz="3200" b="1" dirty="0">
              <a:solidFill>
                <a:srgbClr val="0000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5925"/>
            <a:ext cx="11953240" cy="768350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square">
            <a:spAutoFit/>
          </a:bodyPr>
          <a:lstStyle/>
          <a:p>
            <a:pPr marL="0" lvl="1" algn="l">
              <a:buClrTx/>
              <a:buSzTx/>
              <a:buFontTx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</a:rPr>
              <a:t>2.1 Storage facilities  </a:t>
            </a:r>
            <a:r>
              <a:rPr kumimoji="0" lang="zh-CN" altLang="en-US" sz="4000" b="1" i="0" u="none" strike="noStrike" kern="1200" cap="none" spc="0" normalizeH="0" baseline="0" dirty="0">
                <a:latin typeface="黑体" panose="02010609060101010101" pitchFamily="49" charset="-122"/>
                <a:ea typeface="黑体" panose="02010609060101010101" pitchFamily="49" charset="-122"/>
              </a:rPr>
              <a:t>稻米储存设施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</a:rPr>
              <a:t>  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 r="12196" b="15303"/>
          <a:stretch>
            <a:fillRect/>
          </a:stretch>
        </p:blipFill>
        <p:spPr>
          <a:xfrm>
            <a:off x="8760460" y="1440180"/>
            <a:ext cx="3299460" cy="223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4" name="Picture 7" descr="qianyuanca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078605" y="4364990"/>
            <a:ext cx="4232304" cy="223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" name="图片 99" descr="C:/Users/x/AppData/Local/Temp/picturecompress_20220222144823/output_41.jpgoutput_4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rcRect l="4122" t="11439" r="8504"/>
          <a:stretch>
            <a:fillRect/>
          </a:stretch>
        </p:blipFill>
        <p:spPr>
          <a:xfrm>
            <a:off x="8638540" y="4364990"/>
            <a:ext cx="3405505" cy="2232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6</a:t>
            </a:fld>
            <a:endParaRPr lang="zh-CN" altLang="en-US" dirty="0">
              <a:latin typeface="楷体_GB2312" pitchFamily="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5925"/>
            <a:ext cx="12192635" cy="768350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1" algn="l" defTabSz="914400" rtl="0">
              <a:lnSpc>
                <a:spcPct val="100000"/>
              </a:lnSpc>
              <a:spcBef>
                <a:spcPts val="4200"/>
              </a:spcBef>
              <a:spcAft>
                <a:spcPct val="0"/>
              </a:spcAft>
              <a:buClr>
                <a:srgbClr val="0595D4"/>
              </a:buClr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</a:rPr>
              <a:t>2.1.1 </a:t>
            </a:r>
            <a:r>
              <a:rPr lang="en-US" altLang="zh-CN" sz="44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House type warehouse </a:t>
            </a:r>
            <a:r>
              <a:rPr lang="en-US" altLang="zh-CN" sz="40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房式仓</a:t>
            </a:r>
            <a:r>
              <a:rPr lang="en-US" altLang="zh-CN" sz="4400" b="1" dirty="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  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j-cs"/>
              <a:sym typeface="+mn-ea"/>
            </a:endParaRPr>
          </a:p>
        </p:txBody>
      </p:sp>
      <p:sp>
        <p:nvSpPr>
          <p:cNvPr id="3074" name="矩形 4"/>
          <p:cNvSpPr/>
          <p:nvPr/>
        </p:nvSpPr>
        <p:spPr>
          <a:xfrm>
            <a:off x="46990" y="1296670"/>
            <a:ext cx="11925300" cy="51873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1" algn="l">
              <a:lnSpc>
                <a:spcPct val="95000"/>
              </a:lnSpc>
              <a:buFont typeface="Wingdings" panose="05000000000000000000" charset="0"/>
            </a:pPr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（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1</a:t>
            </a:r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）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large size horizontal warehouse</a:t>
            </a:r>
          </a:p>
          <a:p>
            <a:pPr marL="0" lvl="1" algn="l">
              <a:lnSpc>
                <a:spcPct val="95000"/>
              </a:lnSpc>
              <a:buFont typeface="Wingdings" panose="05000000000000000000" charset="0"/>
            </a:pP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高大平房仓</a:t>
            </a:r>
          </a:p>
          <a:p>
            <a:pPr lvl="2" indent="457200" algn="l">
              <a:lnSpc>
                <a:spcPct val="95000"/>
              </a:lnSpc>
              <a:buClrTx/>
              <a:buSzTx/>
              <a:buFont typeface="Wingdings" panose="05000000000000000000" charset="0"/>
            </a:pP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for</a:t>
            </a:r>
            <a:r>
              <a:rPr lang="en-US" altLang="zh-CN" sz="2800" b="1"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 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bulk</a:t>
            </a:r>
            <a:r>
              <a:rPr lang="en-US" altLang="zh-CN" sz="2800" b="1"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paddy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，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or 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bagged 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grain</a:t>
            </a:r>
          </a:p>
          <a:p>
            <a:pPr lvl="2" indent="457200" algn="l">
              <a:lnSpc>
                <a:spcPct val="95000"/>
              </a:lnSpc>
              <a:buFont typeface="Wingdings" panose="05000000000000000000" charset="0"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储存散粮</a:t>
            </a:r>
          </a:p>
          <a:p>
            <a:pPr marL="0" lvl="1" algn="l">
              <a:lnSpc>
                <a:spcPct val="95000"/>
              </a:lnSpc>
              <a:buFont typeface="Wingdings" panose="05000000000000000000" charset="0"/>
            </a:pPr>
            <a:endParaRPr lang="zh-CN" altLang="en-US" sz="3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L="0" lvl="1" algn="l">
              <a:lnSpc>
                <a:spcPct val="95000"/>
              </a:lnSpc>
              <a:buFont typeface="Wingdings" panose="05000000000000000000" charset="0"/>
            </a:pPr>
            <a:endParaRPr lang="zh-CN" altLang="en-US" sz="3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L="0" lvl="1" algn="l">
              <a:lnSpc>
                <a:spcPct val="95000"/>
              </a:lnSpc>
              <a:buFont typeface="Wingdings" panose="05000000000000000000" charset="0"/>
            </a:pPr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（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2</a:t>
            </a:r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）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multi-storied warehouse</a:t>
            </a:r>
          </a:p>
          <a:p>
            <a:pPr marL="0" lvl="1" algn="l">
              <a:lnSpc>
                <a:spcPct val="95000"/>
              </a:lnSpc>
              <a:buFont typeface="Wingdings" panose="05000000000000000000" charset="0"/>
            </a:pP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      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楼房仓</a:t>
            </a:r>
          </a:p>
          <a:p>
            <a:pPr lvl="2" indent="13970" algn="l">
              <a:lnSpc>
                <a:spcPct val="125000"/>
              </a:lnSpc>
              <a:buClrTx/>
              <a:buSzTx/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for</a:t>
            </a:r>
            <a:r>
              <a:rPr lang="en-US" altLang="zh-CN" sz="2800" b="1"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bagged</a:t>
            </a:r>
            <a:r>
              <a:rPr lang="en-US" altLang="zh-CN" sz="2800" b="1"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paddy / brown rice/</a:t>
            </a:r>
          </a:p>
          <a:p>
            <a:pPr marL="0" lvl="1" indent="13970" algn="l">
              <a:lnSpc>
                <a:spcPct val="95000"/>
              </a:lnSpc>
              <a:buClrTx/>
              <a:buSzTx/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     		white rice/ milled rice</a:t>
            </a:r>
          </a:p>
          <a:p>
            <a:pPr lvl="2" indent="13970" algn="l">
              <a:lnSpc>
                <a:spcPct val="95000"/>
              </a:lnSpc>
              <a:buClrTx/>
              <a:buSzTx/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储存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包装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稻谷、糙米、白米等</a:t>
            </a:r>
            <a:endParaRPr lang="zh-CN" altLang="en-US" sz="32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4" name="Picture 4" descr="照片 02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 l="2875" t="3882" r="24888" b="14590"/>
          <a:stretch>
            <a:fillRect/>
          </a:stretch>
        </p:blipFill>
        <p:spPr>
          <a:xfrm>
            <a:off x="8368665" y="4149090"/>
            <a:ext cx="3756025" cy="25203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rcRect r="12196" b="15303"/>
          <a:stretch>
            <a:fillRect/>
          </a:stretch>
        </p:blipFill>
        <p:spPr>
          <a:xfrm>
            <a:off x="8760460" y="1440180"/>
            <a:ext cx="3299460" cy="2232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7</a:t>
            </a:fld>
            <a:endParaRPr lang="zh-CN" altLang="en-US" dirty="0">
              <a:latin typeface="楷体_GB2312" pitchFamily="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5925"/>
            <a:ext cx="12192635" cy="768350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1" algn="l" defTabSz="914400" rtl="0">
              <a:lnSpc>
                <a:spcPct val="100000"/>
              </a:lnSpc>
              <a:spcBef>
                <a:spcPts val="4200"/>
              </a:spcBef>
              <a:spcAft>
                <a:spcPct val="0"/>
              </a:spcAft>
              <a:buClr>
                <a:srgbClr val="0595D4"/>
              </a:buClr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</a:rPr>
              <a:t>2.1.2 </a:t>
            </a:r>
            <a:r>
              <a:rPr lang="en-US" altLang="zh-CN" sz="44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Squat silo / silo </a:t>
            </a:r>
            <a:r>
              <a:rPr lang="en-US" altLang="zh-CN" sz="40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浅圆仓/</a:t>
            </a:r>
            <a:r>
              <a:rPr lang="zh-CN" altLang="en-US" sz="40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筒仓</a:t>
            </a:r>
            <a:r>
              <a:rPr lang="en-US" altLang="zh-CN" sz="4400" b="1" dirty="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 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j-cs"/>
              <a:sym typeface="+mn-ea"/>
            </a:endParaRPr>
          </a:p>
        </p:txBody>
      </p:sp>
      <p:sp>
        <p:nvSpPr>
          <p:cNvPr id="3" name="矩形 4"/>
          <p:cNvSpPr/>
          <p:nvPr/>
        </p:nvSpPr>
        <p:spPr>
          <a:xfrm>
            <a:off x="129540" y="1368425"/>
            <a:ext cx="1184275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（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1</a:t>
            </a:r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）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reinforced concrete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钢筋混凝土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zh-CN" altLang="en-US" sz="32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algn="l" eaLnBrk="1" hangingPunct="1">
              <a:buClrTx/>
              <a:buSzTx/>
              <a:buFontTx/>
              <a:buNone/>
            </a:pP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（2）steel structure + thermal  isolation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钢板仓+隔热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</a:t>
            </a:r>
          </a:p>
        </p:txBody>
      </p:sp>
      <p:pic>
        <p:nvPicPr>
          <p:cNvPr id="87044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screen"/>
          <a:srcRect r="15357"/>
          <a:stretch>
            <a:fillRect/>
          </a:stretch>
        </p:blipFill>
        <p:spPr bwMode="auto">
          <a:xfrm>
            <a:off x="5664200" y="3213100"/>
            <a:ext cx="3023870" cy="252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1077595" y="5735320"/>
            <a:ext cx="475297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 indent="13970" algn="l" eaLnBrk="1" fontAlgn="base" hangingPunct="1">
              <a:buClrTx/>
              <a:buSzTx/>
              <a:buFontTx/>
              <a:buNone/>
            </a:pP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reinforced concrete</a:t>
            </a:r>
          </a:p>
          <a:p>
            <a:pPr marL="0" lvl="1" indent="13970" algn="l" eaLnBrk="1" fontAlgn="base" hangingPunct="1">
              <a:buClrTx/>
              <a:buSzTx/>
              <a:buFontTx/>
              <a:buNone/>
            </a:pP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     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钢筋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混凝土</a:t>
            </a:r>
            <a:endParaRPr lang="zh-CN" altLang="en-US" sz="3200" b="1" dirty="0">
              <a:solidFill>
                <a:schemeClr val="tx1"/>
              </a:solidFill>
              <a:latin typeface="Arial" panose="020B0604020202020204" pitchFamily="34" charset="0"/>
              <a:ea typeface="华文细黑" panose="0201060004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7200265" y="5700395"/>
            <a:ext cx="474662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 indent="13970" algn="l" eaLnBrk="1" fontAlgn="base" hangingPunct="1">
              <a:buClrTx/>
              <a:buSzTx/>
              <a:buFontTx/>
              <a:buNone/>
            </a:pP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steel+thermal  isolation</a:t>
            </a:r>
          </a:p>
          <a:p>
            <a:pPr marL="0" lvl="1" indent="13970" algn="ctr" eaLnBrk="1" fontAlgn="base" hangingPunct="1"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钢板仓+隔热</a:t>
            </a:r>
            <a:endParaRPr lang="zh-CN" altLang="en-US" sz="3200" b="1">
              <a:solidFill>
                <a:schemeClr val="tx1"/>
              </a:solidFill>
              <a:latin typeface="Arial" panose="020B0604020202020204" pitchFamily="34" charset="0"/>
              <a:ea typeface="华文细黑" panose="02010600040101010101" pitchFamily="2" charset="-122"/>
              <a:sym typeface="+mn-ea"/>
            </a:endParaRPr>
          </a:p>
        </p:txBody>
      </p:sp>
      <p:pic>
        <p:nvPicPr>
          <p:cNvPr id="23554" name="Picture 7" descr="qianyuanca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54610" y="3180080"/>
            <a:ext cx="2297430" cy="25203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C:/Users/x/AppData/Local/Temp/picturecompress_20220222144823/output_43.jpgoutput_4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2496185" y="3180080"/>
            <a:ext cx="2592705" cy="25203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" name="图片 99" descr="C:/Users/x/AppData/Local/Temp/picturecompress_20220222144823/output_41.jpgoutput_4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rcRect l="4122" r="8504"/>
          <a:stretch>
            <a:fillRect/>
          </a:stretch>
        </p:blipFill>
        <p:spPr>
          <a:xfrm>
            <a:off x="8759190" y="3215005"/>
            <a:ext cx="3405505" cy="25203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8</a:t>
            </a:fld>
            <a:endParaRPr lang="zh-CN" altLang="en-US" dirty="0">
              <a:latin typeface="楷体_GB2312" pitchFamily="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4"/>
          <p:cNvSpPr/>
          <p:nvPr/>
        </p:nvSpPr>
        <p:spPr>
          <a:xfrm>
            <a:off x="635" y="1440180"/>
            <a:ext cx="12232640" cy="44234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9845" indent="-29845">
              <a:lnSpc>
                <a:spcPct val="110000"/>
              </a:lnSpc>
              <a:buFont typeface="Wingdings" panose="05000000000000000000" charset="0"/>
              <a:buChar char="l"/>
            </a:pP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 seal/air-tight</a:t>
            </a:r>
            <a:r>
              <a:rPr lang="en-US" altLang="zh-CN" sz="2800" b="1"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                                                  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密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封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气密</a:t>
            </a:r>
          </a:p>
          <a:p>
            <a:pPr marL="0" lvl="1" indent="-457200" algn="l">
              <a:lnSpc>
                <a:spcPct val="110000"/>
              </a:lnSpc>
              <a:buClrTx/>
              <a:buSzTx/>
              <a:buFont typeface="Wingdings" panose="05000000000000000000" charset="0"/>
              <a:buChar char="l"/>
            </a:pP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ventilation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/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horizontal ventilation                   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机械通风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/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横向通风</a:t>
            </a:r>
          </a:p>
          <a:p>
            <a:pPr marL="0" lvl="1" indent="-457200" algn="l">
              <a:lnSpc>
                <a:spcPct val="110000"/>
              </a:lnSpc>
              <a:buClrTx/>
              <a:buSzTx/>
              <a:buFont typeface="Wingdings" panose="05000000000000000000" charset="0"/>
              <a:buChar char="l"/>
            </a:pP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grain chilling/ vacuum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cooling                      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谷物冷却</a:t>
            </a:r>
            <a:endParaRPr lang="en-US" altLang="zh-CN" sz="2800" b="1" dirty="0">
              <a:solidFill>
                <a:srgbClr val="0000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80645" lvl="1" indent="-37465">
              <a:lnSpc>
                <a:spcPct val="110000"/>
              </a:lnSpc>
              <a:buFont typeface="Wingdings" panose="05000000000000000000" charset="0"/>
              <a:buChar char="l"/>
            </a:pP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fumigation/recirculation fumigation               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熏蒸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/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环流熏蒸</a:t>
            </a:r>
          </a:p>
          <a:p>
            <a:pPr marL="0" lvl="1" indent="-457200" algn="l">
              <a:lnSpc>
                <a:spcPct val="110000"/>
              </a:lnSpc>
              <a:buClrTx/>
              <a:buSzTx/>
              <a:buFont typeface="Wingdings" panose="05000000000000000000" charset="0"/>
              <a:buChar char="l"/>
            </a:pP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multi-agent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prevental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              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多介质防治</a:t>
            </a:r>
          </a:p>
          <a:p>
            <a:pPr marL="0" lvl="1" indent="-457200" algn="l">
              <a:lnSpc>
                <a:spcPct val="110000"/>
              </a:lnSpc>
              <a:buClrTx/>
              <a:buSzTx/>
              <a:buFont typeface="Wingdings" panose="05000000000000000000" charset="0"/>
              <a:buChar char="l"/>
            </a:pP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inert dust for insect prevention                       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惰性粉防虫</a:t>
            </a:r>
          </a:p>
          <a:p>
            <a:pPr marL="0" lvl="1" indent="-457200" algn="l">
              <a:lnSpc>
                <a:spcPct val="110000"/>
              </a:lnSpc>
              <a:buClrTx/>
              <a:buSzTx/>
              <a:buFont typeface="Wingdings" panose="05000000000000000000" charset="0"/>
              <a:buChar char="l"/>
            </a:pP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condition of grain monitoring &amp; control         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粮情测控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</a:t>
            </a:r>
          </a:p>
          <a:p>
            <a:pPr marL="0" lvl="1" indent="-457200" algn="l">
              <a:lnSpc>
                <a:spcPct val="110000"/>
              </a:lnSpc>
              <a:buClrTx/>
              <a:buSzTx/>
              <a:buFont typeface="Wingdings" panose="05000000000000000000" charset="0"/>
              <a:buChar char="l"/>
            </a:pP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control atmosphere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by purging CO</a:t>
            </a:r>
            <a:r>
              <a:rPr lang="en-US" altLang="zh-CN" sz="2800" b="1" baseline="-2500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or N</a:t>
            </a:r>
            <a:r>
              <a:rPr lang="en-US" altLang="zh-CN" sz="2800" b="1" baseline="-25000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）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气调</a:t>
            </a:r>
          </a:p>
          <a:p>
            <a:pPr lvl="1" indent="-457200" algn="l">
              <a:lnSpc>
                <a:spcPct val="110000"/>
              </a:lnSpc>
              <a:buClrTx/>
              <a:buSzTx/>
              <a:buFont typeface="Wingdings" panose="05000000000000000000" charset="0"/>
              <a:buChar char="l"/>
            </a:pP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+mn-ea"/>
              </a:rPr>
              <a:t> ……</a:t>
            </a:r>
            <a:endParaRPr lang="en-US" altLang="zh-CN" sz="2800" b="1" dirty="0">
              <a:solidFill>
                <a:srgbClr val="0000FF"/>
              </a:solidFill>
              <a:latin typeface="Arial" panose="020B0604020202020204" pitchFamily="34" charset="0"/>
              <a:ea typeface="华文细黑" panose="02010600040101010101" pitchFamily="2" charset="-122"/>
              <a:sym typeface="+mn-ea"/>
            </a:endParaRPr>
          </a:p>
        </p:txBody>
      </p:sp>
      <p:sp>
        <p:nvSpPr>
          <p:cNvPr id="2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5925"/>
            <a:ext cx="11953240" cy="768350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square">
            <a:spAutoFit/>
          </a:bodyPr>
          <a:lstStyle/>
          <a:p>
            <a:pPr marL="0" lvl="1" algn="l">
              <a:buClrTx/>
              <a:buSzTx/>
              <a:buFontTx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</a:rPr>
              <a:t>2.2 Storage technology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稻米储存技术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j-cs"/>
              </a:rPr>
              <a:t>  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pPr lvl="0" eaLnBrk="1" hangingPunct="1">
                <a:buNone/>
              </a:pPr>
              <a:t>9</a:t>
            </a:fld>
            <a:endParaRPr lang="zh-CN" altLang="en-US" dirty="0">
              <a:latin typeface="楷体_GB2312" pitchFamily="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1c63874e-62df-4c72-80e8-18f15cb8042f"/>
  <p:tag name="COMMONDATA" val="eyJoZGlkIjoiMTljMTc1OTYxOWZiYzQ5MTQyM2ZiOTFmMzQwODI0Nj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黑体"/>
        <a:cs typeface=""/>
      </a:majorFont>
      <a:minorFont>
        <a:latin typeface="黑体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楷体_GB2312" pitchFamily="1" charset="-122"/>
            <a:ea typeface="楷体_GB2312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楷体_GB2312" pitchFamily="1" charset="-122"/>
            <a:ea typeface="楷体_GB2312" pitchFamily="1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1541</Words>
  <Application>WPS 演示</Application>
  <PresentationFormat>自定义</PresentationFormat>
  <Paragraphs>304</Paragraphs>
  <Slides>35</Slides>
  <Notes>16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  <vt:variant>
        <vt:lpstr>自定义放映</vt:lpstr>
      </vt:variant>
      <vt:variant>
        <vt:i4>1</vt:i4>
      </vt:variant>
    </vt:vector>
  </HeadingPairs>
  <TitlesOfParts>
    <vt:vector size="47" baseType="lpstr">
      <vt:lpstr>Arial</vt:lpstr>
      <vt:lpstr>宋体</vt:lpstr>
      <vt:lpstr>华文细黑</vt:lpstr>
      <vt:lpstr>黑体</vt:lpstr>
      <vt:lpstr>Times New Roman</vt:lpstr>
      <vt:lpstr>楷体_GB2312</vt:lpstr>
      <vt:lpstr>等线</vt:lpstr>
      <vt:lpstr>Wingdings</vt:lpstr>
      <vt:lpstr>Tahoma</vt:lpstr>
      <vt:lpstr>Verdana</vt:lpstr>
      <vt:lpstr>1_自定义设计方案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马总演示版</vt:lpstr>
    </vt:vector>
  </TitlesOfParts>
  <Company>jujumao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中粮农业开发及科研合作研讨议 </dc:title>
  <dc:creator>user</dc:creator>
  <cp:lastModifiedBy>x</cp:lastModifiedBy>
  <cp:revision>2897</cp:revision>
  <dcterms:created xsi:type="dcterms:W3CDTF">2006-12-20T06:32:00Z</dcterms:created>
  <dcterms:modified xsi:type="dcterms:W3CDTF">2023-06-19T14:07:07Z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8E15D3CD61134AE28F18703F2666621A_13</vt:lpwstr>
  </property>
</Properties>
</file>