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2"/>
  </p:notesMasterIdLst>
  <p:sldIdLst>
    <p:sldId id="416" r:id="rId2"/>
    <p:sldId id="422" r:id="rId3"/>
    <p:sldId id="256" r:id="rId4"/>
    <p:sldId id="423" r:id="rId5"/>
    <p:sldId id="424" r:id="rId6"/>
    <p:sldId id="425" r:id="rId7"/>
    <p:sldId id="426" r:id="rId8"/>
    <p:sldId id="427" r:id="rId9"/>
    <p:sldId id="428" r:id="rId10"/>
    <p:sldId id="419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36" r:id="rId19"/>
    <p:sldId id="437" r:id="rId20"/>
    <p:sldId id="438" r:id="rId21"/>
    <p:sldId id="440" r:id="rId22"/>
    <p:sldId id="439" r:id="rId23"/>
    <p:sldId id="441" r:id="rId24"/>
    <p:sldId id="442" r:id="rId25"/>
    <p:sldId id="443" r:id="rId26"/>
    <p:sldId id="444" r:id="rId27"/>
    <p:sldId id="445" r:id="rId28"/>
    <p:sldId id="446" r:id="rId29"/>
    <p:sldId id="447" r:id="rId30"/>
    <p:sldId id="448" r:id="rId31"/>
    <p:sldId id="449" r:id="rId32"/>
    <p:sldId id="450" r:id="rId33"/>
    <p:sldId id="451" r:id="rId34"/>
    <p:sldId id="452" r:id="rId35"/>
    <p:sldId id="453" r:id="rId36"/>
    <p:sldId id="454" r:id="rId37"/>
    <p:sldId id="455" r:id="rId38"/>
    <p:sldId id="456" r:id="rId39"/>
    <p:sldId id="457" r:id="rId40"/>
    <p:sldId id="458" r:id="rId41"/>
    <p:sldId id="459" r:id="rId42"/>
    <p:sldId id="460" r:id="rId43"/>
    <p:sldId id="461" r:id="rId44"/>
    <p:sldId id="462" r:id="rId45"/>
    <p:sldId id="463" r:id="rId46"/>
    <p:sldId id="464" r:id="rId47"/>
    <p:sldId id="465" r:id="rId48"/>
    <p:sldId id="466" r:id="rId49"/>
    <p:sldId id="467" r:id="rId50"/>
    <p:sldId id="468" r:id="rId51"/>
    <p:sldId id="469" r:id="rId52"/>
    <p:sldId id="470" r:id="rId53"/>
    <p:sldId id="471" r:id="rId54"/>
    <p:sldId id="472" r:id="rId55"/>
    <p:sldId id="473" r:id="rId56"/>
    <p:sldId id="474" r:id="rId57"/>
    <p:sldId id="475" r:id="rId58"/>
    <p:sldId id="476" r:id="rId59"/>
    <p:sldId id="477" r:id="rId60"/>
    <p:sldId id="420" r:id="rId61"/>
  </p:sldIdLst>
  <p:sldSz cx="12192000" cy="6858000"/>
  <p:notesSz cx="6858000" cy="9144000"/>
  <p:custDataLst>
    <p:tags r:id="rId6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1" userDrawn="1">
          <p15:clr>
            <a:srgbClr val="A4A3A4"/>
          </p15:clr>
        </p15:guide>
        <p15:guide id="2" pos="415">
          <p15:clr>
            <a:srgbClr val="A4A3A4"/>
          </p15:clr>
        </p15:guide>
        <p15:guide id="3" pos="4929">
          <p15:clr>
            <a:srgbClr val="A4A3A4"/>
          </p15:clr>
        </p15:guide>
        <p15:guide id="4" pos="3839">
          <p15:clr>
            <a:srgbClr val="A4A3A4"/>
          </p15:clr>
        </p15:guide>
        <p15:guide id="5" orient="horz" pos="2500" userDrawn="1">
          <p15:clr>
            <a:srgbClr val="A4A3A4"/>
          </p15:clr>
        </p15:guide>
        <p15:guide id="6" pos="29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como RE" initials="GR" lastIdx="3" clrIdx="0"/>
  <p:cmAuthor id="2" name="M. Waid" initials="M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6E7"/>
    <a:srgbClr val="009844"/>
    <a:srgbClr val="A50021"/>
    <a:srgbClr val="E73325"/>
    <a:srgbClr val="C7C7C7"/>
    <a:srgbClr val="D7D7D7"/>
    <a:srgbClr val="BBCFDA"/>
    <a:srgbClr val="265F92"/>
    <a:srgbClr val="57595B"/>
    <a:srgbClr val="44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01" autoAdjust="0"/>
    <p:restoredTop sz="53032" autoAdjust="0"/>
  </p:normalViewPr>
  <p:slideViewPr>
    <p:cSldViewPr snapToGrid="0" showGuides="1">
      <p:cViewPr varScale="1">
        <p:scale>
          <a:sx n="67" d="100"/>
          <a:sy n="67" d="100"/>
        </p:scale>
        <p:origin x="520" y="52"/>
      </p:cViewPr>
      <p:guideLst>
        <p:guide orient="horz" pos="1661"/>
        <p:guide pos="415"/>
        <p:guide pos="4929"/>
        <p:guide pos="3839"/>
        <p:guide orient="horz" pos="2500"/>
        <p:guide pos="29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3B4FE-D1FB-4EB8-86E9-B3A3E176F958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8F5AA-9C31-4ED1-824B-C860FDEFBF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03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B5EE-AE52-4E9A-8EC8-6024C737824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79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82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26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45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53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18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77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69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29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7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75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2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3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31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43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9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86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542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02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F5AA-9C31-4ED1-824B-C860FDEFBFC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954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511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280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792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26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472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684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522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083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79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568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012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547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434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455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326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554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444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176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39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88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255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739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654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273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07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708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971B3-7110-4AD8-BD5F-53649D5B9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2992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971B3-7110-4AD8-BD5F-53649D5B9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1902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971B3-7110-4AD8-BD5F-53649D5B9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325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971B3-7110-4AD8-BD5F-53649D5B9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1821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971B3-7110-4AD8-BD5F-53649D5B9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418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47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23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34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0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4C1676-8445-4D51-B6FB-DBF39B7799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4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2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40.jpeg"/><Relationship Id="rId4" Type="http://schemas.openxmlformats.org/officeDocument/2006/relationships/image" Target="../media/image3.png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44.jpeg"/><Relationship Id="rId4" Type="http://schemas.openxmlformats.org/officeDocument/2006/relationships/image" Target="../media/image3.png"/><Relationship Id="rId9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48.jpg"/><Relationship Id="rId4" Type="http://schemas.openxmlformats.org/officeDocument/2006/relationships/image" Target="../media/image3.png"/><Relationship Id="rId9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52.png"/><Relationship Id="rId5" Type="http://schemas.openxmlformats.org/officeDocument/2006/relationships/image" Target="../media/image2.pn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56.jpeg"/><Relationship Id="rId5" Type="http://schemas.openxmlformats.org/officeDocument/2006/relationships/image" Target="../media/image2.png"/><Relationship Id="rId10" Type="http://schemas.openxmlformats.org/officeDocument/2006/relationships/image" Target="../media/image55.jpe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60.jpeg"/><Relationship Id="rId5" Type="http://schemas.openxmlformats.org/officeDocument/2006/relationships/image" Target="../media/image2.png"/><Relationship Id="rId10" Type="http://schemas.openxmlformats.org/officeDocument/2006/relationships/image" Target="../media/image59.jpeg"/><Relationship Id="rId4" Type="http://schemas.openxmlformats.org/officeDocument/2006/relationships/image" Target="../media/image3.png"/><Relationship Id="rId9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66.png"/><Relationship Id="rId4" Type="http://schemas.openxmlformats.org/officeDocument/2006/relationships/image" Target="../media/image3.png"/><Relationship Id="rId9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69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7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74.jpg"/><Relationship Id="rId5" Type="http://schemas.openxmlformats.org/officeDocument/2006/relationships/image" Target="../media/image2.png"/><Relationship Id="rId10" Type="http://schemas.openxmlformats.org/officeDocument/2006/relationships/image" Target="../media/image73.jpg"/><Relationship Id="rId4" Type="http://schemas.openxmlformats.org/officeDocument/2006/relationships/image" Target="../media/image3.png"/><Relationship Id="rId9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79.jpeg"/><Relationship Id="rId5" Type="http://schemas.openxmlformats.org/officeDocument/2006/relationships/image" Target="../media/image2.png"/><Relationship Id="rId10" Type="http://schemas.openxmlformats.org/officeDocument/2006/relationships/image" Target="../media/image78.jpeg"/><Relationship Id="rId4" Type="http://schemas.openxmlformats.org/officeDocument/2006/relationships/image" Target="../media/image3.png"/><Relationship Id="rId9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85.jpeg"/><Relationship Id="rId4" Type="http://schemas.openxmlformats.org/officeDocument/2006/relationships/image" Target="../media/image3.png"/><Relationship Id="rId9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0.jpeg"/><Relationship Id="rId5" Type="http://schemas.openxmlformats.org/officeDocument/2006/relationships/image" Target="../media/image2.png"/><Relationship Id="rId10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4.jpg"/><Relationship Id="rId5" Type="http://schemas.openxmlformats.org/officeDocument/2006/relationships/image" Target="../media/image2.png"/><Relationship Id="rId10" Type="http://schemas.openxmlformats.org/officeDocument/2006/relationships/image" Target="../media/image93.jpeg"/><Relationship Id="rId4" Type="http://schemas.openxmlformats.org/officeDocument/2006/relationships/image" Target="../media/image3.png"/><Relationship Id="rId9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101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105.jpeg"/><Relationship Id="rId4" Type="http://schemas.openxmlformats.org/officeDocument/2006/relationships/image" Target="../media/image3.png"/><Relationship Id="rId9" Type="http://schemas.openxmlformats.org/officeDocument/2006/relationships/image" Target="../media/image10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10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12.jpeg"/><Relationship Id="rId5" Type="http://schemas.openxmlformats.org/officeDocument/2006/relationships/image" Target="../media/image2.png"/><Relationship Id="rId10" Type="http://schemas.openxmlformats.org/officeDocument/2006/relationships/image" Target="../media/image111.jpeg"/><Relationship Id="rId4" Type="http://schemas.openxmlformats.org/officeDocument/2006/relationships/image" Target="../media/image3.png"/><Relationship Id="rId9" Type="http://schemas.openxmlformats.org/officeDocument/2006/relationships/image" Target="../media/image11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19.png"/><Relationship Id="rId5" Type="http://schemas.openxmlformats.org/officeDocument/2006/relationships/image" Target="../media/image2.png"/><Relationship Id="rId10" Type="http://schemas.openxmlformats.org/officeDocument/2006/relationships/image" Target="../media/image118.jpeg"/><Relationship Id="rId4" Type="http://schemas.openxmlformats.org/officeDocument/2006/relationships/image" Target="../media/image3.png"/><Relationship Id="rId9" Type="http://schemas.openxmlformats.org/officeDocument/2006/relationships/image" Target="../media/image117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23.svg"/><Relationship Id="rId5" Type="http://schemas.openxmlformats.org/officeDocument/2006/relationships/image" Target="../media/image2.png"/><Relationship Id="rId10" Type="http://schemas.openxmlformats.org/officeDocument/2006/relationships/image" Target="../media/image122.png"/><Relationship Id="rId4" Type="http://schemas.openxmlformats.org/officeDocument/2006/relationships/image" Target="../media/image3.png"/><Relationship Id="rId9" Type="http://schemas.openxmlformats.org/officeDocument/2006/relationships/image" Target="../media/image121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27.jpeg"/><Relationship Id="rId5" Type="http://schemas.openxmlformats.org/officeDocument/2006/relationships/image" Target="../media/image2.png"/><Relationship Id="rId10" Type="http://schemas.openxmlformats.org/officeDocument/2006/relationships/image" Target="../media/image126.jpeg"/><Relationship Id="rId4" Type="http://schemas.openxmlformats.org/officeDocument/2006/relationships/image" Target="../media/image3.png"/><Relationship Id="rId9" Type="http://schemas.openxmlformats.org/officeDocument/2006/relationships/image" Target="../media/image125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32.jpeg"/><Relationship Id="rId5" Type="http://schemas.openxmlformats.org/officeDocument/2006/relationships/image" Target="../media/image2.png"/><Relationship Id="rId10" Type="http://schemas.openxmlformats.org/officeDocument/2006/relationships/image" Target="../media/image131.jpeg"/><Relationship Id="rId4" Type="http://schemas.openxmlformats.org/officeDocument/2006/relationships/image" Target="../media/image3.png"/><Relationship Id="rId9" Type="http://schemas.openxmlformats.org/officeDocument/2006/relationships/image" Target="../media/image130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3.png"/><Relationship Id="rId7" Type="http://schemas.openxmlformats.org/officeDocument/2006/relationships/hyperlink" Target="mailto:weizhou111@fox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1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AD067291-73D4-4730-8AAB-7175D10414F7}"/>
              </a:ext>
            </a:extLst>
          </p:cNvPr>
          <p:cNvSpPr/>
          <p:nvPr/>
        </p:nvSpPr>
        <p:spPr>
          <a:xfrm>
            <a:off x="6096000" y="5499961"/>
            <a:ext cx="6096000" cy="1339702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19050" y="-27093"/>
            <a:ext cx="12267776" cy="710353"/>
          </a:xfrm>
          <a:prstGeom prst="rect">
            <a:avLst/>
          </a:prstGeom>
        </p:spPr>
      </p:pic>
      <p:pic>
        <p:nvPicPr>
          <p:cNvPr id="8" name="图片 7" descr="WFP SSC-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1765" y="5751196"/>
            <a:ext cx="1002453" cy="6477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75920" y="2167672"/>
            <a:ext cx="920566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90000"/>
              </a:lnSpc>
            </a:pP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  <a:t>Advances in Banana Processing </a:t>
            </a:r>
            <a:r>
              <a:rPr lang="en-GB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  <a:t>Technologies and Products</a:t>
            </a:r>
            <a:endParaRPr lang="zh-CN" altLang="en-US" sz="40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1666237" y="3584836"/>
            <a:ext cx="8857827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  <a:t>Wei ZHOU</a:t>
            </a:r>
          </a:p>
          <a:p>
            <a:pPr algn="ctr"/>
            <a:r>
              <a:rPr lang="en-US" alt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  <a:t>Ph.D. Food Science, Associate Researcher</a:t>
            </a:r>
            <a:endParaRPr lang="zh-CN" altLang="en-US" sz="2000" b="1" dirty="0"/>
          </a:p>
        </p:txBody>
      </p:sp>
      <p:pic>
        <p:nvPicPr>
          <p:cNvPr id="14" name="图片 13" descr="联合国粮食署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1F73FE2-586F-4337-A991-CECFEC23AA8E}"/>
              </a:ext>
            </a:extLst>
          </p:cNvPr>
          <p:cNvSpPr txBox="1"/>
          <p:nvPr/>
        </p:nvSpPr>
        <p:spPr>
          <a:xfrm>
            <a:off x="658813" y="4774954"/>
            <a:ext cx="7538056" cy="725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800"/>
              </a:spcAft>
            </a:pPr>
            <a:r>
              <a:rPr lang="en-GB" altLang="zh-CN" sz="2000" b="1" dirty="0">
                <a:solidFill>
                  <a:schemeClr val="accent1"/>
                </a:solidFill>
                <a:latin typeface="Open Sans Regular" panose="020B0606030504020204" charset="0"/>
                <a:ea typeface="宋体" pitchFamily="2" charset="-122"/>
                <a:cs typeface="Open Sans Regular" panose="020B0606030504020204" charset="0"/>
              </a:rPr>
              <a:t>WFP Centre of Excellence for Rural Transformation </a:t>
            </a:r>
          </a:p>
          <a:p>
            <a:pPr algn="just">
              <a:lnSpc>
                <a:spcPts val="2000"/>
              </a:lnSpc>
              <a:spcAft>
                <a:spcPts val="800"/>
              </a:spcAft>
            </a:pPr>
            <a:r>
              <a:rPr lang="en-GB" altLang="zh-CN" sz="2000" b="1" dirty="0">
                <a:solidFill>
                  <a:schemeClr val="accent1"/>
                </a:solidFill>
                <a:latin typeface="Open Sans Regular" panose="020B0606030504020204" charset="0"/>
                <a:ea typeface="宋体" pitchFamily="2" charset="-122"/>
                <a:cs typeface="Open Sans Regular" panose="020B0606030504020204" charset="0"/>
              </a:rPr>
              <a:t>Chinese Academy of Tropical Agricultural Sciences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4FBD07F-AAB4-4577-AC1B-804829B317C7}"/>
              </a:ext>
            </a:extLst>
          </p:cNvPr>
          <p:cNvSpPr/>
          <p:nvPr/>
        </p:nvSpPr>
        <p:spPr>
          <a:xfrm>
            <a:off x="7081798" y="6246688"/>
            <a:ext cx="6096000" cy="589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等线" panose="02010600030101010101" pitchFamily="2" charset="-122"/>
              </a:rPr>
              <a:t>Sharing for Learning</a:t>
            </a:r>
            <a:endParaRPr kumimoji="0" lang="zh-CN" altLang="en-US" sz="3200" b="1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ea typeface="等线" panose="02010600030101010101" pitchFamily="2" charset="-122"/>
            </a:endParaRPr>
          </a:p>
        </p:txBody>
      </p:sp>
      <p:pic>
        <p:nvPicPr>
          <p:cNvPr id="19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4A1D02C2-696D-4D4B-AF4C-D86DC8F295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580" y="63483"/>
            <a:ext cx="528843" cy="529200"/>
          </a:xfrm>
          <a:prstGeom prst="rect">
            <a:avLst/>
          </a:prstGeom>
        </p:spPr>
      </p:pic>
      <p:pic>
        <p:nvPicPr>
          <p:cNvPr id="20" name="Picture 13" descr="Icon&#10;&#10;Description automatically generated">
            <a:extLst>
              <a:ext uri="{FF2B5EF4-FFF2-40B4-BE49-F238E27FC236}">
                <a16:creationId xmlns:a16="http://schemas.microsoft.com/office/drawing/2014/main" id="{B917F7B3-0EA8-43F4-B3C5-2734629753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6E252E4D-0ECE-4A58-BA35-82DF4C4F413E}"/>
              </a:ext>
            </a:extLst>
          </p:cNvPr>
          <p:cNvSpPr/>
          <p:nvPr/>
        </p:nvSpPr>
        <p:spPr>
          <a:xfrm>
            <a:off x="-1" y="5835250"/>
            <a:ext cx="981075" cy="1022750"/>
          </a:xfrm>
          <a:prstGeom prst="triangle">
            <a:avLst>
              <a:gd name="adj" fmla="val 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2AA35D-16DD-46C3-8F12-A87AA28CE999}"/>
              </a:ext>
            </a:extLst>
          </p:cNvPr>
          <p:cNvSpPr txBox="1"/>
          <p:nvPr/>
        </p:nvSpPr>
        <p:spPr>
          <a:xfrm>
            <a:off x="658813" y="1693541"/>
            <a:ext cx="10694987" cy="620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800"/>
              </a:spcAft>
            </a:pPr>
            <a:r>
              <a:rPr lang="en-GB" altLang="zh-CN" sz="2400" b="1" dirty="0">
                <a:solidFill>
                  <a:schemeClr val="accent1"/>
                </a:solidFill>
                <a:effectLst/>
                <a:latin typeface="Open Sans Regular" panose="020B0606030504020204" charset="0"/>
                <a:ea typeface="宋体" pitchFamily="2" charset="-122"/>
                <a:cs typeface="Open Sans Regular" panose="020B0606030504020204" charset="0"/>
              </a:rPr>
              <a:t>WFP SSTC Field Pilot Project in the </a:t>
            </a:r>
            <a:r>
              <a:rPr lang="en-GB" altLang="zh-CN" sz="2400" b="1" dirty="0">
                <a:solidFill>
                  <a:schemeClr val="accent1"/>
                </a:solidFill>
                <a:latin typeface="Open Sans Regular" panose="020B0606030504020204" charset="0"/>
                <a:ea typeface="宋体" pitchFamily="2" charset="-122"/>
                <a:cs typeface="Open Sans Regular" panose="020B0606030504020204" charset="0"/>
              </a:rPr>
              <a:t>Republic</a:t>
            </a:r>
            <a:r>
              <a:rPr lang="zh-CN" altLang="en-US" sz="2400" b="1" dirty="0">
                <a:solidFill>
                  <a:schemeClr val="accent1"/>
                </a:solidFill>
                <a:latin typeface="Open Sans Regular" panose="020B0606030504020204" charset="0"/>
                <a:ea typeface="宋体" pitchFamily="2" charset="-122"/>
                <a:cs typeface="Open Sans Regular" panose="020B0606030504020204" charset="0"/>
              </a:rPr>
              <a:t> </a:t>
            </a:r>
            <a:r>
              <a:rPr lang="en-GB" altLang="zh-CN" sz="2400" b="1" dirty="0">
                <a:solidFill>
                  <a:schemeClr val="accent1"/>
                </a:solidFill>
                <a:latin typeface="Open Sans Regular" panose="020B0606030504020204" charset="0"/>
                <a:ea typeface="宋体" pitchFamily="2" charset="-122"/>
                <a:cs typeface="Open Sans Regular" panose="020B0606030504020204" charset="0"/>
              </a:rPr>
              <a:t>of</a:t>
            </a:r>
            <a:r>
              <a:rPr lang="zh-CN" altLang="en-US" sz="2400" b="1" dirty="0">
                <a:solidFill>
                  <a:schemeClr val="accent1"/>
                </a:solidFill>
                <a:latin typeface="Open Sans Regular" panose="020B0606030504020204" charset="0"/>
                <a:ea typeface="宋体" pitchFamily="2" charset="-122"/>
                <a:cs typeface="Open Sans Regular" panose="020B0606030504020204" charset="0"/>
              </a:rPr>
              <a:t> </a:t>
            </a:r>
            <a:r>
              <a:rPr lang="en-GB" altLang="zh-CN" sz="2400" b="1" dirty="0">
                <a:solidFill>
                  <a:schemeClr val="accent1"/>
                </a:solidFill>
                <a:latin typeface="Open Sans Regular" panose="020B0606030504020204" charset="0"/>
                <a:ea typeface="宋体" pitchFamily="2" charset="-122"/>
                <a:cs typeface="Open Sans Regular" panose="020B0606030504020204" charset="0"/>
              </a:rPr>
              <a:t>Congo</a:t>
            </a:r>
            <a:r>
              <a:rPr lang="en-GB" altLang="zh-CN" sz="2400" b="1" dirty="0">
                <a:solidFill>
                  <a:schemeClr val="accent1"/>
                </a:solidFill>
                <a:effectLst/>
                <a:latin typeface="Open Sans Regular" panose="020B0606030504020204" charset="0"/>
                <a:ea typeface="宋体" pitchFamily="2" charset="-122"/>
                <a:cs typeface="Open Sans Regular" panose="020B0606030504020204" charset="0"/>
              </a:rPr>
              <a:t> supported by </a:t>
            </a:r>
            <a:r>
              <a:rPr lang="en-GB" altLang="zh-CN" sz="2400" b="1" dirty="0">
                <a:solidFill>
                  <a:schemeClr val="accent1"/>
                </a:solidFill>
                <a:latin typeface="Open Sans Regular" panose="020B0606030504020204" charset="0"/>
                <a:ea typeface="宋体" pitchFamily="2" charset="-122"/>
                <a:cs typeface="Open Sans Regular" panose="020B0606030504020204" charset="0"/>
              </a:rPr>
              <a:t>China</a:t>
            </a:r>
            <a:endParaRPr lang="en-GB" altLang="zh-CN" sz="2400" b="1" dirty="0">
              <a:solidFill>
                <a:schemeClr val="accent1"/>
              </a:solidFill>
              <a:effectLst/>
              <a:latin typeface="Open Sans Regular" panose="020B0606030504020204" charset="0"/>
              <a:ea typeface="宋体" pitchFamily="2" charset="-122"/>
              <a:cs typeface="Open Sans Regular" panose="020B0606030504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3702082" y="4343182"/>
            <a:ext cx="4663406" cy="917215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Nutrition</a:t>
            </a:r>
          </a:p>
        </p:txBody>
      </p:sp>
      <p:sp>
        <p:nvSpPr>
          <p:cNvPr id="8" name="椭圆 7"/>
          <p:cNvSpPr/>
          <p:nvPr/>
        </p:nvSpPr>
        <p:spPr>
          <a:xfrm>
            <a:off x="6198295" y="3096691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7140897" y="2124447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4766875" y="3171642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651435" y="1843201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981477" y="2124259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文本框 17"/>
          <p:cNvSpPr txBox="1"/>
          <p:nvPr/>
        </p:nvSpPr>
        <p:spPr>
          <a:xfrm>
            <a:off x="4850817" y="2414400"/>
            <a:ext cx="2125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  <a:endParaRPr lang="zh-CN" altLang="en-US" sz="8800" b="1" dirty="0">
              <a:solidFill>
                <a:schemeClr val="accent2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12" name="Immagine 6">
            <a:extLst>
              <a:ext uri="{FF2B5EF4-FFF2-40B4-BE49-F238E27FC236}">
                <a16:creationId xmlns:a16="http://schemas.microsoft.com/office/drawing/2014/main" id="{33A315C1-7FDF-4B9F-8887-CE2E29DED1D8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3842006C-AEAF-4589-BDAD-37CA26D88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B32BEDB9-E09A-4519-ADB8-1751523FB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5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5D5418E3-BAB7-43D7-B4A5-78CA19952E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6" name="Picture 13" descr="Icon&#10;&#10;Description automatically generated">
            <a:extLst>
              <a:ext uri="{FF2B5EF4-FFF2-40B4-BE49-F238E27FC236}">
                <a16:creationId xmlns:a16="http://schemas.microsoft.com/office/drawing/2014/main" id="{95C766AD-BBA2-4F49-B4C7-E36D20289F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56B689D-877F-1C0F-B10D-EBF3DFA7ABB4}"/>
              </a:ext>
            </a:extLst>
          </p:cNvPr>
          <p:cNvSpPr txBox="1"/>
          <p:nvPr/>
        </p:nvSpPr>
        <p:spPr>
          <a:xfrm>
            <a:off x="5044819" y="679471"/>
            <a:ext cx="6756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Table. Pulp and peel composition (fresh weight basis) of dessert bananas (AAA and AAB variety)</a:t>
            </a:r>
            <a:endParaRPr lang="zh-CN" altLang="en-US" sz="14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41B8999-2956-9E42-0D77-25329E3BF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42" y="1143827"/>
            <a:ext cx="7226687" cy="5601856"/>
          </a:xfrm>
          <a:prstGeom prst="rect">
            <a:avLst/>
          </a:prstGeom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10811CE3-902F-784D-C427-A03799BD288F}"/>
              </a:ext>
            </a:extLst>
          </p:cNvPr>
          <p:cNvSpPr/>
          <p:nvPr/>
        </p:nvSpPr>
        <p:spPr>
          <a:xfrm>
            <a:off x="453484" y="2560243"/>
            <a:ext cx="4073912" cy="1320005"/>
          </a:xfrm>
          <a:prstGeom prst="roundRect">
            <a:avLst/>
          </a:prstGeom>
          <a:noFill/>
          <a:ln w="19050">
            <a:solidFill>
              <a:srgbClr val="005BAC"/>
            </a:solidFill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sources of potassium: </a:t>
            </a:r>
            <a:r>
              <a:rPr lang="en-US" altLang="zh-CN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banana fulfils 8% of the daily recommended value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6E0C1BD-78B6-51C7-761C-D3DD2B72C29F}"/>
              </a:ext>
            </a:extLst>
          </p:cNvPr>
          <p:cNvSpPr/>
          <p:nvPr/>
        </p:nvSpPr>
        <p:spPr>
          <a:xfrm>
            <a:off x="4809540" y="4025226"/>
            <a:ext cx="5181949" cy="178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A22C58DB-A66E-272F-C9B3-CEE45A4CC2A5}"/>
              </a:ext>
            </a:extLst>
          </p:cNvPr>
          <p:cNvSpPr/>
          <p:nvPr/>
        </p:nvSpPr>
        <p:spPr>
          <a:xfrm>
            <a:off x="451014" y="4131294"/>
            <a:ext cx="4073912" cy="1075410"/>
          </a:xfrm>
          <a:prstGeom prst="roundRect">
            <a:avLst/>
          </a:prstGeom>
          <a:noFill/>
          <a:ln w="19050">
            <a:solidFill>
              <a:srgbClr val="005BAC"/>
            </a:solidFill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glycemic index (GI): </a:t>
            </a:r>
            <a:r>
              <a:rPr lang="en-US" altLang="zh-CN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resistant starch and non-starch polysaccharides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5D65713-1A6A-AE73-82E4-107C3CE28987}"/>
              </a:ext>
            </a:extLst>
          </p:cNvPr>
          <p:cNvSpPr/>
          <p:nvPr/>
        </p:nvSpPr>
        <p:spPr>
          <a:xfrm>
            <a:off x="4809538" y="3574328"/>
            <a:ext cx="5181949" cy="178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2B105730-CD49-9363-B8F4-AB69F1B76354}"/>
              </a:ext>
            </a:extLst>
          </p:cNvPr>
          <p:cNvSpPr/>
          <p:nvPr/>
        </p:nvSpPr>
        <p:spPr>
          <a:xfrm>
            <a:off x="459024" y="5443358"/>
            <a:ext cx="4073912" cy="1167704"/>
          </a:xfrm>
          <a:prstGeom prst="roundRect">
            <a:avLst/>
          </a:prstGeom>
          <a:noFill/>
          <a:ln w="19050">
            <a:solidFill>
              <a:srgbClr val="005BAC"/>
            </a:solidFill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Rich in polyunsaturated fatty acids: </a:t>
            </a:r>
            <a:r>
              <a:rPr lang="en-US" altLang="zh-CN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linoleic acid and </a:t>
            </a:r>
            <a:r>
              <a:rPr lang="el-GR" altLang="zh-CN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α-</a:t>
            </a:r>
            <a:r>
              <a:rPr lang="en-US" altLang="zh-CN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linolenic acid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82771CB-3284-1E49-90B3-DA7F16C916BA}"/>
              </a:ext>
            </a:extLst>
          </p:cNvPr>
          <p:cNvSpPr/>
          <p:nvPr/>
        </p:nvSpPr>
        <p:spPr>
          <a:xfrm>
            <a:off x="4809539" y="2769019"/>
            <a:ext cx="5181949" cy="178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3445C0E9-F72C-7A6C-B058-6D5BFE5C92F9}"/>
              </a:ext>
            </a:extLst>
          </p:cNvPr>
          <p:cNvSpPr/>
          <p:nvPr/>
        </p:nvSpPr>
        <p:spPr>
          <a:xfrm>
            <a:off x="459024" y="971104"/>
            <a:ext cx="4073912" cy="1373673"/>
          </a:xfrm>
          <a:prstGeom prst="roundRect">
            <a:avLst/>
          </a:prstGeom>
          <a:noFill/>
          <a:ln w="19050">
            <a:solidFill>
              <a:srgbClr val="005BAC"/>
            </a:solidFill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choice for athletes’ energy supply: </a:t>
            </a:r>
            <a:r>
              <a:rPr lang="en-US" altLang="zh-CN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bananas provide energy for 90 minutes of workout</a:t>
            </a:r>
          </a:p>
        </p:txBody>
      </p:sp>
    </p:spTree>
    <p:extLst>
      <p:ext uri="{BB962C8B-B14F-4D97-AF65-F5344CB8AC3E}">
        <p14:creationId xmlns:p14="http://schemas.microsoft.com/office/powerpoint/2010/main" val="66580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554C1E6E-A241-ABBB-586A-D9A8AB745A5D}"/>
              </a:ext>
            </a:extLst>
          </p:cNvPr>
          <p:cNvSpPr txBox="1"/>
          <p:nvPr/>
        </p:nvSpPr>
        <p:spPr>
          <a:xfrm>
            <a:off x="383773" y="961549"/>
            <a:ext cx="595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Pharmacological Activities of Banana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080ECD77-7A01-B22E-5AC8-987565E78773}"/>
              </a:ext>
            </a:extLst>
          </p:cNvPr>
          <p:cNvSpPr txBox="1"/>
          <p:nvPr/>
        </p:nvSpPr>
        <p:spPr>
          <a:xfrm>
            <a:off x="6679474" y="1146923"/>
            <a:ext cx="4104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(1)Antioxidant Activity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529C33EA-4EE9-8246-FEAB-358674FFCE77}"/>
              </a:ext>
            </a:extLst>
          </p:cNvPr>
          <p:cNvSpPr txBox="1"/>
          <p:nvPr/>
        </p:nvSpPr>
        <p:spPr>
          <a:xfrm>
            <a:off x="6712712" y="2021756"/>
            <a:ext cx="3378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(2)Anticancer Effect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A63656D-2A1E-F026-AB36-DA84FD8B16F4}"/>
              </a:ext>
            </a:extLst>
          </p:cNvPr>
          <p:cNvSpPr txBox="1"/>
          <p:nvPr/>
        </p:nvSpPr>
        <p:spPr>
          <a:xfrm>
            <a:off x="6712712" y="2944962"/>
            <a:ext cx="4248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(3)Antidiabetic Effect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34579BD6-227A-3382-28C3-1DD5DEB06C0E}"/>
              </a:ext>
            </a:extLst>
          </p:cNvPr>
          <p:cNvSpPr txBox="1"/>
          <p:nvPr/>
        </p:nvSpPr>
        <p:spPr>
          <a:xfrm>
            <a:off x="6718125" y="3888635"/>
            <a:ext cx="436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(4)Antimicrobial Activity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A12D99F7-AD08-800F-FDA1-1050515082BF}"/>
              </a:ext>
            </a:extLst>
          </p:cNvPr>
          <p:cNvSpPr txBox="1"/>
          <p:nvPr/>
        </p:nvSpPr>
        <p:spPr>
          <a:xfrm>
            <a:off x="6718125" y="4832308"/>
            <a:ext cx="4776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(5)Wound Healing Attribute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34104F37-4DAF-FFFB-9B58-1EE1AABF3E6C}"/>
              </a:ext>
            </a:extLst>
          </p:cNvPr>
          <p:cNvSpPr txBox="1"/>
          <p:nvPr/>
        </p:nvSpPr>
        <p:spPr>
          <a:xfrm>
            <a:off x="6718125" y="5689483"/>
            <a:ext cx="5338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(6)Effect on Atherosclerosis</a:t>
            </a: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0C07F36D-6389-ADB7-2C44-F33DD454B6C1}"/>
              </a:ext>
            </a:extLst>
          </p:cNvPr>
          <p:cNvSpPr/>
          <p:nvPr/>
        </p:nvSpPr>
        <p:spPr>
          <a:xfrm>
            <a:off x="1590515" y="1978744"/>
            <a:ext cx="3543187" cy="644435"/>
          </a:xfrm>
          <a:prstGeom prst="roundRect">
            <a:avLst/>
          </a:prstGeom>
          <a:solidFill>
            <a:srgbClr val="9C6A6A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Phenolic Compounds</a:t>
            </a: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D784852D-13AB-92CF-7957-4B190E860DCB}"/>
              </a:ext>
            </a:extLst>
          </p:cNvPr>
          <p:cNvSpPr/>
          <p:nvPr/>
        </p:nvSpPr>
        <p:spPr>
          <a:xfrm>
            <a:off x="1590514" y="2853578"/>
            <a:ext cx="3543187" cy="644435"/>
          </a:xfrm>
          <a:prstGeom prst="roundRect">
            <a:avLst/>
          </a:prstGeom>
          <a:solidFill>
            <a:srgbClr val="9C6A6A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Saponins</a:t>
            </a: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5FBE1680-5EC4-5E46-BE03-76A5C410F8A9}"/>
              </a:ext>
            </a:extLst>
          </p:cNvPr>
          <p:cNvCxnSpPr>
            <a:stCxn id="57" idx="3"/>
          </p:cNvCxnSpPr>
          <p:nvPr/>
        </p:nvCxnSpPr>
        <p:spPr>
          <a:xfrm flipV="1">
            <a:off x="5133702" y="1349829"/>
            <a:ext cx="1545772" cy="95113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11DFC80B-85E8-2E84-837B-599823901281}"/>
              </a:ext>
            </a:extLst>
          </p:cNvPr>
          <p:cNvCxnSpPr>
            <a:stCxn id="58" idx="3"/>
          </p:cNvCxnSpPr>
          <p:nvPr/>
        </p:nvCxnSpPr>
        <p:spPr>
          <a:xfrm flipV="1">
            <a:off x="5133701" y="2300961"/>
            <a:ext cx="1545773" cy="8748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7786578E-AC4C-DF8A-0219-D519E07F8BFF}"/>
              </a:ext>
            </a:extLst>
          </p:cNvPr>
          <p:cNvCxnSpPr>
            <a:stCxn id="57" idx="3"/>
          </p:cNvCxnSpPr>
          <p:nvPr/>
        </p:nvCxnSpPr>
        <p:spPr>
          <a:xfrm>
            <a:off x="5133702" y="2300962"/>
            <a:ext cx="1545772" cy="17562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193C798E-068A-73EF-E517-F6BD2CCB7357}"/>
              </a:ext>
            </a:extLst>
          </p:cNvPr>
          <p:cNvCxnSpPr>
            <a:cxnSpLocks/>
            <a:stCxn id="58" idx="3"/>
            <a:endCxn id="56" idx="1"/>
          </p:cNvCxnSpPr>
          <p:nvPr/>
        </p:nvCxnSpPr>
        <p:spPr>
          <a:xfrm>
            <a:off x="5133701" y="3175796"/>
            <a:ext cx="1584424" cy="274452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965DCE0A-6EF3-5026-A194-E62AC387819C}"/>
              </a:ext>
            </a:extLst>
          </p:cNvPr>
          <p:cNvCxnSpPr>
            <a:cxnSpLocks/>
            <a:stCxn id="57" idx="3"/>
            <a:endCxn id="56" idx="1"/>
          </p:cNvCxnSpPr>
          <p:nvPr/>
        </p:nvCxnSpPr>
        <p:spPr>
          <a:xfrm>
            <a:off x="5133702" y="2300962"/>
            <a:ext cx="1584423" cy="361935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44CF2605-C4C7-E0F8-DEF5-815F2AE98AC6}"/>
              </a:ext>
            </a:extLst>
          </p:cNvPr>
          <p:cNvSpPr/>
          <p:nvPr/>
        </p:nvSpPr>
        <p:spPr>
          <a:xfrm>
            <a:off x="1590513" y="3823822"/>
            <a:ext cx="3543187" cy="644435"/>
          </a:xfrm>
          <a:prstGeom prst="roundRect">
            <a:avLst/>
          </a:prstGeom>
          <a:solidFill>
            <a:srgbClr val="9C6A6A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Vitamin C</a:t>
            </a: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CAAE8C53-7566-1C7A-E571-14FF97D597B9}"/>
              </a:ext>
            </a:extLst>
          </p:cNvPr>
          <p:cNvSpPr/>
          <p:nvPr/>
        </p:nvSpPr>
        <p:spPr>
          <a:xfrm>
            <a:off x="1590513" y="4740924"/>
            <a:ext cx="3543187" cy="644435"/>
          </a:xfrm>
          <a:prstGeom prst="roundRect">
            <a:avLst/>
          </a:prstGeom>
          <a:solidFill>
            <a:srgbClr val="9C6A6A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Vitamin B</a:t>
            </a:r>
          </a:p>
        </p:txBody>
      </p: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6974476E-2D0F-422B-ED90-029DC953B584}"/>
              </a:ext>
            </a:extLst>
          </p:cNvPr>
          <p:cNvCxnSpPr>
            <a:cxnSpLocks/>
            <a:stCxn id="64" idx="3"/>
          </p:cNvCxnSpPr>
          <p:nvPr/>
        </p:nvCxnSpPr>
        <p:spPr>
          <a:xfrm flipV="1">
            <a:off x="5133700" y="1388618"/>
            <a:ext cx="1545774" cy="275742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01F7CE6D-C6C3-805F-5070-4958FB967AA6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5133700" y="4146040"/>
            <a:ext cx="1545774" cy="87928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7B292149-70A4-DF95-C260-0703077EE55A}"/>
              </a:ext>
            </a:extLst>
          </p:cNvPr>
          <p:cNvCxnSpPr>
            <a:stCxn id="65" idx="3"/>
          </p:cNvCxnSpPr>
          <p:nvPr/>
        </p:nvCxnSpPr>
        <p:spPr>
          <a:xfrm flipV="1">
            <a:off x="5133700" y="3175795"/>
            <a:ext cx="1545774" cy="18873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58D7B952-F1DE-0305-D45C-476089E17603}"/>
              </a:ext>
            </a:extLst>
          </p:cNvPr>
          <p:cNvSpPr/>
          <p:nvPr/>
        </p:nvSpPr>
        <p:spPr>
          <a:xfrm>
            <a:off x="1590512" y="5658026"/>
            <a:ext cx="3543187" cy="644435"/>
          </a:xfrm>
          <a:prstGeom prst="roundRect">
            <a:avLst/>
          </a:prstGeom>
          <a:solidFill>
            <a:srgbClr val="9C6A6A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Sterols</a:t>
            </a:r>
          </a:p>
        </p:txBody>
      </p: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60633A6F-B9D3-7BF4-811A-FAB6CB15D20D}"/>
              </a:ext>
            </a:extLst>
          </p:cNvPr>
          <p:cNvCxnSpPr>
            <a:stCxn id="69" idx="3"/>
          </p:cNvCxnSpPr>
          <p:nvPr/>
        </p:nvCxnSpPr>
        <p:spPr>
          <a:xfrm flipV="1">
            <a:off x="5133699" y="5980243"/>
            <a:ext cx="1545775" cy="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E6693569-DF70-BB2F-785A-583EA40E318D}"/>
              </a:ext>
            </a:extLst>
          </p:cNvPr>
          <p:cNvCxnSpPr>
            <a:cxnSpLocks/>
            <a:stCxn id="64" idx="3"/>
            <a:endCxn id="52" idx="1"/>
          </p:cNvCxnSpPr>
          <p:nvPr/>
        </p:nvCxnSpPr>
        <p:spPr>
          <a:xfrm flipV="1">
            <a:off x="5133700" y="2252589"/>
            <a:ext cx="1579012" cy="189345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9106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3447503" y="4343182"/>
            <a:ext cx="5536402" cy="917215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Preservation</a:t>
            </a:r>
          </a:p>
        </p:txBody>
      </p:sp>
      <p:sp>
        <p:nvSpPr>
          <p:cNvPr id="8" name="椭圆 7"/>
          <p:cNvSpPr/>
          <p:nvPr/>
        </p:nvSpPr>
        <p:spPr>
          <a:xfrm>
            <a:off x="6198295" y="3096691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7140897" y="2124447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4766875" y="3171642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651435" y="1843201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981477" y="2124259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文本框 17"/>
          <p:cNvSpPr txBox="1"/>
          <p:nvPr/>
        </p:nvSpPr>
        <p:spPr>
          <a:xfrm>
            <a:off x="4850817" y="2414400"/>
            <a:ext cx="2125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  <a:endParaRPr lang="zh-CN" altLang="en-US" sz="8800" b="1" dirty="0">
              <a:solidFill>
                <a:schemeClr val="accent2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12" name="Immagine 6">
            <a:extLst>
              <a:ext uri="{FF2B5EF4-FFF2-40B4-BE49-F238E27FC236}">
                <a16:creationId xmlns:a16="http://schemas.microsoft.com/office/drawing/2014/main" id="{33A315C1-7FDF-4B9F-8887-CE2E29DED1D8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3842006C-AEAF-4589-BDAD-37CA26D88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B32BEDB9-E09A-4519-ADB8-1751523FB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5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5D5418E3-BAB7-43D7-B4A5-78CA19952E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6" name="Picture 13" descr="Icon&#10;&#10;Description automatically generated">
            <a:extLst>
              <a:ext uri="{FF2B5EF4-FFF2-40B4-BE49-F238E27FC236}">
                <a16:creationId xmlns:a16="http://schemas.microsoft.com/office/drawing/2014/main" id="{95C766AD-BBA2-4F49-B4C7-E36D20289F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6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0EF9E968-FBA6-CD4A-2341-23F73ABFB116}"/>
              </a:ext>
            </a:extLst>
          </p:cNvPr>
          <p:cNvSpPr/>
          <p:nvPr/>
        </p:nvSpPr>
        <p:spPr>
          <a:xfrm>
            <a:off x="416080" y="1648603"/>
            <a:ext cx="1189463" cy="584775"/>
          </a:xfrm>
          <a:prstGeom prst="rect">
            <a:avLst/>
          </a:prstGeom>
          <a:solidFill>
            <a:srgbClr val="FFCA08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16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Picking</a:t>
            </a:r>
            <a:endParaRPr lang="zh-CN" altLang="en-US" sz="1600" b="1" kern="0" dirty="0">
              <a:solidFill>
                <a:prstClr val="white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C7852E73-8B68-DCF6-8EA2-FF8DD641DC94}"/>
              </a:ext>
            </a:extLst>
          </p:cNvPr>
          <p:cNvCxnSpPr>
            <a:cxnSpLocks/>
          </p:cNvCxnSpPr>
          <p:nvPr/>
        </p:nvCxnSpPr>
        <p:spPr>
          <a:xfrm flipV="1">
            <a:off x="1594106" y="1938534"/>
            <a:ext cx="498088" cy="245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CDC1FEE8-DCA9-6F66-93D4-BBB3AD57FAC7}"/>
              </a:ext>
            </a:extLst>
          </p:cNvPr>
          <p:cNvSpPr/>
          <p:nvPr/>
        </p:nvSpPr>
        <p:spPr>
          <a:xfrm>
            <a:off x="4067393" y="1683951"/>
            <a:ext cx="1605774" cy="584775"/>
          </a:xfrm>
          <a:prstGeom prst="rect">
            <a:avLst/>
          </a:prstGeom>
          <a:solidFill>
            <a:srgbClr val="FFCA08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Classification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1B7B5672-C24F-C7CF-FCE5-43B865240962}"/>
              </a:ext>
            </a:extLst>
          </p:cNvPr>
          <p:cNvSpPr/>
          <p:nvPr/>
        </p:nvSpPr>
        <p:spPr>
          <a:xfrm>
            <a:off x="6163621" y="1655310"/>
            <a:ext cx="1189463" cy="584775"/>
          </a:xfrm>
          <a:prstGeom prst="rect">
            <a:avLst/>
          </a:prstGeom>
          <a:solidFill>
            <a:srgbClr val="FFCA08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Package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E60AFB80-740F-974E-7509-FD6D1D631ECF}"/>
              </a:ext>
            </a:extLst>
          </p:cNvPr>
          <p:cNvCxnSpPr/>
          <p:nvPr/>
        </p:nvCxnSpPr>
        <p:spPr>
          <a:xfrm flipV="1">
            <a:off x="5673167" y="1991229"/>
            <a:ext cx="498088" cy="245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0602289E-8A46-85AF-A3E9-898FD2571C90}"/>
              </a:ext>
            </a:extLst>
          </p:cNvPr>
          <p:cNvCxnSpPr/>
          <p:nvPr/>
        </p:nvCxnSpPr>
        <p:spPr>
          <a:xfrm flipV="1">
            <a:off x="7341934" y="1991229"/>
            <a:ext cx="498088" cy="245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DF76AA27-20A2-AA06-B32A-572B56610D44}"/>
              </a:ext>
            </a:extLst>
          </p:cNvPr>
          <p:cNvSpPr/>
          <p:nvPr/>
        </p:nvSpPr>
        <p:spPr>
          <a:xfrm>
            <a:off x="7835918" y="1641113"/>
            <a:ext cx="2200505" cy="584775"/>
          </a:xfrm>
          <a:prstGeom prst="rect">
            <a:avLst/>
          </a:prstGeom>
          <a:solidFill>
            <a:srgbClr val="FFCA08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Storage and Transportation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1E093E15-E346-CA57-DA24-FC3AD7B3F166}"/>
              </a:ext>
            </a:extLst>
          </p:cNvPr>
          <p:cNvCxnSpPr/>
          <p:nvPr/>
        </p:nvCxnSpPr>
        <p:spPr>
          <a:xfrm flipV="1">
            <a:off x="10025273" y="1993685"/>
            <a:ext cx="498088" cy="245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8" name="矩形 57">
            <a:extLst>
              <a:ext uri="{FF2B5EF4-FFF2-40B4-BE49-F238E27FC236}">
                <a16:creationId xmlns:a16="http://schemas.microsoft.com/office/drawing/2014/main" id="{BF5D5B72-8594-7AF1-7B88-7090A5940AE5}"/>
              </a:ext>
            </a:extLst>
          </p:cNvPr>
          <p:cNvSpPr/>
          <p:nvPr/>
        </p:nvSpPr>
        <p:spPr>
          <a:xfrm>
            <a:off x="10515741" y="1653297"/>
            <a:ext cx="1189463" cy="584775"/>
          </a:xfrm>
          <a:prstGeom prst="rect">
            <a:avLst/>
          </a:prstGeom>
          <a:solidFill>
            <a:srgbClr val="FFCA08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Ripening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8303DA71-F2E8-9719-6290-918C335AFEDC}"/>
              </a:ext>
            </a:extLst>
          </p:cNvPr>
          <p:cNvSpPr/>
          <p:nvPr/>
        </p:nvSpPr>
        <p:spPr>
          <a:xfrm>
            <a:off x="168958" y="934862"/>
            <a:ext cx="11698103" cy="1769327"/>
          </a:xfrm>
          <a:prstGeom prst="roundRect">
            <a:avLst/>
          </a:prstGeom>
          <a:noFill/>
          <a:ln w="12700" cap="flat" cmpd="sng" algn="ctr">
            <a:solidFill>
              <a:srgbClr val="005BAC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4D3845E-7DB7-1626-3AC8-93D6BFD4A6B0}"/>
              </a:ext>
            </a:extLst>
          </p:cNvPr>
          <p:cNvSpPr txBox="1"/>
          <p:nvPr/>
        </p:nvSpPr>
        <p:spPr>
          <a:xfrm>
            <a:off x="428953" y="1024755"/>
            <a:ext cx="525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Post-harvest Processing of Banana</a:t>
            </a:r>
            <a:endParaRPr lang="zh-CN" altLang="en-US" sz="2400" dirty="0">
              <a:solidFill>
                <a:prstClr val="black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12067EBA-FE94-B820-BEF8-53ACAE914D4B}"/>
              </a:ext>
            </a:extLst>
          </p:cNvPr>
          <p:cNvSpPr/>
          <p:nvPr/>
        </p:nvSpPr>
        <p:spPr>
          <a:xfrm>
            <a:off x="4915884" y="4475308"/>
            <a:ext cx="2423532" cy="527825"/>
          </a:xfrm>
          <a:prstGeom prst="rect">
            <a:avLst/>
          </a:prstGeom>
          <a:solidFill>
            <a:srgbClr val="7030A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Preservation Methods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62" name="左大括号 61">
            <a:extLst>
              <a:ext uri="{FF2B5EF4-FFF2-40B4-BE49-F238E27FC236}">
                <a16:creationId xmlns:a16="http://schemas.microsoft.com/office/drawing/2014/main" id="{8AB8E1E4-975C-72A7-F8F1-41CA70D9A4B1}"/>
              </a:ext>
            </a:extLst>
          </p:cNvPr>
          <p:cNvSpPr/>
          <p:nvPr/>
        </p:nvSpPr>
        <p:spPr>
          <a:xfrm>
            <a:off x="7339416" y="3232539"/>
            <a:ext cx="347313" cy="3144644"/>
          </a:xfrm>
          <a:prstGeom prst="leftBrac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DFE4E088-6FF1-90AA-C81F-FA6C288A2A0B}"/>
              </a:ext>
            </a:extLst>
          </p:cNvPr>
          <p:cNvSpPr/>
          <p:nvPr/>
        </p:nvSpPr>
        <p:spPr>
          <a:xfrm>
            <a:off x="7684319" y="3141167"/>
            <a:ext cx="4126882" cy="467127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Physical Preservation Technology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22F14C6E-6DD5-AC23-49B1-8610D446DB4B}"/>
              </a:ext>
            </a:extLst>
          </p:cNvPr>
          <p:cNvSpPr/>
          <p:nvPr/>
        </p:nvSpPr>
        <p:spPr>
          <a:xfrm>
            <a:off x="7680951" y="4536006"/>
            <a:ext cx="4130250" cy="467127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Chemical Preservation Technology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14AEAC49-2B40-BE27-6ABE-68B4C87A27AC}"/>
              </a:ext>
            </a:extLst>
          </p:cNvPr>
          <p:cNvSpPr/>
          <p:nvPr/>
        </p:nvSpPr>
        <p:spPr>
          <a:xfrm>
            <a:off x="7680951" y="5924271"/>
            <a:ext cx="4130250" cy="467127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Biological Preservation Technology</a:t>
            </a:r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C0E5A1F1-27BF-67A9-8D37-C09BB6C36D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1" b="10776"/>
          <a:stretch/>
        </p:blipFill>
        <p:spPr>
          <a:xfrm>
            <a:off x="5017871" y="3002837"/>
            <a:ext cx="2291500" cy="1246756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FD6F4431-91D1-4A53-97E9-752BC32D2BA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1"/>
          <a:stretch/>
        </p:blipFill>
        <p:spPr>
          <a:xfrm>
            <a:off x="5010360" y="5122047"/>
            <a:ext cx="2306522" cy="1585529"/>
          </a:xfrm>
          <a:prstGeom prst="rect">
            <a:avLst/>
          </a:prstGeom>
        </p:spPr>
      </p:pic>
      <p:sp>
        <p:nvSpPr>
          <p:cNvPr id="74" name="文本框 73">
            <a:extLst>
              <a:ext uri="{FF2B5EF4-FFF2-40B4-BE49-F238E27FC236}">
                <a16:creationId xmlns:a16="http://schemas.microsoft.com/office/drawing/2014/main" id="{8D712205-06B9-AAB0-6C34-2BEC75DF9971}"/>
              </a:ext>
            </a:extLst>
          </p:cNvPr>
          <p:cNvSpPr txBox="1"/>
          <p:nvPr/>
        </p:nvSpPr>
        <p:spPr>
          <a:xfrm>
            <a:off x="500803" y="3681476"/>
            <a:ext cx="37131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production of bananas is subjected to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serious post- harvest losses</a:t>
            </a: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mainly due to harvesting at improper maturity stage, poor handling and storage practices and post-harvest diseases.</a:t>
            </a:r>
            <a:endParaRPr lang="zh-CN" altLang="en-US" sz="2000" dirty="0">
              <a:solidFill>
                <a:srgbClr val="005BAC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1EEEC32-74DB-CF65-6C5D-9009FFBDA313}"/>
              </a:ext>
            </a:extLst>
          </p:cNvPr>
          <p:cNvSpPr/>
          <p:nvPr/>
        </p:nvSpPr>
        <p:spPr>
          <a:xfrm>
            <a:off x="2092194" y="1645964"/>
            <a:ext cx="1492064" cy="584775"/>
          </a:xfrm>
          <a:prstGeom prst="rect">
            <a:avLst/>
          </a:prstGeom>
          <a:solidFill>
            <a:srgbClr val="FFCA08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Preservation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0A043B7A-0E5A-D26C-A272-5853CEC4B7D7}"/>
              </a:ext>
            </a:extLst>
          </p:cNvPr>
          <p:cNvCxnSpPr/>
          <p:nvPr/>
        </p:nvCxnSpPr>
        <p:spPr>
          <a:xfrm flipV="1">
            <a:off x="3584272" y="1969316"/>
            <a:ext cx="498088" cy="245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2269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37" name="TextBox 5">
            <a:extLst>
              <a:ext uri="{FF2B5EF4-FFF2-40B4-BE49-F238E27FC236}">
                <a16:creationId xmlns:a16="http://schemas.microsoft.com/office/drawing/2014/main" id="{B01F1122-207A-E72A-0AED-D391E97BCEDF}"/>
              </a:ext>
            </a:extLst>
          </p:cNvPr>
          <p:cNvSpPr txBox="1"/>
          <p:nvPr/>
        </p:nvSpPr>
        <p:spPr>
          <a:xfrm>
            <a:off x="1168698" y="1175539"/>
            <a:ext cx="4136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Temperature Preservation</a:t>
            </a:r>
          </a:p>
          <a:p>
            <a:r>
              <a:rPr lang="zh-CN" altLang="en-US" sz="2000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     </a:t>
            </a:r>
            <a:endParaRPr lang="en-US" altLang="zh-CN" sz="2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F2C8082-5BE7-8FEC-55B0-E84CFDD980A8}"/>
              </a:ext>
            </a:extLst>
          </p:cNvPr>
          <p:cNvSpPr/>
          <p:nvPr/>
        </p:nvSpPr>
        <p:spPr>
          <a:xfrm>
            <a:off x="1168698" y="5104811"/>
            <a:ext cx="3293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Irradiation Preservation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E9D43647-0B93-BC68-A938-804992D1F4C1}"/>
              </a:ext>
            </a:extLst>
          </p:cNvPr>
          <p:cNvSpPr/>
          <p:nvPr/>
        </p:nvSpPr>
        <p:spPr>
          <a:xfrm>
            <a:off x="6875780" y="5090963"/>
            <a:ext cx="2990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Hot Water Treatment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6BF96B7-0ECF-6E8C-D10B-2D602D87F3F8}"/>
              </a:ext>
            </a:extLst>
          </p:cNvPr>
          <p:cNvSpPr/>
          <p:nvPr/>
        </p:nvSpPr>
        <p:spPr>
          <a:xfrm>
            <a:off x="6875780" y="1213598"/>
            <a:ext cx="4336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Modified Atmosphere Packaging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0E37A5A-C042-C68C-ADE1-1144600E3004}"/>
              </a:ext>
            </a:extLst>
          </p:cNvPr>
          <p:cNvSpPr/>
          <p:nvPr/>
        </p:nvSpPr>
        <p:spPr>
          <a:xfrm>
            <a:off x="331318" y="4016917"/>
            <a:ext cx="5312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Inhibiting related enzyme activities and reducing respiration intensity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Storage at 13~15℃ to avoid cold damage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EE63912-FC98-40B9-615F-1D8ACCC22920}"/>
              </a:ext>
            </a:extLst>
          </p:cNvPr>
          <p:cNvGrpSpPr/>
          <p:nvPr/>
        </p:nvGrpSpPr>
        <p:grpSpPr>
          <a:xfrm>
            <a:off x="3023388" y="2060626"/>
            <a:ext cx="3025177" cy="1613590"/>
            <a:chOff x="2224511" y="2416855"/>
            <a:chExt cx="2131465" cy="810410"/>
          </a:xfrm>
        </p:grpSpPr>
        <p:grpSp>
          <p:nvGrpSpPr>
            <p:cNvPr id="43" name="组合 14">
              <a:extLst>
                <a:ext uri="{FF2B5EF4-FFF2-40B4-BE49-F238E27FC236}">
                  <a16:creationId xmlns:a16="http://schemas.microsoft.com/office/drawing/2014/main" id="{A20BC03F-1E73-6BF2-7212-87478B80B3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4511" y="2416855"/>
              <a:ext cx="2131465" cy="810410"/>
              <a:chOff x="2309629" y="1268201"/>
              <a:chExt cx="10027156" cy="3457574"/>
            </a:xfrm>
          </p:grpSpPr>
          <p:pic>
            <p:nvPicPr>
              <p:cNvPr id="45" name="Picture 3">
                <a:extLst>
                  <a:ext uri="{FF2B5EF4-FFF2-40B4-BE49-F238E27FC236}">
                    <a16:creationId xmlns:a16="http://schemas.microsoft.com/office/drawing/2014/main" id="{06C24C93-D5C4-F678-6BB4-EFFF0ABE70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0022" y="1268201"/>
                <a:ext cx="4103687" cy="345757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Text Box 11">
                <a:extLst>
                  <a:ext uri="{FF2B5EF4-FFF2-40B4-BE49-F238E27FC236}">
                    <a16:creationId xmlns:a16="http://schemas.microsoft.com/office/drawing/2014/main" id="{B2EF8206-5D97-78CA-E9C2-1BF7DE1C3A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9629" y="2537397"/>
                <a:ext cx="2879061" cy="461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Verdana" pitchFamily="34" charset="0"/>
                    <a:ea typeface="黑体" pitchFamily="49" charset="-122"/>
                  </a:defRPr>
                </a:lvl1pPr>
                <a:lvl2pPr marL="742950" indent="-285750">
                  <a:defRPr sz="2600" b="1">
                    <a:solidFill>
                      <a:srgbClr val="0000FF"/>
                    </a:solidFill>
                    <a:latin typeface="Verdana" pitchFamily="34" charset="0"/>
                    <a:ea typeface="黑体" pitchFamily="49" charset="-122"/>
                  </a:defRPr>
                </a:lvl2pPr>
                <a:lvl3pPr marL="1143000" indent="-228600">
                  <a:defRPr sz="2300" b="1">
                    <a:solidFill>
                      <a:schemeClr val="tx1"/>
                    </a:solidFill>
                    <a:latin typeface="Verdana" pitchFamily="34" charset="0"/>
                    <a:ea typeface="黑体" pitchFamily="49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pitchFamily="34" charset="0"/>
                    <a:ea typeface="黑体" pitchFamily="49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pitchFamily="34" charset="0"/>
                    <a:ea typeface="黑体" pitchFamily="49" charset="-122"/>
                  </a:defRPr>
                </a:lvl5pPr>
                <a:lvl6pPr marL="2514600" indent="-228600" eaLnBrk="0" hangingPunct="0">
                  <a:defRPr sz="2000">
                    <a:solidFill>
                      <a:schemeClr val="tx1"/>
                    </a:solidFill>
                    <a:latin typeface="Verdana" pitchFamily="34" charset="0"/>
                    <a:ea typeface="黑体" pitchFamily="49" charset="-122"/>
                  </a:defRPr>
                </a:lvl6pPr>
                <a:lvl7pPr marL="2971800" indent="-228600" eaLnBrk="0" hangingPunct="0">
                  <a:defRPr sz="2000">
                    <a:solidFill>
                      <a:schemeClr val="tx1"/>
                    </a:solidFill>
                    <a:latin typeface="Verdana" pitchFamily="34" charset="0"/>
                    <a:ea typeface="黑体" pitchFamily="49" charset="-122"/>
                  </a:defRPr>
                </a:lvl7pPr>
                <a:lvl8pPr marL="3429000" indent="-228600" eaLnBrk="0" hangingPunct="0">
                  <a:defRPr sz="2000">
                    <a:solidFill>
                      <a:schemeClr val="tx1"/>
                    </a:solidFill>
                    <a:latin typeface="Verdana" pitchFamily="34" charset="0"/>
                    <a:ea typeface="黑体" pitchFamily="49" charset="-122"/>
                  </a:defRPr>
                </a:lvl8pPr>
                <a:lvl9pPr marL="3886200" indent="-228600" eaLnBrk="0" hangingPunct="0">
                  <a:defRPr sz="2000">
                    <a:solidFill>
                      <a:schemeClr val="tx1"/>
                    </a:solidFill>
                    <a:latin typeface="Verdana" pitchFamily="34" charset="0"/>
                    <a:ea typeface="黑体" pitchFamily="49" charset="-122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5C4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Control</a:t>
                </a:r>
                <a:endParaRPr kumimoji="1" lang="zh-CN" alt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25C4"/>
                  </a:solidFill>
                  <a:effectLst/>
                  <a:uLnTx/>
                  <a:uFillTx/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7" name="Text Box 12">
                <a:extLst>
                  <a:ext uri="{FF2B5EF4-FFF2-40B4-BE49-F238E27FC236}">
                    <a16:creationId xmlns:a16="http://schemas.microsoft.com/office/drawing/2014/main" id="{AA3DAC7C-AE65-BB0A-C030-1FF4CB2750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71775" y="2537397"/>
                <a:ext cx="4065010" cy="461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Verdana" pitchFamily="34" charset="0"/>
                    <a:ea typeface="黑体" pitchFamily="49" charset="-122"/>
                  </a:defRPr>
                </a:lvl1pPr>
                <a:lvl2pPr marL="742950" indent="-285750">
                  <a:defRPr sz="2600" b="1">
                    <a:solidFill>
                      <a:srgbClr val="0000FF"/>
                    </a:solidFill>
                    <a:latin typeface="Verdana" pitchFamily="34" charset="0"/>
                    <a:ea typeface="黑体" pitchFamily="49" charset="-122"/>
                  </a:defRPr>
                </a:lvl2pPr>
                <a:lvl3pPr marL="1143000" indent="-228600">
                  <a:defRPr sz="2300" b="1">
                    <a:solidFill>
                      <a:schemeClr val="tx1"/>
                    </a:solidFill>
                    <a:latin typeface="Verdana" pitchFamily="34" charset="0"/>
                    <a:ea typeface="黑体" pitchFamily="49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pitchFamily="34" charset="0"/>
                    <a:ea typeface="黑体" pitchFamily="49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pitchFamily="34" charset="0"/>
                    <a:ea typeface="黑体" pitchFamily="49" charset="-122"/>
                  </a:defRPr>
                </a:lvl5pPr>
                <a:lvl6pPr marL="2514600" indent="-228600" eaLnBrk="0" hangingPunct="0">
                  <a:defRPr sz="2000">
                    <a:solidFill>
                      <a:schemeClr val="tx1"/>
                    </a:solidFill>
                    <a:latin typeface="Verdana" pitchFamily="34" charset="0"/>
                    <a:ea typeface="黑体" pitchFamily="49" charset="-122"/>
                  </a:defRPr>
                </a:lvl6pPr>
                <a:lvl7pPr marL="2971800" indent="-228600" eaLnBrk="0" hangingPunct="0">
                  <a:defRPr sz="2000">
                    <a:solidFill>
                      <a:schemeClr val="tx1"/>
                    </a:solidFill>
                    <a:latin typeface="Verdana" pitchFamily="34" charset="0"/>
                    <a:ea typeface="黑体" pitchFamily="49" charset="-122"/>
                  </a:defRPr>
                </a:lvl7pPr>
                <a:lvl8pPr marL="3429000" indent="-228600" eaLnBrk="0" hangingPunct="0">
                  <a:defRPr sz="2000">
                    <a:solidFill>
                      <a:schemeClr val="tx1"/>
                    </a:solidFill>
                    <a:latin typeface="Verdana" pitchFamily="34" charset="0"/>
                    <a:ea typeface="黑体" pitchFamily="49" charset="-122"/>
                  </a:defRPr>
                </a:lvl8pPr>
                <a:lvl9pPr marL="3886200" indent="-228600" eaLnBrk="0" hangingPunct="0">
                  <a:defRPr sz="2000">
                    <a:solidFill>
                      <a:schemeClr val="tx1"/>
                    </a:solidFill>
                    <a:latin typeface="Verdana" pitchFamily="34" charset="0"/>
                    <a:ea typeface="黑体" pitchFamily="49" charset="-122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CN" alt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5C4"/>
                    </a:solidFill>
                    <a:effectLst/>
                    <a:uLnTx/>
                    <a:uFillTx/>
                    <a:latin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kumimoji="1" lang="en-US" altLang="zh-CN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5C4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Cold injury</a:t>
                </a:r>
                <a:endParaRPr kumimoji="1" lang="zh-CN" alt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25C4"/>
                  </a:solidFill>
                  <a:effectLst/>
                  <a:uLnTx/>
                  <a:uFillTx/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221ECED9-9130-4243-517A-CE6E3D0265D8}"/>
                </a:ext>
              </a:extLst>
            </p:cNvPr>
            <p:cNvCxnSpPr/>
            <p:nvPr/>
          </p:nvCxnSpPr>
          <p:spPr>
            <a:xfrm>
              <a:off x="2945557" y="2416855"/>
              <a:ext cx="0" cy="810410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91DC625C-CB58-1FD8-F4C6-FA0023A520BB}"/>
              </a:ext>
            </a:extLst>
          </p:cNvPr>
          <p:cNvGrpSpPr/>
          <p:nvPr/>
        </p:nvGrpSpPr>
        <p:grpSpPr>
          <a:xfrm>
            <a:off x="429098" y="1897461"/>
            <a:ext cx="2575473" cy="1771046"/>
            <a:chOff x="67465" y="2499742"/>
            <a:chExt cx="1732127" cy="676800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C724F7FF-45EA-EF7D-3099-FD29A48CD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2499742"/>
              <a:ext cx="900000" cy="675000"/>
            </a:xfrm>
            <a:prstGeom prst="rect">
              <a:avLst/>
            </a:prstGeom>
          </p:spPr>
        </p:pic>
        <p:pic>
          <p:nvPicPr>
            <p:cNvPr id="79" name="图片 78">
              <a:extLst>
                <a:ext uri="{FF2B5EF4-FFF2-40B4-BE49-F238E27FC236}">
                  <a16:creationId xmlns:a16="http://schemas.microsoft.com/office/drawing/2014/main" id="{A719E0A5-B181-2A83-4738-DFC074C53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722" b="16268"/>
            <a:stretch/>
          </p:blipFill>
          <p:spPr>
            <a:xfrm>
              <a:off x="67465" y="2499742"/>
              <a:ext cx="843621" cy="676800"/>
            </a:xfrm>
            <a:prstGeom prst="rect">
              <a:avLst/>
            </a:prstGeom>
          </p:spPr>
        </p:pic>
      </p:grpSp>
      <p:sp>
        <p:nvSpPr>
          <p:cNvPr id="80" name="矩形 79">
            <a:extLst>
              <a:ext uri="{FF2B5EF4-FFF2-40B4-BE49-F238E27FC236}">
                <a16:creationId xmlns:a16="http://schemas.microsoft.com/office/drawing/2014/main" id="{C16E35A9-A50F-4FBB-C8AD-A16C43ECA9D1}"/>
              </a:ext>
            </a:extLst>
          </p:cNvPr>
          <p:cNvSpPr/>
          <p:nvPr/>
        </p:nvSpPr>
        <p:spPr>
          <a:xfrm>
            <a:off x="6371347" y="3980870"/>
            <a:ext cx="54398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Reducing O</a:t>
            </a:r>
            <a:r>
              <a:rPr lang="en-US" altLang="zh-CN" baseline="-25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altLang="zh-CN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increasing CO</a:t>
            </a:r>
            <a:r>
              <a:rPr lang="en-US" altLang="zh-CN" baseline="-25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altLang="zh-CN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concentration to inhibit the physiological activities of fruits and microorganisms</a:t>
            </a: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DD393605-2E95-3E85-D1B6-B345418489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218" y="1812822"/>
            <a:ext cx="2680904" cy="1850975"/>
          </a:xfrm>
          <a:prstGeom prst="rect">
            <a:avLst/>
          </a:prstGeom>
        </p:spPr>
      </p:pic>
      <p:grpSp>
        <p:nvGrpSpPr>
          <p:cNvPr id="82" name="组合 81">
            <a:extLst>
              <a:ext uri="{FF2B5EF4-FFF2-40B4-BE49-F238E27FC236}">
                <a16:creationId xmlns:a16="http://schemas.microsoft.com/office/drawing/2014/main" id="{6664672F-8C69-B7D9-BE02-FA63E97F5F57}"/>
              </a:ext>
            </a:extLst>
          </p:cNvPr>
          <p:cNvGrpSpPr/>
          <p:nvPr/>
        </p:nvGrpSpPr>
        <p:grpSpPr>
          <a:xfrm>
            <a:off x="9195605" y="1756056"/>
            <a:ext cx="2615596" cy="1940117"/>
            <a:chOff x="7632400" y="2602767"/>
            <a:chExt cx="1095995" cy="720000"/>
          </a:xfrm>
        </p:grpSpPr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F74D0F4D-3C20-099E-25C0-CF1077454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2400" y="2602767"/>
              <a:ext cx="555995" cy="720000"/>
            </a:xfrm>
            <a:prstGeom prst="rect">
              <a:avLst/>
            </a:prstGeom>
          </p:spPr>
        </p:pic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29FE906E-72D0-9CB3-71E5-016B828BA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2400" y="2602767"/>
              <a:ext cx="540000" cy="720000"/>
            </a:xfrm>
            <a:prstGeom prst="rect">
              <a:avLst/>
            </a:prstGeom>
          </p:spPr>
        </p:pic>
      </p:grpSp>
      <p:sp>
        <p:nvSpPr>
          <p:cNvPr id="85" name="矩形 84">
            <a:extLst>
              <a:ext uri="{FF2B5EF4-FFF2-40B4-BE49-F238E27FC236}">
                <a16:creationId xmlns:a16="http://schemas.microsoft.com/office/drawing/2014/main" id="{1CD46BA0-1FB2-29C3-CF80-23D2466331AF}"/>
              </a:ext>
            </a:extLst>
          </p:cNvPr>
          <p:cNvSpPr/>
          <p:nvPr/>
        </p:nvSpPr>
        <p:spPr>
          <a:xfrm>
            <a:off x="331317" y="5625033"/>
            <a:ext cx="5312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Y-rays</a:t>
            </a:r>
            <a:r>
              <a:rPr lang="en-US" altLang="zh-CN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interfere with the basic metabolism of fruits and the growth of decaying microorganisms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15070337-A098-D8A8-64F1-77F36695C7A3}"/>
              </a:ext>
            </a:extLst>
          </p:cNvPr>
          <p:cNvSpPr/>
          <p:nvPr/>
        </p:nvSpPr>
        <p:spPr>
          <a:xfrm>
            <a:off x="6342218" y="5625033"/>
            <a:ext cx="54689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Hot water treatment of </a:t>
            </a:r>
            <a:r>
              <a:rPr lang="en-US" altLang="zh-CN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30~55</a:t>
            </a:r>
            <a:r>
              <a:rPr lang="zh-CN" altLang="en-US" dirty="0">
                <a:solidFill>
                  <a:srgbClr val="FF0000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℃</a:t>
            </a:r>
            <a:r>
              <a:rPr lang="en-US" altLang="zh-CN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reduces postharvest diseases and improves the cold tolerance of banana fruits</a:t>
            </a:r>
          </a:p>
        </p:txBody>
      </p:sp>
      <p:sp>
        <p:nvSpPr>
          <p:cNvPr id="87" name="TextBox 4">
            <a:extLst>
              <a:ext uri="{FF2B5EF4-FFF2-40B4-BE49-F238E27FC236}">
                <a16:creationId xmlns:a16="http://schemas.microsoft.com/office/drawing/2014/main" id="{35A59410-3810-0DC2-FD35-E6BF92D66213}"/>
              </a:ext>
            </a:extLst>
          </p:cNvPr>
          <p:cNvSpPr txBox="1"/>
          <p:nvPr/>
        </p:nvSpPr>
        <p:spPr>
          <a:xfrm>
            <a:off x="3224736" y="684175"/>
            <a:ext cx="5288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Physical Preservation Technology</a:t>
            </a:r>
            <a:endParaRPr lang="zh-CN" altLang="en-US" sz="2400" b="1" dirty="0">
              <a:solidFill>
                <a:srgbClr val="7030A0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61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23C573F-FD6F-8057-6CBF-780253C238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6"/>
          <a:stretch/>
        </p:blipFill>
        <p:spPr>
          <a:xfrm>
            <a:off x="10377296" y="4219735"/>
            <a:ext cx="1811945" cy="1571573"/>
          </a:xfrm>
          <a:prstGeom prst="rect">
            <a:avLst/>
          </a:prstGeom>
        </p:spPr>
      </p:pic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87" name="TextBox 4">
            <a:extLst>
              <a:ext uri="{FF2B5EF4-FFF2-40B4-BE49-F238E27FC236}">
                <a16:creationId xmlns:a16="http://schemas.microsoft.com/office/drawing/2014/main" id="{35A59410-3810-0DC2-FD35-E6BF92D66213}"/>
              </a:ext>
            </a:extLst>
          </p:cNvPr>
          <p:cNvSpPr txBox="1"/>
          <p:nvPr/>
        </p:nvSpPr>
        <p:spPr>
          <a:xfrm>
            <a:off x="2816456" y="765338"/>
            <a:ext cx="5446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Chemical Preservation Technology</a:t>
            </a:r>
            <a:endParaRPr lang="zh-CN" altLang="en-US" sz="2400" b="1" dirty="0">
              <a:solidFill>
                <a:srgbClr val="7030A0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6CDE02DD-8C95-4E47-B8AF-5D838DA31191}"/>
              </a:ext>
            </a:extLst>
          </p:cNvPr>
          <p:cNvSpPr txBox="1"/>
          <p:nvPr/>
        </p:nvSpPr>
        <p:spPr>
          <a:xfrm>
            <a:off x="1003867" y="1202968"/>
            <a:ext cx="4934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Ethylene Antagonists and Absorbents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6F36B7B-B5D1-B142-D932-20FA98DED461}"/>
              </a:ext>
            </a:extLst>
          </p:cNvPr>
          <p:cNvSpPr/>
          <p:nvPr/>
        </p:nvSpPr>
        <p:spPr>
          <a:xfrm>
            <a:off x="977968" y="5254922"/>
            <a:ext cx="4747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Exogenous Plant Growth Regulators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2F6C8FA-53BD-440A-853D-B8EC0112589F}"/>
              </a:ext>
            </a:extLst>
          </p:cNvPr>
          <p:cNvSpPr/>
          <p:nvPr/>
        </p:nvSpPr>
        <p:spPr>
          <a:xfrm>
            <a:off x="6759697" y="5254922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Chemical Fungicide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CF66411-3E67-50D3-B3DF-49E24066C485}"/>
              </a:ext>
            </a:extLst>
          </p:cNvPr>
          <p:cNvSpPr/>
          <p:nvPr/>
        </p:nvSpPr>
        <p:spPr>
          <a:xfrm>
            <a:off x="6759697" y="1299724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Edible Coatings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48FCC84-8922-0607-A3EC-3DB9B370EDCE}"/>
              </a:ext>
            </a:extLst>
          </p:cNvPr>
          <p:cNvSpPr/>
          <p:nvPr/>
        </p:nvSpPr>
        <p:spPr>
          <a:xfrm>
            <a:off x="6238421" y="3883367"/>
            <a:ext cx="46274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Polysaccharides, lipids, proteins</a:t>
            </a:r>
            <a:r>
              <a:rPr lang="en-US" altLang="zh-CN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other natural products and their complexes commonly used as coatings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3524B50-826F-2B2B-D574-8888F6937FE4}"/>
              </a:ext>
            </a:extLst>
          </p:cNvPr>
          <p:cNvSpPr/>
          <p:nvPr/>
        </p:nvSpPr>
        <p:spPr>
          <a:xfrm>
            <a:off x="379190" y="5791308"/>
            <a:ext cx="55518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Salicylic acid, methyl </a:t>
            </a:r>
            <a:r>
              <a:rPr lang="en-US" altLang="zh-CN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jasmonate</a:t>
            </a:r>
            <a:r>
              <a:rPr lang="en-US" altLang="zh-CN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citric acid and oxalic acid are commonly sprayed or daubed on banana surface.</a:t>
            </a:r>
            <a:endParaRPr lang="en-US" altLang="zh-CN" dirty="0">
              <a:solidFill>
                <a:srgbClr val="0070C0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E337510-C509-36A7-5D95-7D126AC9B5D1}"/>
              </a:ext>
            </a:extLst>
          </p:cNvPr>
          <p:cNvSpPr/>
          <p:nvPr/>
        </p:nvSpPr>
        <p:spPr>
          <a:xfrm>
            <a:off x="6238421" y="5791308"/>
            <a:ext cx="5160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Various chemical fungicides can effectively control banana rot when used alone or in combination.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D274BAFD-A04C-CD9D-B66C-D77C0006BA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86" y="1601618"/>
            <a:ext cx="1772633" cy="1772633"/>
          </a:xfrm>
          <a:prstGeom prst="rect">
            <a:avLst/>
          </a:prstGeom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B1F89ADA-B7E7-2D3C-2DE9-383379AF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487" y="1703624"/>
            <a:ext cx="2587439" cy="166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31FE6FF5-D54E-F961-CB38-9A8CA3C0D510}"/>
              </a:ext>
            </a:extLst>
          </p:cNvPr>
          <p:cNvSpPr/>
          <p:nvPr/>
        </p:nvSpPr>
        <p:spPr>
          <a:xfrm>
            <a:off x="506943" y="3675950"/>
            <a:ext cx="5431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Ethylene antagonists (1-MCP) binds irreversibly to ethylene receptor proteins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Perlite or active aluminum is used to soak in saturated potassium permanganate solution as ethylene absorbent     </a:t>
            </a:r>
          </a:p>
        </p:txBody>
      </p:sp>
      <p:pic>
        <p:nvPicPr>
          <p:cNvPr id="53" name="Picture 3" descr="C:\Users\cth\Desktop\团队介绍牌\1-s2.0-S0300944020312686-gr7_lrg.jpg">
            <a:extLst>
              <a:ext uri="{FF2B5EF4-FFF2-40B4-BE49-F238E27FC236}">
                <a16:creationId xmlns:a16="http://schemas.microsoft.com/office/drawing/2014/main" id="{B9CDB23B-B48C-8077-BE9D-50AC4F77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1" y="2046603"/>
            <a:ext cx="2128133" cy="17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7C04960-0930-F0CD-8AA0-7B766CA34E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744" y="2053969"/>
            <a:ext cx="1963879" cy="174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87" name="TextBox 4">
            <a:extLst>
              <a:ext uri="{FF2B5EF4-FFF2-40B4-BE49-F238E27FC236}">
                <a16:creationId xmlns:a16="http://schemas.microsoft.com/office/drawing/2014/main" id="{35A59410-3810-0DC2-FD35-E6BF92D66213}"/>
              </a:ext>
            </a:extLst>
          </p:cNvPr>
          <p:cNvSpPr txBox="1"/>
          <p:nvPr/>
        </p:nvSpPr>
        <p:spPr>
          <a:xfrm>
            <a:off x="3462085" y="887525"/>
            <a:ext cx="5515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Biological Preservation Technology</a:t>
            </a:r>
            <a:endParaRPr lang="zh-CN" altLang="en-US" sz="2400" b="1" dirty="0">
              <a:solidFill>
                <a:srgbClr val="7030A0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62797200-BA2A-0733-F683-61EE00641E8F}"/>
              </a:ext>
            </a:extLst>
          </p:cNvPr>
          <p:cNvSpPr txBox="1"/>
          <p:nvPr/>
        </p:nvSpPr>
        <p:spPr>
          <a:xfrm>
            <a:off x="545555" y="1690224"/>
            <a:ext cx="4519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zh-C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Plant Extract Preservation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0333137-C910-F7E0-9E1F-995FD56B1EE6}"/>
              </a:ext>
            </a:extLst>
          </p:cNvPr>
          <p:cNvSpPr/>
          <p:nvPr/>
        </p:nvSpPr>
        <p:spPr>
          <a:xfrm>
            <a:off x="545555" y="3948113"/>
            <a:ext cx="5328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zh-C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Biological Enzyme Preparation Preservation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599EE78-F806-4294-A21B-D36D46F766CD}"/>
              </a:ext>
            </a:extLst>
          </p:cNvPr>
          <p:cNvSpPr/>
          <p:nvPr/>
        </p:nvSpPr>
        <p:spPr>
          <a:xfrm>
            <a:off x="7013380" y="1555438"/>
            <a:ext cx="5186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zh-C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Microbial Antagonism Preservation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BBA6F10-3DD7-92A2-A955-3D6A693357FA}"/>
              </a:ext>
            </a:extLst>
          </p:cNvPr>
          <p:cNvSpPr/>
          <p:nvPr/>
        </p:nvSpPr>
        <p:spPr>
          <a:xfrm>
            <a:off x="6482050" y="1995303"/>
            <a:ext cx="54911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Yeast and </a:t>
            </a:r>
            <a:r>
              <a:rPr lang="en-US" altLang="zh-CN" i="1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Bacillus subtilis </a:t>
            </a:r>
            <a:r>
              <a:rPr lang="en-US" altLang="zh-CN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inhibit post-harvest diseases of bananas and slow down decay by means of nutrition and space competition and</a:t>
            </a:r>
            <a:r>
              <a:rPr lang="zh-CN" altLang="en-US" dirty="0">
                <a:solidFill>
                  <a:srgbClr val="005BA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producing antibacterial substances.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EE62DB8-C6A0-5916-E5FB-B8918B9C8841}"/>
              </a:ext>
            </a:extLst>
          </p:cNvPr>
          <p:cNvSpPr/>
          <p:nvPr/>
        </p:nvSpPr>
        <p:spPr>
          <a:xfrm>
            <a:off x="442720" y="4594496"/>
            <a:ext cx="5431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Enzyme can eliminate the adverse factors from the outside in the storage process of bananas through its catalytic effect, so as to achieve the purpose of preservation. 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44B7F88-FBEA-7BE6-0C45-674471AB16AF}"/>
              </a:ext>
            </a:extLst>
          </p:cNvPr>
          <p:cNvSpPr/>
          <p:nvPr/>
        </p:nvSpPr>
        <p:spPr>
          <a:xfrm>
            <a:off x="358411" y="2269596"/>
            <a:ext cx="5431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Natural plant extracts, such as plant </a:t>
            </a:r>
            <a:r>
              <a:rPr lang="en-US" altLang="zh-CN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essential oil </a:t>
            </a:r>
            <a:r>
              <a:rPr lang="en-US" altLang="zh-CN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 good antibacterial and antioxidant activities and are widely used in the preservation of banana fruits.  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8A3BEC6E-9E59-6EBC-A1D9-D1BF49EA83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050" y="3411075"/>
            <a:ext cx="5328453" cy="337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graphicFrame>
        <p:nvGraphicFramePr>
          <p:cNvPr id="22" name="表格 6">
            <a:extLst>
              <a:ext uri="{FF2B5EF4-FFF2-40B4-BE49-F238E27FC236}">
                <a16:creationId xmlns:a16="http://schemas.microsoft.com/office/drawing/2014/main" id="{0510DCC3-2487-DE97-6733-02B1629F8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486619"/>
              </p:ext>
            </p:extLst>
          </p:nvPr>
        </p:nvGraphicFramePr>
        <p:xfrm>
          <a:off x="85064" y="683861"/>
          <a:ext cx="11867206" cy="6082817"/>
        </p:xfrm>
        <a:graphic>
          <a:graphicData uri="http://schemas.openxmlformats.org/drawingml/2006/table">
            <a:tbl>
              <a:tblPr firstRow="1" bandRow="1"/>
              <a:tblGrid>
                <a:gridCol w="3288159">
                  <a:extLst>
                    <a:ext uri="{9D8B030D-6E8A-4147-A177-3AD203B41FA5}">
                      <a16:colId xmlns:a16="http://schemas.microsoft.com/office/drawing/2014/main" val="3678605712"/>
                    </a:ext>
                  </a:extLst>
                </a:gridCol>
                <a:gridCol w="5521943">
                  <a:extLst>
                    <a:ext uri="{9D8B030D-6E8A-4147-A177-3AD203B41FA5}">
                      <a16:colId xmlns:a16="http://schemas.microsoft.com/office/drawing/2014/main" val="494273573"/>
                    </a:ext>
                  </a:extLst>
                </a:gridCol>
                <a:gridCol w="3057104">
                  <a:extLst>
                    <a:ext uri="{9D8B030D-6E8A-4147-A177-3AD203B41FA5}">
                      <a16:colId xmlns:a16="http://schemas.microsoft.com/office/drawing/2014/main" val="1073643394"/>
                    </a:ext>
                  </a:extLst>
                </a:gridCol>
              </a:tblGrid>
              <a:tr h="46379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Banana Preservation Technology</a:t>
                      </a:r>
                    </a:p>
                  </a:txBody>
                  <a:tcPr marL="75349" marR="75349" marT="37674" marB="37674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Period</a:t>
                      </a: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248293"/>
                  </a:ext>
                </a:extLst>
              </a:tr>
              <a:tr h="447739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Physical Preservation Technology</a:t>
                      </a:r>
                      <a:endParaRPr lang="zh-CN" altLang="en-US" sz="1800" b="1" dirty="0"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349" marR="75349" marT="37674" marB="37674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Low Temperature Preservation</a:t>
                      </a: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45-50 d</a:t>
                      </a:r>
                      <a:endParaRPr lang="zh-CN" altLang="en-US" sz="1300" dirty="0"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970673"/>
                  </a:ext>
                </a:extLst>
              </a:tr>
              <a:tr h="447739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Modified Atmosphere Packaging</a:t>
                      </a: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35- 40 d</a:t>
                      </a:r>
                      <a:endParaRPr lang="zh-CN" altLang="en-US" sz="1300" dirty="0"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244897"/>
                  </a:ext>
                </a:extLst>
              </a:tr>
              <a:tr h="447739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Irradiation Preservation</a:t>
                      </a: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Optimal dose (25 </a:t>
                      </a:r>
                      <a:r>
                        <a:rPr lang="en-US" altLang="zh-CN" sz="13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krad</a:t>
                      </a:r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 25-30 d</a:t>
                      </a:r>
                      <a:endParaRPr lang="zh-CN" altLang="en-US" sz="1300" dirty="0"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82643"/>
                  </a:ext>
                </a:extLst>
              </a:tr>
              <a:tr h="447739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Hot Water Treatment</a:t>
                      </a: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20-25 d</a:t>
                      </a:r>
                      <a:endParaRPr lang="zh-CN" altLang="en-US" sz="1300" dirty="0"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246996"/>
                  </a:ext>
                </a:extLst>
              </a:tr>
              <a:tr h="655667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Chemical Preservation Technology</a:t>
                      </a:r>
                    </a:p>
                  </a:txBody>
                  <a:tcPr marL="75349" marR="75349" marT="37674" marB="37674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Ethylene Antagonists And Absorbents</a:t>
                      </a: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0.5µL/L 1-MCP treatment (40-45 d)</a:t>
                      </a:r>
                    </a:p>
                    <a:p>
                      <a:pPr algn="ctr"/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Ethylene absorbent treatment (30-35 d)</a:t>
                      </a:r>
                      <a:endParaRPr lang="zh-CN" altLang="en-US" sz="1300" dirty="0"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244114"/>
                  </a:ext>
                </a:extLst>
              </a:tr>
              <a:tr h="447739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Chemical Fungicide</a:t>
                      </a: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20-25 d</a:t>
                      </a: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991446"/>
                  </a:ext>
                </a:extLst>
              </a:tr>
              <a:tr h="447739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Edible Coatings</a:t>
                      </a: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30-35 d</a:t>
                      </a:r>
                      <a:endParaRPr lang="zh-CN" altLang="en-US" sz="1300" dirty="0"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580992"/>
                  </a:ext>
                </a:extLst>
              </a:tr>
              <a:tr h="655667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Exogenous Plant Growth Regulators</a:t>
                      </a: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30-35d</a:t>
                      </a:r>
                    </a:p>
                    <a:p>
                      <a:pPr algn="ctr"/>
                      <a:r>
                        <a:rPr lang="en-US" altLang="zh-CN" sz="13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Eg</a:t>
                      </a:r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 50 mg/L gibberellin treatment (30d)</a:t>
                      </a: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18673"/>
                  </a:ext>
                </a:extLst>
              </a:tr>
              <a:tr h="655667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Biological Preservation Technology</a:t>
                      </a:r>
                      <a:endParaRPr lang="en-US" altLang="zh-CN" sz="13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349" marR="75349" marT="37674" marB="37674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Plant Extract Preservation</a:t>
                      </a: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20-25 d</a:t>
                      </a:r>
                    </a:p>
                    <a:p>
                      <a:pPr algn="ctr"/>
                      <a:r>
                        <a:rPr lang="en-US" altLang="zh-CN" sz="13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Eg</a:t>
                      </a:r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 15 </a:t>
                      </a:r>
                      <a:r>
                        <a:rPr lang="en-US" altLang="zh-CN" sz="13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μL</a:t>
                      </a:r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/L Peppermint essential oil (25 d)</a:t>
                      </a:r>
                      <a:endParaRPr lang="zh-CN" altLang="en-US" sz="1300" dirty="0"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904198"/>
                  </a:ext>
                </a:extLst>
              </a:tr>
              <a:tr h="463791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Microbial Antagonism Preservation</a:t>
                      </a: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20-25 d</a:t>
                      </a:r>
                    </a:p>
                    <a:p>
                      <a:pPr algn="ctr"/>
                      <a:r>
                        <a:rPr lang="en-US" altLang="zh-CN" sz="13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Eg</a:t>
                      </a:r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 Pichia </a:t>
                      </a:r>
                      <a:r>
                        <a:rPr lang="en-US" altLang="zh-CN" sz="13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kluyveri</a:t>
                      </a:r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(B1) (25 d)</a:t>
                      </a:r>
                      <a:endParaRPr lang="zh-CN" altLang="en-US" sz="1300" dirty="0"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025958"/>
                  </a:ext>
                </a:extLst>
              </a:tr>
              <a:tr h="45188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Biological Enzyme Preparation Preservation</a:t>
                      </a: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20-25 d</a:t>
                      </a:r>
                    </a:p>
                  </a:txBody>
                  <a:tcPr marL="75349" marR="75349" marT="37674" marB="3767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16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01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6B771-2FD8-6931-E93B-6E9F4074E7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518" y="3845345"/>
            <a:ext cx="3283270" cy="2429444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9C4E074-9C45-B09D-91EE-FD5A8C4B8030}"/>
              </a:ext>
            </a:extLst>
          </p:cNvPr>
          <p:cNvGrpSpPr/>
          <p:nvPr/>
        </p:nvGrpSpPr>
        <p:grpSpPr>
          <a:xfrm>
            <a:off x="7960905" y="4330596"/>
            <a:ext cx="3667094" cy="1915367"/>
            <a:chOff x="8168243" y="1366896"/>
            <a:chExt cx="3667094" cy="19153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AAFFC0E7-2CF7-E3C2-36D7-DC476C6383D0}"/>
                </a:ext>
              </a:extLst>
            </p:cNvPr>
            <p:cNvGrpSpPr/>
            <p:nvPr/>
          </p:nvGrpSpPr>
          <p:grpSpPr>
            <a:xfrm>
              <a:off x="8298453" y="1366896"/>
              <a:ext cx="3406669" cy="1557764"/>
              <a:chOff x="7576376" y="1129504"/>
              <a:chExt cx="3406669" cy="1557764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FC7F20DF-32D3-9268-040C-449B9CDC1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76376" y="1148793"/>
                <a:ext cx="1606669" cy="153847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6ABE9C5-B4C7-FBFF-B278-2A917FD3DE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29" t="12402" r="7108" b="13204"/>
              <a:stretch/>
            </p:blipFill>
            <p:spPr>
              <a:xfrm>
                <a:off x="7576376" y="1129504"/>
                <a:ext cx="1800000" cy="1557764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8825703-9164-82A8-7391-906F26999A42}"/>
                </a:ext>
              </a:extLst>
            </p:cNvPr>
            <p:cNvSpPr/>
            <p:nvPr/>
          </p:nvSpPr>
          <p:spPr>
            <a:xfrm>
              <a:off x="8168243" y="2943709"/>
              <a:ext cx="36670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Goodfarmer</a:t>
              </a:r>
              <a:r>
                <a:rPr lang="en-US" altLang="zh-CN" sz="16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Foods Holding (</a:t>
              </a:r>
              <a:r>
                <a:rPr lang="en-US" altLang="zh-CN" sz="1600" dirty="0">
                  <a:solidFill>
                    <a:srgbClr val="3333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Group</a:t>
              </a:r>
              <a:r>
                <a:rPr lang="en-US" altLang="zh-CN" sz="16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) 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FC1A97B-981D-3394-EDFC-629847123569}"/>
              </a:ext>
            </a:extLst>
          </p:cNvPr>
          <p:cNvGrpSpPr/>
          <p:nvPr/>
        </p:nvGrpSpPr>
        <p:grpSpPr>
          <a:xfrm>
            <a:off x="8144744" y="863489"/>
            <a:ext cx="3337580" cy="3327277"/>
            <a:chOff x="8144744" y="1042015"/>
            <a:chExt cx="3337580" cy="3327277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08D2A669-67B3-EE6E-4A14-D279225ED870}"/>
                </a:ext>
              </a:extLst>
            </p:cNvPr>
            <p:cNvGrpSpPr/>
            <p:nvPr/>
          </p:nvGrpSpPr>
          <p:grpSpPr>
            <a:xfrm>
              <a:off x="8373534" y="1042015"/>
              <a:ext cx="2880001" cy="3108390"/>
              <a:chOff x="8334702" y="3618641"/>
              <a:chExt cx="2880001" cy="3108390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C8DB33B3-FC9D-5167-2222-D6D5780428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2130" r="7870"/>
              <a:stretch/>
            </p:blipFill>
            <p:spPr>
              <a:xfrm>
                <a:off x="8334702" y="5509850"/>
                <a:ext cx="1440001" cy="1217181"/>
              </a:xfrm>
              <a:prstGeom prst="rect">
                <a:avLst/>
              </a:prstGeom>
            </p:spPr>
          </p:pic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6491DEA0-76D5-8A6D-A5BA-15D211D92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34702" y="3618641"/>
                <a:ext cx="2880001" cy="1872160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03B78E2B-1A11-F72C-14E4-6B0E3230A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774703" y="5492530"/>
                <a:ext cx="1440000" cy="1118412"/>
              </a:xfrm>
              <a:prstGeom prst="rect">
                <a:avLst/>
              </a:prstGeom>
            </p:spPr>
          </p:pic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1084C46-486D-9DA1-6019-715B4799C9F1}"/>
                </a:ext>
              </a:extLst>
            </p:cNvPr>
            <p:cNvSpPr/>
            <p:nvPr/>
          </p:nvSpPr>
          <p:spPr>
            <a:xfrm>
              <a:off x="8144744" y="4030738"/>
              <a:ext cx="33375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3333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Guangxi </a:t>
              </a:r>
              <a:r>
                <a:rPr lang="en-US" altLang="zh-CN" sz="1600" dirty="0" err="1">
                  <a:solidFill>
                    <a:srgbClr val="3333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Jinsui</a:t>
              </a:r>
              <a:r>
                <a:rPr lang="en-US" altLang="zh-CN" sz="1600" dirty="0">
                  <a:solidFill>
                    <a:srgbClr val="3333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Agricultural Group</a:t>
              </a: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4B8DBBBE-983E-DD9D-58A7-B76EDE06DE3D}"/>
              </a:ext>
            </a:extLst>
          </p:cNvPr>
          <p:cNvSpPr txBox="1"/>
          <p:nvPr/>
        </p:nvSpPr>
        <p:spPr>
          <a:xfrm>
            <a:off x="593528" y="2480091"/>
            <a:ext cx="3989169" cy="382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Storage life can exceed two months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A4330FE-47E7-8844-D513-E801CC5F1508}"/>
              </a:ext>
            </a:extLst>
          </p:cNvPr>
          <p:cNvSpPr/>
          <p:nvPr/>
        </p:nvSpPr>
        <p:spPr>
          <a:xfrm>
            <a:off x="611677" y="1011621"/>
            <a:ext cx="6167394" cy="434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22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 Quality Banana Preservation Technology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40C2783-0968-C8D7-9580-252E9AFC5B66}"/>
              </a:ext>
            </a:extLst>
          </p:cNvPr>
          <p:cNvSpPr/>
          <p:nvPr/>
        </p:nvSpPr>
        <p:spPr>
          <a:xfrm>
            <a:off x="593528" y="1734817"/>
            <a:ext cx="7387593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CN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temperature preservation combined with controlled atmosphere storage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50FFA20-DD48-76E1-9BD4-30D3484EED10}"/>
              </a:ext>
            </a:extLst>
          </p:cNvPr>
          <p:cNvSpPr/>
          <p:nvPr/>
        </p:nvSpPr>
        <p:spPr>
          <a:xfrm>
            <a:off x="593528" y="3094151"/>
            <a:ext cx="4490525" cy="382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CN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Good fruit appearance and inner quality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13DDB966-B9E7-37FB-A7A1-DC5E282F64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87324" y="3845345"/>
            <a:ext cx="3317045" cy="242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2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12773" y="929085"/>
            <a:ext cx="12026782" cy="3810800"/>
            <a:chOff x="322577" y="562914"/>
            <a:chExt cx="12026672" cy="1715806"/>
          </a:xfrm>
        </p:grpSpPr>
        <p:sp>
          <p:nvSpPr>
            <p:cNvPr id="26" name="Rectangle 25"/>
            <p:cNvSpPr/>
            <p:nvPr/>
          </p:nvSpPr>
          <p:spPr>
            <a:xfrm>
              <a:off x="322577" y="562914"/>
              <a:ext cx="12026672" cy="235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GB" sz="2800" b="1" dirty="0">
                  <a:solidFill>
                    <a:srgbClr val="0070B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Expert’s P</a:t>
              </a:r>
              <a:r>
                <a:rPr lang="en-US" altLang="zh-CN" sz="2800" b="1" dirty="0">
                  <a:solidFill>
                    <a:srgbClr val="0070B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rofile</a:t>
              </a:r>
              <a:endParaRPr lang="en-US" altLang="en-GB" sz="2800" b="1" dirty="0">
                <a:solidFill>
                  <a:srgbClr val="0070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22577" y="1051948"/>
              <a:ext cx="7971516" cy="1226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Mr. Wei ZHOU</a:t>
              </a:r>
            </a:p>
            <a:p>
              <a:pPr algn="just"/>
              <a:endPara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342900" indent="-342900" algn="just">
                <a:lnSpc>
                  <a:spcPts val="3000"/>
                </a:lnSpc>
                <a:buFont typeface="Wingdings" pitchFamily="2" charset="2"/>
                <a:buChar char="Ø"/>
              </a:pPr>
              <a:r>
                <a:rPr lang="en-US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Education Degree</a:t>
              </a:r>
              <a:r>
                <a: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 Ph.D.</a:t>
              </a:r>
            </a:p>
            <a:p>
              <a:pPr marL="342900" indent="-342900" algn="just">
                <a:lnSpc>
                  <a:spcPts val="3000"/>
                </a:lnSpc>
                <a:buFont typeface="Wingdings" pitchFamily="2" charset="2"/>
                <a:buChar char="Ø"/>
              </a:pPr>
              <a:r>
                <a:rPr lang="en-US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Academic Title</a:t>
              </a:r>
              <a:r>
                <a: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 Director of Food Processing Laboratory, Associate Researcher</a:t>
              </a:r>
              <a:endPara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342900" indent="-342900" algn="just">
                <a:lnSpc>
                  <a:spcPts val="3000"/>
                </a:lnSpc>
                <a:buFont typeface="Wingdings" pitchFamily="2" charset="2"/>
                <a:buChar char="Ø"/>
              </a:pPr>
              <a:r>
                <a:rPr lang="en-US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Specialism</a:t>
              </a:r>
              <a:r>
                <a: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 Excavation and Exploitation of Functional Factors of Tropical Characteristic Food</a:t>
              </a: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7F988385-3B5E-40CE-8565-4C384D1C8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30" y="2358072"/>
            <a:ext cx="1606391" cy="2141855"/>
          </a:xfrm>
          <a:prstGeom prst="rect">
            <a:avLst/>
          </a:prstGeom>
        </p:spPr>
      </p:pic>
      <p:pic>
        <p:nvPicPr>
          <p:cNvPr id="14" name="Immagine 6">
            <a:extLst>
              <a:ext uri="{FF2B5EF4-FFF2-40B4-BE49-F238E27FC236}">
                <a16:creationId xmlns:a16="http://schemas.microsoft.com/office/drawing/2014/main" id="{11BF4A2E-A18F-4F58-A17D-DF87DB04C54E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rcRect l="8654" t="32887" b="20814"/>
          <a:stretch>
            <a:fillRect/>
          </a:stretch>
        </p:blipFill>
        <p:spPr>
          <a:xfrm>
            <a:off x="1" y="-27093"/>
            <a:ext cx="12192000" cy="710353"/>
          </a:xfrm>
          <a:prstGeom prst="rect">
            <a:avLst/>
          </a:prstGeom>
        </p:spPr>
      </p:pic>
      <p:pic>
        <p:nvPicPr>
          <p:cNvPr id="16" name="图片 15" descr="联合国粮食署">
            <a:extLst>
              <a:ext uri="{FF2B5EF4-FFF2-40B4-BE49-F238E27FC236}">
                <a16:creationId xmlns:a16="http://schemas.microsoft.com/office/drawing/2014/main" id="{18B8F587-48CB-4E53-B103-3D0EB635A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7" name="图片 16" descr="WFP SSC-白">
            <a:extLst>
              <a:ext uri="{FF2B5EF4-FFF2-40B4-BE49-F238E27FC236}">
                <a16:creationId xmlns:a16="http://schemas.microsoft.com/office/drawing/2014/main" id="{E114F95D-53D7-4750-A7D6-CFA0C000BC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8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3C318B28-8CF3-42C0-BDA3-8D281626E0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9" name="Picture 13" descr="Icon&#10;&#10;Description automatically generated">
            <a:extLst>
              <a:ext uri="{FF2B5EF4-FFF2-40B4-BE49-F238E27FC236}">
                <a16:creationId xmlns:a16="http://schemas.microsoft.com/office/drawing/2014/main" id="{22399E7C-4902-4444-A2B3-E2C3194DEE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9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3685901" y="4343182"/>
            <a:ext cx="4986571" cy="917215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Processing</a:t>
            </a:r>
          </a:p>
        </p:txBody>
      </p:sp>
      <p:sp>
        <p:nvSpPr>
          <p:cNvPr id="8" name="椭圆 7"/>
          <p:cNvSpPr/>
          <p:nvPr/>
        </p:nvSpPr>
        <p:spPr>
          <a:xfrm>
            <a:off x="6198295" y="3096691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7140897" y="2124447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4766875" y="3171642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651435" y="1843201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981477" y="2124259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文本框 17"/>
          <p:cNvSpPr txBox="1"/>
          <p:nvPr/>
        </p:nvSpPr>
        <p:spPr>
          <a:xfrm>
            <a:off x="4850817" y="2414400"/>
            <a:ext cx="2125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  <a:endParaRPr lang="zh-CN" altLang="en-US" sz="8800" b="1" dirty="0">
              <a:solidFill>
                <a:schemeClr val="accent2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12" name="Immagine 6">
            <a:extLst>
              <a:ext uri="{FF2B5EF4-FFF2-40B4-BE49-F238E27FC236}">
                <a16:creationId xmlns:a16="http://schemas.microsoft.com/office/drawing/2014/main" id="{33A315C1-7FDF-4B9F-8887-CE2E29DED1D8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3842006C-AEAF-4589-BDAD-37CA26D88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B32BEDB9-E09A-4519-ADB8-1751523FB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5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5D5418E3-BAB7-43D7-B4A5-78CA19952E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6" name="Picture 13" descr="Icon&#10;&#10;Description automatically generated">
            <a:extLst>
              <a:ext uri="{FF2B5EF4-FFF2-40B4-BE49-F238E27FC236}">
                <a16:creationId xmlns:a16="http://schemas.microsoft.com/office/drawing/2014/main" id="{95C766AD-BBA2-4F49-B4C7-E36D20289F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D96A349-1253-9DB1-1BAE-0196831DA5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6" y="1462568"/>
            <a:ext cx="4563534" cy="478601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172F6D6-7EA3-3620-8BAA-CD4843727F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4381" y="1699339"/>
            <a:ext cx="7557619" cy="454924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89A23BC-3E3B-379C-185C-46F776DF2305}"/>
              </a:ext>
            </a:extLst>
          </p:cNvPr>
          <p:cNvSpPr txBox="1"/>
          <p:nvPr/>
        </p:nvSpPr>
        <p:spPr>
          <a:xfrm>
            <a:off x="2442634" y="775801"/>
            <a:ext cx="6802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Comprehensive Exploitation of Bananas</a:t>
            </a:r>
          </a:p>
        </p:txBody>
      </p:sp>
    </p:spTree>
    <p:extLst>
      <p:ext uri="{BB962C8B-B14F-4D97-AF65-F5344CB8AC3E}">
        <p14:creationId xmlns:p14="http://schemas.microsoft.com/office/powerpoint/2010/main" val="284133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C97259B7-7D9B-6D02-C26E-DE39AC671174}"/>
              </a:ext>
            </a:extLst>
          </p:cNvPr>
          <p:cNvSpPr txBox="1"/>
          <p:nvPr/>
        </p:nvSpPr>
        <p:spPr>
          <a:xfrm>
            <a:off x="395124" y="1626236"/>
            <a:ext cx="8686283" cy="4608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Bananas are usually consumed in fresh form. </a:t>
            </a:r>
            <a:r>
              <a:rPr lang="en-US" altLang="zh-CN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Very small portion </a:t>
            </a:r>
            <a:r>
              <a:rPr lang="en-US" altLang="zh-CN" sz="22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total banana production </a:t>
            </a:r>
            <a:r>
              <a:rPr lang="en-US" altLang="zh-CN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undergoes industrial processing</a:t>
            </a:r>
            <a:r>
              <a:rPr lang="en-US" altLang="zh-CN" sz="22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Fresh bananas are highly </a:t>
            </a:r>
            <a:r>
              <a:rPr lang="en-US" altLang="zh-CN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perishable</a:t>
            </a:r>
            <a:r>
              <a:rPr lang="en-US" altLang="zh-CN" sz="22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with a very </a:t>
            </a:r>
            <a:r>
              <a:rPr lang="en-US" altLang="zh-CN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little shelf life </a:t>
            </a:r>
            <a:r>
              <a:rPr lang="en-US" altLang="zh-CN" sz="22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ranging from days to weeks. Product degenerates while storage and transport, causing a lot of loss of income.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avoid the loss of income from degeneration, bananas are </a:t>
            </a:r>
            <a:r>
              <a:rPr lang="en-US" altLang="zh-CN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encouraged to be processed </a:t>
            </a:r>
            <a:r>
              <a:rPr lang="en-US" altLang="zh-CN" sz="22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into different products.</a:t>
            </a:r>
          </a:p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endParaRPr lang="zh-CN" altLang="en-US" sz="1600" dirty="0">
              <a:solidFill>
                <a:prstClr val="black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F6AC2F46-2A9D-63E3-ED1C-472134378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548" y="2866855"/>
            <a:ext cx="1920013" cy="12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BD530F1-BEBF-A4E7-2D1E-A454435D87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t="9043" r="12370" b="12570"/>
          <a:stretch/>
        </p:blipFill>
        <p:spPr>
          <a:xfrm>
            <a:off x="9564548" y="4812827"/>
            <a:ext cx="1868530" cy="13133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5710D5B-B39D-3DEF-1FD6-680D568091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5"/>
          <a:stretch/>
        </p:blipFill>
        <p:spPr>
          <a:xfrm>
            <a:off x="9708738" y="949809"/>
            <a:ext cx="1536883" cy="1352854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3D675F25-99FD-00EF-8D2F-A72FA1301CBB}"/>
              </a:ext>
            </a:extLst>
          </p:cNvPr>
          <p:cNvSpPr txBox="1"/>
          <p:nvPr/>
        </p:nvSpPr>
        <p:spPr>
          <a:xfrm>
            <a:off x="9379132" y="2251302"/>
            <a:ext cx="22064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Fresh-cut</a:t>
            </a:r>
            <a:r>
              <a:rPr lang="zh-CN" altLang="en-US" dirty="0">
                <a:solidFill>
                  <a:prstClr val="black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Bananas</a:t>
            </a:r>
          </a:p>
          <a:p>
            <a:pPr algn="ctr"/>
            <a:r>
              <a:rPr lang="zh-CN" altLang="en-US" sz="1600" dirty="0">
                <a:solidFill>
                  <a:prstClr val="black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鲜食香蕉</a:t>
            </a:r>
            <a:endParaRPr lang="en-US" altLang="zh-CN" sz="16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959ADB0-B47F-CFFB-DA8E-AB3E3B493989}"/>
              </a:ext>
            </a:extLst>
          </p:cNvPr>
          <p:cNvSpPr txBox="1"/>
          <p:nvPr/>
        </p:nvSpPr>
        <p:spPr>
          <a:xfrm>
            <a:off x="9395601" y="4099124"/>
            <a:ext cx="22064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Browning</a:t>
            </a:r>
          </a:p>
          <a:p>
            <a:pPr algn="ctr"/>
            <a:r>
              <a:rPr lang="zh-CN" altLang="en-US" sz="1600" dirty="0">
                <a:solidFill>
                  <a:prstClr val="black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褐变</a:t>
            </a:r>
            <a:endParaRPr lang="en-US" altLang="zh-CN" sz="16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A2C7C84-4EBA-AA9B-518A-A1DA16D8A522}"/>
              </a:ext>
            </a:extLst>
          </p:cNvPr>
          <p:cNvSpPr txBox="1"/>
          <p:nvPr/>
        </p:nvSpPr>
        <p:spPr>
          <a:xfrm>
            <a:off x="9421342" y="6054198"/>
            <a:ext cx="22064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Corruption</a:t>
            </a:r>
          </a:p>
          <a:p>
            <a:pPr algn="ctr"/>
            <a:r>
              <a:rPr lang="zh-CN" altLang="en-US" sz="1600" dirty="0">
                <a:solidFill>
                  <a:prstClr val="black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腐败</a:t>
            </a:r>
            <a:endParaRPr lang="en-US" altLang="zh-CN" sz="16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2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8FEC929-BED1-6123-ED98-3A7B6934EAF8}"/>
              </a:ext>
            </a:extLst>
          </p:cNvPr>
          <p:cNvSpPr/>
          <p:nvPr/>
        </p:nvSpPr>
        <p:spPr>
          <a:xfrm>
            <a:off x="602164" y="884664"/>
            <a:ext cx="2044391" cy="584775"/>
          </a:xfrm>
          <a:prstGeom prst="rect">
            <a:avLst/>
          </a:prstGeom>
          <a:solidFill>
            <a:srgbClr val="005BA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(a) Banana Juice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AD827B1-2C7B-5B61-15DC-DB69C1E2E1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1"/>
          <a:stretch/>
        </p:blipFill>
        <p:spPr>
          <a:xfrm>
            <a:off x="602164" y="2121411"/>
            <a:ext cx="4318000" cy="347505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846D876-9BE6-26BF-342A-4E93B422ED0B}"/>
              </a:ext>
            </a:extLst>
          </p:cNvPr>
          <p:cNvSpPr txBox="1"/>
          <p:nvPr/>
        </p:nvSpPr>
        <p:spPr>
          <a:xfrm>
            <a:off x="5099422" y="2195153"/>
            <a:ext cx="6299199" cy="280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5BA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Juice extraction is achieved by a mechanical press and/or by enzyme application.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5BA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Juice yields of 54%–80% from peeled fruit pulp depending on the banana variety used.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5BA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juice have a moderate acidity, a very good sugar content.</a:t>
            </a:r>
          </a:p>
        </p:txBody>
      </p:sp>
    </p:spTree>
    <p:extLst>
      <p:ext uri="{BB962C8B-B14F-4D97-AF65-F5344CB8AC3E}">
        <p14:creationId xmlns:p14="http://schemas.microsoft.com/office/powerpoint/2010/main" val="233477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6C3F85D-DA2D-F8AC-611C-0DB380CBCFE8}"/>
              </a:ext>
            </a:extLst>
          </p:cNvPr>
          <p:cNvSpPr/>
          <p:nvPr/>
        </p:nvSpPr>
        <p:spPr>
          <a:xfrm>
            <a:off x="602164" y="884664"/>
            <a:ext cx="2044391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(a) Banana Juice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9E0E945-65CC-534A-6916-409BB9CBAD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4586" y="1384444"/>
            <a:ext cx="1731414" cy="502963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8ED52AF-65AD-36BB-AB89-834209D158A7}"/>
              </a:ext>
            </a:extLst>
          </p:cNvPr>
          <p:cNvSpPr txBox="1"/>
          <p:nvPr/>
        </p:nvSpPr>
        <p:spPr>
          <a:xfrm>
            <a:off x="6705599" y="3951323"/>
            <a:ext cx="4762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 Speed Centrifugation</a:t>
            </a: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16BDE40E-DA2A-0B06-4E4A-0D520FD1088F}"/>
              </a:ext>
            </a:extLst>
          </p:cNvPr>
          <p:cNvSpPr/>
          <p:nvPr/>
        </p:nvSpPr>
        <p:spPr>
          <a:xfrm>
            <a:off x="6200502" y="4164086"/>
            <a:ext cx="505097" cy="224637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72F350F-93C2-596E-6968-9AC828CC2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16" y="1540449"/>
            <a:ext cx="2403567" cy="240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箭头: 右 24">
            <a:extLst>
              <a:ext uri="{FF2B5EF4-FFF2-40B4-BE49-F238E27FC236}">
                <a16:creationId xmlns:a16="http://schemas.microsoft.com/office/drawing/2014/main" id="{AC396536-E9A0-8512-7D43-D195E250A15E}"/>
              </a:ext>
            </a:extLst>
          </p:cNvPr>
          <p:cNvSpPr/>
          <p:nvPr/>
        </p:nvSpPr>
        <p:spPr>
          <a:xfrm>
            <a:off x="6200501" y="5074132"/>
            <a:ext cx="505097" cy="224637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D194F79-48E8-BCA4-A5C3-37D218CBF404}"/>
              </a:ext>
            </a:extLst>
          </p:cNvPr>
          <p:cNvSpPr txBox="1"/>
          <p:nvPr/>
        </p:nvSpPr>
        <p:spPr>
          <a:xfrm>
            <a:off x="6705598" y="4948219"/>
            <a:ext cx="24035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Pasteurization</a:t>
            </a:r>
            <a:endParaRPr lang="zh-CN" altLang="en-US" dirty="0">
              <a:solidFill>
                <a:prstClr val="black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3BA323A6-B7D4-5C4E-8D21-472D8415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042" y="4892189"/>
            <a:ext cx="2513216" cy="188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4DD4A856-3BF7-195B-0C6F-11B908EAEBF8}"/>
              </a:ext>
            </a:extLst>
          </p:cNvPr>
          <p:cNvSpPr txBox="1"/>
          <p:nvPr/>
        </p:nvSpPr>
        <p:spPr>
          <a:xfrm>
            <a:off x="121920" y="2963757"/>
            <a:ext cx="4049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Conventional Processing Steps and Technologies of Banana Juice</a:t>
            </a:r>
            <a:endParaRPr lang="zh-CN" altLang="en-US" sz="2400" dirty="0">
              <a:solidFill>
                <a:srgbClr val="005BAC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22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D115A870-DA57-035C-1D83-45D27E602714}"/>
              </a:ext>
            </a:extLst>
          </p:cNvPr>
          <p:cNvSpPr/>
          <p:nvPr/>
        </p:nvSpPr>
        <p:spPr>
          <a:xfrm>
            <a:off x="602164" y="884664"/>
            <a:ext cx="2044391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(a) Banana Juice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64A93D2-73C9-4D71-CCCE-E16414934347}"/>
              </a:ext>
            </a:extLst>
          </p:cNvPr>
          <p:cNvSpPr txBox="1"/>
          <p:nvPr/>
        </p:nvSpPr>
        <p:spPr>
          <a:xfrm>
            <a:off x="5923025" y="985546"/>
            <a:ext cx="287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Technique 1</a:t>
            </a:r>
            <a:r>
              <a:rPr lang="zh-CN" altLang="en-US" sz="2800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：</a:t>
            </a:r>
            <a:endParaRPr lang="en-US" altLang="zh-CN" sz="28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4A26EA8-F6EB-7578-91BB-51B80E7A9AA8}"/>
              </a:ext>
            </a:extLst>
          </p:cNvPr>
          <p:cNvSpPr txBox="1"/>
          <p:nvPr/>
        </p:nvSpPr>
        <p:spPr>
          <a:xfrm>
            <a:off x="8252722" y="985546"/>
            <a:ext cx="287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Fining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51C809C-E2D5-F4F8-657D-EEFFB626B2E6}"/>
              </a:ext>
            </a:extLst>
          </p:cNvPr>
          <p:cNvSpPr txBox="1"/>
          <p:nvPr/>
        </p:nvSpPr>
        <p:spPr>
          <a:xfrm>
            <a:off x="5392009" y="2392081"/>
            <a:ext cx="6023243" cy="2438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Difficult to</a:t>
            </a:r>
            <a:r>
              <a:rPr lang="zh-CN" altLang="en-US" sz="2400" dirty="0">
                <a:solidFill>
                  <a:srgbClr val="002060"/>
                </a:solidFill>
                <a:latin typeface="Open Sans" panose="020B0606030504020204" pitchFamily="34" charset="0"/>
                <a:ea typeface="Microsoft YaHei UI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 clear banana juice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Reason 1: </a:t>
            </a:r>
            <a:r>
              <a:rPr lang="zh-CN" altLang="en-US" sz="2000" dirty="0">
                <a:solidFill>
                  <a:srgbClr val="002060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Settlement of </a:t>
            </a:r>
            <a:r>
              <a:rPr lang="en-US" altLang="zh-CN" sz="20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pectins</a:t>
            </a:r>
            <a:endParaRPr lang="en-US" altLang="zh-CN" sz="20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Reason 2: Binding between polyphenolic compounds and</a:t>
            </a:r>
            <a:r>
              <a:rPr lang="zh-CN" altLang="en-US" sz="2000" dirty="0">
                <a:solidFill>
                  <a:srgbClr val="002060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fining agents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Reason 3:  Bonding of proteins to form foam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A0B1FEBC-A409-0F2D-BD10-B9CAA93BC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2" y="2220686"/>
            <a:ext cx="4420505" cy="34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16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F5714A4-37D5-EF82-43C1-CF31A6FCC917}"/>
              </a:ext>
            </a:extLst>
          </p:cNvPr>
          <p:cNvSpPr/>
          <p:nvPr/>
        </p:nvSpPr>
        <p:spPr>
          <a:xfrm>
            <a:off x="602164" y="884664"/>
            <a:ext cx="2044391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(a) Banana Juice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2A47762-A9D9-E8FD-244F-88F9E306ABE7}"/>
              </a:ext>
            </a:extLst>
          </p:cNvPr>
          <p:cNvSpPr txBox="1"/>
          <p:nvPr/>
        </p:nvSpPr>
        <p:spPr>
          <a:xfrm>
            <a:off x="64398" y="1861524"/>
            <a:ext cx="37920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altLang="zh-CN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Treatment with Enzyme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AB49347-A570-03F7-4DB0-A83B3B2909FA}"/>
              </a:ext>
            </a:extLst>
          </p:cNvPr>
          <p:cNvSpPr txBox="1"/>
          <p:nvPr/>
        </p:nvSpPr>
        <p:spPr>
          <a:xfrm>
            <a:off x="664397" y="5551047"/>
            <a:ext cx="259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Amylase/Pectinase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33FDD46-DB52-47B2-B484-27F1BEC676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r="14645"/>
          <a:stretch/>
        </p:blipFill>
        <p:spPr>
          <a:xfrm>
            <a:off x="25007" y="2665289"/>
            <a:ext cx="3870818" cy="271833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989C649-6350-A72A-1949-16760361A5C3}"/>
              </a:ext>
            </a:extLst>
          </p:cNvPr>
          <p:cNvSpPr txBox="1"/>
          <p:nvPr/>
        </p:nvSpPr>
        <p:spPr>
          <a:xfrm>
            <a:off x="4584696" y="1861524"/>
            <a:ext cx="2692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altLang="zh-CN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Fining Agents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5C0960A-6F6E-693C-C131-ED00F38E7C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782" y="2734734"/>
            <a:ext cx="3488660" cy="2370666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0F882AD4-22CD-E7A8-088F-7117B31CD72C}"/>
              </a:ext>
            </a:extLst>
          </p:cNvPr>
          <p:cNvSpPr txBox="1"/>
          <p:nvPr/>
        </p:nvSpPr>
        <p:spPr>
          <a:xfrm>
            <a:off x="8098094" y="1859414"/>
            <a:ext cx="37920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altLang="zh-CN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Membrane Technology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2E1DDB9-9206-F970-B09D-8244254C3366}"/>
              </a:ext>
            </a:extLst>
          </p:cNvPr>
          <p:cNvSpPr txBox="1"/>
          <p:nvPr/>
        </p:nvSpPr>
        <p:spPr>
          <a:xfrm>
            <a:off x="8322541" y="5383621"/>
            <a:ext cx="3488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Microfiltration/Ultrafiltration/Nanofiltration/Reverse osmosis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FC5B0AE9-C7CD-E2C1-2464-2512D31F8B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08" y="2734735"/>
            <a:ext cx="4021586" cy="2370665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BADA0063-13E6-C14E-1CC0-0D6F1F070787}"/>
              </a:ext>
            </a:extLst>
          </p:cNvPr>
          <p:cNvSpPr txBox="1"/>
          <p:nvPr/>
        </p:nvSpPr>
        <p:spPr>
          <a:xfrm>
            <a:off x="4685056" y="5551046"/>
            <a:ext cx="259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Bentonite/</a:t>
            </a:r>
            <a:r>
              <a:rPr lang="en-US" altLang="zh-CN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Gelatine</a:t>
            </a:r>
            <a:endParaRPr lang="en-US" altLang="zh-CN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6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97D0FB2B-FC26-439B-8994-DB12B5C905AC}"/>
              </a:ext>
            </a:extLst>
          </p:cNvPr>
          <p:cNvSpPr/>
          <p:nvPr/>
        </p:nvSpPr>
        <p:spPr>
          <a:xfrm>
            <a:off x="602164" y="884664"/>
            <a:ext cx="2044391" cy="584775"/>
          </a:xfrm>
          <a:prstGeom prst="rect">
            <a:avLst/>
          </a:prstGeom>
          <a:solidFill>
            <a:srgbClr val="005BA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(a) Banana Juice</a:t>
            </a:r>
            <a:endParaRPr lang="zh-CN" altLang="en-US" dirty="0"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216C48B-954D-D726-46B6-11807073C024}"/>
              </a:ext>
            </a:extLst>
          </p:cNvPr>
          <p:cNvSpPr txBox="1"/>
          <p:nvPr/>
        </p:nvSpPr>
        <p:spPr>
          <a:xfrm>
            <a:off x="5142449" y="1445312"/>
            <a:ext cx="2992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Technique 2</a:t>
            </a:r>
            <a:r>
              <a:rPr lang="zh-CN" altLang="en-US" sz="2800" dirty="0">
                <a:latin typeface="Open Sans" panose="020B0606030504020204" pitchFamily="34" charset="0"/>
                <a:cs typeface="Open Sans" panose="020B0606030504020204" pitchFamily="34" charset="0"/>
              </a:rPr>
              <a:t>：</a:t>
            </a:r>
            <a:endParaRPr lang="en-US" altLang="zh-CN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92B37DE-8E1D-B947-2275-79706EA81A9A}"/>
              </a:ext>
            </a:extLst>
          </p:cNvPr>
          <p:cNvSpPr txBox="1"/>
          <p:nvPr/>
        </p:nvSpPr>
        <p:spPr>
          <a:xfrm>
            <a:off x="8135236" y="1445312"/>
            <a:ext cx="379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Oxidation Prevention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4EA2158-2BE0-AB8E-26F6-4191AEE858E1}"/>
              </a:ext>
            </a:extLst>
          </p:cNvPr>
          <p:cNvSpPr txBox="1"/>
          <p:nvPr/>
        </p:nvSpPr>
        <p:spPr>
          <a:xfrm>
            <a:off x="5328809" y="2902145"/>
            <a:ext cx="6104467" cy="2438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Browning and loss of ascorbic acid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Reason 1: </a:t>
            </a:r>
            <a:r>
              <a:rPr lang="zh-CN" altLang="en-US" sz="2000" dirty="0">
                <a:solidFill>
                  <a:srgbClr val="002060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Polyphenol oxidase and peroxidase enzyme activity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Reason 2: Thermal processing</a:t>
            </a:r>
          </a:p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C15BAA3E-4945-41CE-B038-525A93991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4" y="2121498"/>
            <a:ext cx="4420505" cy="34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04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5957" y="-4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B73750EC-79DB-EBDB-6C5E-B5328E18DDB4}"/>
              </a:ext>
            </a:extLst>
          </p:cNvPr>
          <p:cNvSpPr/>
          <p:nvPr/>
        </p:nvSpPr>
        <p:spPr>
          <a:xfrm>
            <a:off x="602164" y="884664"/>
            <a:ext cx="2044391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(a) Banana Juice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11356EF-4A1D-4125-82C3-AA73BA9BA321}"/>
              </a:ext>
            </a:extLst>
          </p:cNvPr>
          <p:cNvSpPr/>
          <p:nvPr/>
        </p:nvSpPr>
        <p:spPr>
          <a:xfrm>
            <a:off x="3860801" y="884664"/>
            <a:ext cx="6764864" cy="757870"/>
          </a:xfrm>
          <a:prstGeom prst="rect">
            <a:avLst/>
          </a:prstGeom>
          <a:solidFill>
            <a:srgbClr val="7030A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Non-thermal Processing Technologies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331C9875-94E1-999D-5637-A8ADFB655E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27" y="2246225"/>
            <a:ext cx="2325320" cy="236555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F91FE899-3A44-2783-E7C1-B234E60DADF8}"/>
              </a:ext>
            </a:extLst>
          </p:cNvPr>
          <p:cNvSpPr txBox="1"/>
          <p:nvPr/>
        </p:nvSpPr>
        <p:spPr>
          <a:xfrm>
            <a:off x="-124971" y="4935029"/>
            <a:ext cx="3196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 Pressure Processing (HPP)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6DB059D3-720F-F8FB-6C98-048DD67770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63"/>
          <a:stretch/>
        </p:blipFill>
        <p:spPr>
          <a:xfrm>
            <a:off x="3007202" y="2246225"/>
            <a:ext cx="3012598" cy="236555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628EC688-86EE-B2A0-A920-273A8404E2DE}"/>
              </a:ext>
            </a:extLst>
          </p:cNvPr>
          <p:cNvSpPr txBox="1"/>
          <p:nvPr/>
        </p:nvSpPr>
        <p:spPr>
          <a:xfrm>
            <a:off x="3041332" y="4980506"/>
            <a:ext cx="310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Pulsed Electric Fields (PEF)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2A65BB18-E5D8-BFDD-6F65-E05BCD4D91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56" y="2489200"/>
            <a:ext cx="2962442" cy="206066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1F13D6A3-C966-2E92-36F0-9011E7A604B0}"/>
              </a:ext>
            </a:extLst>
          </p:cNvPr>
          <p:cNvSpPr txBox="1"/>
          <p:nvPr/>
        </p:nvSpPr>
        <p:spPr>
          <a:xfrm>
            <a:off x="6207635" y="4917184"/>
            <a:ext cx="310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Irradiation Processing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690F55AA-941D-3D37-72E2-3C3541555E7B}"/>
              </a:ext>
            </a:extLst>
          </p:cNvPr>
          <p:cNvCxnSpPr>
            <a:cxnSpLocks/>
          </p:cNvCxnSpPr>
          <p:nvPr/>
        </p:nvCxnSpPr>
        <p:spPr>
          <a:xfrm flipV="1">
            <a:off x="0" y="5764946"/>
            <a:ext cx="9323984" cy="11733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6770A097-B5F7-C2E5-3570-F8DD5BB5F0EF}"/>
              </a:ext>
            </a:extLst>
          </p:cNvPr>
          <p:cNvSpPr txBox="1"/>
          <p:nvPr/>
        </p:nvSpPr>
        <p:spPr>
          <a:xfrm>
            <a:off x="1537792" y="6023408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Preservation of Banana Juice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9E08FE56-CD26-258A-E195-A5DFFE48F4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354" y="2489200"/>
            <a:ext cx="2617264" cy="2026135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83C96A83-43AD-A5CE-18B1-D46CDF7685D6}"/>
              </a:ext>
            </a:extLst>
          </p:cNvPr>
          <p:cNvSpPr txBox="1"/>
          <p:nvPr/>
        </p:nvSpPr>
        <p:spPr>
          <a:xfrm>
            <a:off x="9214594" y="4770736"/>
            <a:ext cx="310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Dipping into Antioxidant Solution before Heating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78417805-AF01-355E-3847-1F56AF8297BB}"/>
              </a:ext>
            </a:extLst>
          </p:cNvPr>
          <p:cNvCxnSpPr>
            <a:cxnSpLocks/>
          </p:cNvCxnSpPr>
          <p:nvPr/>
        </p:nvCxnSpPr>
        <p:spPr>
          <a:xfrm>
            <a:off x="9667818" y="5766939"/>
            <a:ext cx="2336800" cy="3454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255CC998-F4E3-F239-AB4A-CCA310A94453}"/>
              </a:ext>
            </a:extLst>
          </p:cNvPr>
          <p:cNvSpPr txBox="1"/>
          <p:nvPr/>
        </p:nvSpPr>
        <p:spPr>
          <a:xfrm>
            <a:off x="9038268" y="5991732"/>
            <a:ext cx="336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Keeping  Ascorbic Acid</a:t>
            </a:r>
          </a:p>
        </p:txBody>
      </p:sp>
    </p:spTree>
    <p:extLst>
      <p:ext uri="{BB962C8B-B14F-4D97-AF65-F5344CB8AC3E}">
        <p14:creationId xmlns:p14="http://schemas.microsoft.com/office/powerpoint/2010/main" val="11645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A4FCE170-87E1-1AEF-07F4-11197EE4F948}"/>
              </a:ext>
            </a:extLst>
          </p:cNvPr>
          <p:cNvSpPr/>
          <p:nvPr/>
        </p:nvSpPr>
        <p:spPr>
          <a:xfrm>
            <a:off x="602164" y="884664"/>
            <a:ext cx="2044391" cy="584775"/>
          </a:xfrm>
          <a:prstGeom prst="rect">
            <a:avLst/>
          </a:prstGeom>
          <a:solidFill>
            <a:srgbClr val="005BA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(a) Banana Juice</a:t>
            </a:r>
            <a:endParaRPr lang="zh-CN" altLang="en-US" dirty="0"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9CECC2A6-8571-EE20-0CF0-F69AB0960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2" b="331"/>
          <a:stretch/>
        </p:blipFill>
        <p:spPr bwMode="auto">
          <a:xfrm>
            <a:off x="4159333" y="2304647"/>
            <a:ext cx="3491520" cy="24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箭头: 右 23">
            <a:extLst>
              <a:ext uri="{FF2B5EF4-FFF2-40B4-BE49-F238E27FC236}">
                <a16:creationId xmlns:a16="http://schemas.microsoft.com/office/drawing/2014/main" id="{4BE840E8-CA4A-1056-5F33-45B3C1FE89C9}"/>
              </a:ext>
            </a:extLst>
          </p:cNvPr>
          <p:cNvSpPr/>
          <p:nvPr/>
        </p:nvSpPr>
        <p:spPr>
          <a:xfrm>
            <a:off x="3053003" y="3822932"/>
            <a:ext cx="900426" cy="348343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91B325D-EDCA-A98E-42C7-9D788533DD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54" y="1688429"/>
            <a:ext cx="3322889" cy="1043233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B3A8F928-0C7A-4442-E412-793C3AFAD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9" y="3317965"/>
            <a:ext cx="2194226" cy="170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B0EC68E7-AF98-3E98-BE7D-6B5952E111BC}"/>
              </a:ext>
            </a:extLst>
          </p:cNvPr>
          <p:cNvSpPr txBox="1"/>
          <p:nvPr/>
        </p:nvSpPr>
        <p:spPr>
          <a:xfrm>
            <a:off x="-49141" y="2663285"/>
            <a:ext cx="37729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Commodity Grain Production Base</a:t>
            </a:r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DA3D53B0-CCD5-91FE-E78B-DE2076C6A81F}"/>
              </a:ext>
            </a:extLst>
          </p:cNvPr>
          <p:cNvSpPr/>
          <p:nvPr/>
        </p:nvSpPr>
        <p:spPr>
          <a:xfrm>
            <a:off x="7650853" y="3804500"/>
            <a:ext cx="855420" cy="348343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" name="Picture 10" descr="æ²³åæ°¸éå©åè´¸æéå¬å¸">
            <a:extLst>
              <a:ext uri="{FF2B5EF4-FFF2-40B4-BE49-F238E27FC236}">
                <a16:creationId xmlns:a16="http://schemas.microsoft.com/office/drawing/2014/main" id="{557CD274-8D89-9418-4BB2-4C3F2103B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0"/>
          <a:stretch/>
        </p:blipFill>
        <p:spPr bwMode="auto">
          <a:xfrm>
            <a:off x="8506273" y="2304647"/>
            <a:ext cx="3473868" cy="24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F3D6F95C-05B2-6495-193F-4C8EF7B5CC28}"/>
              </a:ext>
            </a:extLst>
          </p:cNvPr>
          <p:cNvSpPr txBox="1"/>
          <p:nvPr/>
        </p:nvSpPr>
        <p:spPr>
          <a:xfrm>
            <a:off x="8238058" y="4984001"/>
            <a:ext cx="40102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Taking the lead in solving the problem of banana juice browning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7C24504-3DFF-6650-0EF6-751354DDCB1B}"/>
              </a:ext>
            </a:extLst>
          </p:cNvPr>
          <p:cNvSpPr txBox="1"/>
          <p:nvPr/>
        </p:nvSpPr>
        <p:spPr>
          <a:xfrm>
            <a:off x="3723825" y="4929876"/>
            <a:ext cx="4010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first non-compound banana drink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81700C14-6BD4-6D8C-229B-4B913587E91F}"/>
              </a:ext>
            </a:extLst>
          </p:cNvPr>
          <p:cNvSpPr txBox="1"/>
          <p:nvPr/>
        </p:nvSpPr>
        <p:spPr>
          <a:xfrm>
            <a:off x="2758633" y="2942660"/>
            <a:ext cx="1489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Non-thermal Extraction</a:t>
            </a:r>
            <a:endParaRPr lang="zh-CN" altLang="en-US" dirty="0">
              <a:latin typeface="Open Sans" panose="020B0606030504020204" pitchFamily="34" charset="0"/>
              <a:ea typeface="等线" pitchFamily="2" charset="-122"/>
              <a:cs typeface="Open Sans" panose="020B0606030504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3B052DE9-8241-A62E-03CC-94618A1953D6}"/>
              </a:ext>
            </a:extLst>
          </p:cNvPr>
          <p:cNvSpPr txBox="1"/>
          <p:nvPr/>
        </p:nvSpPr>
        <p:spPr>
          <a:xfrm>
            <a:off x="-68450" y="5024585"/>
            <a:ext cx="3939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Standardization Production Enterprise</a:t>
            </a:r>
          </a:p>
        </p:txBody>
      </p:sp>
    </p:spTree>
    <p:extLst>
      <p:ext uri="{BB962C8B-B14F-4D97-AF65-F5344CB8AC3E}">
        <p14:creationId xmlns:p14="http://schemas.microsoft.com/office/powerpoint/2010/main" val="26788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1743584" y="3078878"/>
            <a:ext cx="4882780" cy="690980"/>
            <a:chOff x="6405295" y="1197876"/>
            <a:chExt cx="4883417" cy="690818"/>
          </a:xfrm>
        </p:grpSpPr>
        <p:sp>
          <p:nvSpPr>
            <p:cNvPr id="61" name="文本框 13"/>
            <p:cNvSpPr txBox="1"/>
            <p:nvPr/>
          </p:nvSpPr>
          <p:spPr>
            <a:xfrm flipH="1">
              <a:off x="7263596" y="1278283"/>
              <a:ext cx="4025116" cy="580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en-US" sz="24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Banana Production</a:t>
              </a: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6405295" y="1197876"/>
              <a:ext cx="690819" cy="690818"/>
              <a:chOff x="6405295" y="1197876"/>
              <a:chExt cx="690819" cy="690818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6405295" y="1197876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6461737" y="1288988"/>
                <a:ext cx="577925" cy="5218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01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7083300" y="3078880"/>
            <a:ext cx="4882782" cy="690978"/>
            <a:chOff x="6405295" y="1159785"/>
            <a:chExt cx="4883418" cy="690818"/>
          </a:xfrm>
        </p:grpSpPr>
        <p:sp>
          <p:nvSpPr>
            <p:cNvPr id="66" name="文本框 67"/>
            <p:cNvSpPr txBox="1"/>
            <p:nvPr/>
          </p:nvSpPr>
          <p:spPr>
            <a:xfrm flipH="1">
              <a:off x="7263597" y="1250896"/>
              <a:ext cx="4025116" cy="580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en-US" sz="24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Banana Nutrition</a:t>
              </a: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6405295" y="1159785"/>
              <a:ext cx="690819" cy="690818"/>
              <a:chOff x="6405295" y="1159785"/>
              <a:chExt cx="690819" cy="690818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6405295" y="1159785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6461740" y="1288988"/>
                <a:ext cx="577925" cy="521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02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1800099" y="4649032"/>
            <a:ext cx="4826264" cy="690978"/>
            <a:chOff x="6405295" y="1197876"/>
            <a:chExt cx="4826893" cy="690818"/>
          </a:xfrm>
        </p:grpSpPr>
        <p:sp>
          <p:nvSpPr>
            <p:cNvPr id="71" name="文本框 72"/>
            <p:cNvSpPr txBox="1"/>
            <p:nvPr/>
          </p:nvSpPr>
          <p:spPr>
            <a:xfrm flipH="1">
              <a:off x="7207072" y="1272922"/>
              <a:ext cx="4025116" cy="580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en-US" sz="24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Banana Preservation</a:t>
              </a: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6405295" y="1197876"/>
              <a:ext cx="690819" cy="690818"/>
              <a:chOff x="6405295" y="1197876"/>
              <a:chExt cx="690819" cy="690818"/>
            </a:xfrm>
          </p:grpSpPr>
          <p:sp>
            <p:nvSpPr>
              <p:cNvPr id="73" name="椭圆 72"/>
              <p:cNvSpPr/>
              <p:nvPr/>
            </p:nvSpPr>
            <p:spPr>
              <a:xfrm>
                <a:off x="6405295" y="1197876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6461740" y="1298332"/>
                <a:ext cx="577925" cy="521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03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7083301" y="4629196"/>
            <a:ext cx="4882781" cy="690978"/>
            <a:chOff x="6405295" y="1197876"/>
            <a:chExt cx="4883417" cy="690818"/>
          </a:xfrm>
        </p:grpSpPr>
        <p:sp>
          <p:nvSpPr>
            <p:cNvPr id="76" name="文本框 77"/>
            <p:cNvSpPr txBox="1"/>
            <p:nvPr/>
          </p:nvSpPr>
          <p:spPr>
            <a:xfrm flipH="1">
              <a:off x="7263596" y="1276528"/>
              <a:ext cx="4025116" cy="580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en-US" sz="24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Banana Processing</a:t>
              </a: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6405295" y="1197876"/>
              <a:ext cx="690819" cy="690818"/>
              <a:chOff x="6405295" y="1197876"/>
              <a:chExt cx="690819" cy="690818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6405295" y="1197876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矩形 78"/>
              <p:cNvSpPr/>
              <p:nvPr/>
            </p:nvSpPr>
            <p:spPr>
              <a:xfrm>
                <a:off x="6461740" y="1266133"/>
                <a:ext cx="577925" cy="521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04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98" name="任意多边形 97"/>
          <p:cNvSpPr/>
          <p:nvPr/>
        </p:nvSpPr>
        <p:spPr>
          <a:xfrm>
            <a:off x="3792985" y="-2776560"/>
            <a:ext cx="4456611" cy="4530820"/>
          </a:xfrm>
          <a:custGeom>
            <a:avLst/>
            <a:gdLst>
              <a:gd name="connsiteX0" fmla="*/ 1452880 w 2905760"/>
              <a:gd name="connsiteY0" fmla="*/ 0 h 2954145"/>
              <a:gd name="connsiteX1" fmla="*/ 2905760 w 2905760"/>
              <a:gd name="connsiteY1" fmla="*/ 1452880 h 2954145"/>
              <a:gd name="connsiteX2" fmla="*/ 2904539 w 2905760"/>
              <a:gd name="connsiteY2" fmla="*/ 1477073 h 2954145"/>
              <a:gd name="connsiteX3" fmla="*/ 2905760 w 2905760"/>
              <a:gd name="connsiteY3" fmla="*/ 1501265 h 2954145"/>
              <a:gd name="connsiteX4" fmla="*/ 1452880 w 2905760"/>
              <a:gd name="connsiteY4" fmla="*/ 2954145 h 2954145"/>
              <a:gd name="connsiteX5" fmla="*/ 0 w 2905760"/>
              <a:gd name="connsiteY5" fmla="*/ 1501265 h 2954145"/>
              <a:gd name="connsiteX6" fmla="*/ 1222 w 2905760"/>
              <a:gd name="connsiteY6" fmla="*/ 1477073 h 2954145"/>
              <a:gd name="connsiteX7" fmla="*/ 0 w 2905760"/>
              <a:gd name="connsiteY7" fmla="*/ 1452880 h 2954145"/>
              <a:gd name="connsiteX8" fmla="*/ 1452880 w 2905760"/>
              <a:gd name="connsiteY8" fmla="*/ 0 h 295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5760" h="2954145">
                <a:moveTo>
                  <a:pt x="1452880" y="0"/>
                </a:moveTo>
                <a:cubicBezTo>
                  <a:pt x="2255283" y="0"/>
                  <a:pt x="2905760" y="650477"/>
                  <a:pt x="2905760" y="1452880"/>
                </a:cubicBezTo>
                <a:lnTo>
                  <a:pt x="2904539" y="1477073"/>
                </a:lnTo>
                <a:lnTo>
                  <a:pt x="2905760" y="1501265"/>
                </a:lnTo>
                <a:cubicBezTo>
                  <a:pt x="2905760" y="2303668"/>
                  <a:pt x="2255283" y="2954145"/>
                  <a:pt x="1452880" y="2954145"/>
                </a:cubicBezTo>
                <a:cubicBezTo>
                  <a:pt x="650477" y="2954145"/>
                  <a:pt x="0" y="2303668"/>
                  <a:pt x="0" y="1501265"/>
                </a:cubicBezTo>
                <a:lnTo>
                  <a:pt x="1222" y="1477073"/>
                </a:lnTo>
                <a:lnTo>
                  <a:pt x="0" y="1452880"/>
                </a:lnTo>
                <a:cubicBezTo>
                  <a:pt x="0" y="650477"/>
                  <a:pt x="650477" y="0"/>
                  <a:pt x="145288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838200" dir="2700000" sx="90000" sy="9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9" name="文本框 2"/>
          <p:cNvSpPr txBox="1"/>
          <p:nvPr/>
        </p:nvSpPr>
        <p:spPr>
          <a:xfrm>
            <a:off x="4465222" y="724270"/>
            <a:ext cx="31121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chemeClr val="accent2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CONTENTS</a:t>
            </a:r>
            <a:endParaRPr lang="zh-CN" altLang="en-US" sz="3600" b="1" dirty="0">
              <a:solidFill>
                <a:schemeClr val="accent2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altLang="zh-CN" sz="3600" b="1" dirty="0">
              <a:solidFill>
                <a:schemeClr val="accent2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27" name="Immagine 6">
            <a:extLst>
              <a:ext uri="{FF2B5EF4-FFF2-40B4-BE49-F238E27FC236}">
                <a16:creationId xmlns:a16="http://schemas.microsoft.com/office/drawing/2014/main" id="{1F031B1A-E963-4A06-A323-C1D31BC6F7AC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41107" cy="710353"/>
          </a:xfrm>
          <a:prstGeom prst="rect">
            <a:avLst/>
          </a:prstGeom>
        </p:spPr>
      </p:pic>
      <p:pic>
        <p:nvPicPr>
          <p:cNvPr id="28" name="图片 27" descr="联合国粮食署">
            <a:extLst>
              <a:ext uri="{FF2B5EF4-FFF2-40B4-BE49-F238E27FC236}">
                <a16:creationId xmlns:a16="http://schemas.microsoft.com/office/drawing/2014/main" id="{F041DDCA-4168-4D89-B36C-821E0B432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29" name="图片 28" descr="WFP SSC-白">
            <a:extLst>
              <a:ext uri="{FF2B5EF4-FFF2-40B4-BE49-F238E27FC236}">
                <a16:creationId xmlns:a16="http://schemas.microsoft.com/office/drawing/2014/main" id="{1CD6F4DF-9B6C-436B-A947-91A565E98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30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A514D3C6-E2F9-494D-96B2-ED0673AE7A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31" name="Picture 13" descr="Icon&#10;&#10;Description automatically generated">
            <a:extLst>
              <a:ext uri="{FF2B5EF4-FFF2-40B4-BE49-F238E27FC236}">
                <a16:creationId xmlns:a16="http://schemas.microsoft.com/office/drawing/2014/main" id="{DD4FED26-EF0D-4A9B-9AA2-5DE2239166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577678" y="119283"/>
            <a:ext cx="12026782" cy="521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GB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B32BC3A8-6396-77BA-2B85-7112BB6DD99D}"/>
              </a:ext>
            </a:extLst>
          </p:cNvPr>
          <p:cNvCxnSpPr>
            <a:cxnSpLocks/>
          </p:cNvCxnSpPr>
          <p:nvPr/>
        </p:nvCxnSpPr>
        <p:spPr>
          <a:xfrm>
            <a:off x="3026704" y="3648166"/>
            <a:ext cx="808696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3C4318ED-85E0-0FC8-792A-2E061209CFFD}"/>
              </a:ext>
            </a:extLst>
          </p:cNvPr>
          <p:cNvCxnSpPr>
            <a:cxnSpLocks/>
          </p:cNvCxnSpPr>
          <p:nvPr/>
        </p:nvCxnSpPr>
        <p:spPr>
          <a:xfrm flipH="1">
            <a:off x="3835399" y="1185334"/>
            <a:ext cx="1" cy="489373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EBF70ABF-EBCC-2AA3-B1CF-4C6CAB9E3DD3}"/>
              </a:ext>
            </a:extLst>
          </p:cNvPr>
          <p:cNvCxnSpPr/>
          <p:nvPr/>
        </p:nvCxnSpPr>
        <p:spPr>
          <a:xfrm>
            <a:off x="3835400" y="1185334"/>
            <a:ext cx="3572933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293BD0C3-D225-897B-5EDB-86504119C8D8}"/>
              </a:ext>
            </a:extLst>
          </p:cNvPr>
          <p:cNvSpPr txBox="1"/>
          <p:nvPr/>
        </p:nvSpPr>
        <p:spPr>
          <a:xfrm>
            <a:off x="4131734" y="868998"/>
            <a:ext cx="3276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combination with milk</a:t>
            </a:r>
            <a:endParaRPr lang="zh-CN" altLang="en-US" sz="2000" dirty="0">
              <a:solidFill>
                <a:prstClr val="black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0EE6D9C-08A4-B6D0-45E7-84768D1660A6}"/>
              </a:ext>
            </a:extLst>
          </p:cNvPr>
          <p:cNvSpPr txBox="1"/>
          <p:nvPr/>
        </p:nvSpPr>
        <p:spPr>
          <a:xfrm>
            <a:off x="7552196" y="1752600"/>
            <a:ext cx="1473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Milk shake</a:t>
            </a:r>
          </a:p>
          <a:p>
            <a:pPr algn="ctr"/>
            <a:r>
              <a:rPr lang="zh-CN" altLang="en-US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奶昔</a:t>
            </a: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67286544-656A-3572-8F6C-A52893704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705994"/>
            <a:ext cx="1532396" cy="114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>
            <a:extLst>
              <a:ext uri="{FF2B5EF4-FFF2-40B4-BE49-F238E27FC236}">
                <a16:creationId xmlns:a16="http://schemas.microsoft.com/office/drawing/2014/main" id="{1A3C9A7B-7847-B70D-D3EE-34FD2B6C8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730" y="722928"/>
            <a:ext cx="1356783" cy="114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523A0D78-E55A-B26E-1CCF-721EB485A4BA}"/>
              </a:ext>
            </a:extLst>
          </p:cNvPr>
          <p:cNvSpPr txBox="1"/>
          <p:nvPr/>
        </p:nvSpPr>
        <p:spPr>
          <a:xfrm>
            <a:off x="9205313" y="1752600"/>
            <a:ext cx="1473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 power</a:t>
            </a:r>
          </a:p>
          <a:p>
            <a:pPr algn="ctr"/>
            <a:r>
              <a:rPr lang="zh-CN" altLang="en-US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奶粉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4DA8A0D-A4B2-1A6C-2DF8-E80E43C3AEA0}"/>
              </a:ext>
            </a:extLst>
          </p:cNvPr>
          <p:cNvSpPr txBox="1"/>
          <p:nvPr/>
        </p:nvSpPr>
        <p:spPr>
          <a:xfrm>
            <a:off x="3225539" y="3309611"/>
            <a:ext cx="4953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combination with thickening agent</a:t>
            </a:r>
            <a:endParaRPr lang="zh-CN" altLang="en-US" sz="1600" dirty="0">
              <a:solidFill>
                <a:prstClr val="black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548E241A-7DB8-0724-D37F-F39B43988942}"/>
              </a:ext>
            </a:extLst>
          </p:cNvPr>
          <p:cNvCxnSpPr/>
          <p:nvPr/>
        </p:nvCxnSpPr>
        <p:spPr>
          <a:xfrm>
            <a:off x="3835400" y="3648165"/>
            <a:ext cx="3572933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43" name="图片 42">
            <a:extLst>
              <a:ext uri="{FF2B5EF4-FFF2-40B4-BE49-F238E27FC236}">
                <a16:creationId xmlns:a16="http://schemas.microsoft.com/office/drawing/2014/main" id="{93BB469C-14CF-B516-36FE-591B5B2A1F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168" y="2882448"/>
            <a:ext cx="1307968" cy="1220147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4A21BA7F-5D76-B16B-50D8-254FF94D8ADC}"/>
              </a:ext>
            </a:extLst>
          </p:cNvPr>
          <p:cNvSpPr txBox="1"/>
          <p:nvPr/>
        </p:nvSpPr>
        <p:spPr>
          <a:xfrm>
            <a:off x="7522598" y="4067699"/>
            <a:ext cx="147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Jelly</a:t>
            </a:r>
          </a:p>
          <a:p>
            <a:pPr algn="ctr"/>
            <a:r>
              <a:rPr lang="zh-CN" altLang="en-US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果冻</a:t>
            </a:r>
          </a:p>
        </p:txBody>
      </p:sp>
      <p:pic>
        <p:nvPicPr>
          <p:cNvPr id="46" name="Picture 10">
            <a:extLst>
              <a:ext uri="{FF2B5EF4-FFF2-40B4-BE49-F238E27FC236}">
                <a16:creationId xmlns:a16="http://schemas.microsoft.com/office/drawing/2014/main" id="{BF38B994-8E74-1411-DDAE-B39BDCB69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729" y="2842683"/>
            <a:ext cx="1289049" cy="128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51235CCF-3C53-814D-629E-C7F899CC8F02}"/>
              </a:ext>
            </a:extLst>
          </p:cNvPr>
          <p:cNvSpPr txBox="1"/>
          <p:nvPr/>
        </p:nvSpPr>
        <p:spPr>
          <a:xfrm>
            <a:off x="9263521" y="4054465"/>
            <a:ext cx="147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Fudge</a:t>
            </a:r>
          </a:p>
          <a:p>
            <a:pPr algn="ctr"/>
            <a:r>
              <a:rPr lang="zh-CN" altLang="en-US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软糖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5A722BE1-6E65-16B2-E7C7-5A996AA94560}"/>
              </a:ext>
            </a:extLst>
          </p:cNvPr>
          <p:cNvCxnSpPr/>
          <p:nvPr/>
        </p:nvCxnSpPr>
        <p:spPr>
          <a:xfrm>
            <a:off x="3835399" y="6079067"/>
            <a:ext cx="3572933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6C63D6F8-4FC3-3E1C-2036-4DF98B46920D}"/>
              </a:ext>
            </a:extLst>
          </p:cNvPr>
          <p:cNvSpPr txBox="1"/>
          <p:nvPr/>
        </p:nvSpPr>
        <p:spPr>
          <a:xfrm>
            <a:off x="3835400" y="5688669"/>
            <a:ext cx="3276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Fermented</a:t>
            </a:r>
            <a:endParaRPr lang="zh-CN" altLang="en-US" sz="2000" dirty="0">
              <a:solidFill>
                <a:prstClr val="black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65B85EDA-4BD4-370E-D6EB-9315E7BB5C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845" y="5064395"/>
            <a:ext cx="1210735" cy="1210735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911E0EDD-7C13-D649-B66C-4B0608D1E85C}"/>
              </a:ext>
            </a:extLst>
          </p:cNvPr>
          <p:cNvSpPr txBox="1"/>
          <p:nvPr/>
        </p:nvSpPr>
        <p:spPr>
          <a:xfrm>
            <a:off x="9075125" y="6207421"/>
            <a:ext cx="147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Vinegar</a:t>
            </a:r>
          </a:p>
          <a:p>
            <a:pPr algn="ctr"/>
            <a:r>
              <a:rPr lang="zh-CN" altLang="en-US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醋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C78C1FDE-D9C7-3A76-3947-F2F3463E4A7D}"/>
              </a:ext>
            </a:extLst>
          </p:cNvPr>
          <p:cNvSpPr txBox="1"/>
          <p:nvPr/>
        </p:nvSpPr>
        <p:spPr>
          <a:xfrm>
            <a:off x="7522598" y="6180892"/>
            <a:ext cx="147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Wine</a:t>
            </a:r>
          </a:p>
          <a:p>
            <a:pPr algn="ctr"/>
            <a:r>
              <a:rPr lang="zh-CN" altLang="en-US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酒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484AA82C-A048-4C4C-201D-292A38F1F93B}"/>
              </a:ext>
            </a:extLst>
          </p:cNvPr>
          <p:cNvSpPr/>
          <p:nvPr/>
        </p:nvSpPr>
        <p:spPr>
          <a:xfrm>
            <a:off x="602164" y="884664"/>
            <a:ext cx="2044391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(a) Banana Juice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58" name="Picture 4">
            <a:extLst>
              <a:ext uri="{FF2B5EF4-FFF2-40B4-BE49-F238E27FC236}">
                <a16:creationId xmlns:a16="http://schemas.microsoft.com/office/drawing/2014/main" id="{0E76B1A6-CA63-83E9-1564-81434F6C8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950" y="5159042"/>
            <a:ext cx="1720771" cy="11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670C21FB-E2B8-60C3-D49E-AB0CE0BFC832}"/>
              </a:ext>
            </a:extLst>
          </p:cNvPr>
          <p:cNvSpPr txBox="1"/>
          <p:nvPr/>
        </p:nvSpPr>
        <p:spPr>
          <a:xfrm>
            <a:off x="325837" y="3048001"/>
            <a:ext cx="2700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Various Applications of Banana Juice</a:t>
            </a:r>
            <a:endParaRPr lang="zh-CN" altLang="en-US" sz="2400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6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D9062EED-3225-0DE7-2A0C-F1B2B4434F82}"/>
              </a:ext>
            </a:extLst>
          </p:cNvPr>
          <p:cNvSpPr/>
          <p:nvPr/>
        </p:nvSpPr>
        <p:spPr>
          <a:xfrm>
            <a:off x="602164" y="884664"/>
            <a:ext cx="2393585" cy="584775"/>
          </a:xfrm>
          <a:prstGeom prst="rect">
            <a:avLst/>
          </a:prstGeom>
          <a:solidFill>
            <a:srgbClr val="005BA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(b) Banana Powder</a:t>
            </a:r>
            <a:endParaRPr lang="zh-CN" altLang="en-US" dirty="0"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F5AD1CEC-4117-B826-3249-B11C95EE93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8"/>
          <a:stretch/>
        </p:blipFill>
        <p:spPr>
          <a:xfrm>
            <a:off x="602164" y="2049793"/>
            <a:ext cx="4370762" cy="3474000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3684486B-F252-B3B9-8A49-F9E21D38A33D}"/>
              </a:ext>
            </a:extLst>
          </p:cNvPr>
          <p:cNvSpPr txBox="1"/>
          <p:nvPr/>
        </p:nvSpPr>
        <p:spPr>
          <a:xfrm>
            <a:off x="5252537" y="2049793"/>
            <a:ext cx="6139363" cy="326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powder is actually used as an additive and ingredient in different kinds of food products. </a:t>
            </a:r>
            <a:r>
              <a:rPr lang="en-US" altLang="zh-C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powder is prepared from green unripe cooking bananas with high starch content.   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powder possesses a very good nutritional profile.</a:t>
            </a:r>
          </a:p>
        </p:txBody>
      </p:sp>
    </p:spTree>
    <p:extLst>
      <p:ext uri="{BB962C8B-B14F-4D97-AF65-F5344CB8AC3E}">
        <p14:creationId xmlns:p14="http://schemas.microsoft.com/office/powerpoint/2010/main" val="389544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516A272-307F-2C98-A27A-3A22E59888F0}"/>
              </a:ext>
            </a:extLst>
          </p:cNvPr>
          <p:cNvSpPr/>
          <p:nvPr/>
        </p:nvSpPr>
        <p:spPr>
          <a:xfrm>
            <a:off x="602164" y="884664"/>
            <a:ext cx="2254247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(b) Banana Powder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CF927F5-1436-82CB-159A-A9365FA166BE}"/>
              </a:ext>
            </a:extLst>
          </p:cNvPr>
          <p:cNvSpPr txBox="1"/>
          <p:nvPr/>
        </p:nvSpPr>
        <p:spPr>
          <a:xfrm>
            <a:off x="121920" y="2963757"/>
            <a:ext cx="4049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Conventional Processing Steps and Technologies of Banana Powder</a:t>
            </a:r>
            <a:endParaRPr lang="zh-CN" altLang="en-US" sz="2400" dirty="0">
              <a:solidFill>
                <a:srgbClr val="005BAC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62E4858-E27E-A9F7-19D9-7B84D8E33B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9486" y="1113170"/>
            <a:ext cx="1481456" cy="5084505"/>
          </a:xfrm>
          <a:prstGeom prst="rect">
            <a:avLst/>
          </a:prstGeom>
        </p:spPr>
      </p:pic>
      <p:sp>
        <p:nvSpPr>
          <p:cNvPr id="20" name="箭头: 右 19">
            <a:extLst>
              <a:ext uri="{FF2B5EF4-FFF2-40B4-BE49-F238E27FC236}">
                <a16:creationId xmlns:a16="http://schemas.microsoft.com/office/drawing/2014/main" id="{1E8295C9-BD3F-3B59-2874-BBB89F2D5CA9}"/>
              </a:ext>
            </a:extLst>
          </p:cNvPr>
          <p:cNvSpPr/>
          <p:nvPr/>
        </p:nvSpPr>
        <p:spPr>
          <a:xfrm>
            <a:off x="5935631" y="4758055"/>
            <a:ext cx="592183" cy="287383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B9A402-A882-9689-9B22-0EC54CF3DE57}"/>
              </a:ext>
            </a:extLst>
          </p:cNvPr>
          <p:cNvSpPr txBox="1"/>
          <p:nvPr/>
        </p:nvSpPr>
        <p:spPr>
          <a:xfrm>
            <a:off x="6231722" y="4670913"/>
            <a:ext cx="2555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Spray Drying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73AC5157-7C95-8544-C070-548D30770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" t="12900" r="4748" b="36006"/>
          <a:stretch/>
        </p:blipFill>
        <p:spPr bwMode="auto">
          <a:xfrm>
            <a:off x="8934994" y="3837141"/>
            <a:ext cx="3135086" cy="24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E220A112-AC96-017A-5EF7-B9F344EF8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6" b="1180"/>
          <a:stretch/>
        </p:blipFill>
        <p:spPr bwMode="auto">
          <a:xfrm>
            <a:off x="5993792" y="1282927"/>
            <a:ext cx="2890760" cy="228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DCAE0C5-AD3D-D050-162F-6487824D1904}"/>
              </a:ext>
            </a:extLst>
          </p:cNvPr>
          <p:cNvSpPr txBox="1"/>
          <p:nvPr/>
        </p:nvSpPr>
        <p:spPr>
          <a:xfrm>
            <a:off x="9069274" y="2192591"/>
            <a:ext cx="2741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Heating Effect</a:t>
            </a:r>
            <a:endParaRPr lang="zh-CN" altLang="en-US" sz="2400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49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491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4E827D15-CDF2-0303-AA20-A685DCDE8589}"/>
              </a:ext>
            </a:extLst>
          </p:cNvPr>
          <p:cNvSpPr/>
          <p:nvPr/>
        </p:nvSpPr>
        <p:spPr>
          <a:xfrm>
            <a:off x="602164" y="884664"/>
            <a:ext cx="2346990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(b) Banana Powder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09A3613-2FE4-A0B1-6E35-95DA99ECD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 bwMode="auto">
          <a:xfrm>
            <a:off x="602164" y="2670205"/>
            <a:ext cx="4180114" cy="252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EC66BCBA-3426-5927-0606-9F45B678F348}"/>
              </a:ext>
            </a:extLst>
          </p:cNvPr>
          <p:cNvSpPr txBox="1"/>
          <p:nvPr/>
        </p:nvSpPr>
        <p:spPr>
          <a:xfrm>
            <a:off x="5708286" y="1311532"/>
            <a:ext cx="2992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Technique</a:t>
            </a:r>
            <a:r>
              <a:rPr lang="zh-CN" altLang="en-US" sz="2800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：</a:t>
            </a:r>
            <a:endParaRPr lang="en-US" altLang="zh-CN" sz="28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4EFC12D-CBCF-493D-5B16-F0B92F76CFA1}"/>
              </a:ext>
            </a:extLst>
          </p:cNvPr>
          <p:cNvSpPr txBox="1"/>
          <p:nvPr/>
        </p:nvSpPr>
        <p:spPr>
          <a:xfrm>
            <a:off x="7338476" y="1319424"/>
            <a:ext cx="3283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Drying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8FD7DC6-FC16-E22F-078C-96FAA927CD6F}"/>
              </a:ext>
            </a:extLst>
          </p:cNvPr>
          <p:cNvSpPr txBox="1"/>
          <p:nvPr/>
        </p:nvSpPr>
        <p:spPr>
          <a:xfrm>
            <a:off x="5138582" y="2398647"/>
            <a:ext cx="6590698" cy="2792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Lightness and yellowness are negatively affected.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emulsion stability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oil and</a:t>
            </a:r>
            <a:r>
              <a:rPr lang="zh-CN" altLang="en-US" sz="2400" dirty="0">
                <a:solidFill>
                  <a:srgbClr val="002060"/>
                </a:solidFill>
                <a:latin typeface="Open Sans" panose="020B0606030504020204" pitchFamily="34" charset="0"/>
                <a:ea typeface="HGDY_CNKI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zh-CN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</a:t>
            </a:r>
            <a:r>
              <a:rPr lang="zh-CN" altLang="en-US" sz="2400" dirty="0">
                <a:solidFill>
                  <a:srgbClr val="002060"/>
                </a:solidFill>
                <a:latin typeface="Open Sans" panose="020B0606030504020204" pitchFamily="34" charset="0"/>
                <a:ea typeface="HGDY_CNKI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zh-CN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holding capacity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 content of resistant starch</a:t>
            </a:r>
          </a:p>
        </p:txBody>
      </p:sp>
    </p:spTree>
    <p:extLst>
      <p:ext uri="{BB962C8B-B14F-4D97-AF65-F5344CB8AC3E}">
        <p14:creationId xmlns:p14="http://schemas.microsoft.com/office/powerpoint/2010/main" val="24307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577678" y="119283"/>
            <a:ext cx="12026782" cy="521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GB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4.Banana Processing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D890BA7-61C4-2065-0B06-A9B0A4EA2054}"/>
              </a:ext>
            </a:extLst>
          </p:cNvPr>
          <p:cNvSpPr/>
          <p:nvPr/>
        </p:nvSpPr>
        <p:spPr>
          <a:xfrm>
            <a:off x="602164" y="884664"/>
            <a:ext cx="2315207" cy="584775"/>
          </a:xfrm>
          <a:prstGeom prst="rect">
            <a:avLst/>
          </a:prstGeom>
          <a:solidFill>
            <a:srgbClr val="005BA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(b) Banana Powder</a:t>
            </a:r>
            <a:endParaRPr lang="zh-CN" altLang="en-US" dirty="0"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B0DE532-7DF5-E7AC-231D-3CDB8DE223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3086" y="832812"/>
            <a:ext cx="9016765" cy="259618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2DFE680-BD42-DFA4-B042-91461A4F3B6E}"/>
              </a:ext>
            </a:extLst>
          </p:cNvPr>
          <p:cNvSpPr txBox="1"/>
          <p:nvPr/>
        </p:nvSpPr>
        <p:spPr>
          <a:xfrm>
            <a:off x="82149" y="3484574"/>
            <a:ext cx="12027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Freeze drying is considered to be the best dehydration method for heat-sensitive materials. 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F6B4B9A-0450-8CF6-EBF9-DBD6B6A0A847}"/>
              </a:ext>
            </a:extLst>
          </p:cNvPr>
          <p:cNvSpPr txBox="1"/>
          <p:nvPr/>
        </p:nvSpPr>
        <p:spPr>
          <a:xfrm>
            <a:off x="-318780" y="2036888"/>
            <a:ext cx="3792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Freeze Drying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ECCD305-A5A5-D3FD-F838-D13AC56EF5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5"/>
          <a:stretch/>
        </p:blipFill>
        <p:spPr>
          <a:xfrm>
            <a:off x="218115" y="4129011"/>
            <a:ext cx="4163350" cy="184278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60B63ED7-A252-CD23-430B-241A93355738}"/>
              </a:ext>
            </a:extLst>
          </p:cNvPr>
          <p:cNvSpPr txBox="1"/>
          <p:nvPr/>
        </p:nvSpPr>
        <p:spPr>
          <a:xfrm>
            <a:off x="84808" y="6229847"/>
            <a:ext cx="12027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Extrusion processing change the structure and morphology of powder more soluble in water.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D12890D-EAD6-A401-382A-5E9B8E681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33" y="4129011"/>
            <a:ext cx="4380240" cy="189222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1ECF2D4-6A7D-5363-2CEE-D69885977AAA}"/>
              </a:ext>
            </a:extLst>
          </p:cNvPr>
          <p:cNvSpPr txBox="1"/>
          <p:nvPr/>
        </p:nvSpPr>
        <p:spPr>
          <a:xfrm>
            <a:off x="8797111" y="4870705"/>
            <a:ext cx="33948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High-temperature Short-time (HTST) Process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C50B9DB-5E10-6F9A-B2FD-FD641F189DE0}"/>
              </a:ext>
            </a:extLst>
          </p:cNvPr>
          <p:cNvSpPr txBox="1"/>
          <p:nvPr/>
        </p:nvSpPr>
        <p:spPr>
          <a:xfrm>
            <a:off x="8213154" y="204038"/>
            <a:ext cx="2569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Flesh Processing</a:t>
            </a:r>
          </a:p>
        </p:txBody>
      </p:sp>
    </p:spTree>
    <p:extLst>
      <p:ext uri="{BB962C8B-B14F-4D97-AF65-F5344CB8AC3E}">
        <p14:creationId xmlns:p14="http://schemas.microsoft.com/office/powerpoint/2010/main" val="225234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A814CE39-04EB-E424-AA76-E192AC1D7189}"/>
              </a:ext>
            </a:extLst>
          </p:cNvPr>
          <p:cNvSpPr/>
          <p:nvPr/>
        </p:nvSpPr>
        <p:spPr>
          <a:xfrm>
            <a:off x="346132" y="821208"/>
            <a:ext cx="2315207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(b) Banana Powder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3DD422F-18A8-D65C-34C4-D33D0653B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1" y="1997575"/>
            <a:ext cx="3797495" cy="799844"/>
          </a:xfrm>
          <a:prstGeom prst="rect">
            <a:avLst/>
          </a:prstGeom>
        </p:spPr>
      </p:pic>
      <p:sp>
        <p:nvSpPr>
          <p:cNvPr id="29" name="箭头: 右 28">
            <a:extLst>
              <a:ext uri="{FF2B5EF4-FFF2-40B4-BE49-F238E27FC236}">
                <a16:creationId xmlns:a16="http://schemas.microsoft.com/office/drawing/2014/main" id="{D33B2C86-CE5C-DCE9-30A5-A951E07FE062}"/>
              </a:ext>
            </a:extLst>
          </p:cNvPr>
          <p:cNvSpPr/>
          <p:nvPr/>
        </p:nvSpPr>
        <p:spPr>
          <a:xfrm>
            <a:off x="4036406" y="2217672"/>
            <a:ext cx="1148999" cy="405359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7CEB5DC8-46E3-6784-83D6-EDE3D0358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238" y="1297890"/>
            <a:ext cx="2705216" cy="216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543EE7AA-0AC1-7734-70BF-08D02147E577}"/>
              </a:ext>
            </a:extLst>
          </p:cNvPr>
          <p:cNvSpPr txBox="1"/>
          <p:nvPr/>
        </p:nvSpPr>
        <p:spPr>
          <a:xfrm>
            <a:off x="7843409" y="1172245"/>
            <a:ext cx="41958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Australian Green Banana Powder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2D6B208-9363-47A6-F223-73DAF0C0BA5C}"/>
              </a:ext>
            </a:extLst>
          </p:cNvPr>
          <p:cNvSpPr txBox="1"/>
          <p:nvPr/>
        </p:nvSpPr>
        <p:spPr>
          <a:xfrm>
            <a:off x="3743294" y="1997575"/>
            <a:ext cx="1758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Freeze Drying</a:t>
            </a:r>
            <a:endParaRPr lang="zh-CN" altLang="en-US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B014DE2-33EB-401D-CC6F-E8CD5FDAB049}"/>
              </a:ext>
            </a:extLst>
          </p:cNvPr>
          <p:cNvSpPr txBox="1"/>
          <p:nvPr/>
        </p:nvSpPr>
        <p:spPr>
          <a:xfrm>
            <a:off x="8050820" y="2132770"/>
            <a:ext cx="3135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 resistant starch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Regulate blood sugar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Regulate intestinal flora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21A4064-AD55-593D-7E4D-EBE1CFF683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1" y="3497104"/>
            <a:ext cx="3504383" cy="2448669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BC8E736D-81C7-1A2F-AC7C-680215D68C2E}"/>
              </a:ext>
            </a:extLst>
          </p:cNvPr>
          <p:cNvSpPr txBox="1"/>
          <p:nvPr/>
        </p:nvSpPr>
        <p:spPr>
          <a:xfrm>
            <a:off x="732815" y="5922497"/>
            <a:ext cx="2516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French Diana Food</a:t>
            </a:r>
          </a:p>
        </p:txBody>
      </p:sp>
      <p:sp>
        <p:nvSpPr>
          <p:cNvPr id="37" name="箭头: 右 36">
            <a:extLst>
              <a:ext uri="{FF2B5EF4-FFF2-40B4-BE49-F238E27FC236}">
                <a16:creationId xmlns:a16="http://schemas.microsoft.com/office/drawing/2014/main" id="{9E98A7AC-A658-BB9E-22D1-B8C0B1EE4217}"/>
              </a:ext>
            </a:extLst>
          </p:cNvPr>
          <p:cNvSpPr/>
          <p:nvPr/>
        </p:nvSpPr>
        <p:spPr>
          <a:xfrm>
            <a:off x="5797912" y="4694267"/>
            <a:ext cx="1148999" cy="405359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30F492B8-34B7-84DA-0791-F40822C9E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32" y="4073295"/>
            <a:ext cx="2050836" cy="2172367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24ADAEE-B6B3-C7C4-912B-B8795AD268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94" y="3664791"/>
            <a:ext cx="1542944" cy="1104900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21202C94-3392-BD01-47F3-7BE60EEFE4CC}"/>
              </a:ext>
            </a:extLst>
          </p:cNvPr>
          <p:cNvSpPr txBox="1"/>
          <p:nvPr/>
        </p:nvSpPr>
        <p:spPr>
          <a:xfrm>
            <a:off x="3555827" y="4822922"/>
            <a:ext cx="18792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Bananas Produced in Ecuador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7797239A-2AF5-7DAB-E716-D7D36D27A22F}"/>
              </a:ext>
            </a:extLst>
          </p:cNvPr>
          <p:cNvSpPr txBox="1"/>
          <p:nvPr/>
        </p:nvSpPr>
        <p:spPr>
          <a:xfrm>
            <a:off x="9434218" y="4503823"/>
            <a:ext cx="26050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Fine particle size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Soluble in water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Sweet tase of ripeness</a:t>
            </a:r>
          </a:p>
          <a:p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endParaRPr lang="zh-CN" altLang="en-US" sz="2000" dirty="0">
              <a:solidFill>
                <a:prstClr val="black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195C559-4323-CA99-8A68-9D0C8011ECDB}"/>
              </a:ext>
            </a:extLst>
          </p:cNvPr>
          <p:cNvSpPr txBox="1"/>
          <p:nvPr/>
        </p:nvSpPr>
        <p:spPr>
          <a:xfrm>
            <a:off x="4932140" y="4494275"/>
            <a:ext cx="247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Extrusion Processing</a:t>
            </a:r>
            <a:endParaRPr lang="zh-CN" altLang="en-US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F008D823-DBE4-689C-4BE4-6E811902B7E4}"/>
              </a:ext>
            </a:extLst>
          </p:cNvPr>
          <p:cNvSpPr txBox="1"/>
          <p:nvPr/>
        </p:nvSpPr>
        <p:spPr>
          <a:xfrm>
            <a:off x="417948" y="2844263"/>
            <a:ext cx="2700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Various Applications of Banana Powder</a:t>
            </a:r>
            <a:endParaRPr lang="zh-CN" altLang="en-US" sz="2400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2673F4C9-53FE-3532-A38B-86A32A11D3B9}"/>
              </a:ext>
            </a:extLst>
          </p:cNvPr>
          <p:cNvCxnSpPr>
            <a:cxnSpLocks/>
          </p:cNvCxnSpPr>
          <p:nvPr/>
        </p:nvCxnSpPr>
        <p:spPr>
          <a:xfrm>
            <a:off x="3026704" y="3428275"/>
            <a:ext cx="808696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50D6CC92-77B9-7426-1988-684C824D4035}"/>
              </a:ext>
            </a:extLst>
          </p:cNvPr>
          <p:cNvCxnSpPr>
            <a:cxnSpLocks/>
          </p:cNvCxnSpPr>
          <p:nvPr/>
        </p:nvCxnSpPr>
        <p:spPr>
          <a:xfrm>
            <a:off x="3835398" y="1863634"/>
            <a:ext cx="0" cy="332715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7E296946-D11C-7A4A-CA71-C57D4BE9490F}"/>
              </a:ext>
            </a:extLst>
          </p:cNvPr>
          <p:cNvCxnSpPr>
            <a:cxnSpLocks/>
          </p:cNvCxnSpPr>
          <p:nvPr/>
        </p:nvCxnSpPr>
        <p:spPr>
          <a:xfrm>
            <a:off x="3835399" y="1863634"/>
            <a:ext cx="4080692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1D71DB45-A42F-EC70-BEF0-73AF0B180B29}"/>
              </a:ext>
            </a:extLst>
          </p:cNvPr>
          <p:cNvSpPr txBox="1"/>
          <p:nvPr/>
        </p:nvSpPr>
        <p:spPr>
          <a:xfrm>
            <a:off x="4131734" y="1227531"/>
            <a:ext cx="3276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ripe bananas with high sweetness </a:t>
            </a:r>
            <a:endParaRPr lang="zh-CN" altLang="en-US" sz="2000" dirty="0">
              <a:solidFill>
                <a:prstClr val="black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340E290D-4CC7-7113-05C9-C3D30781C953}"/>
              </a:ext>
            </a:extLst>
          </p:cNvPr>
          <p:cNvCxnSpPr>
            <a:cxnSpLocks/>
          </p:cNvCxnSpPr>
          <p:nvPr/>
        </p:nvCxnSpPr>
        <p:spPr>
          <a:xfrm>
            <a:off x="3835399" y="5190792"/>
            <a:ext cx="3923938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46CE9678-6F6C-3EB8-33C7-1E8D3045B314}"/>
              </a:ext>
            </a:extLst>
          </p:cNvPr>
          <p:cNvSpPr/>
          <p:nvPr/>
        </p:nvSpPr>
        <p:spPr>
          <a:xfrm>
            <a:off x="602163" y="884664"/>
            <a:ext cx="2496637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(b) Banana Powder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B6052C1B-8835-F717-1475-2CABE2AA8380}"/>
              </a:ext>
            </a:extLst>
          </p:cNvPr>
          <p:cNvSpPr txBox="1"/>
          <p:nvPr/>
        </p:nvSpPr>
        <p:spPr>
          <a:xfrm>
            <a:off x="4129068" y="4551223"/>
            <a:ext cx="3276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unripe bananas with high dietary fiber </a:t>
            </a:r>
            <a:endParaRPr lang="zh-CN" altLang="en-US" sz="2000" dirty="0">
              <a:solidFill>
                <a:prstClr val="black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D9D6D429-34C2-2DD0-3E55-2D6D36E52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2" r="30954"/>
          <a:stretch/>
        </p:blipFill>
        <p:spPr bwMode="auto">
          <a:xfrm>
            <a:off x="8441265" y="957400"/>
            <a:ext cx="562309" cy="164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5D9680F9-327F-6A8A-82D1-0456DA3027A0}"/>
              </a:ext>
            </a:extLst>
          </p:cNvPr>
          <p:cNvSpPr txBox="1"/>
          <p:nvPr/>
        </p:nvSpPr>
        <p:spPr>
          <a:xfrm>
            <a:off x="7969432" y="2620451"/>
            <a:ext cx="147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Syrup</a:t>
            </a:r>
          </a:p>
          <a:p>
            <a:pPr algn="ctr"/>
            <a:r>
              <a:rPr lang="zh-CN" altLang="en-US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糖浆</a:t>
            </a:r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id="{360DEA32-8049-E348-F76A-294DB1A38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582" y="973731"/>
            <a:ext cx="965068" cy="168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id="{E9411307-D414-30B6-CE15-1DBEE015BCBB}"/>
              </a:ext>
            </a:extLst>
          </p:cNvPr>
          <p:cNvSpPr txBox="1"/>
          <p:nvPr/>
        </p:nvSpPr>
        <p:spPr>
          <a:xfrm>
            <a:off x="9474198" y="2600909"/>
            <a:ext cx="147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Ice Cream</a:t>
            </a:r>
          </a:p>
          <a:p>
            <a:pPr algn="ctr"/>
            <a:r>
              <a:rPr lang="zh-CN" altLang="en-US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雪糕</a:t>
            </a:r>
          </a:p>
        </p:txBody>
      </p:sp>
      <p:pic>
        <p:nvPicPr>
          <p:cNvPr id="59" name="Picture 6">
            <a:extLst>
              <a:ext uri="{FF2B5EF4-FFF2-40B4-BE49-F238E27FC236}">
                <a16:creationId xmlns:a16="http://schemas.microsoft.com/office/drawing/2014/main" id="{9E22687B-8F31-8257-EAD3-638F8DC7C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337" y="3356264"/>
            <a:ext cx="1342674" cy="134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7330B52F-7C54-49A4-003D-A9C749E8FD04}"/>
              </a:ext>
            </a:extLst>
          </p:cNvPr>
          <p:cNvSpPr txBox="1"/>
          <p:nvPr/>
        </p:nvSpPr>
        <p:spPr>
          <a:xfrm>
            <a:off x="7663829" y="4512408"/>
            <a:ext cx="147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Pasta</a:t>
            </a:r>
          </a:p>
          <a:p>
            <a:pPr algn="ctr"/>
            <a:r>
              <a:rPr lang="zh-CN" altLang="en-US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意大利面</a:t>
            </a:r>
          </a:p>
        </p:txBody>
      </p:sp>
      <p:pic>
        <p:nvPicPr>
          <p:cNvPr id="61" name="Picture 8">
            <a:extLst>
              <a:ext uri="{FF2B5EF4-FFF2-40B4-BE49-F238E27FC236}">
                <a16:creationId xmlns:a16="http://schemas.microsoft.com/office/drawing/2014/main" id="{39C19EA2-C6CC-682C-A712-FBDB46EC4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973" y="3440745"/>
            <a:ext cx="1643123" cy="12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5F24CC56-6546-7161-FCAA-814E16D74282}"/>
              </a:ext>
            </a:extLst>
          </p:cNvPr>
          <p:cNvSpPr txBox="1"/>
          <p:nvPr/>
        </p:nvSpPr>
        <p:spPr>
          <a:xfrm>
            <a:off x="9590973" y="4566612"/>
            <a:ext cx="147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Bread</a:t>
            </a:r>
          </a:p>
          <a:p>
            <a:pPr algn="ctr"/>
            <a:r>
              <a:rPr lang="zh-CN" altLang="en-US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面包</a:t>
            </a:r>
          </a:p>
        </p:txBody>
      </p:sp>
      <p:pic>
        <p:nvPicPr>
          <p:cNvPr id="63" name="Picture 10">
            <a:extLst>
              <a:ext uri="{FF2B5EF4-FFF2-40B4-BE49-F238E27FC236}">
                <a16:creationId xmlns:a16="http://schemas.microsoft.com/office/drawing/2014/main" id="{BDFFBC43-B17D-A2FE-C94C-A2B9AF707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7" b="21795"/>
          <a:stretch/>
        </p:blipFill>
        <p:spPr bwMode="auto">
          <a:xfrm>
            <a:off x="7798322" y="5259109"/>
            <a:ext cx="1438980" cy="86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C7C70553-D524-4D3B-BB39-D77CFB684EE6}"/>
              </a:ext>
            </a:extLst>
          </p:cNvPr>
          <p:cNvSpPr txBox="1"/>
          <p:nvPr/>
        </p:nvSpPr>
        <p:spPr>
          <a:xfrm>
            <a:off x="7764102" y="6055033"/>
            <a:ext cx="147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Biscuit</a:t>
            </a:r>
          </a:p>
          <a:p>
            <a:pPr algn="ctr"/>
            <a:r>
              <a:rPr lang="zh-CN" altLang="en-US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饼干</a:t>
            </a:r>
          </a:p>
        </p:txBody>
      </p:sp>
      <p:pic>
        <p:nvPicPr>
          <p:cNvPr id="65" name="Picture 12">
            <a:extLst>
              <a:ext uri="{FF2B5EF4-FFF2-40B4-BE49-F238E27FC236}">
                <a16:creationId xmlns:a16="http://schemas.microsoft.com/office/drawing/2014/main" id="{B7D089FE-019A-A90F-D4EC-B889B1D0B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5" b="27335"/>
          <a:stretch/>
        </p:blipFill>
        <p:spPr bwMode="auto">
          <a:xfrm>
            <a:off x="9791582" y="5239153"/>
            <a:ext cx="1144413" cy="88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C1B9C608-2242-0068-D9CF-480A7F85438D}"/>
              </a:ext>
            </a:extLst>
          </p:cNvPr>
          <p:cNvSpPr txBox="1"/>
          <p:nvPr/>
        </p:nvSpPr>
        <p:spPr>
          <a:xfrm>
            <a:off x="9590973" y="6042634"/>
            <a:ext cx="147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Noodle</a:t>
            </a:r>
          </a:p>
          <a:p>
            <a:pPr algn="ctr"/>
            <a:r>
              <a:rPr lang="zh-CN" altLang="en-US" sz="2000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面条</a:t>
            </a:r>
            <a:endParaRPr lang="en-US" altLang="zh-CN" sz="2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6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7B93A608-DD6E-EBB6-FD3A-E64A05C3A60C}"/>
              </a:ext>
            </a:extLst>
          </p:cNvPr>
          <p:cNvSpPr/>
          <p:nvPr/>
        </p:nvSpPr>
        <p:spPr>
          <a:xfrm>
            <a:off x="602164" y="884664"/>
            <a:ext cx="2111299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(c) Banana Chips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A3419E42-EED3-E5A5-7E64-87E99BBD9B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4" y="2059045"/>
            <a:ext cx="3474000" cy="347400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AA15801-ADC2-4FF2-D68F-3497F1D4F8E4}"/>
              </a:ext>
            </a:extLst>
          </p:cNvPr>
          <p:cNvSpPr txBox="1"/>
          <p:nvPr/>
        </p:nvSpPr>
        <p:spPr>
          <a:xfrm>
            <a:off x="4560755" y="1963632"/>
            <a:ext cx="6299199" cy="326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Banana chips are a popular snack food especially in America, Europe, China, and Japan. 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Banana chip is a product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with a crispy taste and</a:t>
            </a:r>
            <a:r>
              <a:rPr lang="zh-CN" altLang="en-US" sz="2000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golden yellow color.  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Usually, the chips are produced from under ripe bananas.</a:t>
            </a:r>
          </a:p>
          <a:p>
            <a:pPr algn="just">
              <a:lnSpc>
                <a:spcPct val="150000"/>
              </a:lnSpc>
            </a:pPr>
            <a:endParaRPr lang="en-US" altLang="zh-CN" sz="2000" dirty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573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EE23CA09-047F-4520-2848-201019E07CC4}"/>
              </a:ext>
            </a:extLst>
          </p:cNvPr>
          <p:cNvSpPr/>
          <p:nvPr/>
        </p:nvSpPr>
        <p:spPr>
          <a:xfrm>
            <a:off x="602164" y="884664"/>
            <a:ext cx="2044391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(c) Banana Chips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ACAF468-8403-6B9D-1760-862303FCF1C1}"/>
              </a:ext>
            </a:extLst>
          </p:cNvPr>
          <p:cNvSpPr txBox="1"/>
          <p:nvPr/>
        </p:nvSpPr>
        <p:spPr>
          <a:xfrm>
            <a:off x="469958" y="3378704"/>
            <a:ext cx="3697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Conventional Processing Steps and Technologies of Banana Chips</a:t>
            </a:r>
            <a:endParaRPr lang="zh-CN" altLang="en-US" sz="2400" dirty="0">
              <a:solidFill>
                <a:srgbClr val="005BAC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95D2389-9BF8-9009-A438-45D020D9AE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200" y="1820352"/>
            <a:ext cx="1755800" cy="403590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3973E3C-7DC0-7E19-8240-DA8E4D9EE0BA}"/>
              </a:ext>
            </a:extLst>
          </p:cNvPr>
          <p:cNvSpPr txBox="1"/>
          <p:nvPr/>
        </p:nvSpPr>
        <p:spPr>
          <a:xfrm>
            <a:off x="9209051" y="2206320"/>
            <a:ext cx="2759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Temperature Frying/Baking for a Long Time</a:t>
            </a:r>
            <a:endParaRPr lang="zh-CN" altLang="en-US" dirty="0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CB615530-91FC-21F1-C42B-EB1EE3B4F464}"/>
              </a:ext>
            </a:extLst>
          </p:cNvPr>
          <p:cNvSpPr/>
          <p:nvPr/>
        </p:nvSpPr>
        <p:spPr>
          <a:xfrm>
            <a:off x="6224963" y="4573389"/>
            <a:ext cx="517135" cy="292916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6E96F490-F62F-A1C4-CFA0-D7F3C1387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38" y="2082934"/>
            <a:ext cx="2527913" cy="189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2AF388C8-1CDA-7E07-3061-6DE89DDB0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675" y="3978869"/>
            <a:ext cx="2053950" cy="273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3ED24437-73BB-D237-CEA6-AF889C4BA484}"/>
              </a:ext>
            </a:extLst>
          </p:cNvPr>
          <p:cNvSpPr txBox="1"/>
          <p:nvPr/>
        </p:nvSpPr>
        <p:spPr>
          <a:xfrm>
            <a:off x="6681138" y="4519792"/>
            <a:ext cx="2703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Frying Machine/Oven</a:t>
            </a:r>
          </a:p>
        </p:txBody>
      </p:sp>
    </p:spTree>
    <p:extLst>
      <p:ext uri="{BB962C8B-B14F-4D97-AF65-F5344CB8AC3E}">
        <p14:creationId xmlns:p14="http://schemas.microsoft.com/office/powerpoint/2010/main" val="36557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3D1E08D8-1852-AB21-6D62-D10C53045E97}"/>
              </a:ext>
            </a:extLst>
          </p:cNvPr>
          <p:cNvSpPr/>
          <p:nvPr/>
        </p:nvSpPr>
        <p:spPr>
          <a:xfrm>
            <a:off x="602164" y="884664"/>
            <a:ext cx="2111299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(c) Banana Chips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161A6DB9-A327-00F7-7F06-75ECE152A7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5" y="2308532"/>
            <a:ext cx="3474000" cy="347400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9704463A-87C7-3138-1A55-4C3CCB588616}"/>
              </a:ext>
            </a:extLst>
          </p:cNvPr>
          <p:cNvSpPr txBox="1"/>
          <p:nvPr/>
        </p:nvSpPr>
        <p:spPr>
          <a:xfrm>
            <a:off x="5097116" y="1477535"/>
            <a:ext cx="287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Technique</a:t>
            </a:r>
            <a:r>
              <a:rPr lang="zh-CN" altLang="en-US" sz="2800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：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BACE94E-B730-00DD-5DF2-ED1B82BD7CC2}"/>
              </a:ext>
            </a:extLst>
          </p:cNvPr>
          <p:cNvSpPr txBox="1"/>
          <p:nvPr/>
        </p:nvSpPr>
        <p:spPr>
          <a:xfrm>
            <a:off x="8249022" y="1477535"/>
            <a:ext cx="3408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Oil Intake Control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8ED3253-0932-9057-1647-5BC1464BFF6F}"/>
              </a:ext>
            </a:extLst>
          </p:cNvPr>
          <p:cNvSpPr txBox="1"/>
          <p:nvPr/>
        </p:nvSpPr>
        <p:spPr>
          <a:xfrm>
            <a:off x="4996843" y="2714398"/>
            <a:ext cx="6104467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4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 of chips will deteriorate in terms of physical and chemical changes.</a:t>
            </a:r>
          </a:p>
          <a:p>
            <a:pPr marL="342900" indent="-342900" algn="just">
              <a:lnSpc>
                <a:spcPts val="34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Chips may not be preferred by health-conscious consumers.</a:t>
            </a:r>
          </a:p>
          <a:p>
            <a:pPr marL="342900" indent="-342900" algn="just">
              <a:lnSpc>
                <a:spcPts val="34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Chips may become rancid after long storage because of lipid oxidation.</a:t>
            </a:r>
          </a:p>
        </p:txBody>
      </p:sp>
    </p:spTree>
    <p:extLst>
      <p:ext uri="{BB962C8B-B14F-4D97-AF65-F5344CB8AC3E}">
        <p14:creationId xmlns:p14="http://schemas.microsoft.com/office/powerpoint/2010/main" val="8537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3487173" y="4308470"/>
            <a:ext cx="5085957" cy="917215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Production</a:t>
            </a:r>
          </a:p>
        </p:txBody>
      </p:sp>
      <p:sp>
        <p:nvSpPr>
          <p:cNvPr id="8" name="椭圆 7"/>
          <p:cNvSpPr/>
          <p:nvPr/>
        </p:nvSpPr>
        <p:spPr>
          <a:xfrm>
            <a:off x="6038039" y="306197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6980641" y="208973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4606619" y="31369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491179" y="180848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877782" y="2039417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文本框 17"/>
          <p:cNvSpPr txBox="1"/>
          <p:nvPr/>
        </p:nvSpPr>
        <p:spPr>
          <a:xfrm>
            <a:off x="4821493" y="2368491"/>
            <a:ext cx="2125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  <a:endParaRPr lang="zh-CN" altLang="en-US" sz="8800" b="1" dirty="0">
              <a:solidFill>
                <a:schemeClr val="accent2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12" name="Immagine 6">
            <a:extLst>
              <a:ext uri="{FF2B5EF4-FFF2-40B4-BE49-F238E27FC236}">
                <a16:creationId xmlns:a16="http://schemas.microsoft.com/office/drawing/2014/main" id="{654CD351-F59B-43E6-ABCA-11C2040B15C5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E48D0DFA-64B7-4F99-81E9-3FD9BEE9C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7E2D43E5-816F-4A03-A4FE-08778B8B7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5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A7B5B522-AF97-4623-92EB-8D68C911CE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6" name="Picture 13" descr="Icon&#10;&#10;Description automatically generated">
            <a:extLst>
              <a:ext uri="{FF2B5EF4-FFF2-40B4-BE49-F238E27FC236}">
                <a16:creationId xmlns:a16="http://schemas.microsoft.com/office/drawing/2014/main" id="{5DABE541-BD7B-4451-BAC1-2D486EADE0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4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618C8BC2-5CC0-100B-A837-D6EBC4840147}"/>
              </a:ext>
            </a:extLst>
          </p:cNvPr>
          <p:cNvSpPr/>
          <p:nvPr/>
        </p:nvSpPr>
        <p:spPr>
          <a:xfrm>
            <a:off x="602164" y="884664"/>
            <a:ext cx="2111299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(c) Banana Chips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2906FB7-0E8F-1180-B940-91184DDE2AB1}"/>
              </a:ext>
            </a:extLst>
          </p:cNvPr>
          <p:cNvSpPr txBox="1"/>
          <p:nvPr/>
        </p:nvSpPr>
        <p:spPr>
          <a:xfrm>
            <a:off x="-49107" y="1880151"/>
            <a:ext cx="408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Vacuum Microwave-drying</a:t>
            </a:r>
            <a:endParaRPr lang="en-US" altLang="zh-CN" sz="16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EEFA082-CD98-E464-52C2-96269E0BE310}"/>
              </a:ext>
            </a:extLst>
          </p:cNvPr>
          <p:cNvSpPr txBox="1"/>
          <p:nvPr/>
        </p:nvSpPr>
        <p:spPr>
          <a:xfrm>
            <a:off x="2942769" y="1895772"/>
            <a:ext cx="408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Hydrocolloids</a:t>
            </a:r>
            <a:r>
              <a:rPr lang="en-US" altLang="zh-CN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zh-CN" altLang="en-US" sz="1600" dirty="0">
              <a:solidFill>
                <a:prstClr val="black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CCAF20-C932-0709-D07E-3D292A71292F}"/>
              </a:ext>
            </a:extLst>
          </p:cNvPr>
          <p:cNvSpPr/>
          <p:nvPr/>
        </p:nvSpPr>
        <p:spPr>
          <a:xfrm>
            <a:off x="3860801" y="884664"/>
            <a:ext cx="6764864" cy="757870"/>
          </a:xfrm>
          <a:prstGeom prst="rect">
            <a:avLst/>
          </a:prstGeom>
          <a:solidFill>
            <a:srgbClr val="7030A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Methods to Control Oil Absorption 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6F20FC5-3144-32F2-0821-199D46B162F4}"/>
              </a:ext>
            </a:extLst>
          </p:cNvPr>
          <p:cNvSpPr txBox="1"/>
          <p:nvPr/>
        </p:nvSpPr>
        <p:spPr>
          <a:xfrm>
            <a:off x="5698373" y="1862388"/>
            <a:ext cx="408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Sweet Pre-treatment 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9A1E0A6-0CAD-59CE-C647-C13A7751E0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6" y="2576091"/>
            <a:ext cx="3570514" cy="2919018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8AD37FD-E4BC-5301-4F60-1679A0E037DD}"/>
              </a:ext>
            </a:extLst>
          </p:cNvPr>
          <p:cNvSpPr txBox="1"/>
          <p:nvPr/>
        </p:nvSpPr>
        <p:spPr>
          <a:xfrm>
            <a:off x="-96771" y="5721251"/>
            <a:ext cx="3904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Heat penetrates materials effectively to reduce frying time.</a:t>
            </a:r>
            <a:endParaRPr lang="zh-CN" altLang="en-US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5F0225A9-6130-A004-3C5F-DA7F9515C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13" y="2576091"/>
            <a:ext cx="2936849" cy="2919018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94533436-87AB-ED14-B4D0-597A4E064CD6}"/>
              </a:ext>
            </a:extLst>
          </p:cNvPr>
          <p:cNvSpPr txBox="1"/>
          <p:nvPr/>
        </p:nvSpPr>
        <p:spPr>
          <a:xfrm>
            <a:off x="3574057" y="5721251"/>
            <a:ext cx="324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Chips dip in alginate, CMC or pectin before frying.</a:t>
            </a:r>
            <a:endParaRPr lang="zh-CN" altLang="en-US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1545DF6B-977A-FF5F-8231-B6B7EFA4E7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47" y="2569947"/>
            <a:ext cx="2718215" cy="2919018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97FD1D9B-0E3E-B307-7694-1A7DC639192F}"/>
              </a:ext>
            </a:extLst>
          </p:cNvPr>
          <p:cNvSpPr txBox="1"/>
          <p:nvPr/>
        </p:nvSpPr>
        <p:spPr>
          <a:xfrm>
            <a:off x="6559144" y="5729319"/>
            <a:ext cx="3228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Chips dip in sugar solution before frying.</a:t>
            </a:r>
            <a:endParaRPr lang="zh-CN" altLang="en-US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28E6173-474A-CC52-D132-60F7F0C57321}"/>
              </a:ext>
            </a:extLst>
          </p:cNvPr>
          <p:cNvSpPr txBox="1"/>
          <p:nvPr/>
        </p:nvSpPr>
        <p:spPr>
          <a:xfrm>
            <a:off x="9307960" y="5739497"/>
            <a:ext cx="282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Chips dip in osmotic solutions.</a:t>
            </a:r>
            <a:endParaRPr lang="zh-CN" altLang="en-US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544C5443-7A26-25B3-047F-FDEF83AAD39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2" r="40786"/>
          <a:stretch/>
        </p:blipFill>
        <p:spPr>
          <a:xfrm>
            <a:off x="9691701" y="2580125"/>
            <a:ext cx="2352254" cy="2919018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8A765B31-7867-7ACB-F8CA-4200CFC47A3C}"/>
              </a:ext>
            </a:extLst>
          </p:cNvPr>
          <p:cNvSpPr txBox="1"/>
          <p:nvPr/>
        </p:nvSpPr>
        <p:spPr>
          <a:xfrm>
            <a:off x="8674703" y="1862388"/>
            <a:ext cx="408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Osmotic Dehydration</a:t>
            </a:r>
          </a:p>
        </p:txBody>
      </p:sp>
    </p:spTree>
    <p:extLst>
      <p:ext uri="{BB962C8B-B14F-4D97-AF65-F5344CB8AC3E}">
        <p14:creationId xmlns:p14="http://schemas.microsoft.com/office/powerpoint/2010/main" val="171368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B6CBB875-8624-BC4E-A244-6D395DF83E6E}"/>
              </a:ext>
            </a:extLst>
          </p:cNvPr>
          <p:cNvSpPr/>
          <p:nvPr/>
        </p:nvSpPr>
        <p:spPr>
          <a:xfrm>
            <a:off x="602164" y="884664"/>
            <a:ext cx="2111299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(c) Banana Chips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4728B06-593D-011D-3C19-FD164985A7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0"/>
          <a:stretch/>
        </p:blipFill>
        <p:spPr>
          <a:xfrm>
            <a:off x="2713463" y="4066902"/>
            <a:ext cx="3001464" cy="2101287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6C8BFF98-F25E-54F1-3AC4-3396D68423C4}"/>
              </a:ext>
            </a:extLst>
          </p:cNvPr>
          <p:cNvSpPr txBox="1"/>
          <p:nvPr/>
        </p:nvSpPr>
        <p:spPr>
          <a:xfrm>
            <a:off x="2544406" y="6137411"/>
            <a:ext cx="1811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Master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A68E24F-A403-3148-3D93-9D77EF85A4B7}"/>
              </a:ext>
            </a:extLst>
          </p:cNvPr>
          <p:cNvSpPr txBox="1"/>
          <p:nvPr/>
        </p:nvSpPr>
        <p:spPr>
          <a:xfrm>
            <a:off x="4045138" y="6137411"/>
            <a:ext cx="1811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Loraine Peralta</a:t>
            </a:r>
          </a:p>
        </p:txBody>
      </p:sp>
      <p:sp>
        <p:nvSpPr>
          <p:cNvPr id="33" name="左大括号 32">
            <a:extLst>
              <a:ext uri="{FF2B5EF4-FFF2-40B4-BE49-F238E27FC236}">
                <a16:creationId xmlns:a16="http://schemas.microsoft.com/office/drawing/2014/main" id="{A751957E-0586-2BEB-C482-A6EF9822A53F}"/>
              </a:ext>
            </a:extLst>
          </p:cNvPr>
          <p:cNvSpPr/>
          <p:nvPr/>
        </p:nvSpPr>
        <p:spPr>
          <a:xfrm>
            <a:off x="2264229" y="1715589"/>
            <a:ext cx="449234" cy="3587931"/>
          </a:xfrm>
          <a:prstGeom prst="leftBrac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282A3772-ABDD-4EAE-E1D5-3FADE668ADFB}"/>
              </a:ext>
            </a:extLst>
          </p:cNvPr>
          <p:cNvSpPr/>
          <p:nvPr/>
        </p:nvSpPr>
        <p:spPr>
          <a:xfrm>
            <a:off x="81456" y="2963091"/>
            <a:ext cx="2111299" cy="931817"/>
          </a:xfrm>
          <a:prstGeom prst="roundRect">
            <a:avLst/>
          </a:prstGeom>
          <a:solidFill>
            <a:srgbClr val="FFCA08">
              <a:lumMod val="60000"/>
              <a:lumOff val="4000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Philippine Banana Chips Processing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1701585C-153C-A5A4-FC4D-62DE16E22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9" t="31603" r="16628" b="40505"/>
          <a:stretch/>
        </p:blipFill>
        <p:spPr bwMode="auto">
          <a:xfrm>
            <a:off x="2544406" y="1567749"/>
            <a:ext cx="1263130" cy="50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3CE02822-F424-A501-72E6-99A70EBE45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50000" r="4594" b="4508"/>
          <a:stretch/>
        </p:blipFill>
        <p:spPr>
          <a:xfrm>
            <a:off x="3746576" y="967506"/>
            <a:ext cx="2058833" cy="1785257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877829A0-B0D4-9351-7AD4-50502920C5B5}"/>
              </a:ext>
            </a:extLst>
          </p:cNvPr>
          <p:cNvSpPr txBox="1"/>
          <p:nvPr/>
        </p:nvSpPr>
        <p:spPr>
          <a:xfrm>
            <a:off x="3644755" y="2799964"/>
            <a:ext cx="1811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Dao Ji Cao</a:t>
            </a:r>
          </a:p>
        </p:txBody>
      </p:sp>
      <p:sp>
        <p:nvSpPr>
          <p:cNvPr id="46" name="箭头: 右 45">
            <a:extLst>
              <a:ext uri="{FF2B5EF4-FFF2-40B4-BE49-F238E27FC236}">
                <a16:creationId xmlns:a16="http://schemas.microsoft.com/office/drawing/2014/main" id="{9A6AD5D7-7D84-7613-4CCD-EEA001208B37}"/>
              </a:ext>
            </a:extLst>
          </p:cNvPr>
          <p:cNvSpPr/>
          <p:nvPr/>
        </p:nvSpPr>
        <p:spPr>
          <a:xfrm>
            <a:off x="5456138" y="3266606"/>
            <a:ext cx="582423" cy="400148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D4DA6275-6F17-299B-B1DB-5243AFE3FC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11943" r="3304" b="8513"/>
          <a:stretch/>
        </p:blipFill>
        <p:spPr>
          <a:xfrm>
            <a:off x="6099922" y="1967804"/>
            <a:ext cx="2760583" cy="3335716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B0531F89-9133-0985-BAAE-BA4DAA626EC5}"/>
              </a:ext>
            </a:extLst>
          </p:cNvPr>
          <p:cNvSpPr txBox="1"/>
          <p:nvPr/>
        </p:nvSpPr>
        <p:spPr>
          <a:xfrm>
            <a:off x="5946502" y="5488366"/>
            <a:ext cx="3228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chips dipped in sugar solution before frying</a:t>
            </a:r>
          </a:p>
        </p:txBody>
      </p:sp>
      <p:sp>
        <p:nvSpPr>
          <p:cNvPr id="49" name="箭头: 右 48">
            <a:extLst>
              <a:ext uri="{FF2B5EF4-FFF2-40B4-BE49-F238E27FC236}">
                <a16:creationId xmlns:a16="http://schemas.microsoft.com/office/drawing/2014/main" id="{7F98917B-272B-3372-15C6-530B62311CEA}"/>
              </a:ext>
            </a:extLst>
          </p:cNvPr>
          <p:cNvSpPr/>
          <p:nvPr/>
        </p:nvSpPr>
        <p:spPr>
          <a:xfrm>
            <a:off x="8921866" y="3309480"/>
            <a:ext cx="582423" cy="400148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F5747F2-9D37-CA13-0467-340448B3BE7F}"/>
              </a:ext>
            </a:extLst>
          </p:cNvPr>
          <p:cNvSpPr txBox="1"/>
          <p:nvPr/>
        </p:nvSpPr>
        <p:spPr>
          <a:xfrm>
            <a:off x="9462179" y="1883195"/>
            <a:ext cx="276244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 of Product</a:t>
            </a:r>
          </a:p>
          <a:p>
            <a:pPr algn="ctr"/>
            <a:endParaRPr lang="en-US" altLang="zh-CN" sz="2000" dirty="0">
              <a:solidFill>
                <a:srgbClr val="005B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 and crispy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oil and sault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Strong banana aroma</a:t>
            </a:r>
          </a:p>
          <a:p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00115ACD-6B10-48EC-9E63-CF2257E2B5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069" y="4483761"/>
            <a:ext cx="2178662" cy="200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7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774CBCCD-4950-98AC-5851-B7ABCC59B74A}"/>
              </a:ext>
            </a:extLst>
          </p:cNvPr>
          <p:cNvSpPr/>
          <p:nvPr/>
        </p:nvSpPr>
        <p:spPr>
          <a:xfrm>
            <a:off x="602164" y="884664"/>
            <a:ext cx="2111299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(c) Banana Chips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519C0C5-3667-4AE7-5085-AC57BA16AC37}"/>
              </a:ext>
            </a:extLst>
          </p:cNvPr>
          <p:cNvSpPr txBox="1"/>
          <p:nvPr/>
        </p:nvSpPr>
        <p:spPr>
          <a:xfrm>
            <a:off x="292480" y="1924594"/>
            <a:ext cx="36207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chips business has an important role in </a:t>
            </a:r>
            <a:r>
              <a:rPr lang="en-US" altLang="zh-CN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Indonesian economy</a:t>
            </a: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contributing significantly to job creation, and poverty reduction.</a:t>
            </a:r>
            <a:endParaRPr lang="zh-CN" altLang="en-US" sz="2400" dirty="0">
              <a:solidFill>
                <a:srgbClr val="005BAC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1763D0D6-AEA9-16A6-A959-27395BA54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08" y="1656557"/>
            <a:ext cx="7557652" cy="3820058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D5483715-AAD6-606B-F71D-305998109E81}"/>
              </a:ext>
            </a:extLst>
          </p:cNvPr>
          <p:cNvSpPr txBox="1"/>
          <p:nvPr/>
        </p:nvSpPr>
        <p:spPr>
          <a:xfrm>
            <a:off x="3783174" y="983901"/>
            <a:ext cx="8144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 and Profitability of Banana Chips Production in Indonesia, 2017</a:t>
            </a:r>
            <a:endParaRPr lang="zh-CN" altLang="en-US" sz="2000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70B1787-7E5F-ED72-CEB4-E8E60DF531E8}"/>
              </a:ext>
            </a:extLst>
          </p:cNvPr>
          <p:cNvSpPr/>
          <p:nvPr/>
        </p:nvSpPr>
        <p:spPr>
          <a:xfrm>
            <a:off x="4095530" y="4615543"/>
            <a:ext cx="7495579" cy="430292"/>
          </a:xfrm>
          <a:prstGeom prst="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70EA87EB-51A1-11CA-FB35-D20C94DF199A}"/>
              </a:ext>
            </a:extLst>
          </p:cNvPr>
          <p:cNvCxnSpPr>
            <a:cxnSpLocks/>
          </p:cNvCxnSpPr>
          <p:nvPr/>
        </p:nvCxnSpPr>
        <p:spPr>
          <a:xfrm>
            <a:off x="4756150" y="5045835"/>
            <a:ext cx="0" cy="957943"/>
          </a:xfrm>
          <a:prstGeom prst="straightConnector1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F8EE7E66-12D5-4B29-7950-639AECB3F4EA}"/>
              </a:ext>
            </a:extLst>
          </p:cNvPr>
          <p:cNvSpPr txBox="1"/>
          <p:nvPr/>
        </p:nvSpPr>
        <p:spPr>
          <a:xfrm>
            <a:off x="43543" y="5942230"/>
            <a:ext cx="5939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 of IDR 1,000,000 banana chips business will generate revenue of IDR 1,740,000</a:t>
            </a:r>
            <a:endParaRPr lang="zh-CN" altLang="en-US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CDB23D9C-C073-5B74-AA5C-CBB1CBF74900}"/>
              </a:ext>
            </a:extLst>
          </p:cNvPr>
          <p:cNvSpPr/>
          <p:nvPr/>
        </p:nvSpPr>
        <p:spPr>
          <a:xfrm>
            <a:off x="4095529" y="5045835"/>
            <a:ext cx="7495580" cy="441240"/>
          </a:xfrm>
          <a:prstGeom prst="rect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9FFA1775-129B-5015-196F-0F51042C4A12}"/>
              </a:ext>
            </a:extLst>
          </p:cNvPr>
          <p:cNvCxnSpPr>
            <a:cxnSpLocks/>
          </p:cNvCxnSpPr>
          <p:nvPr/>
        </p:nvCxnSpPr>
        <p:spPr>
          <a:xfrm>
            <a:off x="9361714" y="5476615"/>
            <a:ext cx="0" cy="399919"/>
          </a:xfrm>
          <a:prstGeom prst="straightConnector1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4A77C064-6BB4-E409-5E86-F8A199648F79}"/>
              </a:ext>
            </a:extLst>
          </p:cNvPr>
          <p:cNvSpPr txBox="1"/>
          <p:nvPr/>
        </p:nvSpPr>
        <p:spPr>
          <a:xfrm>
            <a:off x="6209195" y="5942230"/>
            <a:ext cx="5939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IDR 1,000,000 invested in banana chip business will result in a profit of IDR. 740.000</a:t>
            </a:r>
            <a:endParaRPr lang="zh-CN" altLang="en-US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97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0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7B0570FE-385C-36C7-9411-2EEACEF21097}"/>
              </a:ext>
            </a:extLst>
          </p:cNvPr>
          <p:cNvSpPr/>
          <p:nvPr/>
        </p:nvSpPr>
        <p:spPr>
          <a:xfrm>
            <a:off x="602164" y="884664"/>
            <a:ext cx="2460704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(d) Canned Banana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A842BD28-2EC7-4A36-A469-4D66B2FEA3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4" y="1945909"/>
            <a:ext cx="3474000" cy="347400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A97909FF-EFA1-5541-1306-D2412F17E6E0}"/>
              </a:ext>
            </a:extLst>
          </p:cNvPr>
          <p:cNvSpPr txBox="1"/>
          <p:nvPr/>
        </p:nvSpPr>
        <p:spPr>
          <a:xfrm>
            <a:off x="4434015" y="2278935"/>
            <a:ext cx="7155821" cy="280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Best quality canned bananas are obtained  from fruit at an early stage of ripeness. 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slices are processed in syrup of 25deg.Brix with pH about 4.2.  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Canning increases the shelf life of bananas and also help in transportation and storage.</a:t>
            </a:r>
          </a:p>
        </p:txBody>
      </p:sp>
    </p:spTree>
    <p:extLst>
      <p:ext uri="{BB962C8B-B14F-4D97-AF65-F5344CB8AC3E}">
        <p14:creationId xmlns:p14="http://schemas.microsoft.com/office/powerpoint/2010/main" val="76235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0C12FB7-1FE0-D5E9-49FC-534FEC1C4AA9}"/>
              </a:ext>
            </a:extLst>
          </p:cNvPr>
          <p:cNvSpPr/>
          <p:nvPr/>
        </p:nvSpPr>
        <p:spPr>
          <a:xfrm>
            <a:off x="602164" y="884664"/>
            <a:ext cx="2460704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(d) Canned Banana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321F8BE-4B2A-ED84-C561-C3EFD0931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99" y="2841809"/>
            <a:ext cx="2375169" cy="237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C6539B7-6BBE-5079-BF8E-EFCD5FA4C161}"/>
              </a:ext>
            </a:extLst>
          </p:cNvPr>
          <p:cNvSpPr txBox="1"/>
          <p:nvPr/>
        </p:nvSpPr>
        <p:spPr>
          <a:xfrm>
            <a:off x="290303" y="1992977"/>
            <a:ext cx="3084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Processing Steps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6005341-EED7-180A-C2B0-28E2899D849F}"/>
              </a:ext>
            </a:extLst>
          </p:cNvPr>
          <p:cNvSpPr txBox="1"/>
          <p:nvPr/>
        </p:nvSpPr>
        <p:spPr>
          <a:xfrm>
            <a:off x="5375180" y="1442853"/>
            <a:ext cx="287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Technique</a:t>
            </a:r>
            <a:r>
              <a:rPr lang="zh-CN" altLang="en-US" sz="2800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：</a:t>
            </a:r>
            <a:endParaRPr lang="en-US" altLang="zh-CN" sz="28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3AFF71F-3177-96BC-FC8D-8E9D92010775}"/>
              </a:ext>
            </a:extLst>
          </p:cNvPr>
          <p:cNvSpPr txBox="1"/>
          <p:nvPr/>
        </p:nvSpPr>
        <p:spPr>
          <a:xfrm>
            <a:off x="8014809" y="1457500"/>
            <a:ext cx="3408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Color and Shape Preservation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1A3E4FA-4C98-BF62-5438-FC52E0DF0ADE}"/>
              </a:ext>
            </a:extLst>
          </p:cNvPr>
          <p:cNvSpPr txBox="1"/>
          <p:nvPr/>
        </p:nvSpPr>
        <p:spPr>
          <a:xfrm>
            <a:off x="5418608" y="2516197"/>
            <a:ext cx="6104467" cy="93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altLang="zh-CN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Rapid browning and difficult to ensure the proper shape and hardness of slices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9AC077D-8C9A-4CC9-187F-3291435D262F}"/>
              </a:ext>
            </a:extLst>
          </p:cNvPr>
          <p:cNvSpPr txBox="1"/>
          <p:nvPr/>
        </p:nvSpPr>
        <p:spPr>
          <a:xfrm>
            <a:off x="5399834" y="3835448"/>
            <a:ext cx="6104467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Reason 1: </a:t>
            </a:r>
            <a:r>
              <a:rPr lang="zh-CN" altLang="en-US" dirty="0">
                <a:solidFill>
                  <a:srgbClr val="002060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Polyphenol oxidase and peroxidase enzyme activity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Reason 2: Cells damage during the peeling and slicing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548FC007-64E0-9B5F-8CBA-91F04D9AAD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0010" y="1515606"/>
            <a:ext cx="1481456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9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3A1498A6-CCED-D9BB-4F71-5157B7CE1C15}"/>
              </a:ext>
            </a:extLst>
          </p:cNvPr>
          <p:cNvSpPr/>
          <p:nvPr/>
        </p:nvSpPr>
        <p:spPr>
          <a:xfrm>
            <a:off x="602164" y="884664"/>
            <a:ext cx="2460704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(d) Canned Banana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3C3800F-A2D4-D4BB-372D-71DF86054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94" y="1469439"/>
            <a:ext cx="4898411" cy="4128355"/>
          </a:xfrm>
          <a:prstGeom prst="rect">
            <a:avLst/>
          </a:prstGeom>
        </p:spPr>
      </p:pic>
      <p:sp>
        <p:nvSpPr>
          <p:cNvPr id="29" name="箭头: 右 28">
            <a:extLst>
              <a:ext uri="{FF2B5EF4-FFF2-40B4-BE49-F238E27FC236}">
                <a16:creationId xmlns:a16="http://schemas.microsoft.com/office/drawing/2014/main" id="{7F1196A3-0365-DF75-9E92-2368E8EF36D6}"/>
              </a:ext>
            </a:extLst>
          </p:cNvPr>
          <p:cNvSpPr/>
          <p:nvPr/>
        </p:nvSpPr>
        <p:spPr>
          <a:xfrm rot="10800000">
            <a:off x="2776759" y="3533616"/>
            <a:ext cx="763805" cy="402771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7937517-C72D-1DA4-9F98-EC96542096CD}"/>
              </a:ext>
            </a:extLst>
          </p:cNvPr>
          <p:cNvSpPr txBox="1"/>
          <p:nvPr/>
        </p:nvSpPr>
        <p:spPr>
          <a:xfrm>
            <a:off x="4902926" y="5676170"/>
            <a:ext cx="2063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Blanching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813FB509-2D10-14FF-1A10-A3FBAE0B7028}"/>
              </a:ext>
            </a:extLst>
          </p:cNvPr>
          <p:cNvSpPr/>
          <p:nvPr/>
        </p:nvSpPr>
        <p:spPr>
          <a:xfrm>
            <a:off x="602164" y="2040432"/>
            <a:ext cx="2654841" cy="584775"/>
          </a:xfrm>
          <a:prstGeom prst="roundRect">
            <a:avLst/>
          </a:prstGeom>
          <a:solidFill>
            <a:srgbClr val="CE8D3E">
              <a:lumMod val="60000"/>
              <a:lumOff val="4000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Color Preservation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2C15C9A-7416-3B6C-7741-84BFAF3F7D65}"/>
              </a:ext>
            </a:extLst>
          </p:cNvPr>
          <p:cNvSpPr txBox="1"/>
          <p:nvPr/>
        </p:nvSpPr>
        <p:spPr>
          <a:xfrm>
            <a:off x="8467358" y="2721114"/>
            <a:ext cx="36467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Calcium Chloride or Calcium Lactate</a:t>
            </a:r>
            <a:endParaRPr lang="zh-CN" altLang="en-US" sz="2000" dirty="0">
              <a:solidFill>
                <a:srgbClr val="002060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CEA6C283-B31D-C5DB-D85E-A5B93F24E70F}"/>
              </a:ext>
            </a:extLst>
          </p:cNvPr>
          <p:cNvSpPr/>
          <p:nvPr/>
        </p:nvSpPr>
        <p:spPr>
          <a:xfrm>
            <a:off x="9006730" y="2035978"/>
            <a:ext cx="2654841" cy="584775"/>
          </a:xfrm>
          <a:prstGeom prst="roundRect">
            <a:avLst/>
          </a:prstGeom>
          <a:solidFill>
            <a:srgbClr val="CE8D3E">
              <a:lumMod val="60000"/>
              <a:lumOff val="4000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Shape Preservation</a:t>
            </a:r>
          </a:p>
        </p:txBody>
      </p:sp>
      <p:sp>
        <p:nvSpPr>
          <p:cNvPr id="36" name="箭头: 右 35">
            <a:extLst>
              <a:ext uri="{FF2B5EF4-FFF2-40B4-BE49-F238E27FC236}">
                <a16:creationId xmlns:a16="http://schemas.microsoft.com/office/drawing/2014/main" id="{75352163-F661-B78B-4897-647EC7D94014}"/>
              </a:ext>
            </a:extLst>
          </p:cNvPr>
          <p:cNvSpPr/>
          <p:nvPr/>
        </p:nvSpPr>
        <p:spPr>
          <a:xfrm>
            <a:off x="8651435" y="3528497"/>
            <a:ext cx="769925" cy="369332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96E7365C-7B37-F8AB-DA07-B442525A1D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331" y="4408251"/>
            <a:ext cx="3231797" cy="2152377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9B3E34F3-980B-9282-4ED2-3AEF74601DE8}"/>
              </a:ext>
            </a:extLst>
          </p:cNvPr>
          <p:cNvSpPr txBox="1"/>
          <p:nvPr/>
        </p:nvSpPr>
        <p:spPr>
          <a:xfrm>
            <a:off x="77847" y="2721114"/>
            <a:ext cx="36467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Acidic Sodium Sulphate, Citric Acid, or L-ascorbic Acid</a:t>
            </a:r>
            <a:endParaRPr lang="zh-CN" altLang="en-US" sz="2000" dirty="0">
              <a:solidFill>
                <a:srgbClr val="002060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39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58420"/>
            <a:ext cx="1224491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A0EC32CF-984D-5090-947D-622F9D7C137D}"/>
              </a:ext>
            </a:extLst>
          </p:cNvPr>
          <p:cNvSpPr/>
          <p:nvPr/>
        </p:nvSpPr>
        <p:spPr>
          <a:xfrm>
            <a:off x="592182" y="935185"/>
            <a:ext cx="1985979" cy="584775"/>
          </a:xfrm>
          <a:prstGeom prst="rect">
            <a:avLst/>
          </a:prstGeom>
          <a:solidFill>
            <a:srgbClr val="005BA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(e) Banana Wine</a:t>
            </a:r>
            <a:endParaRPr lang="zh-CN" altLang="en-US" dirty="0"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E45797F3-E10E-9EAF-F059-8D0A13D5B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5"/>
          <a:stretch/>
        </p:blipFill>
        <p:spPr bwMode="auto">
          <a:xfrm>
            <a:off x="592182" y="2147762"/>
            <a:ext cx="4322323" cy="34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E5484328-D826-FA59-FAA4-532655530CF5}"/>
              </a:ext>
            </a:extLst>
          </p:cNvPr>
          <p:cNvSpPr txBox="1"/>
          <p:nvPr/>
        </p:nvSpPr>
        <p:spPr>
          <a:xfrm>
            <a:off x="4577678" y="1393920"/>
            <a:ext cx="7091832" cy="4654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fruit wine with low alcohol content is a kind of nutritious beverage, which is favored by the elderly and teenagers.  </a:t>
            </a:r>
            <a:r>
              <a:rPr lang="en-US" altLang="zh-C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Fermenting banana juice is considered to be an attractive means of utilizing surplus and overripe bananas.</a:t>
            </a:r>
            <a:r>
              <a:rPr lang="en-US" altLang="zh-C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cost of production of banana based alcoholic beverages is much cheaper than other fruit based beverages.    </a:t>
            </a:r>
          </a:p>
          <a:p>
            <a:pPr algn="just">
              <a:lnSpc>
                <a:spcPct val="150000"/>
              </a:lnSpc>
            </a:pPr>
            <a:endParaRPr lang="en-US" altLang="zh-CN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6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DBB50EF-2C70-DB3C-409F-2DA5C189ADB8}"/>
              </a:ext>
            </a:extLst>
          </p:cNvPr>
          <p:cNvSpPr/>
          <p:nvPr/>
        </p:nvSpPr>
        <p:spPr>
          <a:xfrm>
            <a:off x="602164" y="884664"/>
            <a:ext cx="2044391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(e) Banana Wine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E0D9776-9D09-15E1-AD6F-0EAF425412EE}"/>
              </a:ext>
            </a:extLst>
          </p:cNvPr>
          <p:cNvSpPr txBox="1"/>
          <p:nvPr/>
        </p:nvSpPr>
        <p:spPr>
          <a:xfrm>
            <a:off x="121920" y="2963757"/>
            <a:ext cx="4049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Conventional Processing Steps and Technologies of Banana Wine</a:t>
            </a:r>
            <a:endParaRPr lang="zh-CN" altLang="en-US" sz="2400" dirty="0">
              <a:solidFill>
                <a:srgbClr val="005BAC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1A133C9-C0A9-6ED6-5567-30FF62912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200" y="1469439"/>
            <a:ext cx="1755800" cy="4035902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259C8F8-08E8-30D4-AFC4-1570430F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113" y="3180400"/>
            <a:ext cx="3015395" cy="143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F5BC21B9-4389-C7D7-7712-457871A70528}"/>
              </a:ext>
            </a:extLst>
          </p:cNvPr>
          <p:cNvSpPr txBox="1"/>
          <p:nvPr/>
        </p:nvSpPr>
        <p:spPr>
          <a:xfrm>
            <a:off x="6598190" y="4987384"/>
            <a:ext cx="39928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Indigenous</a:t>
            </a: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use of spear grass and feet to extract juice from bananas </a:t>
            </a:r>
            <a:r>
              <a:rPr lang="en-US" altLang="zh-CN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Africa</a:t>
            </a:r>
            <a:endParaRPr lang="zh-CN" altLang="en-US" dirty="0">
              <a:solidFill>
                <a:srgbClr val="FF0000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86025BCA-0A90-2EE3-99B8-09067CEFE1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72" y="1469439"/>
            <a:ext cx="2979440" cy="1675935"/>
          </a:xfrm>
          <a:prstGeom prst="rect">
            <a:avLst/>
          </a:prstGeom>
        </p:spPr>
      </p:pic>
      <p:sp>
        <p:nvSpPr>
          <p:cNvPr id="30" name="箭头: 右 29">
            <a:extLst>
              <a:ext uri="{FF2B5EF4-FFF2-40B4-BE49-F238E27FC236}">
                <a16:creationId xmlns:a16="http://schemas.microsoft.com/office/drawing/2014/main" id="{CCCC8578-A2A4-2446-F681-66497F0A2159}"/>
              </a:ext>
            </a:extLst>
          </p:cNvPr>
          <p:cNvSpPr/>
          <p:nvPr/>
        </p:nvSpPr>
        <p:spPr>
          <a:xfrm>
            <a:off x="6217920" y="2543445"/>
            <a:ext cx="545851" cy="269965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2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6F17D1F8-DD29-3417-8B87-57A90957D05A}"/>
              </a:ext>
            </a:extLst>
          </p:cNvPr>
          <p:cNvSpPr/>
          <p:nvPr/>
        </p:nvSpPr>
        <p:spPr>
          <a:xfrm>
            <a:off x="592182" y="935185"/>
            <a:ext cx="1985979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(e) Banana Wine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F4BD2CA-0AC2-9EC4-A39C-F486FC53F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2" y="2139034"/>
            <a:ext cx="3474000" cy="34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45C27AA-002D-096E-C4E9-B38BD7E60B90}"/>
              </a:ext>
            </a:extLst>
          </p:cNvPr>
          <p:cNvSpPr txBox="1"/>
          <p:nvPr/>
        </p:nvSpPr>
        <p:spPr>
          <a:xfrm>
            <a:off x="5179060" y="1371262"/>
            <a:ext cx="287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Technique</a:t>
            </a:r>
            <a:r>
              <a:rPr lang="zh-CN" altLang="en-US" sz="2800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：</a:t>
            </a:r>
            <a:endParaRPr lang="en-US" altLang="zh-CN" sz="28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49DC151-AE8B-E528-9F35-C5D149A52937}"/>
              </a:ext>
            </a:extLst>
          </p:cNvPr>
          <p:cNvSpPr txBox="1"/>
          <p:nvPr/>
        </p:nvSpPr>
        <p:spPr>
          <a:xfrm>
            <a:off x="7545630" y="1356361"/>
            <a:ext cx="3807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Juice Yield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D587110-C6D8-236B-0112-000F193621CA}"/>
              </a:ext>
            </a:extLst>
          </p:cNvPr>
          <p:cNvSpPr txBox="1"/>
          <p:nvPr/>
        </p:nvSpPr>
        <p:spPr>
          <a:xfrm>
            <a:off x="5179060" y="2651599"/>
            <a:ext cx="6104467" cy="93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altLang="zh-CN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 turbidity and viscosity of banana wine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8AD411E-1EC1-F41D-89C8-676BCDDC598C}"/>
              </a:ext>
            </a:extLst>
          </p:cNvPr>
          <p:cNvSpPr txBox="1"/>
          <p:nvPr/>
        </p:nvSpPr>
        <p:spPr>
          <a:xfrm>
            <a:off x="5179060" y="3896334"/>
            <a:ext cx="6104467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Reason: </a:t>
            </a:r>
            <a:r>
              <a:rPr lang="zh-CN" altLang="en-US" dirty="0">
                <a:solidFill>
                  <a:srgbClr val="002060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Polymeric carbohydrates like pectin and starch in banana </a:t>
            </a:r>
          </a:p>
        </p:txBody>
      </p:sp>
    </p:spTree>
    <p:extLst>
      <p:ext uri="{BB962C8B-B14F-4D97-AF65-F5344CB8AC3E}">
        <p14:creationId xmlns:p14="http://schemas.microsoft.com/office/powerpoint/2010/main" val="189494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31099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A13BABC-0BD2-F46F-7008-37817B67F7BF}"/>
              </a:ext>
            </a:extLst>
          </p:cNvPr>
          <p:cNvSpPr/>
          <p:nvPr/>
        </p:nvSpPr>
        <p:spPr>
          <a:xfrm>
            <a:off x="592182" y="935185"/>
            <a:ext cx="1985979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(e) Banana Wine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5C73D25-E675-8151-E94E-065E63622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65" y="1724425"/>
            <a:ext cx="4131172" cy="292131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82D4006-A3F1-1CCB-BBB0-E751640008C7}"/>
              </a:ext>
            </a:extLst>
          </p:cNvPr>
          <p:cNvSpPr txBox="1"/>
          <p:nvPr/>
        </p:nvSpPr>
        <p:spPr>
          <a:xfrm>
            <a:off x="1328058" y="4843037"/>
            <a:ext cx="39928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Pectinase and α-amylase were used to pretreat banana pulp before wine fermentation</a:t>
            </a:r>
            <a:endParaRPr lang="zh-CN" altLang="en-US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52ACF1E-75DA-332B-14A1-2C9B4E5B1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530" y="1519960"/>
            <a:ext cx="3467466" cy="333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E653CA2-1CA3-CF4D-2BC7-0B1833644D4E}"/>
              </a:ext>
            </a:extLst>
          </p:cNvPr>
          <p:cNvSpPr txBox="1"/>
          <p:nvPr/>
        </p:nvSpPr>
        <p:spPr>
          <a:xfrm>
            <a:off x="7425583" y="4843037"/>
            <a:ext cx="3558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Recombinant </a:t>
            </a:r>
            <a:r>
              <a:rPr lang="en-US" altLang="zh-CN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yeast strains</a:t>
            </a: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with </a:t>
            </a:r>
            <a:r>
              <a:rPr lang="en-US" altLang="zh-CN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genes coding for enzymes </a:t>
            </a: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able to degrade different polysaccharides</a:t>
            </a:r>
            <a:endParaRPr lang="zh-CN" altLang="en-US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10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E0516E0-ADA1-FB48-B43C-4348C991CA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83" y="1746366"/>
            <a:ext cx="1923942" cy="173392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32F2957-D4D7-3323-D7C9-1283F77984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25" y="1736600"/>
            <a:ext cx="1367314" cy="175345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E9505E9-52F1-75EA-A210-35ED8400C4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7" y="3707776"/>
            <a:ext cx="3291256" cy="186225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DFB9671-7355-AF49-0918-EC829C114869}"/>
              </a:ext>
            </a:extLst>
          </p:cNvPr>
          <p:cNvSpPr txBox="1"/>
          <p:nvPr/>
        </p:nvSpPr>
        <p:spPr>
          <a:xfrm>
            <a:off x="4325279" y="1503465"/>
            <a:ext cx="7214454" cy="419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Bananas are monocotyledons and belonging to the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Musaceae family </a:t>
            </a: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cultivated primarily for fruit.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earliest reference to banana dates back to about 500 BC. Some horticulturists suspected that banana was the earth’s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fruit</a:t>
            </a: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is reported to be the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fourth most demanded </a:t>
            </a: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after rice, wheat and corn.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many as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 million </a:t>
            </a: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 subsist on bananas as their staple food and main energy source.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0092" y="93975"/>
            <a:ext cx="12026782" cy="521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GB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13029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39DE93B3-B79F-2A3B-94CD-60E4A69116B2}"/>
              </a:ext>
            </a:extLst>
          </p:cNvPr>
          <p:cNvSpPr/>
          <p:nvPr/>
        </p:nvSpPr>
        <p:spPr>
          <a:xfrm>
            <a:off x="592182" y="935185"/>
            <a:ext cx="1985979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(e) Banana Wine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272DB2E-8629-EDE5-7EBA-AFB6C62A0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761" y="4407732"/>
            <a:ext cx="2128726" cy="21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66FFA69C-7BB2-0640-E3EA-80A5126E5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5" t="24463" r="21735" b="44320"/>
          <a:stretch/>
        </p:blipFill>
        <p:spPr bwMode="auto">
          <a:xfrm>
            <a:off x="592182" y="2318340"/>
            <a:ext cx="2420983" cy="135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箭头: 右 28">
            <a:extLst>
              <a:ext uri="{FF2B5EF4-FFF2-40B4-BE49-F238E27FC236}">
                <a16:creationId xmlns:a16="http://schemas.microsoft.com/office/drawing/2014/main" id="{A2D58181-06F7-C808-0F93-93869FFAD01E}"/>
              </a:ext>
            </a:extLst>
          </p:cNvPr>
          <p:cNvSpPr/>
          <p:nvPr/>
        </p:nvSpPr>
        <p:spPr>
          <a:xfrm>
            <a:off x="3254170" y="3073262"/>
            <a:ext cx="1315221" cy="435428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43E3B2E2-5505-9D76-BF43-6F64937B2A1E}"/>
              </a:ext>
            </a:extLst>
          </p:cNvPr>
          <p:cNvSpPr/>
          <p:nvPr/>
        </p:nvSpPr>
        <p:spPr>
          <a:xfrm>
            <a:off x="4691359" y="3073262"/>
            <a:ext cx="1391525" cy="435428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010D1DD4-2074-7FFB-8912-1E325D6A9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324" y="1508498"/>
            <a:ext cx="2451463" cy="24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B015A49B-AD11-CE44-78B6-C410620E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639" y="1519959"/>
            <a:ext cx="2451464" cy="245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975B3D56-D6F1-C75E-2E7B-C8156484302D}"/>
              </a:ext>
            </a:extLst>
          </p:cNvPr>
          <p:cNvSpPr txBox="1"/>
          <p:nvPr/>
        </p:nvSpPr>
        <p:spPr>
          <a:xfrm>
            <a:off x="7585925" y="4080609"/>
            <a:ext cx="2451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Liqueur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6BF1519-3531-3444-4EEF-65D6E08FB29D}"/>
              </a:ext>
            </a:extLst>
          </p:cNvPr>
          <p:cNvSpPr txBox="1"/>
          <p:nvPr/>
        </p:nvSpPr>
        <p:spPr>
          <a:xfrm>
            <a:off x="3177867" y="2556488"/>
            <a:ext cx="139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Enzyme Treatment</a:t>
            </a:r>
            <a:endParaRPr lang="zh-CN" altLang="en-US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7F1B104-CCEC-41EB-3FDB-83553154E586}"/>
              </a:ext>
            </a:extLst>
          </p:cNvPr>
          <p:cNvSpPr txBox="1"/>
          <p:nvPr/>
        </p:nvSpPr>
        <p:spPr>
          <a:xfrm>
            <a:off x="277372" y="4889710"/>
            <a:ext cx="3519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0" i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Guangxi Nanning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lvyue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Food Co., Ltd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FCF264C-96DA-D988-6A9B-AE688BF6F1A0}"/>
              </a:ext>
            </a:extLst>
          </p:cNvPr>
          <p:cNvSpPr txBox="1"/>
          <p:nvPr/>
        </p:nvSpPr>
        <p:spPr>
          <a:xfrm>
            <a:off x="4533451" y="2767853"/>
            <a:ext cx="1647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Fermentation</a:t>
            </a:r>
            <a:endParaRPr lang="zh-CN" altLang="en-US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D5B1DD6-29BB-E90F-7BBE-6DCDCBE2F21E}"/>
              </a:ext>
            </a:extLst>
          </p:cNvPr>
          <p:cNvSpPr txBox="1"/>
          <p:nvPr/>
        </p:nvSpPr>
        <p:spPr>
          <a:xfrm>
            <a:off x="7378111" y="4722488"/>
            <a:ext cx="286708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 of Product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 clarity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alcohol vol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 for cocktail    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89DF1B42-B643-2943-34AB-5379ADD49E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34" y="833598"/>
            <a:ext cx="2162420" cy="162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graphicFrame>
        <p:nvGraphicFramePr>
          <p:cNvPr id="24" name="表格 3">
            <a:extLst>
              <a:ext uri="{FF2B5EF4-FFF2-40B4-BE49-F238E27FC236}">
                <a16:creationId xmlns:a16="http://schemas.microsoft.com/office/drawing/2014/main" id="{23399FF9-3691-9388-6FB9-455AC424C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029878"/>
              </p:ext>
            </p:extLst>
          </p:nvPr>
        </p:nvGraphicFramePr>
        <p:xfrm>
          <a:off x="4817074" y="2084261"/>
          <a:ext cx="7184569" cy="3337560"/>
        </p:xfrm>
        <a:graphic>
          <a:graphicData uri="http://schemas.openxmlformats.org/drawingml/2006/table">
            <a:tbl>
              <a:tblPr firstRow="1" bandRow="1"/>
              <a:tblGrid>
                <a:gridCol w="3315086">
                  <a:extLst>
                    <a:ext uri="{9D8B030D-6E8A-4147-A177-3AD203B41FA5}">
                      <a16:colId xmlns:a16="http://schemas.microsoft.com/office/drawing/2014/main" val="3617706426"/>
                    </a:ext>
                  </a:extLst>
                </a:gridCol>
                <a:gridCol w="1127883">
                  <a:extLst>
                    <a:ext uri="{9D8B030D-6E8A-4147-A177-3AD203B41FA5}">
                      <a16:colId xmlns:a16="http://schemas.microsoft.com/office/drawing/2014/main" val="1832829054"/>
                    </a:ext>
                  </a:extLst>
                </a:gridCol>
                <a:gridCol w="1370800">
                  <a:extLst>
                    <a:ext uri="{9D8B030D-6E8A-4147-A177-3AD203B41FA5}">
                      <a16:colId xmlns:a16="http://schemas.microsoft.com/office/drawing/2014/main" val="1556133565"/>
                    </a:ext>
                  </a:extLst>
                </a:gridCol>
                <a:gridCol w="1370800">
                  <a:extLst>
                    <a:ext uri="{9D8B030D-6E8A-4147-A177-3AD203B41FA5}">
                      <a16:colId xmlns:a16="http://schemas.microsoft.com/office/drawing/2014/main" val="59980499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9pPr>
                    </a:lstStyle>
                    <a:p>
                      <a:pPr algn="l"/>
                      <a:endParaRPr lang="zh-CN" altLang="en-US" dirty="0"/>
                    </a:p>
                  </a:txBody>
                  <a:tcPr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6A6A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Country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6A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574482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l"/>
                      <a:endParaRPr lang="zh-CN" altLang="en-US" dirty="0"/>
                    </a:p>
                  </a:txBody>
                  <a:tcPr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Rwanda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Burundi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Congo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39572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l"/>
                      <a:r>
                        <a:rPr lang="en-US" altLang="zh-CN" b="1" dirty="0"/>
                        <a:t>Costs</a:t>
                      </a:r>
                      <a:endParaRPr lang="zh-CN" altLang="en-US" dirty="0"/>
                    </a:p>
                  </a:txBody>
                  <a:tcPr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0773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l"/>
                      <a:r>
                        <a:rPr lang="en-US" altLang="zh-CN" dirty="0"/>
                        <a:t>Buying Price (Banana Beer 16Lt)</a:t>
                      </a:r>
                      <a:endParaRPr lang="zh-CN" altLang="en-US" dirty="0"/>
                    </a:p>
                  </a:txBody>
                  <a:tcPr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4.00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3.21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2.98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24046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l"/>
                      <a:r>
                        <a:rPr lang="en-US" altLang="zh-CN"/>
                        <a:t>Transport Costs</a:t>
                      </a:r>
                      <a:endParaRPr lang="zh-CN" altLang="en-US" dirty="0"/>
                    </a:p>
                  </a:txBody>
                  <a:tcPr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1.06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0.84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1.45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66076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l"/>
                      <a:r>
                        <a:rPr lang="en-US" altLang="zh-CN" dirty="0">
                          <a:latin typeface="Times New Roman" pitchFamily="18" charset="0"/>
                          <a:ea typeface="HGBX_CNKI" panose="02000500000000000000" pitchFamily="2" charset="-122"/>
                          <a:cs typeface="Times New Roman" pitchFamily="18" charset="0"/>
                        </a:rPr>
                        <a:t>Total Variable Costs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5.06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4.06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4.44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56426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l"/>
                      <a:r>
                        <a:rPr lang="en-US" altLang="zh-CN" b="1" dirty="0"/>
                        <a:t>Revenues</a:t>
                      </a:r>
                      <a:endParaRPr lang="zh-CN" altLang="en-US" dirty="0"/>
                    </a:p>
                  </a:txBody>
                  <a:tcPr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48192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l"/>
                      <a:r>
                        <a:rPr lang="en-US" altLang="zh-CN" dirty="0"/>
                        <a:t>Revenue (Banana Beer 16Lt)</a:t>
                      </a:r>
                      <a:endParaRPr lang="en-US" altLang="zh-CN" sz="1600" dirty="0"/>
                    </a:p>
                  </a:txBody>
                  <a:tcPr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6.84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5.38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5.53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85896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l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HGBX_CNKI" panose="02000500000000000000" pitchFamily="2" charset="-122"/>
                          <a:cs typeface="Times New Roman" pitchFamily="18" charset="0"/>
                        </a:rPr>
                        <a:t>Gross margin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HGBX_CNKI" panose="02000500000000000000" pitchFamily="2" charset="-122"/>
                          <a:ea typeface="HGBX_CNKI" panose="02000500000000000000" pitchFamily="2" charset="-122"/>
                          <a:cs typeface="+mn-cs"/>
                        </a:rPr>
                        <a:t> </a:t>
                      </a:r>
                      <a:r>
                        <a:rPr lang="en-US" altLang="zh-CN" sz="1800" dirty="0"/>
                        <a:t>(Banana Beer 16Lt)</a:t>
                      </a:r>
                      <a:endParaRPr lang="en-US" altLang="zh-CN" sz="1600" dirty="0"/>
                    </a:p>
                  </a:txBody>
                  <a:tcPr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1.78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1.32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dirty="0"/>
                        <a:t>1.09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339532"/>
                  </a:ext>
                </a:extLst>
              </a:tr>
            </a:tbl>
          </a:graphicData>
        </a:graphic>
      </p:graphicFrame>
      <p:sp>
        <p:nvSpPr>
          <p:cNvPr id="28" name="文本框 27">
            <a:extLst>
              <a:ext uri="{FF2B5EF4-FFF2-40B4-BE49-F238E27FC236}">
                <a16:creationId xmlns:a16="http://schemas.microsoft.com/office/drawing/2014/main" id="{D2E142CB-1972-EC8B-EE4B-B5A62D81649E}"/>
              </a:ext>
            </a:extLst>
          </p:cNvPr>
          <p:cNvSpPr txBox="1"/>
          <p:nvPr/>
        </p:nvSpPr>
        <p:spPr>
          <a:xfrm>
            <a:off x="4656737" y="1436179"/>
            <a:ext cx="750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Beer Costs and Margins (in US$) for Retailers in African Countries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3C6BB6D-AC15-B49D-CFAC-C139E7A2DC4F}"/>
              </a:ext>
            </a:extLst>
          </p:cNvPr>
          <p:cNvSpPr txBox="1"/>
          <p:nvPr/>
        </p:nvSpPr>
        <p:spPr>
          <a:xfrm>
            <a:off x="620948" y="2564045"/>
            <a:ext cx="41159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beer processing plays an important role in the overall income generation and food security of rural communities in African countries.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0D14DC1-DAC8-4F6C-A3A2-E916EDE5ED0A}"/>
              </a:ext>
            </a:extLst>
          </p:cNvPr>
          <p:cNvSpPr/>
          <p:nvPr/>
        </p:nvSpPr>
        <p:spPr>
          <a:xfrm>
            <a:off x="592182" y="935185"/>
            <a:ext cx="1985979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(e) Banana Wine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9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2528491-D6BF-07BD-CD2D-5F1974BAA8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2" y="921157"/>
            <a:ext cx="2910689" cy="163726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25AB9F0-716B-47E6-A7F6-0A91891CBDAA}"/>
              </a:ext>
            </a:extLst>
          </p:cNvPr>
          <p:cNvSpPr txBox="1"/>
          <p:nvPr/>
        </p:nvSpPr>
        <p:spPr>
          <a:xfrm>
            <a:off x="3757552" y="1399579"/>
            <a:ext cx="8053649" cy="373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hectare of banana plantation is estimated to produce biomass waste about 220 tons.  </a:t>
            </a:r>
            <a:r>
              <a:rPr lang="en-US" altLang="zh-C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India</a:t>
            </a: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alone produces about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190 million tons </a:t>
            </a: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biomass waste from banana plantations. (Worldwide, 1.243 billion tons) </a:t>
            </a:r>
          </a:p>
          <a:p>
            <a:pPr marL="357188" indent="-357188" algn="just">
              <a:lnSpc>
                <a:spcPct val="150000"/>
              </a:lnSpc>
            </a:pPr>
            <a:endParaRPr lang="en-US" altLang="zh-CN" sz="2000" dirty="0">
              <a:solidFill>
                <a:srgbClr val="005B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It takes about two years to biodegrade banana waste, causing environmental problems.  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waste has a good nutritional profile.     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DBB321A-D0A8-ABA5-8C5D-A4FAABF01BE0}"/>
              </a:ext>
            </a:extLst>
          </p:cNvPr>
          <p:cNvSpPr txBox="1"/>
          <p:nvPr/>
        </p:nvSpPr>
        <p:spPr>
          <a:xfrm>
            <a:off x="1001485" y="2658482"/>
            <a:ext cx="1942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Peels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BBA89AA-7D62-5255-775A-2251F49049CF}"/>
              </a:ext>
            </a:extLst>
          </p:cNvPr>
          <p:cNvSpPr txBox="1"/>
          <p:nvPr/>
        </p:nvSpPr>
        <p:spPr>
          <a:xfrm>
            <a:off x="317923" y="5936843"/>
            <a:ext cx="4438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Leaves and Pseudo-stems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703EB36-E07C-9D9C-9C05-5CA6E63335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16" y="3202577"/>
            <a:ext cx="2300119" cy="285161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C62682C2-D4B8-DE52-1303-E80520582BC4}"/>
              </a:ext>
            </a:extLst>
          </p:cNvPr>
          <p:cNvSpPr/>
          <p:nvPr/>
        </p:nvSpPr>
        <p:spPr>
          <a:xfrm>
            <a:off x="1001485" y="4842014"/>
            <a:ext cx="512944" cy="2239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F8769DF-A6D3-A5C7-347F-6FC93E5B79EB}"/>
              </a:ext>
            </a:extLst>
          </p:cNvPr>
          <p:cNvSpPr/>
          <p:nvPr/>
        </p:nvSpPr>
        <p:spPr>
          <a:xfrm>
            <a:off x="707416" y="3824143"/>
            <a:ext cx="294069" cy="2239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43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4C05CCF8-8315-3475-6A83-C41DA28C68B1}"/>
              </a:ext>
            </a:extLst>
          </p:cNvPr>
          <p:cNvSpPr/>
          <p:nvPr/>
        </p:nvSpPr>
        <p:spPr>
          <a:xfrm>
            <a:off x="824162" y="935185"/>
            <a:ext cx="1405657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(a) Fiber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C6CE6E7-6CC8-9AC4-ACB8-A38801515974}"/>
              </a:ext>
            </a:extLst>
          </p:cNvPr>
          <p:cNvSpPr txBox="1"/>
          <p:nvPr/>
        </p:nvSpPr>
        <p:spPr>
          <a:xfrm>
            <a:off x="5232400" y="1444107"/>
            <a:ext cx="6802845" cy="1403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Material for absorbent core and barrier sheet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to 6 months to biodegrade</a:t>
            </a:r>
          </a:p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Natural, cheap and 50% higher absorption strength than cotton fibers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0A4C82D-ADB9-0681-C47E-54D541F3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446" y="1429602"/>
            <a:ext cx="2137954" cy="160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8DAD58B2-EA54-1E0B-0C48-935012905B94}"/>
              </a:ext>
            </a:extLst>
          </p:cNvPr>
          <p:cNvSpPr txBox="1"/>
          <p:nvPr/>
        </p:nvSpPr>
        <p:spPr>
          <a:xfrm>
            <a:off x="5694495" y="3333601"/>
            <a:ext cx="7027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Saathi</a:t>
            </a:r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Health Care Company in India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220BE61D-A13C-9AAE-F12A-C53EEB381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91" y="3403333"/>
            <a:ext cx="2960004" cy="1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51948698-B761-2424-1F03-74CD69AC8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91" y="5049952"/>
            <a:ext cx="2960004" cy="166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7177B122-2E4C-A4D1-A21D-161678CD5D28}"/>
              </a:ext>
            </a:extLst>
          </p:cNvPr>
          <p:cNvSpPr txBox="1"/>
          <p:nvPr/>
        </p:nvSpPr>
        <p:spPr>
          <a:xfrm>
            <a:off x="5694495" y="3928783"/>
            <a:ext cx="6491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100% biodegradable and chemical-free pads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made of banana fiber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EE15D21-F5D8-20C0-2F46-0FA0785C60A0}"/>
              </a:ext>
            </a:extLst>
          </p:cNvPr>
          <p:cNvSpPr txBox="1"/>
          <p:nvPr/>
        </p:nvSpPr>
        <p:spPr>
          <a:xfrm>
            <a:off x="5695279" y="5707998"/>
            <a:ext cx="6553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Pads from banana fiber with repeated usage up to 120 washes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750FCE0-9EA9-DA3D-AB53-38DAAD8BCA55}"/>
              </a:ext>
            </a:extLst>
          </p:cNvPr>
          <p:cNvSpPr txBox="1"/>
          <p:nvPr/>
        </p:nvSpPr>
        <p:spPr>
          <a:xfrm>
            <a:off x="5694495" y="5072238"/>
            <a:ext cx="59351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Sanfe</a:t>
            </a:r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India’s Female Hygiene Brand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E1D0389E-596D-095E-E677-7E6C91521E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516" y="1651491"/>
            <a:ext cx="1755800" cy="4932091"/>
          </a:xfrm>
          <a:prstGeom prst="rect">
            <a:avLst/>
          </a:prstGeom>
        </p:spPr>
      </p:pic>
      <p:sp>
        <p:nvSpPr>
          <p:cNvPr id="19" name="文本框 5">
            <a:extLst>
              <a:ext uri="{FF2B5EF4-FFF2-40B4-BE49-F238E27FC236}">
                <a16:creationId xmlns:a16="http://schemas.microsoft.com/office/drawing/2014/main" id="{BA79A97C-EF68-4F9A-9C06-BAA10DAAC4E0}"/>
              </a:ext>
            </a:extLst>
          </p:cNvPr>
          <p:cNvSpPr txBox="1"/>
          <p:nvPr/>
        </p:nvSpPr>
        <p:spPr>
          <a:xfrm>
            <a:off x="2734491" y="868048"/>
            <a:ext cx="2687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9C6A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Sanitary Napkins</a:t>
            </a:r>
          </a:p>
        </p:txBody>
      </p:sp>
    </p:spTree>
    <p:extLst>
      <p:ext uri="{BB962C8B-B14F-4D97-AF65-F5344CB8AC3E}">
        <p14:creationId xmlns:p14="http://schemas.microsoft.com/office/powerpoint/2010/main" val="20050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2114D6-497B-F665-19F6-2BC9D93CFD93}"/>
              </a:ext>
            </a:extLst>
          </p:cNvPr>
          <p:cNvSpPr/>
          <p:nvPr/>
        </p:nvSpPr>
        <p:spPr>
          <a:xfrm>
            <a:off x="824162" y="935185"/>
            <a:ext cx="1405657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(a) Fiber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D4F381C-9F9E-E6EB-0C39-85711B16B5C6}"/>
              </a:ext>
            </a:extLst>
          </p:cNvPr>
          <p:cNvSpPr txBox="1"/>
          <p:nvPr/>
        </p:nvSpPr>
        <p:spPr>
          <a:xfrm>
            <a:off x="2498796" y="1050064"/>
            <a:ext cx="2687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9C6A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Paper Industry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C16C6B8-3C6A-E77C-D3F3-EAE9027CA193}"/>
              </a:ext>
            </a:extLst>
          </p:cNvPr>
          <p:cNvSpPr txBox="1"/>
          <p:nvPr/>
        </p:nvSpPr>
        <p:spPr>
          <a:xfrm>
            <a:off x="5173619" y="1484994"/>
            <a:ext cx="6766560" cy="2841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7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Non-wood raw materials for paper production can protect forest.</a:t>
            </a:r>
          </a:p>
          <a:p>
            <a:pPr marL="342900" indent="-342900" algn="just">
              <a:lnSpc>
                <a:spcPts val="27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fiber has the potential for paper production due to high cellulose, lower hemicellulose and lignin.</a:t>
            </a:r>
          </a:p>
          <a:p>
            <a:pPr marL="285750" indent="-285750" algn="just">
              <a:lnSpc>
                <a:spcPts val="27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of currency paper, cheque paper, writing paper and anti-grease paper</a:t>
            </a:r>
            <a:endParaRPr lang="en-US" altLang="zh-CN" sz="2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ts val="27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Paper made from 100% banana fiber was found most absorbent and abrasion resistant.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EC2F1352-3911-BB35-87EB-10F4243CE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54" y="1839565"/>
            <a:ext cx="25146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F6AB0C9-91D0-B88D-BC2E-F9FFE889DD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13" y="4770497"/>
            <a:ext cx="2928299" cy="1944390"/>
          </a:xfrm>
          <a:prstGeom prst="rect">
            <a:avLst/>
          </a:prstGeom>
        </p:spPr>
      </p:pic>
      <p:pic>
        <p:nvPicPr>
          <p:cNvPr id="36" name="图形 35" descr="指向右边的反手食指">
            <a:extLst>
              <a:ext uri="{FF2B5EF4-FFF2-40B4-BE49-F238E27FC236}">
                <a16:creationId xmlns:a16="http://schemas.microsoft.com/office/drawing/2014/main" id="{F4587246-75CF-73F8-DD9D-119E1BA9E2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17729" y="5634412"/>
            <a:ext cx="616670" cy="61667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2A0494A-F990-FF4F-2362-700C200599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089" y="1640906"/>
            <a:ext cx="1755800" cy="4932091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3100DB46-D526-E19C-3450-658E90DE982C}"/>
              </a:ext>
            </a:extLst>
          </p:cNvPr>
          <p:cNvSpPr txBox="1"/>
          <p:nvPr/>
        </p:nvSpPr>
        <p:spPr>
          <a:xfrm>
            <a:off x="6096000" y="5742692"/>
            <a:ext cx="68536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Japanese Yen notes are made of banana fiber.</a:t>
            </a:r>
          </a:p>
        </p:txBody>
      </p:sp>
    </p:spTree>
    <p:extLst>
      <p:ext uri="{BB962C8B-B14F-4D97-AF65-F5344CB8AC3E}">
        <p14:creationId xmlns:p14="http://schemas.microsoft.com/office/powerpoint/2010/main" val="24687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DED72A25-D38D-326A-7727-9870160A742A}"/>
              </a:ext>
            </a:extLst>
          </p:cNvPr>
          <p:cNvSpPr/>
          <p:nvPr/>
        </p:nvSpPr>
        <p:spPr>
          <a:xfrm>
            <a:off x="824162" y="935185"/>
            <a:ext cx="1405657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(a) Fiber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F89E894-5B7B-6983-DCF3-18A7F2DC30F3}"/>
              </a:ext>
            </a:extLst>
          </p:cNvPr>
          <p:cNvSpPr txBox="1"/>
          <p:nvPr/>
        </p:nvSpPr>
        <p:spPr>
          <a:xfrm>
            <a:off x="2692463" y="1897199"/>
            <a:ext cx="8442897" cy="179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7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 banana fiber with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 tensile strength and stiffness </a:t>
            </a: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a promising material for textile.</a:t>
            </a:r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  <a:p>
            <a:pPr marL="342900" indent="-342900" algn="just">
              <a:lnSpc>
                <a:spcPts val="27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Japan and Philippines have been employing banana fiber at a large scale for commercial making of garments, table-mats, bags, hangings ropes and curtains.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0196FDC1-D176-E5A3-7483-36C528BA5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9" t="10698" r="33373" b="11035"/>
          <a:stretch/>
        </p:blipFill>
        <p:spPr bwMode="auto">
          <a:xfrm>
            <a:off x="5492938" y="4370744"/>
            <a:ext cx="1266966" cy="180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F4B3040C-0722-EB64-B646-C0A045A93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2" b="13619"/>
          <a:stretch/>
        </p:blipFill>
        <p:spPr bwMode="auto">
          <a:xfrm>
            <a:off x="3074788" y="4379611"/>
            <a:ext cx="2431381" cy="17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9A7CC70A-E69B-57D7-695E-75C6A746C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3"/>
          <a:stretch/>
        </p:blipFill>
        <p:spPr bwMode="auto">
          <a:xfrm>
            <a:off x="6759904" y="4388478"/>
            <a:ext cx="1366258" cy="17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99C5BDF2-FDAB-6CA1-EF88-D75FB9665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162" y="4370744"/>
            <a:ext cx="1488101" cy="180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2397A003-005F-8FB2-DF3C-CF5C8316C240}"/>
              </a:ext>
            </a:extLst>
          </p:cNvPr>
          <p:cNvSpPr txBox="1"/>
          <p:nvPr/>
        </p:nvSpPr>
        <p:spPr>
          <a:xfrm>
            <a:off x="9681756" y="4620478"/>
            <a:ext cx="2272937" cy="113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Lightweight</a:t>
            </a: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Comfortable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616F94CC-C788-0CEC-FB82-6F8489D499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505" y="1634073"/>
            <a:ext cx="1755800" cy="4932091"/>
          </a:xfrm>
          <a:prstGeom prst="rect">
            <a:avLst/>
          </a:prstGeom>
        </p:spPr>
      </p:pic>
      <p:sp>
        <p:nvSpPr>
          <p:cNvPr id="19" name="文本框 5">
            <a:extLst>
              <a:ext uri="{FF2B5EF4-FFF2-40B4-BE49-F238E27FC236}">
                <a16:creationId xmlns:a16="http://schemas.microsoft.com/office/drawing/2014/main" id="{BA79A97C-EF68-4F9A-9C06-BAA10DAAC4E0}"/>
              </a:ext>
            </a:extLst>
          </p:cNvPr>
          <p:cNvSpPr txBox="1"/>
          <p:nvPr/>
        </p:nvSpPr>
        <p:spPr>
          <a:xfrm>
            <a:off x="2368955" y="1216318"/>
            <a:ext cx="2687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9C6A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Textiles</a:t>
            </a:r>
          </a:p>
        </p:txBody>
      </p:sp>
    </p:spTree>
    <p:extLst>
      <p:ext uri="{BB962C8B-B14F-4D97-AF65-F5344CB8AC3E}">
        <p14:creationId xmlns:p14="http://schemas.microsoft.com/office/powerpoint/2010/main" val="150031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B781A70-5932-A7D7-1E72-12CA0FE83154}"/>
              </a:ext>
            </a:extLst>
          </p:cNvPr>
          <p:cNvSpPr/>
          <p:nvPr/>
        </p:nvSpPr>
        <p:spPr>
          <a:xfrm>
            <a:off x="824162" y="935185"/>
            <a:ext cx="1405657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(a) Fiber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55406A0-921D-7869-62B3-55F687DAF09A}"/>
              </a:ext>
            </a:extLst>
          </p:cNvPr>
          <p:cNvSpPr txBox="1"/>
          <p:nvPr/>
        </p:nvSpPr>
        <p:spPr>
          <a:xfrm>
            <a:off x="2404890" y="1462469"/>
            <a:ext cx="2687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9C6A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Dietary Fiber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2C3D1CC-A7A4-7401-4CCA-4D89AC1A4FE5}"/>
              </a:ext>
            </a:extLst>
          </p:cNvPr>
          <p:cNvSpPr txBox="1"/>
          <p:nvPr/>
        </p:nvSpPr>
        <p:spPr>
          <a:xfrm>
            <a:off x="2592945" y="1978541"/>
            <a:ext cx="9026498" cy="214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7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stem is a rich source of fiber helps control obesity and aids in detoxifying the body.</a:t>
            </a:r>
          </a:p>
          <a:p>
            <a:pPr marL="342900" indent="-342900" algn="just">
              <a:lnSpc>
                <a:spcPts val="27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Bread containing 30% banana peel flour is considered as prebiotic, utilized to promote the survival of probiotics.</a:t>
            </a:r>
          </a:p>
          <a:p>
            <a:pPr marL="285750" indent="-285750" algn="just">
              <a:lnSpc>
                <a:spcPts val="27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Instant noodles with added banana flour, rich in dietary fiber, have good nutritional quality and sensory acceptability</a:t>
            </a:r>
            <a:r>
              <a:rPr lang="zh-CN" altLang="en-US" sz="2000" dirty="0">
                <a:solidFill>
                  <a:prstClr val="black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    </a:t>
            </a:r>
            <a:endParaRPr lang="en-US" altLang="zh-CN" sz="2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80642079-D28F-7FEF-39DD-FBC60C8B9B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199" y="4754881"/>
            <a:ext cx="4601995" cy="168728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01D286E4-11E3-EC2F-E51C-5AAD939BF940}"/>
              </a:ext>
            </a:extLst>
          </p:cNvPr>
          <p:cNvSpPr txBox="1"/>
          <p:nvPr/>
        </p:nvSpPr>
        <p:spPr>
          <a:xfrm>
            <a:off x="7106194" y="4910295"/>
            <a:ext cx="49687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holding capacity </a:t>
            </a:r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oil holding capacity</a:t>
            </a:r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bread with BP flour were higher as compared to the bread control.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57108391-C86B-B6AB-009F-F22D5E43A1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090" y="1608906"/>
            <a:ext cx="1755800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0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C0DD1D7-67F9-79E6-C53F-3B33B48F7F9F}"/>
              </a:ext>
            </a:extLst>
          </p:cNvPr>
          <p:cNvSpPr/>
          <p:nvPr/>
        </p:nvSpPr>
        <p:spPr>
          <a:xfrm>
            <a:off x="824162" y="935185"/>
            <a:ext cx="2615724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(b) Nutrient Source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6659B1E-9389-065C-4DA8-D65611B2E810}"/>
              </a:ext>
            </a:extLst>
          </p:cNvPr>
          <p:cNvSpPr txBox="1"/>
          <p:nvPr/>
        </p:nvSpPr>
        <p:spPr>
          <a:xfrm>
            <a:off x="3074055" y="1823263"/>
            <a:ext cx="86389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Polyunsaturated fatty acids: linoleic acid and </a:t>
            </a:r>
            <a:r>
              <a:rPr lang="el-GR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α-</a:t>
            </a: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linolenic acid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Essential amino acids: Except for lysine, all essential amino acids are higher than FAO standard.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Micronutrients: K, P, Ca, Mg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Oil: amyl acetate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07953B1-2228-6DEA-C434-150F08F26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9" r="13196"/>
          <a:stretch/>
        </p:blipFill>
        <p:spPr bwMode="auto">
          <a:xfrm>
            <a:off x="138592" y="2014443"/>
            <a:ext cx="2615724" cy="25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6311AD01-1AC3-F1CA-DB65-2BEE7DB9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28" y="4397590"/>
            <a:ext cx="2984999" cy="16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81F9EBD8-BB25-1F15-7E02-D52C35268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6"/>
          <a:stretch/>
        </p:blipFill>
        <p:spPr bwMode="auto">
          <a:xfrm>
            <a:off x="7255964" y="4131589"/>
            <a:ext cx="2169612" cy="159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90DDDD41-1F30-B2EF-4E1C-64CB2D7D1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576" y="4131590"/>
            <a:ext cx="2130697" cy="159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EA4083DE-DBD2-EBF3-2DA2-6FCCD0403056}"/>
              </a:ext>
            </a:extLst>
          </p:cNvPr>
          <p:cNvSpPr txBox="1"/>
          <p:nvPr/>
        </p:nvSpPr>
        <p:spPr>
          <a:xfrm>
            <a:off x="6988982" y="5711880"/>
            <a:ext cx="48731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good feed material for cattle and poultry</a:t>
            </a:r>
          </a:p>
        </p:txBody>
      </p:sp>
    </p:spTree>
    <p:extLst>
      <p:ext uri="{BB962C8B-B14F-4D97-AF65-F5344CB8AC3E}">
        <p14:creationId xmlns:p14="http://schemas.microsoft.com/office/powerpoint/2010/main" val="21914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AC66C15-ED3B-C515-7F02-71B55FA7D71C}"/>
              </a:ext>
            </a:extLst>
          </p:cNvPr>
          <p:cNvSpPr/>
          <p:nvPr/>
        </p:nvSpPr>
        <p:spPr>
          <a:xfrm>
            <a:off x="824162" y="935185"/>
            <a:ext cx="2615724" cy="584775"/>
          </a:xfrm>
          <a:prstGeom prst="rect">
            <a:avLst/>
          </a:prstGeom>
          <a:solidFill>
            <a:srgbClr val="005BAC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(c) Renewable Energy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0278130-0D86-6225-1B2D-9173DC9F99F0}"/>
              </a:ext>
            </a:extLst>
          </p:cNvPr>
          <p:cNvSpPr txBox="1"/>
          <p:nvPr/>
        </p:nvSpPr>
        <p:spPr>
          <a:xfrm>
            <a:off x="4935630" y="1268928"/>
            <a:ext cx="67651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 combustion: Banana peel waste is a renewable source for generating energy with </a:t>
            </a:r>
            <a:r>
              <a:rPr lang="en-US" altLang="zh-CN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minimized waste volume and higher calorific  </a:t>
            </a: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(22 MJ/kg).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400" dirty="0" err="1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Biomethanisation</a:t>
            </a: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The anaerobic fermentation of banana peel waste generates renewable </a:t>
            </a:r>
            <a:r>
              <a:rPr lang="en-US" altLang="zh-CN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biogas and fertilizer</a:t>
            </a: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Activated carbon: Porous structures with large surface areas to remove heavy metals, pesticides and dyes in </a:t>
            </a:r>
            <a:r>
              <a:rPr lang="en-US" altLang="zh-CN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wastewater</a:t>
            </a: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55600" indent="-35560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Storage Systems: Use of biomass-derived carbons in banana peels for </a:t>
            </a:r>
            <a:r>
              <a:rPr lang="en-US" altLang="zh-CN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lithium-ion batteries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5D17A0F-0818-0D4D-2D6E-82CC4BBFF8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78" y="1981060"/>
            <a:ext cx="4731604" cy="374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9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1B64792D-0454-BC49-B59C-1F56829E6020}"/>
              </a:ext>
            </a:extLst>
          </p:cNvPr>
          <p:cNvSpPr txBox="1">
            <a:spLocks/>
          </p:cNvSpPr>
          <p:nvPr/>
        </p:nvSpPr>
        <p:spPr>
          <a:xfrm>
            <a:off x="767927" y="11454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CA08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Conclusions and Prospects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CA08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等线 Light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67B8FCA6-DA7C-6020-01AD-009094677AE2}"/>
              </a:ext>
            </a:extLst>
          </p:cNvPr>
          <p:cNvSpPr txBox="1">
            <a:spLocks/>
          </p:cNvSpPr>
          <p:nvPr/>
        </p:nvSpPr>
        <p:spPr>
          <a:xfrm>
            <a:off x="658813" y="263683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Bananas </a:t>
            </a: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among the world’s leading fruit crops with good nutrition profile.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normally has a short shelf life and start deteriorating just after plucking.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Preservation and processing technologies should be further improved to produce banana fruits and products with good quality.</a:t>
            </a:r>
          </a:p>
        </p:txBody>
      </p:sp>
    </p:spTree>
    <p:extLst>
      <p:ext uri="{BB962C8B-B14F-4D97-AF65-F5344CB8AC3E}">
        <p14:creationId xmlns:p14="http://schemas.microsoft.com/office/powerpoint/2010/main" val="255716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CAC0C6E-309B-C7FE-8A53-59539B0D185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t="2116" r="1073" b="10590"/>
          <a:stretch/>
        </p:blipFill>
        <p:spPr bwMode="auto">
          <a:xfrm>
            <a:off x="764773" y="915680"/>
            <a:ext cx="7891196" cy="305570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99DD14E-1581-347C-AC4D-141E0F7FFF2C}"/>
              </a:ext>
            </a:extLst>
          </p:cNvPr>
          <p:cNvSpPr txBox="1"/>
          <p:nvPr/>
        </p:nvSpPr>
        <p:spPr>
          <a:xfrm>
            <a:off x="8602130" y="1076010"/>
            <a:ext cx="3589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altLang="zh-CN" sz="1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Figure. Percentage of banana production in different continents in world production(date source: FAOSTAT, 2020)</a:t>
            </a:r>
            <a:endParaRPr lang="zh-CN" altLang="en-US" sz="1400" dirty="0">
              <a:solidFill>
                <a:srgbClr val="002060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061B773-9C69-8C16-E112-F788ED5938D9}"/>
              </a:ext>
            </a:extLst>
          </p:cNvPr>
          <p:cNvSpPr txBox="1"/>
          <p:nvPr/>
        </p:nvSpPr>
        <p:spPr>
          <a:xfrm>
            <a:off x="143087" y="3781843"/>
            <a:ext cx="120267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002060"/>
              </a:solidFill>
              <a:highlight>
                <a:srgbClr val="00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Bananas originated mainly in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Southeast Asia </a:t>
            </a: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the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Western Pacific</a:t>
            </a: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gradually spread    throughout tropics and subtropics.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is the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 largest</a:t>
            </a: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produced fruit</a:t>
            </a:r>
            <a:r>
              <a:rPr lang="en-GB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, </a:t>
            </a: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contributing about 16% of the world’s total fruit production.</a:t>
            </a:r>
            <a:r>
              <a:rPr lang="zh-CN" altLang="en-US" sz="2000" dirty="0">
                <a:solidFill>
                  <a:srgbClr val="002060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endParaRPr lang="en-GB" altLang="zh-CN" sz="20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altLang="zh-CN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India</a:t>
            </a: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the largest producer of bananas (32.0 million metric tons, 2020), large banana producing countries are mostly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African countries </a:t>
            </a:r>
            <a:r>
              <a:rPr lang="en-US" altLang="zh-CN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(1.74 million hectares, 2020). </a:t>
            </a:r>
          </a:p>
        </p:txBody>
      </p:sp>
    </p:spTree>
    <p:extLst>
      <p:ext uri="{BB962C8B-B14F-4D97-AF65-F5344CB8AC3E}">
        <p14:creationId xmlns:p14="http://schemas.microsoft.com/office/powerpoint/2010/main" val="36171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Rectangle 3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itre 3"/>
            <p:cNvSpPr txBox="1"/>
            <p:nvPr/>
          </p:nvSpPr>
          <p:spPr>
            <a:xfrm>
              <a:off x="3602343" y="1798780"/>
              <a:ext cx="4780343" cy="1041415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AU" sz="6000" b="1" dirty="0">
                  <a:ln/>
                  <a:solidFill>
                    <a:schemeClr val="accent1"/>
                  </a:solidFill>
                  <a:latin typeface="Open Sans" panose="020B0606030504020204" pitchFamily="34" charset="0"/>
                  <a:ea typeface="Verdana" panose="020B0604030504040204" charset="0"/>
                  <a:cs typeface="Open Sans" panose="020B0606030504020204" pitchFamily="34" charset="0"/>
                </a:rPr>
                <a:t>Thank</a:t>
              </a:r>
              <a:r>
                <a:rPr lang="en-AU" sz="6000" b="1" dirty="0">
                  <a:ln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Open Sans" panose="020B0606030504020204" pitchFamily="34" charset="0"/>
                  <a:ea typeface="Verdana" panose="020B0604030504040204" charset="0"/>
                  <a:cs typeface="Open Sans" panose="020B0606030504020204" pitchFamily="34" charset="0"/>
                </a:rPr>
                <a:t> You!</a:t>
              </a:r>
            </a:p>
          </p:txBody>
        </p:sp>
      </p:grpSp>
      <p:pic>
        <p:nvPicPr>
          <p:cNvPr id="13" name="Immagine 6">
            <a:extLst>
              <a:ext uri="{FF2B5EF4-FFF2-40B4-BE49-F238E27FC236}">
                <a16:creationId xmlns:a16="http://schemas.microsoft.com/office/drawing/2014/main" id="{95724327-DF3B-4E46-8E3D-8B55D7EBF9AF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 l="8654" t="32887" b="20814"/>
          <a:stretch>
            <a:fillRect/>
          </a:stretch>
        </p:blipFill>
        <p:spPr>
          <a:xfrm>
            <a:off x="-49107" y="-27093"/>
            <a:ext cx="12297833" cy="710353"/>
          </a:xfrm>
          <a:prstGeom prst="rect">
            <a:avLst/>
          </a:prstGeom>
        </p:spPr>
      </p:pic>
      <p:pic>
        <p:nvPicPr>
          <p:cNvPr id="14" name="图片 13" descr="联合国粮食署">
            <a:extLst>
              <a:ext uri="{FF2B5EF4-FFF2-40B4-BE49-F238E27FC236}">
                <a16:creationId xmlns:a16="http://schemas.microsoft.com/office/drawing/2014/main" id="{E147BA83-8D64-4630-9CF0-3E5EFD317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5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FBB0B928-D846-4205-97A9-44812B446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580" y="63483"/>
            <a:ext cx="528843" cy="529200"/>
          </a:xfrm>
          <a:prstGeom prst="rect">
            <a:avLst/>
          </a:prstGeom>
        </p:spPr>
      </p:pic>
      <p:pic>
        <p:nvPicPr>
          <p:cNvPr id="16" name="Picture 13" descr="Icon&#10;&#10;Description automatically generated">
            <a:extLst>
              <a:ext uri="{FF2B5EF4-FFF2-40B4-BE49-F238E27FC236}">
                <a16:creationId xmlns:a16="http://schemas.microsoft.com/office/drawing/2014/main" id="{3FAE5354-A2F5-4265-95E8-79591D63B9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8EDBA0A7-D208-411B-A8F4-51BDCD89D7C7}"/>
              </a:ext>
            </a:extLst>
          </p:cNvPr>
          <p:cNvSpPr/>
          <p:nvPr/>
        </p:nvSpPr>
        <p:spPr>
          <a:xfrm>
            <a:off x="6096000" y="5499961"/>
            <a:ext cx="6096000" cy="1339702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WFP SSC-白">
            <a:extLst>
              <a:ext uri="{FF2B5EF4-FFF2-40B4-BE49-F238E27FC236}">
                <a16:creationId xmlns:a16="http://schemas.microsoft.com/office/drawing/2014/main" id="{AF5EE726-02F8-4E7F-9298-0B4E38BD2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1765" y="5751196"/>
            <a:ext cx="1002453" cy="6477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1EF044D-2221-424D-9940-89823300C828}"/>
              </a:ext>
            </a:extLst>
          </p:cNvPr>
          <p:cNvSpPr/>
          <p:nvPr/>
        </p:nvSpPr>
        <p:spPr>
          <a:xfrm>
            <a:off x="7198761" y="6246688"/>
            <a:ext cx="6096000" cy="589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等线" panose="02010600030101010101" pitchFamily="2" charset="-122"/>
              </a:rPr>
              <a:t>Sharing for Learning</a:t>
            </a:r>
            <a:endParaRPr kumimoji="0" lang="zh-CN" altLang="en-US" sz="3200" b="1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ea typeface="等线" panose="02010600030101010101" pitchFamily="2" charset="-122"/>
            </a:endParaRPr>
          </a:p>
        </p:txBody>
      </p:sp>
      <p:sp>
        <p:nvSpPr>
          <p:cNvPr id="20" name="等腰三角形 19">
            <a:extLst>
              <a:ext uri="{FF2B5EF4-FFF2-40B4-BE49-F238E27FC236}">
                <a16:creationId xmlns:a16="http://schemas.microsoft.com/office/drawing/2014/main" id="{3A1ADD5A-9F0A-4168-943A-C81B646131D4}"/>
              </a:ext>
            </a:extLst>
          </p:cNvPr>
          <p:cNvSpPr/>
          <p:nvPr/>
        </p:nvSpPr>
        <p:spPr>
          <a:xfrm>
            <a:off x="-1" y="5835250"/>
            <a:ext cx="981075" cy="1022750"/>
          </a:xfrm>
          <a:prstGeom prst="triangle">
            <a:avLst>
              <a:gd name="adj" fmla="val 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51230E4-D7DA-EC5D-E243-6856FEE19FCB}"/>
              </a:ext>
            </a:extLst>
          </p:cNvPr>
          <p:cNvSpPr txBox="1"/>
          <p:nvPr/>
        </p:nvSpPr>
        <p:spPr>
          <a:xfrm>
            <a:off x="658813" y="3005555"/>
            <a:ext cx="8165336" cy="356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AU" sz="2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  <a:t>Contact info:</a:t>
            </a:r>
          </a:p>
          <a:p>
            <a:pPr>
              <a:lnSpc>
                <a:spcPct val="120000"/>
              </a:lnSpc>
            </a:pPr>
            <a:r>
              <a:rPr lang="en-GB" altLang="zh-CN" sz="2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Chinese Academy of Tropical Agricultural Sciences</a:t>
            </a:r>
            <a:endParaRPr lang="en-US" sz="24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  <a:t>E-mail: </a:t>
            </a:r>
            <a:r>
              <a:rPr lang="en-US" altLang="zh-CN" sz="2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weizhou111@foxmail.com</a:t>
            </a:r>
            <a:endParaRPr lang="en-US" altLang="zh-CN" sz="24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endParaRPr lang="en-US" altLang="zh-CN" sz="24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GB" altLang="zh-CN" sz="2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SSTC project is funded by</a:t>
            </a:r>
            <a:r>
              <a:rPr lang="en-US" altLang="zh-CN" sz="2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br>
              <a:rPr lang="en-GB" altLang="zh-CN" sz="2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altLang="zh-CN" sz="2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Ministry of Agriculture and Rural Affairs </a:t>
            </a:r>
            <a:br>
              <a:rPr lang="en-GB" altLang="zh-CN" sz="2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altLang="zh-CN" sz="2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P. R. China</a:t>
            </a:r>
            <a:endParaRPr lang="zh-CN" altLang="en-US" sz="2400" b="1" dirty="0">
              <a:solidFill>
                <a:schemeClr val="accent1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+mn-lt"/>
            </a:endParaRPr>
          </a:p>
          <a:p>
            <a:endParaRPr lang="zh-CN" altLang="en-US" sz="24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7C15DDCF-A444-DC34-C55B-608E6B3F8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24316" r="8435" b="12645"/>
          <a:stretch>
            <a:fillRect/>
          </a:stretch>
        </p:blipFill>
        <p:spPr bwMode="auto">
          <a:xfrm>
            <a:off x="9637333" y="1144866"/>
            <a:ext cx="1855236" cy="186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EFE7A29-910D-9853-4D46-95A2062B7D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025" y="3429000"/>
            <a:ext cx="1860689" cy="18606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graphicFrame>
        <p:nvGraphicFramePr>
          <p:cNvPr id="28" name="表格 5">
            <a:extLst>
              <a:ext uri="{FF2B5EF4-FFF2-40B4-BE49-F238E27FC236}">
                <a16:creationId xmlns:a16="http://schemas.microsoft.com/office/drawing/2014/main" id="{8446E37F-1524-B3A0-B1F1-1E49E3E69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151125"/>
              </p:ext>
            </p:extLst>
          </p:nvPr>
        </p:nvGraphicFramePr>
        <p:xfrm>
          <a:off x="6252754" y="1476360"/>
          <a:ext cx="5939246" cy="3832582"/>
        </p:xfrm>
        <a:graphic>
          <a:graphicData uri="http://schemas.openxmlformats.org/drawingml/2006/table">
            <a:tbl>
              <a:tblPr firstRow="1" bandRow="1"/>
              <a:tblGrid>
                <a:gridCol w="2969623">
                  <a:extLst>
                    <a:ext uri="{9D8B030D-6E8A-4147-A177-3AD203B41FA5}">
                      <a16:colId xmlns:a16="http://schemas.microsoft.com/office/drawing/2014/main" val="276665176"/>
                    </a:ext>
                  </a:extLst>
                </a:gridCol>
                <a:gridCol w="2969623">
                  <a:extLst>
                    <a:ext uri="{9D8B030D-6E8A-4147-A177-3AD203B41FA5}">
                      <a16:colId xmlns:a16="http://schemas.microsoft.com/office/drawing/2014/main" val="563156674"/>
                    </a:ext>
                  </a:extLst>
                </a:gridCol>
              </a:tblGrid>
              <a:tr h="5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Country</a:t>
                      </a:r>
                      <a:endParaRPr lang="zh-CN" altLang="en-US" sz="1600" dirty="0"/>
                    </a:p>
                  </a:txBody>
                  <a:tcPr marL="67997" marR="67997" marT="33998" marB="33998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6A6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Production</a:t>
                      </a:r>
                      <a:r>
                        <a:rPr lang="en-US" altLang="zh-CN" sz="1700" dirty="0"/>
                        <a:t>/</a:t>
                      </a:r>
                      <a:r>
                        <a:rPr lang="en-US" altLang="zh-CN" sz="1800" dirty="0"/>
                        <a:t>metric tons</a:t>
                      </a:r>
                      <a:endParaRPr lang="zh-CN" altLang="en-US" sz="1600" dirty="0"/>
                    </a:p>
                  </a:txBody>
                  <a:tcPr marL="67997" marR="67997" marT="33998" marB="33998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6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9455"/>
                  </a:ext>
                </a:extLst>
              </a:tr>
              <a:tr h="3654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Uganda</a:t>
                      </a:r>
                      <a:endParaRPr lang="zh-CN" altLang="en-US" sz="1700" dirty="0"/>
                    </a:p>
                  </a:txBody>
                  <a:tcPr marL="67997" marR="67997" marT="33998" marB="33998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9,550,000</a:t>
                      </a:r>
                      <a:endParaRPr lang="zh-CN" altLang="en-US" sz="1800" dirty="0"/>
                    </a:p>
                  </a:txBody>
                  <a:tcPr marL="67997" marR="67997" marT="33998" marB="33998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277496"/>
                  </a:ext>
                </a:extLst>
              </a:tr>
              <a:tr h="3654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Ghana</a:t>
                      </a:r>
                      <a:endParaRPr lang="zh-CN" altLang="en-US" sz="1700" dirty="0"/>
                    </a:p>
                  </a:txBody>
                  <a:tcPr marL="67997" marR="67997" marT="33998" marB="33998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3,537,730</a:t>
                      </a:r>
                      <a:endParaRPr lang="zh-CN" altLang="en-US" sz="1800" dirty="0"/>
                    </a:p>
                  </a:txBody>
                  <a:tcPr marL="67997" marR="67997" marT="33998" marB="33998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038161"/>
                  </a:ext>
                </a:extLst>
              </a:tr>
              <a:tr h="3654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Tanzania</a:t>
                      </a:r>
                      <a:endParaRPr lang="zh-CN" altLang="en-US" sz="1700" dirty="0"/>
                    </a:p>
                  </a:txBody>
                  <a:tcPr marL="67997" marR="67997" marT="33998" marB="33998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2,924,700</a:t>
                      </a:r>
                      <a:endParaRPr lang="zh-CN" altLang="en-US" sz="1800" dirty="0"/>
                    </a:p>
                  </a:txBody>
                  <a:tcPr marL="67997" marR="67997" marT="33998" marB="33998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796685"/>
                  </a:ext>
                </a:extLst>
              </a:tr>
              <a:tr h="3654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Rwanda</a:t>
                      </a:r>
                      <a:endParaRPr lang="zh-CN" altLang="en-US" sz="1700" dirty="0"/>
                    </a:p>
                  </a:txBody>
                  <a:tcPr marL="67997" marR="67997" marT="33998" marB="33998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2,749,150</a:t>
                      </a:r>
                      <a:endParaRPr lang="zh-CN" altLang="en-US" sz="1800" dirty="0"/>
                    </a:p>
                  </a:txBody>
                  <a:tcPr marL="67997" marR="67997" marT="33998" marB="33998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968276"/>
                  </a:ext>
                </a:extLst>
              </a:tr>
              <a:tr h="3654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Nigeria</a:t>
                      </a:r>
                      <a:endParaRPr lang="zh-CN" altLang="en-US" sz="1700" dirty="0"/>
                    </a:p>
                  </a:txBody>
                  <a:tcPr marL="67997" marR="67997" marT="33998" marB="33998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2,733,300</a:t>
                      </a:r>
                      <a:endParaRPr lang="zh-CN" altLang="en-US" sz="1800" dirty="0"/>
                    </a:p>
                  </a:txBody>
                  <a:tcPr marL="67997" marR="67997" marT="33998" marB="33998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522280"/>
                  </a:ext>
                </a:extLst>
              </a:tr>
              <a:tr h="3654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Cameroon</a:t>
                      </a:r>
                      <a:endParaRPr lang="zh-CN" altLang="en-US" sz="1700" dirty="0"/>
                    </a:p>
                  </a:txBody>
                  <a:tcPr marL="67997" marR="67997" marT="33998" marB="33998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2,604,100</a:t>
                      </a:r>
                      <a:endParaRPr lang="zh-CN" altLang="en-US" sz="1800" dirty="0"/>
                    </a:p>
                  </a:txBody>
                  <a:tcPr marL="67997" marR="67997" marT="33998" marB="33998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993563"/>
                  </a:ext>
                </a:extLst>
              </a:tr>
              <a:tr h="3654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Cote d’Ivoire</a:t>
                      </a:r>
                      <a:endParaRPr lang="zh-CN" altLang="en-US" sz="1700" dirty="0"/>
                    </a:p>
                  </a:txBody>
                  <a:tcPr marL="67997" marR="67997" marT="33998" marB="33998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1,600,000</a:t>
                      </a:r>
                      <a:endParaRPr lang="zh-CN" altLang="en-US" sz="1800" dirty="0"/>
                    </a:p>
                  </a:txBody>
                  <a:tcPr marL="67997" marR="67997" marT="33998" marB="33998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8612054"/>
                  </a:ext>
                </a:extLst>
              </a:tr>
              <a:tr h="3654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Congo</a:t>
                      </a:r>
                      <a:endParaRPr lang="zh-CN" altLang="en-US" sz="1700" dirty="0"/>
                    </a:p>
                  </a:txBody>
                  <a:tcPr marL="67997" marR="67997" marT="33998" marB="33998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1,250,690</a:t>
                      </a:r>
                      <a:endParaRPr lang="zh-CN" altLang="en-US" sz="1800" dirty="0"/>
                    </a:p>
                  </a:txBody>
                  <a:tcPr marL="67997" marR="67997" marT="33998" marB="33998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768387"/>
                  </a:ext>
                </a:extLst>
              </a:tr>
              <a:tr h="3654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Kenya</a:t>
                      </a:r>
                      <a:endParaRPr lang="zh-CN" altLang="en-US" sz="1700" dirty="0"/>
                    </a:p>
                  </a:txBody>
                  <a:tcPr marL="67997" marR="67997" marT="33998" marB="33998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791,579</a:t>
                      </a:r>
                      <a:endParaRPr lang="zh-CN" altLang="en-US" sz="1800" dirty="0"/>
                    </a:p>
                  </a:txBody>
                  <a:tcPr marL="67997" marR="67997" marT="33998" marB="33998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193591"/>
                  </a:ext>
                </a:extLst>
              </a:tr>
            </a:tbl>
          </a:graphicData>
        </a:graphic>
      </p:graphicFrame>
      <p:sp>
        <p:nvSpPr>
          <p:cNvPr id="29" name="文本框 28">
            <a:extLst>
              <a:ext uri="{FF2B5EF4-FFF2-40B4-BE49-F238E27FC236}">
                <a16:creationId xmlns:a16="http://schemas.microsoft.com/office/drawing/2014/main" id="{573C30DE-0BAF-7801-BDB8-C98A8FA0D133}"/>
              </a:ext>
            </a:extLst>
          </p:cNvPr>
          <p:cNvSpPr txBox="1"/>
          <p:nvPr/>
        </p:nvSpPr>
        <p:spPr>
          <a:xfrm>
            <a:off x="6124363" y="809223"/>
            <a:ext cx="585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Table.</a:t>
            </a:r>
            <a:r>
              <a:rPr lang="zh-CN" altLang="en-US" sz="1600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 </a:t>
            </a:r>
            <a:r>
              <a:rPr lang="en-US" altLang="zh-CN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production of major producing countries in Africa (FAO, 2020)</a:t>
            </a:r>
            <a:endParaRPr lang="zh-CN" altLang="en-US" sz="1400" dirty="0">
              <a:solidFill>
                <a:prstClr val="black"/>
              </a:solidFill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graphicFrame>
        <p:nvGraphicFramePr>
          <p:cNvPr id="30" name="表格 5">
            <a:extLst>
              <a:ext uri="{FF2B5EF4-FFF2-40B4-BE49-F238E27FC236}">
                <a16:creationId xmlns:a16="http://schemas.microsoft.com/office/drawing/2014/main" id="{A07A8BBF-6F11-9CA4-4D85-A20C8FB88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374982"/>
              </p:ext>
            </p:extLst>
          </p:nvPr>
        </p:nvGraphicFramePr>
        <p:xfrm>
          <a:off x="139338" y="1476360"/>
          <a:ext cx="5643154" cy="2662956"/>
        </p:xfrm>
        <a:graphic>
          <a:graphicData uri="http://schemas.openxmlformats.org/drawingml/2006/table">
            <a:tbl>
              <a:tblPr firstRow="1" bandRow="1"/>
              <a:tblGrid>
                <a:gridCol w="3049611">
                  <a:extLst>
                    <a:ext uri="{9D8B030D-6E8A-4147-A177-3AD203B41FA5}">
                      <a16:colId xmlns:a16="http://schemas.microsoft.com/office/drawing/2014/main" val="276665176"/>
                    </a:ext>
                  </a:extLst>
                </a:gridCol>
                <a:gridCol w="2593543">
                  <a:extLst>
                    <a:ext uri="{9D8B030D-6E8A-4147-A177-3AD203B41FA5}">
                      <a16:colId xmlns:a16="http://schemas.microsoft.com/office/drawing/2014/main" val="563156674"/>
                    </a:ext>
                  </a:extLst>
                </a:gridCol>
              </a:tblGrid>
              <a:tr h="6003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Country</a:t>
                      </a:r>
                      <a:endParaRPr lang="zh-CN" altLang="en-US" sz="1600" dirty="0"/>
                    </a:p>
                  </a:txBody>
                  <a:tcPr marL="69448" marR="69448" marT="34724" marB="34724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6A6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Production</a:t>
                      </a:r>
                      <a:r>
                        <a:rPr lang="en-US" altLang="zh-CN" sz="1600" dirty="0"/>
                        <a:t>/</a:t>
                      </a:r>
                      <a:r>
                        <a:rPr lang="en-US" altLang="zh-CN" sz="1800" dirty="0"/>
                        <a:t>metric tons</a:t>
                      </a:r>
                    </a:p>
                  </a:txBody>
                  <a:tcPr marL="69448" marR="69448" marT="34724" marB="34724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6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9455"/>
                  </a:ext>
                </a:extLst>
              </a:tr>
              <a:tr h="3377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 err="1"/>
                        <a:t>Equador</a:t>
                      </a:r>
                      <a:endParaRPr lang="zh-CN" altLang="en-US" sz="1700" dirty="0"/>
                    </a:p>
                  </a:txBody>
                  <a:tcPr marL="69448" marR="69448" marT="34724" marB="34724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7,931,060 </a:t>
                      </a:r>
                      <a:endParaRPr lang="zh-CN" altLang="en-US" sz="1800" dirty="0"/>
                    </a:p>
                  </a:txBody>
                  <a:tcPr marL="69448" marR="69448" marT="34724" marB="34724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277496"/>
                  </a:ext>
                </a:extLst>
              </a:tr>
              <a:tr h="3377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 Brazil</a:t>
                      </a:r>
                      <a:endParaRPr lang="zh-CN" altLang="en-US" sz="1700" dirty="0"/>
                    </a:p>
                  </a:txBody>
                  <a:tcPr marL="69448" marR="69448" marT="34724" marB="34724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6,978,310</a:t>
                      </a:r>
                      <a:r>
                        <a:rPr lang="en-US" altLang="zh-CN" sz="1700" dirty="0"/>
                        <a:t> </a:t>
                      </a:r>
                      <a:endParaRPr lang="zh-CN" altLang="en-US" sz="1700" dirty="0"/>
                    </a:p>
                  </a:txBody>
                  <a:tcPr marL="69448" marR="69448" marT="34724" marB="34724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038161"/>
                  </a:ext>
                </a:extLst>
              </a:tr>
              <a:tr h="3377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Guatemala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448" marR="69448" marT="34724" marB="34724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2,621,500</a:t>
                      </a:r>
                      <a:endParaRPr lang="zh-CN" altLang="en-US" sz="1800" dirty="0"/>
                    </a:p>
                  </a:txBody>
                  <a:tcPr marL="69448" marR="69448" marT="34724" marB="34724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796685"/>
                  </a:ext>
                </a:extLst>
              </a:tr>
              <a:tr h="3377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Mexico</a:t>
                      </a:r>
                      <a:endParaRPr lang="zh-CN" altLang="en-US" sz="1700" dirty="0"/>
                    </a:p>
                  </a:txBody>
                  <a:tcPr marL="69448" marR="69448" marT="34724" marB="34724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2,103,360</a:t>
                      </a:r>
                      <a:endParaRPr lang="zh-CN" altLang="en-US" sz="1800" dirty="0"/>
                    </a:p>
                  </a:txBody>
                  <a:tcPr marL="69448" marR="69448" marT="34724" marB="34724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968276"/>
                  </a:ext>
                </a:extLst>
              </a:tr>
              <a:tr h="3377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Colombia</a:t>
                      </a:r>
                      <a:endParaRPr lang="zh-CN" altLang="en-US" sz="1700" dirty="0"/>
                    </a:p>
                  </a:txBody>
                  <a:tcPr marL="69448" marR="69448" marT="34724" marB="34724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2,034,340</a:t>
                      </a:r>
                      <a:endParaRPr lang="zh-CN" altLang="en-US" sz="1800" dirty="0"/>
                    </a:p>
                  </a:txBody>
                  <a:tcPr marL="69448" marR="69448" marT="34724" marB="34724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522280"/>
                  </a:ext>
                </a:extLst>
              </a:tr>
              <a:tr h="3377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Peru</a:t>
                      </a:r>
                      <a:endParaRPr lang="zh-CN" altLang="en-US" sz="1700" dirty="0"/>
                    </a:p>
                  </a:txBody>
                  <a:tcPr marL="69448" marR="69448" marT="34724" marB="34724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2,007,280</a:t>
                      </a:r>
                      <a:endParaRPr lang="zh-CN" altLang="en-US" sz="1800" dirty="0"/>
                    </a:p>
                  </a:txBody>
                  <a:tcPr marL="69448" marR="69448" marT="34724" marB="34724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993563"/>
                  </a:ext>
                </a:extLst>
              </a:tr>
            </a:tbl>
          </a:graphicData>
        </a:graphic>
      </p:graphicFrame>
      <p:sp>
        <p:nvSpPr>
          <p:cNvPr id="31" name="文本框 30">
            <a:extLst>
              <a:ext uri="{FF2B5EF4-FFF2-40B4-BE49-F238E27FC236}">
                <a16:creationId xmlns:a16="http://schemas.microsoft.com/office/drawing/2014/main" id="{D807C651-CC20-2FC1-9640-29D45861F136}"/>
              </a:ext>
            </a:extLst>
          </p:cNvPr>
          <p:cNvSpPr txBox="1"/>
          <p:nvPr/>
        </p:nvSpPr>
        <p:spPr>
          <a:xfrm>
            <a:off x="229793" y="809223"/>
            <a:ext cx="524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Table.</a:t>
            </a:r>
            <a:r>
              <a:rPr lang="zh-CN" altLang="en-US" sz="1600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 </a:t>
            </a:r>
            <a:r>
              <a:rPr lang="en-US" altLang="zh-CN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production of major producing countries in Latin America (FAO, 2020)</a:t>
            </a:r>
          </a:p>
        </p:txBody>
      </p:sp>
      <p:graphicFrame>
        <p:nvGraphicFramePr>
          <p:cNvPr id="32" name="表格 5">
            <a:extLst>
              <a:ext uri="{FF2B5EF4-FFF2-40B4-BE49-F238E27FC236}">
                <a16:creationId xmlns:a16="http://schemas.microsoft.com/office/drawing/2014/main" id="{3CAC190B-7DE4-8E80-8573-0E4588390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431942"/>
              </p:ext>
            </p:extLst>
          </p:nvPr>
        </p:nvGraphicFramePr>
        <p:xfrm>
          <a:off x="121921" y="4853212"/>
          <a:ext cx="5643154" cy="1916928"/>
        </p:xfrm>
        <a:graphic>
          <a:graphicData uri="http://schemas.openxmlformats.org/drawingml/2006/table">
            <a:tbl>
              <a:tblPr firstRow="1" bandRow="1"/>
              <a:tblGrid>
                <a:gridCol w="3049611">
                  <a:extLst>
                    <a:ext uri="{9D8B030D-6E8A-4147-A177-3AD203B41FA5}">
                      <a16:colId xmlns:a16="http://schemas.microsoft.com/office/drawing/2014/main" val="276665176"/>
                    </a:ext>
                  </a:extLst>
                </a:gridCol>
                <a:gridCol w="2593543">
                  <a:extLst>
                    <a:ext uri="{9D8B030D-6E8A-4147-A177-3AD203B41FA5}">
                      <a16:colId xmlns:a16="http://schemas.microsoft.com/office/drawing/2014/main" val="563156674"/>
                    </a:ext>
                  </a:extLst>
                </a:gridCol>
              </a:tblGrid>
              <a:tr h="5261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Country</a:t>
                      </a:r>
                      <a:endParaRPr lang="zh-CN" altLang="en-US" sz="1600" dirty="0"/>
                    </a:p>
                  </a:txBody>
                  <a:tcPr marL="69448" marR="69448" marT="34724" marB="34724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6A6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Production/metric tons</a:t>
                      </a:r>
                      <a:endParaRPr lang="en-US" altLang="zh-CN" sz="1600" dirty="0"/>
                    </a:p>
                  </a:txBody>
                  <a:tcPr marL="69448" marR="69448" marT="34724" marB="34724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6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9455"/>
                  </a:ext>
                </a:extLst>
              </a:tr>
              <a:tr h="347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India</a:t>
                      </a:r>
                      <a:endParaRPr lang="zh-CN" altLang="en-US" sz="1700" dirty="0"/>
                    </a:p>
                  </a:txBody>
                  <a:tcPr marL="69448" marR="69448" marT="34724" marB="34724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31,897,900 </a:t>
                      </a:r>
                      <a:endParaRPr lang="zh-CN" altLang="en-US" sz="1800" dirty="0"/>
                    </a:p>
                  </a:txBody>
                  <a:tcPr marL="69448" marR="69448" marT="34724" marB="34724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277496"/>
                  </a:ext>
                </a:extLst>
              </a:tr>
              <a:tr h="347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700" dirty="0"/>
                        <a:t> </a:t>
                      </a:r>
                      <a:r>
                        <a:rPr lang="en-US" altLang="zh-CN" sz="1800" dirty="0"/>
                        <a:t>China</a:t>
                      </a:r>
                      <a:endParaRPr lang="zh-CN" altLang="en-US" sz="1700" dirty="0"/>
                    </a:p>
                  </a:txBody>
                  <a:tcPr marL="69448" marR="69448" marT="34724" marB="34724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9,848,895</a:t>
                      </a:r>
                      <a:endParaRPr lang="zh-CN" altLang="en-US" sz="1800" dirty="0"/>
                    </a:p>
                  </a:txBody>
                  <a:tcPr marL="69448" marR="69448" marT="34724" marB="34724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038161"/>
                  </a:ext>
                </a:extLst>
              </a:tr>
              <a:tr h="347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700" dirty="0"/>
                        <a:t> </a:t>
                      </a:r>
                      <a:r>
                        <a:rPr lang="en-US" altLang="zh-CN" sz="1800" dirty="0"/>
                        <a:t>Indonesia</a:t>
                      </a:r>
                      <a:endParaRPr lang="zh-CN" altLang="en-US" sz="1700" dirty="0"/>
                    </a:p>
                  </a:txBody>
                  <a:tcPr marL="69448" marR="69448" marT="34724" marB="34724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5,814,580</a:t>
                      </a:r>
                      <a:endParaRPr lang="zh-CN" altLang="en-US" sz="1800" dirty="0"/>
                    </a:p>
                  </a:txBody>
                  <a:tcPr marL="69448" marR="69448" marT="34724" marB="34724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960051"/>
                  </a:ext>
                </a:extLst>
              </a:tr>
              <a:tr h="347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Philippines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448" marR="69448" marT="34724" marB="34724" anchor="ctr">
                    <a:lnL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1,101,340</a:t>
                      </a:r>
                      <a:endParaRPr lang="zh-CN" altLang="en-US" sz="1800" dirty="0"/>
                    </a:p>
                  </a:txBody>
                  <a:tcPr marL="69448" marR="69448" marT="34724" marB="34724" anchor="ctr">
                    <a:lnL>
                      <a:noFill/>
                    </a:lnL>
                    <a:lnR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9C6A6A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796685"/>
                  </a:ext>
                </a:extLst>
              </a:tr>
            </a:tbl>
          </a:graphicData>
        </a:graphic>
      </p:graphicFrame>
      <p:sp>
        <p:nvSpPr>
          <p:cNvPr id="33" name="文本框 32">
            <a:extLst>
              <a:ext uri="{FF2B5EF4-FFF2-40B4-BE49-F238E27FC236}">
                <a16:creationId xmlns:a16="http://schemas.microsoft.com/office/drawing/2014/main" id="{21ED76A1-3095-55EA-C7B3-AD8C3350CC0E}"/>
              </a:ext>
            </a:extLst>
          </p:cNvPr>
          <p:cNvSpPr txBox="1"/>
          <p:nvPr/>
        </p:nvSpPr>
        <p:spPr>
          <a:xfrm>
            <a:off x="-1587" y="4249263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Table.</a:t>
            </a:r>
            <a:r>
              <a:rPr lang="zh-CN" altLang="en-US" sz="1600" dirty="0">
                <a:solidFill>
                  <a:prstClr val="black"/>
                </a:solidFill>
                <a:latin typeface="Open Sans" panose="020B0606030504020204" pitchFamily="34" charset="0"/>
                <a:ea typeface="等线" panose="02010600030101010101" pitchFamily="2" charset="-122"/>
                <a:cs typeface="Open Sans" panose="020B0606030504020204" pitchFamily="34" charset="0"/>
              </a:rPr>
              <a:t> </a:t>
            </a:r>
            <a:r>
              <a:rPr lang="en-US" altLang="zh-CN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production of major producing countries in Asia (FAO, 2020)</a:t>
            </a:r>
          </a:p>
        </p:txBody>
      </p:sp>
    </p:spTree>
    <p:extLst>
      <p:ext uri="{BB962C8B-B14F-4D97-AF65-F5344CB8AC3E}">
        <p14:creationId xmlns:p14="http://schemas.microsoft.com/office/powerpoint/2010/main" val="31167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248726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595B6FBD-0E21-6922-40E6-021627885064}"/>
              </a:ext>
            </a:extLst>
          </p:cNvPr>
          <p:cNvSpPr txBox="1"/>
          <p:nvPr/>
        </p:nvSpPr>
        <p:spPr>
          <a:xfrm>
            <a:off x="406970" y="1526445"/>
            <a:ext cx="6042991" cy="419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than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1000 varieties </a:t>
            </a: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bananas produced and consumed in the world.</a:t>
            </a:r>
            <a:endParaRPr lang="en-US" altLang="zh-CN" sz="20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Banana consists of two genera </a:t>
            </a:r>
            <a:r>
              <a:rPr lang="en-US" altLang="zh-CN" sz="2000" i="1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Musa</a:t>
            </a: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Linnaeus. and </a:t>
            </a:r>
            <a:r>
              <a:rPr lang="en-US" altLang="zh-CN" sz="2000" i="1" dirty="0" err="1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Ensete</a:t>
            </a: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Bruce. Almost all the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edible</a:t>
            </a: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cultivated bananas are derived from </a:t>
            </a:r>
            <a:r>
              <a:rPr lang="en-US" altLang="zh-CN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genus </a:t>
            </a:r>
            <a:r>
              <a:rPr lang="en-US" altLang="zh-CN" sz="2000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Musa</a:t>
            </a: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Three common species of </a:t>
            </a:r>
            <a:r>
              <a:rPr lang="en-US" altLang="zh-CN" sz="2000" i="1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Musa</a:t>
            </a:r>
            <a:r>
              <a:rPr lang="en-US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 </a:t>
            </a:r>
            <a:r>
              <a:rPr lang="it-IT" altLang="zh-CN" sz="2000" i="1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Musa cavendishii</a:t>
            </a:r>
            <a:r>
              <a:rPr lang="it-IT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altLang="zh-CN" sz="2000" i="1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Musa paradisiaca</a:t>
            </a:r>
            <a:r>
              <a:rPr lang="it-IT" altLang="zh-CN" sz="20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and </a:t>
            </a:r>
            <a:r>
              <a:rPr lang="it-IT" altLang="zh-CN" sz="2000" i="1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Musa sapientum.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73D6ACE-DB05-FD91-8D06-5A881E857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46" y="1648365"/>
            <a:ext cx="5147355" cy="4294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29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05F43C06-32F4-4666-8E87-9A7097A39CF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l="8654" t="32887" b="20814"/>
          <a:stretch>
            <a:fillRect/>
          </a:stretch>
        </p:blipFill>
        <p:spPr>
          <a:xfrm>
            <a:off x="0" y="-27093"/>
            <a:ext cx="12192000" cy="710353"/>
          </a:xfrm>
          <a:prstGeom prst="rect">
            <a:avLst/>
          </a:prstGeom>
        </p:spPr>
      </p:pic>
      <p:pic>
        <p:nvPicPr>
          <p:cNvPr id="13" name="图片 12" descr="联合国粮食署">
            <a:extLst>
              <a:ext uri="{FF2B5EF4-FFF2-40B4-BE49-F238E27FC236}">
                <a16:creationId xmlns:a16="http://schemas.microsoft.com/office/drawing/2014/main" id="{CE6AB1DF-1E32-447D-B00D-5239EF91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7" y="-96520"/>
            <a:ext cx="2291080" cy="850053"/>
          </a:xfrm>
          <a:prstGeom prst="rect">
            <a:avLst/>
          </a:prstGeom>
        </p:spPr>
      </p:pic>
      <p:pic>
        <p:nvPicPr>
          <p:cNvPr id="14" name="图片 13" descr="WFP SSC-白">
            <a:extLst>
              <a:ext uri="{FF2B5EF4-FFF2-40B4-BE49-F238E27FC236}">
                <a16:creationId xmlns:a16="http://schemas.microsoft.com/office/drawing/2014/main" id="{AC88B87B-32A6-4260-978A-BDF64B94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55" y="-27093"/>
            <a:ext cx="1002453" cy="647700"/>
          </a:xfrm>
          <a:prstGeom prst="rect">
            <a:avLst/>
          </a:prstGeom>
        </p:spPr>
      </p:pic>
      <p:pic>
        <p:nvPicPr>
          <p:cNvPr id="16" name="Picture 15" descr="A picture containing window&#10;&#10;Description automatically generated">
            <a:extLst>
              <a:ext uri="{FF2B5EF4-FFF2-40B4-BE49-F238E27FC236}">
                <a16:creationId xmlns:a16="http://schemas.microsoft.com/office/drawing/2014/main" id="{B07C4139-B742-4FCD-8B0F-DC2AEC0E8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98" y="51608"/>
            <a:ext cx="528843" cy="529200"/>
          </a:xfrm>
          <a:prstGeom prst="rect">
            <a:avLst/>
          </a:prstGeom>
        </p:spPr>
      </p:pic>
      <p:pic>
        <p:nvPicPr>
          <p:cNvPr id="17" name="Picture 13" descr="Icon&#10;&#10;Description automatically generated">
            <a:extLst>
              <a:ext uri="{FF2B5EF4-FFF2-40B4-BE49-F238E27FC236}">
                <a16:creationId xmlns:a16="http://schemas.microsoft.com/office/drawing/2014/main" id="{CCE12695-AC69-4F0C-8054-498857453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27" y="71570"/>
            <a:ext cx="527674" cy="527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EECED9-37B7-BB57-C858-73A2DE70E6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25" t="3426" r="2195" b="3424"/>
          <a:stretch/>
        </p:blipFill>
        <p:spPr>
          <a:xfrm>
            <a:off x="1105989" y="3706110"/>
            <a:ext cx="3300369" cy="244353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67AFAD8-2553-5838-B81A-8333BAF5D1FE}"/>
              </a:ext>
            </a:extLst>
          </p:cNvPr>
          <p:cNvSpPr txBox="1"/>
          <p:nvPr/>
        </p:nvSpPr>
        <p:spPr>
          <a:xfrm>
            <a:off x="563691" y="6230761"/>
            <a:ext cx="425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Musa </a:t>
            </a:r>
            <a:r>
              <a:rPr lang="en-US" altLang="zh-CN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sapientum</a:t>
            </a:r>
            <a:endParaRPr lang="zh-CN" altLang="en-US" i="1" dirty="0"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33D539D-B730-DCC2-CDCE-F6FBBAA24F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" t="3547" r="1677" b="3547"/>
          <a:stretch/>
        </p:blipFill>
        <p:spPr>
          <a:xfrm>
            <a:off x="1041748" y="901877"/>
            <a:ext cx="3404839" cy="239794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36BFA14-9D1C-1997-B0D0-42C18902D5E9}"/>
              </a:ext>
            </a:extLst>
          </p:cNvPr>
          <p:cNvSpPr txBox="1"/>
          <p:nvPr/>
        </p:nvSpPr>
        <p:spPr>
          <a:xfrm>
            <a:off x="631612" y="3304904"/>
            <a:ext cx="425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altLang="zh-CN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Musa cavendishii</a:t>
            </a:r>
            <a:endParaRPr lang="zh-CN" altLang="en-US" i="1" dirty="0"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17D018D-EEB5-C843-6285-C21C48A53031}"/>
              </a:ext>
            </a:extLst>
          </p:cNvPr>
          <p:cNvSpPr txBox="1"/>
          <p:nvPr/>
        </p:nvSpPr>
        <p:spPr>
          <a:xfrm>
            <a:off x="5091327" y="1753477"/>
            <a:ext cx="5515714" cy="335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i="1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M. </a:t>
            </a:r>
            <a:r>
              <a:rPr lang="en-US" altLang="zh-CN" sz="2400" i="1" dirty="0" err="1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cavendishii</a:t>
            </a: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known as dessert banana, is sweeter and less starchy.</a:t>
            </a:r>
          </a:p>
          <a:p>
            <a:pPr algn="just">
              <a:lnSpc>
                <a:spcPct val="150000"/>
              </a:lnSpc>
            </a:pPr>
            <a:endParaRPr lang="en-US" altLang="zh-CN" sz="2400" dirty="0">
              <a:solidFill>
                <a:srgbClr val="005B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i="1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M. paradisiaca and M. </a:t>
            </a:r>
            <a:r>
              <a:rPr lang="en-US" altLang="zh-CN" sz="2400" i="1" dirty="0" err="1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sapientum</a:t>
            </a:r>
            <a:r>
              <a:rPr lang="en-US" altLang="zh-CN" sz="2400" i="1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400" dirty="0">
                <a:solidFill>
                  <a:srgbClr val="005B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cooking bananas, characterized by higher starch concentration.</a:t>
            </a:r>
          </a:p>
        </p:txBody>
      </p:sp>
    </p:spTree>
    <p:extLst>
      <p:ext uri="{BB962C8B-B14F-4D97-AF65-F5344CB8AC3E}">
        <p14:creationId xmlns:p14="http://schemas.microsoft.com/office/powerpoint/2010/main" val="410123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4c7732435421dbf6a6252843a45f9a13ab19dc0"/>
  <p:tag name="ISPRING_ULTRA_SCORM_COURSE_ID" val="421E1B97-57A3-4AB9-8D6A-B189CAEF207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1468"/>
</p:tagLst>
</file>

<file path=ppt/theme/theme1.xml><?xml version="1.0" encoding="utf-8"?>
<a:theme xmlns:a="http://schemas.openxmlformats.org/drawingml/2006/main" name="Office 主题">
  <a:themeElements>
    <a:clrScheme name="自定义 98">
      <a:dk1>
        <a:sysClr val="windowText" lastClr="000000"/>
      </a:dk1>
      <a:lt1>
        <a:sysClr val="window" lastClr="FFFFFF"/>
      </a:lt1>
      <a:dk2>
        <a:srgbClr val="212745"/>
      </a:dk2>
      <a:lt2>
        <a:srgbClr val="7F7F7F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56C7AA"/>
      </a:hlink>
      <a:folHlink>
        <a:srgbClr val="59A8D1"/>
      </a:folHlink>
    </a:clrScheme>
    <a:fontScheme name="自定义 8">
      <a:majorFont>
        <a:latin typeface="ITC Avant Garde Std Md"/>
        <a:ea typeface="方正兰亭黑简体"/>
        <a:cs typeface=""/>
      </a:majorFont>
      <a:minorFont>
        <a:latin typeface="ITC Avant Garde Std XLt"/>
        <a:ea typeface="方正兰亭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2927</Words>
  <Application>Microsoft Office PowerPoint</Application>
  <PresentationFormat>Widescreen</PresentationFormat>
  <Paragraphs>542</Paragraphs>
  <Slides>60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等线</vt:lpstr>
      <vt:lpstr>HGBX_CNKI</vt:lpstr>
      <vt:lpstr>ITC Avant Garde Std Md</vt:lpstr>
      <vt:lpstr>ITC Avant Garde Std XLt</vt:lpstr>
      <vt:lpstr>微软雅黑</vt:lpstr>
      <vt:lpstr>Arial</vt:lpstr>
      <vt:lpstr>Calibri</vt:lpstr>
      <vt:lpstr>Open Sans</vt:lpstr>
      <vt:lpstr>Open Sans Regular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keywords>www.tukuppt.com</cp:keywords>
  <cp:lastModifiedBy>Yunjuan LIANG</cp:lastModifiedBy>
  <cp:revision>238</cp:revision>
  <dcterms:created xsi:type="dcterms:W3CDTF">2015-07-20T08:12:00Z</dcterms:created>
  <dcterms:modified xsi:type="dcterms:W3CDTF">2022-05-13T02:34:38Z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FB18EB146D74445A9A794D3DC2E2B224</vt:lpwstr>
  </property>
  <property fmtid="{D5CDD505-2E9C-101B-9397-08002B2CF9AE}" pid="3" name="KSOProductBuildVer">
    <vt:lpwstr>2052-11.1.0.11294</vt:lpwstr>
  </property>
</Properties>
</file>